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5" r:id="rId7"/>
    <p:sldId id="267" r:id="rId8"/>
    <p:sldId id="268" r:id="rId9"/>
    <p:sldId id="287" r:id="rId10"/>
    <p:sldId id="288" r:id="rId11"/>
    <p:sldId id="289" r:id="rId12"/>
    <p:sldId id="290" r:id="rId13"/>
    <p:sldId id="291" r:id="rId14"/>
    <p:sldId id="292" r:id="rId15"/>
    <p:sldId id="293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8FF53-BA33-49EB-A418-F42849E79AE7}" type="datetimeFigureOut">
              <a:rPr lang="fr-FR" smtClean="0"/>
              <a:pPr/>
              <a:t>29/12/2025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65A1B-38AB-40D6-9365-90AEBEF35B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a.fr/Pages/actualites/sante-sciences-du-vivant/covid-19-expertise-preclinique-cea.aspx" TargetMode="External"/><Relationship Id="rId2" Type="http://schemas.openxmlformats.org/officeDocument/2006/relationships/hyperlink" Target="https://www.cea.fr/comprendre/Pages/sante-sciences-du-vivant/essentiel-sur-sida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maladies infectieuses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C:\Users\user\Downloads\téléchar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929066"/>
            <a:ext cx="4214842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Il existe cinq stades d’infection :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fr-FR" dirty="0" smtClean="0"/>
              <a:t>Incubation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Prodrome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Maladie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Déclin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Convalescence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1. Incubation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phase d’incubation comprend le temps qui s’écoule entre l’exposition à un agent infectieux et l’apparition des symptômes. </a:t>
            </a:r>
          </a:p>
          <a:p>
            <a:r>
              <a:rPr lang="fr-FR" dirty="0" smtClean="0"/>
              <a:t>Les particules virales ou bactériennes se répliquent pendant la phase d’incubation.</a:t>
            </a:r>
          </a:p>
          <a:p>
            <a:endParaRPr lang="fr-FR" dirty="0"/>
          </a:p>
        </p:txBody>
      </p:sp>
      <p:pic>
        <p:nvPicPr>
          <p:cNvPr id="4102" name="Picture 6" descr="C:\Users\user\Downloads\74857b92-6a89-48a7-a9f8-3411e64dbba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286256"/>
            <a:ext cx="3509970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2. Prodrome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Le stade prodromique désigne la période qui suit l’incubation et précède l’apparition des symptômes caractéristiques de l’infection. </a:t>
            </a:r>
          </a:p>
          <a:p>
            <a:r>
              <a:rPr lang="fr-FR" dirty="0" smtClean="0"/>
              <a:t>Les personnes peuvent également transmettre des infections pendant le stade prodromique.</a:t>
            </a:r>
          </a:p>
          <a:p>
            <a:r>
              <a:rPr lang="fr-FR" dirty="0" smtClean="0"/>
              <a:t> Pendant ce stade, l’agent infectieux continue à se répliquer, ce qui déclenche la réponse immunitaire de l’organisme et des symptômes légers et non spécifiques. Ces symptômes peuvent comprendre :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une faible fièvre	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fatigue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5122" name="Picture 2" descr="C:\Users\user\Downloads\9a1d2a29-cd85-4c0f-88f4-d42dde1e549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919690"/>
            <a:ext cx="2519346" cy="19383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3. Maladie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Le troisième stade de l’infection est une maladie clinique. Ce stade comprend le moment où une personne présente des symptômes apparents d’une maladie infectieuse.</a:t>
            </a:r>
          </a:p>
          <a:p>
            <a:r>
              <a:rPr lang="fr-FR" b="1" dirty="0" smtClean="0"/>
              <a:t>Symptômes: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de la fièvre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Fatigue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mal de tête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douleurs musculaires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des ganglions lymphatiques gonflés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Infections respiratoires</a:t>
            </a:r>
          </a:p>
          <a:p>
            <a:endParaRPr lang="fr-FR" dirty="0"/>
          </a:p>
        </p:txBody>
      </p:sp>
      <p:pic>
        <p:nvPicPr>
          <p:cNvPr id="6146" name="Picture 2" descr="C:\Users\user\Downloads\54e1bbcd-5aea-475f-8d2c-5f63ee92be8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3786190"/>
            <a:ext cx="2009772" cy="20812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4. Déclin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Pendant la phase de déclin, le système immunitaire met en place une défense efficace contre les agents pathogènes, et le nombre de particules infectieuses diminue.</a:t>
            </a:r>
          </a:p>
          <a:p>
            <a:r>
              <a:rPr lang="fr-FR" dirty="0" smtClean="0"/>
              <a:t>Les symptômes s’atténuent progressivement. Cependant, le virus peut encore se transmettre à d’autres personnes.</a:t>
            </a:r>
          </a:p>
          <a:p>
            <a:endParaRPr lang="fr-FR" dirty="0"/>
          </a:p>
        </p:txBody>
      </p:sp>
      <p:pic>
        <p:nvPicPr>
          <p:cNvPr id="7170" name="Picture 2" descr="C:\Users\user\Downloads\54e1bbcd-5aea-475f-8d2c-5f63ee92be8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695844"/>
            <a:ext cx="2714612" cy="2162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5. Convalescence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symptômes se résorbent et la personne peut reprendre ses fonctions normales. </a:t>
            </a:r>
          </a:p>
          <a:p>
            <a:r>
              <a:rPr lang="fr-FR" dirty="0" smtClean="0"/>
              <a:t>Selon la gravité de l’infection, certaines personnes peuvent présenter des lésions permanentes même après la disparition de l’infection.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8194" name="Picture 2" descr="C:\Users\user\Downloads\3538db3c-0794-46af-b700-02f8305a712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4357694"/>
            <a:ext cx="3233726" cy="2305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cap="all" dirty="0" smtClean="0"/>
              <a:t>QU’EST-CE QU’UNE MALADIE INFECTIEUSE ?</a:t>
            </a:r>
            <a:br>
              <a:rPr lang="fr-FR" cap="all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dirty="0" smtClean="0"/>
              <a:t>Les </a:t>
            </a:r>
            <a:r>
              <a:rPr lang="fr-FR" dirty="0"/>
              <a:t>maladies infectieuses regroupent les maladies provoquées par la pénétration dans l'organisme d'un agent infectieux : 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2050" name="Picture 2" descr="C:\Users\user\Downloads\virusc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3714752"/>
            <a:ext cx="3292475" cy="2189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F272CB9A-11DA-403F-8A2C-8ACABB9E55E3}"/>
              </a:ext>
            </a:extLst>
          </p:cNvPr>
          <p:cNvCxnSpPr/>
          <p:nvPr/>
        </p:nvCxnSpPr>
        <p:spPr>
          <a:xfrm>
            <a:off x="4631316" y="3995319"/>
            <a:ext cx="168965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67E87360-F24A-47BA-928F-2F0179FA8620}"/>
              </a:ext>
            </a:extLst>
          </p:cNvPr>
          <p:cNvCxnSpPr/>
          <p:nvPr/>
        </p:nvCxnSpPr>
        <p:spPr>
          <a:xfrm>
            <a:off x="6309761" y="3995319"/>
            <a:ext cx="168965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xmlns="" id="{08346D99-21A2-4F27-AB30-6BF25A60C3AC}"/>
              </a:ext>
            </a:extLst>
          </p:cNvPr>
          <p:cNvCxnSpPr>
            <a:cxnSpLocks/>
          </p:cNvCxnSpPr>
          <p:nvPr/>
        </p:nvCxnSpPr>
        <p:spPr>
          <a:xfrm>
            <a:off x="7999414" y="3995319"/>
            <a:ext cx="115388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892DD698-41EA-44B3-A338-53428D7D5050}"/>
              </a:ext>
            </a:extLst>
          </p:cNvPr>
          <p:cNvCxnSpPr/>
          <p:nvPr/>
        </p:nvCxnSpPr>
        <p:spPr>
          <a:xfrm>
            <a:off x="2933504" y="3995319"/>
            <a:ext cx="168965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7141C71E-E08E-4C35-AF33-12A46FFB4E28}"/>
              </a:ext>
            </a:extLst>
          </p:cNvPr>
          <p:cNvCxnSpPr/>
          <p:nvPr/>
        </p:nvCxnSpPr>
        <p:spPr>
          <a:xfrm>
            <a:off x="1243429" y="3995319"/>
            <a:ext cx="168965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>
            <a:extLst>
              <a:ext uri="{FF2B5EF4-FFF2-40B4-BE49-F238E27FC236}">
                <a16:creationId xmlns:a16="http://schemas.microsoft.com/office/drawing/2014/main" xmlns="" id="{AF54DAFC-72BF-4C18-B451-30110FC8EBCC}"/>
              </a:ext>
            </a:extLst>
          </p:cNvPr>
          <p:cNvSpPr/>
          <p:nvPr/>
        </p:nvSpPr>
        <p:spPr>
          <a:xfrm>
            <a:off x="862947" y="3535738"/>
            <a:ext cx="68937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6AB54977-33F8-4105-824C-3D0C493D5B00}"/>
              </a:ext>
            </a:extLst>
          </p:cNvPr>
          <p:cNvCxnSpPr>
            <a:cxnSpLocks/>
          </p:cNvCxnSpPr>
          <p:nvPr/>
        </p:nvCxnSpPr>
        <p:spPr>
          <a:xfrm>
            <a:off x="0" y="3995319"/>
            <a:ext cx="115388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xmlns="" id="{BADB8234-7655-4312-99D5-ACC91B4B894B}"/>
              </a:ext>
            </a:extLst>
          </p:cNvPr>
          <p:cNvSpPr/>
          <p:nvPr/>
        </p:nvSpPr>
        <p:spPr>
          <a:xfrm>
            <a:off x="1136196" y="3900069"/>
            <a:ext cx="142875" cy="19050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ircle: Hollow 8">
            <a:extLst>
              <a:ext uri="{FF2B5EF4-FFF2-40B4-BE49-F238E27FC236}">
                <a16:creationId xmlns:a16="http://schemas.microsoft.com/office/drawing/2014/main" xmlns="" id="{868629C6-9D56-44C4-A90C-D16F2E7AA94B}"/>
              </a:ext>
            </a:extLst>
          </p:cNvPr>
          <p:cNvSpPr/>
          <p:nvPr/>
        </p:nvSpPr>
        <p:spPr>
          <a:xfrm>
            <a:off x="1046898" y="3781006"/>
            <a:ext cx="321470" cy="428626"/>
          </a:xfrm>
          <a:prstGeom prst="donut">
            <a:avLst>
              <a:gd name="adj" fmla="val 5281"/>
            </a:avLst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xmlns="" id="{1E0E5245-3E9D-45CB-A2A2-78E37536928E}"/>
              </a:ext>
            </a:extLst>
          </p:cNvPr>
          <p:cNvSpPr/>
          <p:nvPr/>
        </p:nvSpPr>
        <p:spPr>
          <a:xfrm>
            <a:off x="947244" y="3648134"/>
            <a:ext cx="520778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1B8353AA-1A28-4FAD-AF44-130B899BAAE4}"/>
              </a:ext>
            </a:extLst>
          </p:cNvPr>
          <p:cNvCxnSpPr>
            <a:cxnSpLocks/>
          </p:cNvCxnSpPr>
          <p:nvPr/>
        </p:nvCxnSpPr>
        <p:spPr>
          <a:xfrm flipV="1">
            <a:off x="1207634" y="4342506"/>
            <a:ext cx="0" cy="1033387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36B49B4F-63E8-4430-9059-553CBCA3AB43}"/>
              </a:ext>
            </a:extLst>
          </p:cNvPr>
          <p:cNvSpPr/>
          <p:nvPr/>
        </p:nvSpPr>
        <p:spPr>
          <a:xfrm>
            <a:off x="1161043" y="5350759"/>
            <a:ext cx="93180" cy="12424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959B938-7387-4E6C-B81C-CA1B61488588}"/>
              </a:ext>
            </a:extLst>
          </p:cNvPr>
          <p:cNvSpPr txBox="1"/>
          <p:nvPr/>
        </p:nvSpPr>
        <p:spPr>
          <a:xfrm>
            <a:off x="639363" y="2961831"/>
            <a:ext cx="113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3A1A4"/>
                </a:solidFill>
                <a:latin typeface="Century Gothic" panose="020B0502020202020204" pitchFamily="34" charset="0"/>
              </a:rPr>
              <a:t>1</a:t>
            </a:r>
            <a:endParaRPr lang="en-US" sz="3600" dirty="0">
              <a:solidFill>
                <a:srgbClr val="03A1A4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623F98E-5FFF-4701-A99F-87B202C66033}"/>
              </a:ext>
            </a:extLst>
          </p:cNvPr>
          <p:cNvSpPr txBox="1"/>
          <p:nvPr/>
        </p:nvSpPr>
        <p:spPr>
          <a:xfrm>
            <a:off x="410930" y="5602985"/>
            <a:ext cx="2400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bactérie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xmlns="" id="{B54B9C7B-4DA7-40E1-B723-68758EB971FE}"/>
              </a:ext>
            </a:extLst>
          </p:cNvPr>
          <p:cNvSpPr/>
          <p:nvPr/>
        </p:nvSpPr>
        <p:spPr>
          <a:xfrm rot="5400000">
            <a:off x="2426911" y="3650633"/>
            <a:ext cx="919162" cy="68937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037A3CB3-AA60-41C6-B92B-B84EC0A87E61}"/>
              </a:ext>
            </a:extLst>
          </p:cNvPr>
          <p:cNvSpPr/>
          <p:nvPr/>
        </p:nvSpPr>
        <p:spPr>
          <a:xfrm>
            <a:off x="2815055" y="3900069"/>
            <a:ext cx="142875" cy="19050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le: Hollow 20">
            <a:extLst>
              <a:ext uri="{FF2B5EF4-FFF2-40B4-BE49-F238E27FC236}">
                <a16:creationId xmlns:a16="http://schemas.microsoft.com/office/drawing/2014/main" xmlns="" id="{5AB77009-91CD-4089-A339-205E1FD860BA}"/>
              </a:ext>
            </a:extLst>
          </p:cNvPr>
          <p:cNvSpPr/>
          <p:nvPr/>
        </p:nvSpPr>
        <p:spPr>
          <a:xfrm>
            <a:off x="2725757" y="3781006"/>
            <a:ext cx="321470" cy="428626"/>
          </a:xfrm>
          <a:prstGeom prst="donut">
            <a:avLst>
              <a:gd name="adj" fmla="val 5281"/>
            </a:avLst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ircle: Hollow 21">
            <a:extLst>
              <a:ext uri="{FF2B5EF4-FFF2-40B4-BE49-F238E27FC236}">
                <a16:creationId xmlns:a16="http://schemas.microsoft.com/office/drawing/2014/main" xmlns="" id="{EB4F978A-6973-4038-9D44-C992F6903D28}"/>
              </a:ext>
            </a:extLst>
          </p:cNvPr>
          <p:cNvSpPr/>
          <p:nvPr/>
        </p:nvSpPr>
        <p:spPr>
          <a:xfrm>
            <a:off x="2626103" y="3648134"/>
            <a:ext cx="520778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7982AF7D-7FF0-494C-891D-C601C69FAD64}"/>
              </a:ext>
            </a:extLst>
          </p:cNvPr>
          <p:cNvCxnSpPr>
            <a:cxnSpLocks/>
          </p:cNvCxnSpPr>
          <p:nvPr/>
        </p:nvCxnSpPr>
        <p:spPr>
          <a:xfrm flipV="1">
            <a:off x="2886493" y="2614748"/>
            <a:ext cx="0" cy="1033387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D26033AC-E99E-4309-BD9B-47A98BA0DEA7}"/>
              </a:ext>
            </a:extLst>
          </p:cNvPr>
          <p:cNvSpPr/>
          <p:nvPr/>
        </p:nvSpPr>
        <p:spPr>
          <a:xfrm>
            <a:off x="2839902" y="2568391"/>
            <a:ext cx="93180" cy="12424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D297ECE7-7E0E-48D0-9C27-6FB0E3DB79DD}"/>
              </a:ext>
            </a:extLst>
          </p:cNvPr>
          <p:cNvSpPr txBox="1"/>
          <p:nvPr/>
        </p:nvSpPr>
        <p:spPr>
          <a:xfrm>
            <a:off x="2318222" y="4382612"/>
            <a:ext cx="113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EE9524"/>
                </a:solidFill>
                <a:latin typeface="Century Gothic" panose="020B0502020202020204" pitchFamily="34" charset="0"/>
              </a:rPr>
              <a:t>2</a:t>
            </a:r>
            <a:endParaRPr lang="en-US" sz="3600" dirty="0">
              <a:solidFill>
                <a:srgbClr val="EE9524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7DEA27D8-0CF3-496D-AD7D-2076231DE52C}"/>
              </a:ext>
            </a:extLst>
          </p:cNvPr>
          <p:cNvSpPr txBox="1"/>
          <p:nvPr/>
        </p:nvSpPr>
        <p:spPr>
          <a:xfrm>
            <a:off x="2025392" y="1926108"/>
            <a:ext cx="2400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virus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xmlns="" id="{A2636062-43D3-463C-B6BD-741D547DE965}"/>
              </a:ext>
            </a:extLst>
          </p:cNvPr>
          <p:cNvSpPr/>
          <p:nvPr/>
        </p:nvSpPr>
        <p:spPr>
          <a:xfrm>
            <a:off x="4231881" y="3535738"/>
            <a:ext cx="68937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CDCB9A2B-6699-4804-99AE-7A924FDA4340}"/>
              </a:ext>
            </a:extLst>
          </p:cNvPr>
          <p:cNvSpPr/>
          <p:nvPr/>
        </p:nvSpPr>
        <p:spPr>
          <a:xfrm>
            <a:off x="4505129" y="3900069"/>
            <a:ext cx="142875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ircle: Hollow 29">
            <a:extLst>
              <a:ext uri="{FF2B5EF4-FFF2-40B4-BE49-F238E27FC236}">
                <a16:creationId xmlns:a16="http://schemas.microsoft.com/office/drawing/2014/main" xmlns="" id="{3A6CDF07-EF0B-4379-8FBF-3718BD896047}"/>
              </a:ext>
            </a:extLst>
          </p:cNvPr>
          <p:cNvSpPr/>
          <p:nvPr/>
        </p:nvSpPr>
        <p:spPr>
          <a:xfrm>
            <a:off x="4415832" y="3781006"/>
            <a:ext cx="321470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xmlns="" id="{FB3E2DCF-4068-4715-BD27-13370B541EAC}"/>
              </a:ext>
            </a:extLst>
          </p:cNvPr>
          <p:cNvSpPr/>
          <p:nvPr/>
        </p:nvSpPr>
        <p:spPr>
          <a:xfrm>
            <a:off x="4316178" y="3648134"/>
            <a:ext cx="520778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EA49CDC4-E9AD-4789-BEA6-BFF07A73111B}"/>
              </a:ext>
            </a:extLst>
          </p:cNvPr>
          <p:cNvCxnSpPr>
            <a:cxnSpLocks/>
          </p:cNvCxnSpPr>
          <p:nvPr/>
        </p:nvCxnSpPr>
        <p:spPr>
          <a:xfrm flipV="1">
            <a:off x="4576568" y="4342506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xmlns="" id="{DD4A8794-EADF-4527-95C6-C9D6781E9C8E}"/>
              </a:ext>
            </a:extLst>
          </p:cNvPr>
          <p:cNvSpPr/>
          <p:nvPr/>
        </p:nvSpPr>
        <p:spPr>
          <a:xfrm>
            <a:off x="4529977" y="5350759"/>
            <a:ext cx="9318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4BE7D141-E60D-4B00-AA4B-1F588212DCAD}"/>
              </a:ext>
            </a:extLst>
          </p:cNvPr>
          <p:cNvSpPr txBox="1"/>
          <p:nvPr/>
        </p:nvSpPr>
        <p:spPr>
          <a:xfrm>
            <a:off x="4008297" y="2961831"/>
            <a:ext cx="113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EF3078"/>
                </a:solidFill>
                <a:latin typeface="Century Gothic" panose="020B0502020202020204" pitchFamily="34" charset="0"/>
              </a:rPr>
              <a:t>3</a:t>
            </a:r>
            <a:endParaRPr lang="en-US" sz="3600" dirty="0">
              <a:solidFill>
                <a:srgbClr val="EF3078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A5C5A36-EC92-462F-BB70-6A797D63B1DD}"/>
              </a:ext>
            </a:extLst>
          </p:cNvPr>
          <p:cNvSpPr txBox="1"/>
          <p:nvPr/>
        </p:nvSpPr>
        <p:spPr>
          <a:xfrm>
            <a:off x="3779863" y="5602985"/>
            <a:ext cx="2400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parasite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xmlns="" id="{E3730103-7F8D-4792-83EE-5FFC4A5D2274}"/>
              </a:ext>
            </a:extLst>
          </p:cNvPr>
          <p:cNvSpPr/>
          <p:nvPr/>
        </p:nvSpPr>
        <p:spPr>
          <a:xfrm rot="5400000">
            <a:off x="5814798" y="3650633"/>
            <a:ext cx="919162" cy="68937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xmlns="" id="{86694F26-80D5-467D-94C4-C9C860517F5F}"/>
              </a:ext>
            </a:extLst>
          </p:cNvPr>
          <p:cNvSpPr/>
          <p:nvPr/>
        </p:nvSpPr>
        <p:spPr>
          <a:xfrm>
            <a:off x="6202941" y="3900069"/>
            <a:ext cx="142875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ircle: Hollow 46">
            <a:extLst>
              <a:ext uri="{FF2B5EF4-FFF2-40B4-BE49-F238E27FC236}">
                <a16:creationId xmlns:a16="http://schemas.microsoft.com/office/drawing/2014/main" xmlns="" id="{B0789B4A-0620-4211-9109-6DBE9A07FE51}"/>
              </a:ext>
            </a:extLst>
          </p:cNvPr>
          <p:cNvSpPr/>
          <p:nvPr/>
        </p:nvSpPr>
        <p:spPr>
          <a:xfrm>
            <a:off x="6113644" y="3781006"/>
            <a:ext cx="321470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Circle: Hollow 47">
            <a:extLst>
              <a:ext uri="{FF2B5EF4-FFF2-40B4-BE49-F238E27FC236}">
                <a16:creationId xmlns:a16="http://schemas.microsoft.com/office/drawing/2014/main" xmlns="" id="{9C63B36C-028C-4461-9179-02E81EA9B830}"/>
              </a:ext>
            </a:extLst>
          </p:cNvPr>
          <p:cNvSpPr/>
          <p:nvPr/>
        </p:nvSpPr>
        <p:spPr>
          <a:xfrm>
            <a:off x="6013990" y="3648134"/>
            <a:ext cx="520778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15E6C7CE-0DCB-4A82-B08E-519AC3270B85}"/>
              </a:ext>
            </a:extLst>
          </p:cNvPr>
          <p:cNvCxnSpPr>
            <a:cxnSpLocks/>
          </p:cNvCxnSpPr>
          <p:nvPr/>
        </p:nvCxnSpPr>
        <p:spPr>
          <a:xfrm flipV="1">
            <a:off x="6274379" y="2614748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xmlns="" id="{4CFE38F3-7830-46D8-95EE-69DB62ED465D}"/>
              </a:ext>
            </a:extLst>
          </p:cNvPr>
          <p:cNvSpPr/>
          <p:nvPr/>
        </p:nvSpPr>
        <p:spPr>
          <a:xfrm>
            <a:off x="6227789" y="2568391"/>
            <a:ext cx="9318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5F62DC2-C651-4B22-B4CB-1846861868F6}"/>
              </a:ext>
            </a:extLst>
          </p:cNvPr>
          <p:cNvSpPr txBox="1"/>
          <p:nvPr/>
        </p:nvSpPr>
        <p:spPr>
          <a:xfrm>
            <a:off x="5706109" y="4382612"/>
            <a:ext cx="113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1C7CBB"/>
                </a:solidFill>
                <a:latin typeface="Century Gothic" panose="020B0502020202020204" pitchFamily="34" charset="0"/>
              </a:rPr>
              <a:t>4</a:t>
            </a:r>
            <a:endParaRPr lang="en-US" sz="3600" dirty="0">
              <a:solidFill>
                <a:srgbClr val="1C7CBB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44337E62-7F21-4CD3-9B0D-507A64DF7728}"/>
              </a:ext>
            </a:extLst>
          </p:cNvPr>
          <p:cNvSpPr txBox="1"/>
          <p:nvPr/>
        </p:nvSpPr>
        <p:spPr>
          <a:xfrm>
            <a:off x="5214942" y="1926108"/>
            <a:ext cx="2599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prion pathogène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3" name="Arc 52">
            <a:extLst>
              <a:ext uri="{FF2B5EF4-FFF2-40B4-BE49-F238E27FC236}">
                <a16:creationId xmlns:a16="http://schemas.microsoft.com/office/drawing/2014/main" xmlns="" id="{FC85B459-7BA2-4C61-9178-E1CE5EFAEC56}"/>
              </a:ext>
            </a:extLst>
          </p:cNvPr>
          <p:cNvSpPr/>
          <p:nvPr/>
        </p:nvSpPr>
        <p:spPr>
          <a:xfrm>
            <a:off x="7608138" y="3535738"/>
            <a:ext cx="68937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xmlns="" id="{4A6EEA54-5314-432F-B5DF-B223248AB8AA}"/>
              </a:ext>
            </a:extLst>
          </p:cNvPr>
          <p:cNvSpPr/>
          <p:nvPr/>
        </p:nvSpPr>
        <p:spPr>
          <a:xfrm>
            <a:off x="7881386" y="3900069"/>
            <a:ext cx="142875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Circle: Hollow 55">
            <a:extLst>
              <a:ext uri="{FF2B5EF4-FFF2-40B4-BE49-F238E27FC236}">
                <a16:creationId xmlns:a16="http://schemas.microsoft.com/office/drawing/2014/main" xmlns="" id="{0C983C23-7914-456E-AA37-90FEEBD851C0}"/>
              </a:ext>
            </a:extLst>
          </p:cNvPr>
          <p:cNvSpPr/>
          <p:nvPr/>
        </p:nvSpPr>
        <p:spPr>
          <a:xfrm>
            <a:off x="7792089" y="3781006"/>
            <a:ext cx="321470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ircle: Hollow 56">
            <a:extLst>
              <a:ext uri="{FF2B5EF4-FFF2-40B4-BE49-F238E27FC236}">
                <a16:creationId xmlns:a16="http://schemas.microsoft.com/office/drawing/2014/main" xmlns="" id="{CD810234-B3DF-4AE8-B7F5-9B91C3FEE8A3}"/>
              </a:ext>
            </a:extLst>
          </p:cNvPr>
          <p:cNvSpPr/>
          <p:nvPr/>
        </p:nvSpPr>
        <p:spPr>
          <a:xfrm>
            <a:off x="7692435" y="3648134"/>
            <a:ext cx="520778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xmlns="" id="{A61A79A1-830D-43A5-991E-41089FE309F5}"/>
              </a:ext>
            </a:extLst>
          </p:cNvPr>
          <p:cNvCxnSpPr>
            <a:cxnSpLocks/>
          </p:cNvCxnSpPr>
          <p:nvPr/>
        </p:nvCxnSpPr>
        <p:spPr>
          <a:xfrm flipV="1">
            <a:off x="7952825" y="4342506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xmlns="" id="{91D217BA-6735-41FC-ADDE-ADA84BF5E891}"/>
              </a:ext>
            </a:extLst>
          </p:cNvPr>
          <p:cNvSpPr/>
          <p:nvPr/>
        </p:nvSpPr>
        <p:spPr>
          <a:xfrm>
            <a:off x="7906234" y="5350759"/>
            <a:ext cx="9318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493BBA26-6FB6-4EDA-AE7C-332D388F6619}"/>
              </a:ext>
            </a:extLst>
          </p:cNvPr>
          <p:cNvSpPr txBox="1"/>
          <p:nvPr/>
        </p:nvSpPr>
        <p:spPr>
          <a:xfrm>
            <a:off x="7384554" y="2961831"/>
            <a:ext cx="113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5</a:t>
            </a:r>
            <a:endParaRPr lang="en-US" sz="360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8710CEB2-4E11-44C6-A201-5DCB3EA9A265}"/>
              </a:ext>
            </a:extLst>
          </p:cNvPr>
          <p:cNvSpPr txBox="1"/>
          <p:nvPr/>
        </p:nvSpPr>
        <p:spPr>
          <a:xfrm>
            <a:off x="7156120" y="5602985"/>
            <a:ext cx="2400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champignon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xmlns="" id="{5CE23E97-80CA-4DCE-905B-0371552128FB}"/>
              </a:ext>
            </a:extLst>
          </p:cNvPr>
          <p:cNvCxnSpPr>
            <a:cxnSpLocks/>
          </p:cNvCxnSpPr>
          <p:nvPr/>
        </p:nvCxnSpPr>
        <p:spPr>
          <a:xfrm>
            <a:off x="488743" y="6212376"/>
            <a:ext cx="1536649" cy="0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36AF9195-D1C7-4EAB-9766-CBBD5AC04E3E}"/>
              </a:ext>
            </a:extLst>
          </p:cNvPr>
          <p:cNvCxnSpPr>
            <a:cxnSpLocks/>
          </p:cNvCxnSpPr>
          <p:nvPr/>
        </p:nvCxnSpPr>
        <p:spPr>
          <a:xfrm>
            <a:off x="3848704" y="6212376"/>
            <a:ext cx="1536649" cy="0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E7FD0854-B613-4503-8F9F-7EBA21977DB6}"/>
              </a:ext>
            </a:extLst>
          </p:cNvPr>
          <p:cNvCxnSpPr>
            <a:cxnSpLocks/>
          </p:cNvCxnSpPr>
          <p:nvPr/>
        </p:nvCxnSpPr>
        <p:spPr>
          <a:xfrm>
            <a:off x="7241325" y="6212376"/>
            <a:ext cx="1536649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267D5D77-7183-46A2-913A-91854EB46B5B}"/>
              </a:ext>
            </a:extLst>
          </p:cNvPr>
          <p:cNvCxnSpPr>
            <a:cxnSpLocks/>
          </p:cNvCxnSpPr>
          <p:nvPr/>
        </p:nvCxnSpPr>
        <p:spPr>
          <a:xfrm>
            <a:off x="2105977" y="1835312"/>
            <a:ext cx="1536649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3FE4C8AC-856E-47A1-86C3-D3143F6DF56B}"/>
              </a:ext>
            </a:extLst>
          </p:cNvPr>
          <p:cNvCxnSpPr>
            <a:cxnSpLocks/>
          </p:cNvCxnSpPr>
          <p:nvPr/>
        </p:nvCxnSpPr>
        <p:spPr>
          <a:xfrm>
            <a:off x="5496021" y="1835312"/>
            <a:ext cx="1536649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78">
            <a:extLst>
              <a:ext uri="{FF2B5EF4-FFF2-40B4-BE49-F238E27FC236}">
                <a16:creationId xmlns:a16="http://schemas.microsoft.com/office/drawing/2014/main" xmlns="" id="{B347FCAE-CD51-47C1-A0E5-7FE287A79E42}"/>
              </a:ext>
            </a:extLst>
          </p:cNvPr>
          <p:cNvGrpSpPr/>
          <p:nvPr/>
        </p:nvGrpSpPr>
        <p:grpSpPr>
          <a:xfrm>
            <a:off x="4034067" y="878988"/>
            <a:ext cx="1075867" cy="190500"/>
            <a:chOff x="4679586" y="878988"/>
            <a:chExt cx="1434489" cy="190500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xmlns="" id="{957F6F33-D335-4F37-A9F5-23DE49CB0B4A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xmlns="" id="{9D3A95DB-0E0C-40A8-88F7-9DAC67B156F6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xmlns="" id="{AD1EA8C3-D35D-4FB7-8D6B-858B4EE08256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xmlns="" id="{FD4B96A9-29AD-4507-B1E8-D12C03BAD2C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xmlns="" id="{50AFA104-D1BD-427D-90C1-6CE47F2C7A56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146" name="Picture 2" descr="C:\Users\user\Downloads\téléchargemen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1500199" cy="1347784"/>
          </a:xfrm>
          <a:prstGeom prst="rect">
            <a:avLst/>
          </a:prstGeom>
          <a:noFill/>
        </p:spPr>
      </p:pic>
      <p:pic>
        <p:nvPicPr>
          <p:cNvPr id="6147" name="Picture 3" descr="C:\Users\user\Downloads\téléchargement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357166"/>
            <a:ext cx="1438277" cy="1352553"/>
          </a:xfrm>
          <a:prstGeom prst="rect">
            <a:avLst/>
          </a:prstGeom>
          <a:noFill/>
        </p:spPr>
      </p:pic>
      <p:pic>
        <p:nvPicPr>
          <p:cNvPr id="6148" name="Picture 4" descr="C:\Users\user\Downloads\téléchargement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81897" y="3929066"/>
            <a:ext cx="1562103" cy="1238252"/>
          </a:xfrm>
          <a:prstGeom prst="rect">
            <a:avLst/>
          </a:prstGeom>
          <a:noFill/>
        </p:spPr>
      </p:pic>
      <p:pic>
        <p:nvPicPr>
          <p:cNvPr id="6149" name="Picture 5" descr="C:\Users\user\Downloads\téléchargement (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4143380"/>
            <a:ext cx="1738315" cy="1114427"/>
          </a:xfrm>
          <a:prstGeom prst="rect">
            <a:avLst/>
          </a:prstGeom>
          <a:noFill/>
        </p:spPr>
      </p:pic>
      <p:pic>
        <p:nvPicPr>
          <p:cNvPr id="6150" name="Picture 6" descr="C:\Users\user\Downloads\téléchargement (6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29256" y="0"/>
            <a:ext cx="2143125" cy="14287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654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5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95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5500"/>
                            </p:stCondLst>
                            <p:childTnLst>
                              <p:par>
                                <p:cTn id="2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7500"/>
                            </p:stCondLst>
                            <p:childTnLst>
                              <p:par>
                                <p:cTn id="2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8500"/>
                            </p:stCondLst>
                            <p:childTnLst>
                              <p:par>
                                <p:cTn id="2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500"/>
                            </p:stCondLst>
                            <p:childTnLst>
                              <p:par>
                                <p:cTn id="2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  <p:bldP spid="10" grpId="0" animBg="1"/>
      <p:bldP spid="14" grpId="0" animBg="1"/>
      <p:bldP spid="16" grpId="0"/>
      <p:bldP spid="17" grpId="0"/>
      <p:bldP spid="18" grpId="0" animBg="1"/>
      <p:bldP spid="20" grpId="0" animBg="1"/>
      <p:bldP spid="21" grpId="0" animBg="1"/>
      <p:bldP spid="22" grpId="0" animBg="1"/>
      <p:bldP spid="24" grpId="0" animBg="1"/>
      <p:bldP spid="25" grpId="0"/>
      <p:bldP spid="26" grpId="0"/>
      <p:bldP spid="27" grpId="0" animBg="1"/>
      <p:bldP spid="29" grpId="0" animBg="1"/>
      <p:bldP spid="30" grpId="0" animBg="1"/>
      <p:bldP spid="31" grpId="0" animBg="1"/>
      <p:bldP spid="33" grpId="0" animBg="1"/>
      <p:bldP spid="34" grpId="0"/>
      <p:bldP spid="35" grpId="0"/>
      <p:bldP spid="45" grpId="0" animBg="1"/>
      <p:bldP spid="46" grpId="0" animBg="1"/>
      <p:bldP spid="47" grpId="0" animBg="1"/>
      <p:bldP spid="48" grpId="0" animBg="1"/>
      <p:bldP spid="50" grpId="0" animBg="1"/>
      <p:bldP spid="51" grpId="0"/>
      <p:bldP spid="52" grpId="0"/>
      <p:bldP spid="53" grpId="0" animBg="1"/>
      <p:bldP spid="55" grpId="0" animBg="1"/>
      <p:bldP spid="56" grpId="0" animBg="1"/>
      <p:bldP spid="57" grpId="0" animBg="1"/>
      <p:bldP spid="59" grpId="0" animBg="1"/>
      <p:bldP spid="60" grpId="0"/>
      <p:bldP spid="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Lorsqu'elles sont contagieuses, ces maladies peuvent se transmettre, directement ou indirectement d'une personne à l'autre, selon des modes de transmission variables. </a:t>
            </a:r>
          </a:p>
          <a:p>
            <a:endParaRPr lang="fr-FR" dirty="0"/>
          </a:p>
        </p:txBody>
      </p:sp>
      <p:pic>
        <p:nvPicPr>
          <p:cNvPr id="1026" name="Picture 2" descr="C:\Users\user\Downloads\idm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714752"/>
            <a:ext cx="4114800" cy="27511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600200"/>
            <a:ext cx="8715436" cy="4525963"/>
          </a:xfrm>
        </p:spPr>
        <p:txBody>
          <a:bodyPr/>
          <a:lstStyle/>
          <a:p>
            <a:r>
              <a:rPr lang="fr-FR" dirty="0" smtClean="0"/>
              <a:t>Certaines sont bénignes, comme le rhume ou l'angine. </a:t>
            </a:r>
          </a:p>
          <a:p>
            <a:r>
              <a:rPr lang="fr-FR" dirty="0" smtClean="0"/>
              <a:t>D'autres sont beaucoup plus graves et peuvent déclencher des catastrophes sanitaires à l'échelle planétaire, avec des épidémies ou des pandémies comme </a:t>
            </a:r>
            <a:r>
              <a:rPr lang="fr-FR" u="sng" dirty="0" smtClean="0">
                <a:hlinkClick r:id="rId2" tooltip="L'essentiel sur... Le SIDA"/>
              </a:rPr>
              <a:t>le SIDA</a:t>
            </a:r>
            <a:r>
              <a:rPr lang="fr-FR" dirty="0" smtClean="0"/>
              <a:t>, la tuberculose ou plus récemment</a:t>
            </a:r>
            <a:r>
              <a:rPr lang="fr-FR" u="sng" dirty="0" smtClean="0">
                <a:hlinkClick r:id="rId3" tooltip="Covid-19 : l'expertise préclinique du CEA"/>
              </a:rPr>
              <a:t> la </a:t>
            </a:r>
            <a:r>
              <a:rPr lang="fr-FR" u="sng" dirty="0" err="1" smtClean="0">
                <a:hlinkClick r:id="rId3" tooltip="Covid-19 : l'expertise préclinique du CEA"/>
              </a:rPr>
              <a:t>Covid</a:t>
            </a:r>
            <a:r>
              <a:rPr lang="fr-FR" u="sng" dirty="0" smtClean="0">
                <a:hlinkClick r:id="rId3" tooltip="Covid-19 : l'expertise préclinique du CEA"/>
              </a:rPr>
              <a:t>-19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-214338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cap="all" dirty="0" smtClean="0"/>
              <a:t>PRINCIPAUX AGENTS PATHOGÈNES 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714356"/>
          <a:ext cx="8229600" cy="5809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172200"/>
              </a:tblGrid>
              <a:tr h="50006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Description</a:t>
                      </a:r>
                      <a:r>
                        <a:rPr lang="fr-FR" sz="2400" baseline="0" dirty="0" smtClean="0"/>
                        <a:t>  </a:t>
                      </a:r>
                      <a:endParaRPr lang="fr-FR" sz="2400" dirty="0"/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bactéries</a:t>
                      </a:r>
                      <a:endParaRPr lang="fr-FR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Les bactéries sont des organismes microscopiques, de quelques millièmes composées d’une seule cellule dépourvue de noyau. </a:t>
                      </a:r>
                    </a:p>
                    <a:p>
                      <a:r>
                        <a:rPr lang="fr-FR" dirty="0" smtClean="0"/>
                        <a:t>Exemples de maladies dues à des bactéries pathogènes : coqueluche, tuberculose, salmonellose, choléra…</a:t>
                      </a:r>
                      <a:endParaRPr lang="fr-FR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virus</a:t>
                      </a:r>
                      <a:endParaRPr lang="fr-FR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Les virus sont beaucoup plus petits que les bactéries. </a:t>
                      </a:r>
                    </a:p>
                    <a:p>
                      <a:r>
                        <a:rPr lang="fr-FR" dirty="0" smtClean="0"/>
                        <a:t>On distingue les virus à ADN ou à ARN, selon la nature de leur génome. </a:t>
                      </a:r>
                    </a:p>
                    <a:p>
                      <a:r>
                        <a:rPr lang="fr-FR" dirty="0" smtClean="0"/>
                        <a:t>Les virus sont spécifiques d’un hôte, c’est-à-dire qu’ils sont spécialisés dans l’infection de cellules d’une ou de quelques espèces seulement.</a:t>
                      </a:r>
                      <a:endParaRPr lang="fr-FR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Les parasites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fr-FR" dirty="0" smtClean="0"/>
                        <a:t>Les parasites sont des êtres vivants (animal ou champignon) qui vivent aux dépens d’un autre être vivant pour y prélever leur nourriture.</a:t>
                      </a:r>
                    </a:p>
                    <a:p>
                      <a:pPr fontAlgn="base"/>
                      <a:r>
                        <a:rPr lang="fr-FR" dirty="0" smtClean="0"/>
                        <a:t> Ils peuvent être microscopiques (parasite responsable du paludisme) ou beaucoup plus grands (vers, tiques). </a:t>
                      </a:r>
                    </a:p>
                    <a:p>
                      <a:pPr fontAlgn="base"/>
                      <a:r>
                        <a:rPr lang="fr-FR" dirty="0" smtClean="0"/>
                        <a:t>Certains parasites vivent en harmonie avec leur hôte. D’autres peuvent provoquer des maladies : on parle alors de parasitose.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9" name="Picture 3" descr="C:\Users\user\Downloads\téléchar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1471615" cy="928694"/>
          </a:xfrm>
          <a:prstGeom prst="rect">
            <a:avLst/>
          </a:prstGeom>
          <a:noFill/>
        </p:spPr>
      </p:pic>
      <p:pic>
        <p:nvPicPr>
          <p:cNvPr id="4100" name="Picture 4" descr="C:\Users\user\Downloads\téléchargement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714884"/>
            <a:ext cx="2005017" cy="1243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cap="all" dirty="0" smtClean="0"/>
              <a:t>PRINCIPAUX AGENTS PATHOGÈNES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57158" y="1714488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665796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champignons responsables de maladies</a:t>
                      </a:r>
                      <a:endParaRPr lang="fr-FR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fr-F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champignons sont des micro-organismes d’origine végétale qui peuvent être à l’origine de différents types de « mycoses », en se multipliant sur la peau, les muqueuses ou les phanères (ongles, cheveux).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prions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fr-F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prions sont en réalité des protéines naturellement présentes dans l’organisme.</a:t>
                      </a:r>
                    </a:p>
                    <a:p>
                      <a:pPr fontAlgn="base"/>
                      <a:r>
                        <a:rPr lang="fr-F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Leur pouvoir pathogène est lié à un changement de structure tridimensionnelle.</a:t>
                      </a:r>
                    </a:p>
                    <a:p>
                      <a:pPr fontAlgn="base"/>
                      <a:r>
                        <a:rPr lang="fr-F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Les prions sont responsables de maladies cérébrales dégénératives (maladie de la vache folle), rares et mortelles : il n’existe actuellement aucun traitement.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cap="all" dirty="0" smtClean="0"/>
              <a:t>POURQUOI LES MALADIES APPARAISSENT OU RÉAPPARAISSENT ?</a:t>
            </a:r>
            <a:br>
              <a:rPr lang="fr-FR" cap="all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sz="2800" dirty="0" smtClean="0"/>
              <a:t>On </a:t>
            </a:r>
            <a:r>
              <a:rPr lang="fr-FR" sz="2800" dirty="0"/>
              <a:t>parle aujourd'hui de "maladies émergentes":</a:t>
            </a:r>
          </a:p>
          <a:p>
            <a:pPr fontAlgn="base"/>
            <a:r>
              <a:rPr lang="fr-FR" sz="2800" b="1" dirty="0"/>
              <a:t>émergence vraie</a:t>
            </a:r>
            <a:r>
              <a:rPr lang="fr-FR" sz="2800" dirty="0"/>
              <a:t> : maladie dont le nombre de cas augmente fortement dans un périmètre défini </a:t>
            </a:r>
            <a:r>
              <a:rPr lang="fr-FR" sz="2800" dirty="0" smtClean="0"/>
              <a:t>Exemples </a:t>
            </a:r>
            <a:r>
              <a:rPr lang="fr-FR" sz="2800" dirty="0"/>
              <a:t>: le SIDA, la maladie provoquée par le virus Ebola, la </a:t>
            </a:r>
            <a:r>
              <a:rPr lang="fr-FR" sz="2800" dirty="0" err="1"/>
              <a:t>Covid</a:t>
            </a:r>
            <a:r>
              <a:rPr lang="fr-FR" sz="2800" dirty="0"/>
              <a:t>-19…</a:t>
            </a:r>
          </a:p>
          <a:p>
            <a:pPr fontAlgn="base"/>
            <a:r>
              <a:rPr lang="fr-FR" sz="2800" b="1" dirty="0"/>
              <a:t>réémergence</a:t>
            </a:r>
            <a:r>
              <a:rPr lang="fr-FR" sz="2800" dirty="0"/>
              <a:t> : une maladie connue, considérée comme maîtrisée, revient en force (recrudescence de la tuberculose dans les pays en développement par exemple à cause d’une résistance aux </a:t>
            </a:r>
            <a:r>
              <a:rPr lang="fr-FR" sz="2800" dirty="0" smtClean="0"/>
              <a:t>antibiotiques).</a:t>
            </a:r>
            <a:endParaRPr lang="fr-FR" sz="2800" dirty="0"/>
          </a:p>
          <a:p>
            <a:endParaRPr lang="fr-FR" dirty="0"/>
          </a:p>
        </p:txBody>
      </p:sp>
      <p:pic>
        <p:nvPicPr>
          <p:cNvPr id="4" name="Picture 2" descr="C:\Users\user\Downloads\moustiq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22" y="5643578"/>
            <a:ext cx="2214578" cy="1214422"/>
          </a:xfrm>
          <a:prstGeom prst="rect">
            <a:avLst/>
          </a:prstGeom>
          <a:noFill/>
        </p:spPr>
      </p:pic>
      <p:pic>
        <p:nvPicPr>
          <p:cNvPr id="5" name="Picture 2" descr="C:\Users\user\Downloads\antibiotiqu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86418"/>
            <a:ext cx="1928826" cy="12715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L’infection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se produit lorsqu’un organisme, tel qu’un virus ou une bactérie, envahit le corps.</a:t>
            </a:r>
          </a:p>
          <a:p>
            <a:r>
              <a:rPr lang="fr-FR" dirty="0" smtClean="0"/>
              <a:t> L’agent infectieux se multiplie rapidement dans les tissus de l’organisme. </a:t>
            </a:r>
          </a:p>
          <a:p>
            <a:r>
              <a:rPr lang="fr-FR" dirty="0" smtClean="0"/>
              <a:t>Bien que toutes les infections n’entraînent pas une maladie, certaines peuvent déclencher le système immunitaire, provoquant des symptômes de maladie.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661</Words>
  <Application>Microsoft Office PowerPoint</Application>
  <PresentationFormat>Affichage à l'écran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les maladies infectieuses </vt:lpstr>
      <vt:lpstr>QU’EST-CE QU’UNE MALADIE INFECTIEUSE ? </vt:lpstr>
      <vt:lpstr>Diapositive 3</vt:lpstr>
      <vt:lpstr>Diapositive 4</vt:lpstr>
      <vt:lpstr>Diapositive 5</vt:lpstr>
      <vt:lpstr>PRINCIPAUX AGENTS PATHOGÈNES </vt:lpstr>
      <vt:lpstr>PRINCIPAUX AGENTS PATHOGÈNES</vt:lpstr>
      <vt:lpstr>POURQUOI LES MALADIES APPARAISSENT OU RÉAPPARAISSENT ? </vt:lpstr>
      <vt:lpstr>L’infection</vt:lpstr>
      <vt:lpstr>Il existe cinq stades d’infection : </vt:lpstr>
      <vt:lpstr>1. Incubation </vt:lpstr>
      <vt:lpstr>2. Prodrome </vt:lpstr>
      <vt:lpstr>3. Maladie </vt:lpstr>
      <vt:lpstr>4. Déclin </vt:lpstr>
      <vt:lpstr>5. Convalescence 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maladies infectieuses </dc:title>
  <dc:creator>user</dc:creator>
  <cp:lastModifiedBy>user</cp:lastModifiedBy>
  <cp:revision>61</cp:revision>
  <dcterms:created xsi:type="dcterms:W3CDTF">2023-10-17T20:49:16Z</dcterms:created>
  <dcterms:modified xsi:type="dcterms:W3CDTF">2025-12-29T10:16:18Z</dcterms:modified>
</cp:coreProperties>
</file>