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80" r:id="rId3"/>
    <p:sldId id="281" r:id="rId4"/>
    <p:sldId id="282" r:id="rId5"/>
    <p:sldId id="272" r:id="rId6"/>
    <p:sldId id="257" r:id="rId7"/>
    <p:sldId id="258" r:id="rId8"/>
    <p:sldId id="283" r:id="rId9"/>
    <p:sldId id="259" r:id="rId10"/>
    <p:sldId id="286" r:id="rId11"/>
    <p:sldId id="260" r:id="rId12"/>
    <p:sldId id="287" r:id="rId13"/>
    <p:sldId id="284" r:id="rId14"/>
    <p:sldId id="262" r:id="rId15"/>
    <p:sldId id="263" r:id="rId16"/>
    <p:sldId id="264" r:id="rId17"/>
    <p:sldId id="265" r:id="rId18"/>
    <p:sldId id="266" r:id="rId19"/>
    <p:sldId id="267" r:id="rId20"/>
    <p:sldId id="285" r:id="rId21"/>
    <p:sldId id="268" r:id="rId22"/>
    <p:sldId id="269" r:id="rId23"/>
    <p:sldId id="270" r:id="rId24"/>
    <p:sldId id="288" r:id="rId25"/>
    <p:sldId id="271" r:id="rId26"/>
    <p:sldId id="273" r:id="rId27"/>
    <p:sldId id="274" r:id="rId28"/>
    <p:sldId id="275" r:id="rId29"/>
    <p:sldId id="276" r:id="rId30"/>
    <p:sldId id="277" r:id="rId31"/>
    <p:sldId id="278" r:id="rId32"/>
    <p:sldId id="289" r:id="rId33"/>
    <p:sldId id="293" r:id="rId34"/>
    <p:sldId id="291" r:id="rId35"/>
    <p:sldId id="279" r:id="rId36"/>
    <p:sldId id="290" r:id="rId37"/>
    <p:sldId id="295" r:id="rId38"/>
    <p:sldId id="296" r:id="rId39"/>
    <p:sldId id="294" r:id="rId40"/>
    <p:sldId id="297" r:id="rId41"/>
    <p:sldId id="299" r:id="rId42"/>
    <p:sldId id="300" r:id="rId43"/>
    <p:sldId id="301" r:id="rId4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34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ctangle à coins arrondis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ous-titr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01723079-FDCE-42E3-8A9F-0250F0A66DA6}" type="datetimeFigureOut">
              <a:rPr lang="fr-FR" smtClean="0"/>
              <a:pPr/>
              <a:t>11/11/2018</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lIns="0" tIns="0" rIns="0" bIns="0">
            <a:noAutofit/>
          </a:bodyPr>
          <a:lstStyle>
            <a:lvl1pPr>
              <a:defRPr sz="1400">
                <a:solidFill>
                  <a:srgbClr val="FFFFFF"/>
                </a:solidFill>
              </a:defRPr>
            </a:lvl1pPr>
          </a:lstStyle>
          <a:p>
            <a:fld id="{8FC98E72-2D16-490F-A2A0-CA3D58E5457C}" type="slidenum">
              <a:rPr lang="fr-FR" smtClean="0"/>
              <a:pPr/>
              <a:t>‹#›</a:t>
            </a:fld>
            <a:endParaRPr lang="fr-FR"/>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01723079-FDCE-42E3-8A9F-0250F0A66DA6}" type="datetimeFigureOut">
              <a:rPr lang="fr-FR" smtClean="0"/>
              <a:pPr/>
              <a:t>11/11/2018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FC98E72-2D16-490F-A2A0-CA3D58E5457C}"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41"/>
            <a:ext cx="201168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914400" y="274640"/>
            <a:ext cx="55626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01723079-FDCE-42E3-8A9F-0250F0A66DA6}" type="datetimeFigureOut">
              <a:rPr lang="fr-FR" smtClean="0"/>
              <a:pPr/>
              <a:t>11/11/2018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FC98E72-2D16-490F-A2A0-CA3D58E5457C}" type="slidenum">
              <a:rPr lang="fr-FR" smtClean="0"/>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01723079-FDCE-42E3-8A9F-0250F0A66DA6}" type="datetimeFigureOut">
              <a:rPr lang="fr-FR" smtClean="0"/>
              <a:pPr/>
              <a:t>11/11/2018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FC98E72-2D16-490F-A2A0-CA3D58E5457C}" type="slidenum">
              <a:rPr lang="fr-FR" smtClean="0"/>
              <a:pPr/>
              <a:t>‹#›</a:t>
            </a:fld>
            <a:endParaRPr lang="fr-FR"/>
          </a:p>
        </p:txBody>
      </p:sp>
      <p:sp>
        <p:nvSpPr>
          <p:cNvPr id="8" name="Espace réservé du contenu 7"/>
          <p:cNvSpPr>
            <a:spLocks noGrp="1"/>
          </p:cNvSpPr>
          <p:nvPr>
            <p:ph sz="quarter" idx="1"/>
          </p:nvPr>
        </p:nvSpPr>
        <p:spPr>
          <a:xfrm>
            <a:off x="914400" y="1447800"/>
            <a:ext cx="777240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ctangle à coins arrondis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01723079-FDCE-42E3-8A9F-0250F0A66DA6}" type="datetimeFigureOut">
              <a:rPr lang="fr-FR" smtClean="0"/>
              <a:pPr/>
              <a:t>11/11/2018</a:t>
            </a:fld>
            <a:endParaRPr lang="fr-FR"/>
          </a:p>
        </p:txBody>
      </p:sp>
      <p:sp>
        <p:nvSpPr>
          <p:cNvPr id="5" name="Espace réservé du pied de page 4"/>
          <p:cNvSpPr>
            <a:spLocks noGrp="1"/>
          </p:cNvSpPr>
          <p:nvPr>
            <p:ph type="ftr" sz="quarter" idx="11"/>
          </p:nvPr>
        </p:nvSpPr>
        <p:spPr>
          <a:xfrm>
            <a:off x="800100" y="6172200"/>
            <a:ext cx="4000500" cy="457200"/>
          </a:xfrm>
        </p:spPr>
        <p:txBody>
          <a:bodyPr/>
          <a:lstStyle/>
          <a:p>
            <a:endParaRPr lang="fr-F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146304" y="6208776"/>
            <a:ext cx="457200" cy="457200"/>
          </a:xfrm>
        </p:spPr>
        <p:txBody>
          <a:bodyPr/>
          <a:lstStyle/>
          <a:p>
            <a:fld id="{8FC98E72-2D16-490F-A2A0-CA3D58E5457C}" type="slidenum">
              <a:rPr lang="fr-FR" smtClean="0"/>
              <a:pPr/>
              <a:t>‹#›</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01723079-FDCE-42E3-8A9F-0250F0A66DA6}" type="datetimeFigureOut">
              <a:rPr lang="fr-FR" smtClean="0"/>
              <a:pPr/>
              <a:t>11/11/2018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FC98E72-2D16-490F-A2A0-CA3D58E5457C}" type="slidenum">
              <a:rPr lang="fr-FR" smtClean="0"/>
              <a:pPr/>
              <a:t>‹#›</a:t>
            </a:fld>
            <a:endParaRPr lang="fr-FR"/>
          </a:p>
        </p:txBody>
      </p:sp>
      <p:sp>
        <p:nvSpPr>
          <p:cNvPr id="9" name="Espace réservé du contenu 8"/>
          <p:cNvSpPr>
            <a:spLocks noGrp="1"/>
          </p:cNvSpPr>
          <p:nvPr>
            <p:ph sz="quarter" idx="1"/>
          </p:nvPr>
        </p:nvSpPr>
        <p:spPr>
          <a:xfrm>
            <a:off x="914400" y="1447800"/>
            <a:ext cx="374904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933950" y="1447800"/>
            <a:ext cx="374904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914400" y="273050"/>
            <a:ext cx="7772400" cy="1143000"/>
          </a:xfrm>
        </p:spPr>
        <p:txBody>
          <a:bodyPr anchor="b" anchorCtr="0"/>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7" name="Espace réservé de la date 6"/>
          <p:cNvSpPr>
            <a:spLocks noGrp="1"/>
          </p:cNvSpPr>
          <p:nvPr>
            <p:ph type="dt" sz="half" idx="10"/>
          </p:nvPr>
        </p:nvSpPr>
        <p:spPr/>
        <p:txBody>
          <a:bodyPr/>
          <a:lstStyle/>
          <a:p>
            <a:fld id="{01723079-FDCE-42E3-8A9F-0250F0A66DA6}" type="datetimeFigureOut">
              <a:rPr lang="fr-FR" smtClean="0"/>
              <a:pPr/>
              <a:t>11/11/2018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FC98E72-2D16-490F-A2A0-CA3D58E5457C}" type="slidenum">
              <a:rPr lang="fr-FR" smtClean="0"/>
              <a:pPr/>
              <a:t>‹#›</a:t>
            </a:fld>
            <a:endParaRPr lang="fr-FR"/>
          </a:p>
        </p:txBody>
      </p:sp>
      <p:sp>
        <p:nvSpPr>
          <p:cNvPr id="11" name="Espace réservé du contenu 10"/>
          <p:cNvSpPr>
            <a:spLocks noGrp="1"/>
          </p:cNvSpPr>
          <p:nvPr>
            <p:ph sz="half" idx="2"/>
          </p:nvPr>
        </p:nvSpPr>
        <p:spPr>
          <a:xfrm>
            <a:off x="914400" y="2247900"/>
            <a:ext cx="3733800"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4"/>
          </p:nvPr>
        </p:nvSpPr>
        <p:spPr>
          <a:xfrm>
            <a:off x="4953000" y="2247900"/>
            <a:ext cx="3733800"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01723079-FDCE-42E3-8A9F-0250F0A66DA6}" type="datetimeFigureOut">
              <a:rPr lang="fr-FR" smtClean="0"/>
              <a:pPr/>
              <a:t>11/11/2018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FC98E72-2D16-490F-A2A0-CA3D58E5457C}"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1723079-FDCE-42E3-8A9F-0250F0A66DA6}" type="datetimeFigureOut">
              <a:rPr lang="fr-FR" smtClean="0"/>
              <a:pPr/>
              <a:t>11/11/2018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FC98E72-2D16-490F-A2A0-CA3D58E5457C}"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ctangle à coins arrondis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914400" y="273050"/>
            <a:ext cx="7772400" cy="1143000"/>
          </a:xfrm>
        </p:spPr>
        <p:txBody>
          <a:bodyPr anchor="b" anchorCtr="0"/>
          <a:lstStyle>
            <a:lvl1pPr algn="l">
              <a:buNone/>
              <a:defRPr sz="4000" b="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01723079-FDCE-42E3-8A9F-0250F0A66DA6}" type="datetimeFigureOut">
              <a:rPr lang="fr-FR" smtClean="0"/>
              <a:pPr/>
              <a:t>11/11/2018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FC98E72-2D16-490F-A2A0-CA3D58E5457C}" type="slidenum">
              <a:rPr lang="fr-FR" smtClean="0"/>
              <a:pPr/>
              <a:t>‹#›</a:t>
            </a:fld>
            <a:endParaRPr lang="fr-FR"/>
          </a:p>
        </p:txBody>
      </p:sp>
      <p:sp>
        <p:nvSpPr>
          <p:cNvPr id="11" name="Espace réservé du contenu 10"/>
          <p:cNvSpPr>
            <a:spLocks noGrp="1"/>
          </p:cNvSpPr>
          <p:nvPr>
            <p:ph sz="quarter" idx="1"/>
          </p:nvPr>
        </p:nvSpPr>
        <p:spPr>
          <a:xfrm>
            <a:off x="2971800" y="1600200"/>
            <a:ext cx="5715000" cy="44958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01723079-FDCE-42E3-8A9F-0250F0A66DA6}" type="datetimeFigureOut">
              <a:rPr lang="fr-FR" smtClean="0"/>
              <a:pPr/>
              <a:t>11/11/2018</a:t>
            </a:fld>
            <a:endParaRPr lang="fr-FR"/>
          </a:p>
        </p:txBody>
      </p:sp>
      <p:sp>
        <p:nvSpPr>
          <p:cNvPr id="6" name="Espace réservé du pied de page 5"/>
          <p:cNvSpPr>
            <a:spLocks noGrp="1"/>
          </p:cNvSpPr>
          <p:nvPr>
            <p:ph type="ftr" sz="quarter" idx="11"/>
          </p:nvPr>
        </p:nvSpPr>
        <p:spPr>
          <a:xfrm>
            <a:off x="914400" y="6172200"/>
            <a:ext cx="3886200" cy="457200"/>
          </a:xfrm>
        </p:spPr>
        <p:txBody>
          <a:bodyPr/>
          <a:lstStyle/>
          <a:p>
            <a:endParaRPr lang="fr-FR"/>
          </a:p>
        </p:txBody>
      </p:sp>
      <p:sp>
        <p:nvSpPr>
          <p:cNvPr id="7" name="Espace réservé du numéro de diapositive 6"/>
          <p:cNvSpPr>
            <a:spLocks noGrp="1"/>
          </p:cNvSpPr>
          <p:nvPr>
            <p:ph type="sldNum" sz="quarter" idx="12"/>
          </p:nvPr>
        </p:nvSpPr>
        <p:spPr>
          <a:xfrm>
            <a:off x="146304" y="6208776"/>
            <a:ext cx="457200" cy="457200"/>
          </a:xfrm>
        </p:spPr>
        <p:txBody>
          <a:bodyPr/>
          <a:lstStyle/>
          <a:p>
            <a:fld id="{8FC98E72-2D16-490F-A2A0-CA3D58E5457C}" type="slidenum">
              <a:rPr lang="fr-FR" smtClean="0"/>
              <a:pPr/>
              <a:t>‹#›</a:t>
            </a:fld>
            <a:endParaRPr lang="fr-FR"/>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Espace réservé pour une image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fr-FR" smtClean="0"/>
              <a:t>Cliquez sur l'icône pour ajouter une image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ctangle à coins arrondis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Espace réservé du titre 21"/>
          <p:cNvSpPr>
            <a:spLocks noGrp="1"/>
          </p:cNvSpPr>
          <p:nvPr>
            <p:ph type="title"/>
          </p:nvPr>
        </p:nvSpPr>
        <p:spPr>
          <a:xfrm>
            <a:off x="914400" y="274638"/>
            <a:ext cx="7772400" cy="1143000"/>
          </a:xfrm>
          <a:prstGeom prst="rect">
            <a:avLst/>
          </a:prstGeom>
        </p:spPr>
        <p:txBody>
          <a:bodyPr bIns="91440" anchor="b" anchorCtr="0">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1723079-FDCE-42E3-8A9F-0250F0A66DA6}" type="datetimeFigureOut">
              <a:rPr lang="fr-FR" smtClean="0"/>
              <a:pPr/>
              <a:t>11/11/2018</a:t>
            </a:fld>
            <a:endParaRPr lang="fr-FR"/>
          </a:p>
        </p:txBody>
      </p:sp>
      <p:sp>
        <p:nvSpPr>
          <p:cNvPr id="3" name="Espace réservé du pied de page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fr-FR"/>
          </a:p>
        </p:txBody>
      </p:sp>
      <p:sp>
        <p:nvSpPr>
          <p:cNvPr id="23" name="Espace réservé du numéro de diapositive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8FC98E72-2D16-490F-A2A0-CA3D58E5457C}" type="slidenum">
              <a:rPr lang="fr-FR" smtClean="0"/>
              <a:pPr/>
              <a:t>‹#›</a:t>
            </a:fld>
            <a:endParaRPr lang="fr-F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wheel.ie/sites/default/files/followership.png" TargetMode="Externa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google.fr/url?url=http://fr.slideshare.net/LindaDUQUENNE/prsentation-mmoire-crm-ou-social-crm-avonsnous-encore-le-choix&amp;rct=j&amp;frm=1&amp;q=&amp;esrc=s&amp;sa=U&amp;ved=0ahUKEwjtuZ_Z0M7QAhUCtBQKHbl7AxAQwW4IHTAE&amp;usg=AFQjCNEXQZjHvTHRVTFg-IUHW0Dl136Viw"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071670" y="4500570"/>
            <a:ext cx="6400800" cy="1600200"/>
          </a:xfrm>
        </p:spPr>
        <p:txBody>
          <a:bodyPr/>
          <a:lstStyle/>
          <a:p>
            <a:pPr algn="r"/>
            <a:r>
              <a:rPr lang="fr-FR" dirty="0" smtClean="0"/>
              <a:t>Mme BERBAR née BERRACHED WAFAA</a:t>
            </a:r>
          </a:p>
          <a:p>
            <a:pPr algn="r"/>
            <a:r>
              <a:rPr lang="fr-FR" dirty="0" smtClean="0"/>
              <a:t>Maitre de conférence</a:t>
            </a:r>
          </a:p>
          <a:p>
            <a:pPr algn="r"/>
            <a:r>
              <a:rPr lang="fr-FR" dirty="0" smtClean="0"/>
              <a:t>wafaa26dz@yahoo.fr</a:t>
            </a:r>
            <a:endParaRPr lang="fr-FR" dirty="0"/>
          </a:p>
        </p:txBody>
      </p:sp>
      <p:sp>
        <p:nvSpPr>
          <p:cNvPr id="2" name="Titre 1"/>
          <p:cNvSpPr>
            <a:spLocks noGrp="1"/>
          </p:cNvSpPr>
          <p:nvPr>
            <p:ph type="ctrTitle"/>
          </p:nvPr>
        </p:nvSpPr>
        <p:spPr>
          <a:xfrm>
            <a:off x="457200" y="1505930"/>
            <a:ext cx="8229600" cy="1565880"/>
          </a:xfrm>
        </p:spPr>
        <p:txBody>
          <a:bodyPr>
            <a:noAutofit/>
          </a:bodyPr>
          <a:lstStyle/>
          <a:p>
            <a:r>
              <a:rPr lang="fr-FR" sz="5400" b="1" dirty="0" smtClean="0"/>
              <a:t>Leadership et culture entrepreneuriale</a:t>
            </a:r>
            <a:endParaRPr lang="fr-FR" sz="54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357158" y="428604"/>
            <a:ext cx="8329642" cy="5591196"/>
          </a:xfrm>
        </p:spPr>
        <p:txBody>
          <a:bodyPr>
            <a:normAutofit/>
          </a:bodyPr>
          <a:lstStyle/>
          <a:p>
            <a:r>
              <a:rPr lang="fr-FR" b="1" dirty="0" smtClean="0"/>
              <a:t>2. Pour atteindre un but commun</a:t>
            </a:r>
          </a:p>
          <a:p>
            <a:pPr algn="just">
              <a:buNone/>
            </a:pPr>
            <a:r>
              <a:rPr lang="fr-FR" dirty="0" smtClean="0">
                <a:latin typeface="Times New Roman" pitchFamily="18" charset="0"/>
                <a:cs typeface="Times New Roman" pitchFamily="18" charset="0"/>
              </a:rPr>
              <a:t>Un groupe se définit par la </a:t>
            </a:r>
            <a:r>
              <a:rPr lang="fr-FR" b="1" dirty="0" smtClean="0">
                <a:latin typeface="Times New Roman" pitchFamily="18" charset="0"/>
                <a:cs typeface="Times New Roman" pitchFamily="18" charset="0"/>
              </a:rPr>
              <a:t>réalisation d’un but commun</a:t>
            </a:r>
            <a:r>
              <a:rPr lang="fr-FR" dirty="0" smtClean="0">
                <a:latin typeface="Times New Roman" pitchFamily="18" charset="0"/>
                <a:cs typeface="Times New Roman" pitchFamily="18" charset="0"/>
              </a:rPr>
              <a:t>, qui se manifeste à trois niveaux :</a:t>
            </a:r>
          </a:p>
          <a:p>
            <a:pPr algn="just"/>
            <a:r>
              <a:rPr lang="fr-FR" dirty="0" smtClean="0">
                <a:latin typeface="Times New Roman" pitchFamily="18" charset="0"/>
                <a:cs typeface="Times New Roman" pitchFamily="18" charset="0"/>
              </a:rPr>
              <a:t>Une </a:t>
            </a:r>
            <a:r>
              <a:rPr lang="fr-FR" b="1" dirty="0" smtClean="0">
                <a:latin typeface="Times New Roman" pitchFamily="18" charset="0"/>
                <a:cs typeface="Times New Roman" pitchFamily="18" charset="0"/>
              </a:rPr>
              <a:t>vision</a:t>
            </a:r>
            <a:r>
              <a:rPr lang="fr-FR" dirty="0" smtClean="0">
                <a:latin typeface="Times New Roman" pitchFamily="18" charset="0"/>
                <a:cs typeface="Times New Roman" pitchFamily="18" charset="0"/>
              </a:rPr>
              <a:t>, qui a pour objet d’inspirer les membres de l’équipe et de donner du sens à l’action.</a:t>
            </a:r>
          </a:p>
          <a:p>
            <a:pPr algn="just"/>
            <a:r>
              <a:rPr lang="fr-FR" dirty="0" smtClean="0">
                <a:latin typeface="Times New Roman" pitchFamily="18" charset="0"/>
                <a:cs typeface="Times New Roman" pitchFamily="18" charset="0"/>
              </a:rPr>
              <a:t>Un ou plusieurs </a:t>
            </a:r>
            <a:r>
              <a:rPr lang="fr-FR" b="1" dirty="0" smtClean="0">
                <a:latin typeface="Times New Roman" pitchFamily="18" charset="0"/>
                <a:cs typeface="Times New Roman" pitchFamily="18" charset="0"/>
              </a:rPr>
              <a:t>buts</a:t>
            </a:r>
            <a:r>
              <a:rPr lang="fr-FR" dirty="0" smtClean="0">
                <a:latin typeface="Times New Roman" pitchFamily="18" charset="0"/>
                <a:cs typeface="Times New Roman" pitchFamily="18" charset="0"/>
              </a:rPr>
              <a:t>, qui ont pour objet de cadrer l’action. Les buts constituent une « mise en mots » de la vision.</a:t>
            </a:r>
          </a:p>
          <a:p>
            <a:pPr algn="just"/>
            <a:r>
              <a:rPr lang="fr-FR" dirty="0" smtClean="0">
                <a:latin typeface="Times New Roman" pitchFamily="18" charset="0"/>
                <a:cs typeface="Times New Roman" pitchFamily="18" charset="0"/>
              </a:rPr>
              <a:t>Plusieurs </a:t>
            </a:r>
            <a:r>
              <a:rPr lang="fr-FR" b="1" dirty="0" smtClean="0">
                <a:latin typeface="Times New Roman" pitchFamily="18" charset="0"/>
                <a:cs typeface="Times New Roman" pitchFamily="18" charset="0"/>
              </a:rPr>
              <a:t>objectifs</a:t>
            </a:r>
            <a:r>
              <a:rPr lang="fr-FR" dirty="0" smtClean="0">
                <a:latin typeface="Times New Roman" pitchFamily="18" charset="0"/>
                <a:cs typeface="Times New Roman" pitchFamily="18" charset="0"/>
              </a:rPr>
              <a:t> – stratégiques et opérationnels – qui ont pour objet d’orienter l’action. Les objectifs sont les buts à atteindre traduits en indicateurs mesurables et organisés dans le temps.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428596" y="642918"/>
            <a:ext cx="8429684" cy="5376882"/>
          </a:xfrm>
        </p:spPr>
        <p:txBody>
          <a:bodyPr>
            <a:normAutofit/>
          </a:bodyPr>
          <a:lstStyle/>
          <a:p>
            <a:pPr algn="just">
              <a:buNone/>
            </a:pPr>
            <a:r>
              <a:rPr lang="fr-FR" sz="3200" b="1" dirty="0" smtClean="0">
                <a:latin typeface="Times New Roman" pitchFamily="18" charset="0"/>
                <a:cs typeface="Times New Roman" pitchFamily="18" charset="0"/>
              </a:rPr>
              <a:t>3. Dans une relation de confiance mutuelle</a:t>
            </a:r>
          </a:p>
          <a:p>
            <a:pPr algn="just">
              <a:buNone/>
            </a:pPr>
            <a:r>
              <a:rPr lang="fr-FR" sz="3200" dirty="0" smtClean="0">
                <a:latin typeface="Times New Roman" pitchFamily="18" charset="0"/>
                <a:cs typeface="Times New Roman" pitchFamily="18" charset="0"/>
              </a:rPr>
              <a:t>Un leader </a:t>
            </a:r>
            <a:r>
              <a:rPr lang="fr-FR" sz="3200" b="1" dirty="0" smtClean="0">
                <a:latin typeface="Times New Roman" pitchFamily="18" charset="0"/>
                <a:cs typeface="Times New Roman" pitchFamily="18" charset="0"/>
              </a:rPr>
              <a:t>tient son autorité des membres du groupe</a:t>
            </a:r>
            <a:r>
              <a:rPr lang="fr-FR" sz="3200" dirty="0" smtClean="0">
                <a:latin typeface="Times New Roman" pitchFamily="18" charset="0"/>
                <a:cs typeface="Times New Roman" pitchFamily="18" charset="0"/>
              </a:rPr>
              <a:t>, qui le reconnaissent comme tel. Cela implique :</a:t>
            </a:r>
          </a:p>
          <a:p>
            <a:pPr algn="just"/>
            <a:r>
              <a:rPr lang="fr-FR" sz="3200" dirty="0" smtClean="0">
                <a:latin typeface="Times New Roman" pitchFamily="18" charset="0"/>
                <a:cs typeface="Times New Roman" pitchFamily="18" charset="0"/>
              </a:rPr>
              <a:t>Une </a:t>
            </a:r>
            <a:r>
              <a:rPr lang="fr-FR" sz="3200" b="1" dirty="0" smtClean="0">
                <a:latin typeface="Times New Roman" pitchFamily="18" charset="0"/>
                <a:cs typeface="Times New Roman" pitchFamily="18" charset="0"/>
              </a:rPr>
              <a:t>confiance</a:t>
            </a:r>
            <a:r>
              <a:rPr lang="fr-FR" sz="3200" dirty="0" smtClean="0">
                <a:latin typeface="Times New Roman" pitchFamily="18" charset="0"/>
                <a:cs typeface="Times New Roman" pitchFamily="18" charset="0"/>
              </a:rPr>
              <a:t> du groupe vers le leader et une confiance du leader vers le groupe.</a:t>
            </a:r>
          </a:p>
          <a:p>
            <a:pPr algn="just"/>
            <a:r>
              <a:rPr lang="fr-FR" sz="3200" dirty="0" smtClean="0">
                <a:latin typeface="Times New Roman" pitchFamily="18" charset="0"/>
                <a:cs typeface="Times New Roman" pitchFamily="18" charset="0"/>
              </a:rPr>
              <a:t>Un </a:t>
            </a:r>
            <a:r>
              <a:rPr lang="fr-FR" sz="3200" b="1" dirty="0" smtClean="0">
                <a:latin typeface="Times New Roman" pitchFamily="18" charset="0"/>
                <a:cs typeface="Times New Roman" pitchFamily="18" charset="0"/>
              </a:rPr>
              <a:t>respect mutuel</a:t>
            </a:r>
            <a:r>
              <a:rPr lang="fr-FR" sz="3200" dirty="0" smtClean="0">
                <a:latin typeface="Times New Roman" pitchFamily="18" charset="0"/>
                <a:cs typeface="Times New Roman" pitchFamily="18" charset="0"/>
              </a:rPr>
              <a:t> et une écoute réciproque.</a:t>
            </a:r>
          </a:p>
          <a:p>
            <a:pPr algn="just"/>
            <a:r>
              <a:rPr lang="fr-FR" sz="3200" dirty="0" smtClean="0">
                <a:latin typeface="Times New Roman" pitchFamily="18" charset="0"/>
                <a:cs typeface="Times New Roman" pitchFamily="18" charset="0"/>
              </a:rPr>
              <a:t>Et bien entendu l’</a:t>
            </a:r>
            <a:r>
              <a:rPr lang="fr-FR" sz="3200" b="1" dirty="0" smtClean="0">
                <a:latin typeface="Times New Roman" pitchFamily="18" charset="0"/>
                <a:cs typeface="Times New Roman" pitchFamily="18" charset="0"/>
              </a:rPr>
              <a:t>exemplarité</a:t>
            </a:r>
            <a:r>
              <a:rPr lang="fr-FR" sz="3200" dirty="0" smtClean="0">
                <a:latin typeface="Times New Roman" pitchFamily="18" charset="0"/>
                <a:cs typeface="Times New Roman" pitchFamily="18" charset="0"/>
              </a:rPr>
              <a:t> du leader, s’il veut conserver la confiance du groupe dans le temps…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285720" y="428604"/>
            <a:ext cx="8572560" cy="6072230"/>
          </a:xfrm>
        </p:spPr>
        <p:txBody>
          <a:bodyPr>
            <a:normAutofit lnSpcReduction="10000"/>
          </a:bodyPr>
          <a:lstStyle/>
          <a:p>
            <a:pPr algn="just">
              <a:buNone/>
            </a:pPr>
            <a:r>
              <a:rPr lang="fr-FR" b="1" dirty="0" smtClean="0"/>
              <a:t>4</a:t>
            </a:r>
            <a:r>
              <a:rPr lang="fr-FR" b="1" dirty="0" smtClean="0">
                <a:latin typeface="Times New Roman" pitchFamily="18" charset="0"/>
                <a:cs typeface="Times New Roman" pitchFamily="18" charset="0"/>
              </a:rPr>
              <a:t>. Pour une durée limitée</a:t>
            </a:r>
          </a:p>
          <a:p>
            <a:pPr algn="just"/>
            <a:r>
              <a:rPr lang="fr-FR" dirty="0" smtClean="0">
                <a:latin typeface="Times New Roman" pitchFamily="18" charset="0"/>
                <a:cs typeface="Times New Roman" pitchFamily="18" charset="0"/>
              </a:rPr>
              <a:t>On ne peut pas être un leader à tout moment, sur une longue période, l’environnement joue un rôle prépondérant (une situation de crise par exemple peut radicalement bouleverser le leadership dans un groupe). Il appartient au leader d’être capable – lorsque la situation l’exige – </a:t>
            </a:r>
            <a:r>
              <a:rPr lang="fr-FR" b="1" dirty="0" smtClean="0">
                <a:latin typeface="Times New Roman" pitchFamily="18" charset="0"/>
                <a:cs typeface="Times New Roman" pitchFamily="18" charset="0"/>
              </a:rPr>
              <a:t>de « lâcher » son leadership</a:t>
            </a:r>
            <a:r>
              <a:rPr lang="fr-FR" dirty="0" smtClean="0">
                <a:latin typeface="Times New Roman" pitchFamily="18" charset="0"/>
                <a:cs typeface="Times New Roman" pitchFamily="18" charset="0"/>
              </a:rPr>
              <a:t>, ce qui implique :</a:t>
            </a:r>
          </a:p>
          <a:p>
            <a:pPr algn="just"/>
            <a:r>
              <a:rPr lang="fr-FR" dirty="0" smtClean="0">
                <a:latin typeface="Times New Roman" pitchFamily="18" charset="0"/>
                <a:cs typeface="Times New Roman" pitchFamily="18" charset="0"/>
              </a:rPr>
              <a:t>D’utiliser les leviers du </a:t>
            </a:r>
            <a:r>
              <a:rPr lang="fr-FR" b="1" dirty="0" smtClean="0">
                <a:latin typeface="Times New Roman" pitchFamily="18" charset="0"/>
                <a:cs typeface="Times New Roman" pitchFamily="18" charset="0"/>
              </a:rPr>
              <a:t>leadership participatif</a:t>
            </a:r>
            <a:r>
              <a:rPr lang="fr-FR" dirty="0" smtClean="0">
                <a:latin typeface="Times New Roman" pitchFamily="18" charset="0"/>
                <a:cs typeface="Times New Roman" pitchFamily="18" charset="0"/>
              </a:rPr>
              <a:t> (solliciter les membres du groupe et partager avec eux la responsabilité de la prise de décision).</a:t>
            </a:r>
          </a:p>
          <a:p>
            <a:pPr algn="just"/>
            <a:r>
              <a:rPr lang="fr-FR" dirty="0" smtClean="0">
                <a:latin typeface="Times New Roman" pitchFamily="18" charset="0"/>
                <a:cs typeface="Times New Roman" pitchFamily="18" charset="0"/>
              </a:rPr>
              <a:t>D’être capable de </a:t>
            </a:r>
            <a:r>
              <a:rPr lang="fr-FR" b="1" dirty="0" smtClean="0">
                <a:latin typeface="Times New Roman" pitchFamily="18" charset="0"/>
                <a:cs typeface="Times New Roman" pitchFamily="18" charset="0"/>
              </a:rPr>
              <a:t>laisser la place aux autres</a:t>
            </a:r>
            <a:r>
              <a:rPr lang="fr-FR" dirty="0" smtClean="0">
                <a:latin typeface="Times New Roman" pitchFamily="18" charset="0"/>
                <a:cs typeface="Times New Roman" pitchFamily="18" charset="0"/>
              </a:rPr>
              <a:t> quand c’est nécessaire (notamment lorsqu’une personne est plus compétente sur un sujet donné).</a:t>
            </a:r>
          </a:p>
          <a:p>
            <a:pPr algn="just"/>
            <a:r>
              <a:rPr lang="fr-FR" dirty="0" smtClean="0">
                <a:latin typeface="Times New Roman" pitchFamily="18" charset="0"/>
                <a:cs typeface="Times New Roman" pitchFamily="18" charset="0"/>
              </a:rPr>
              <a:t>De faire preuve d’</a:t>
            </a:r>
            <a:r>
              <a:rPr lang="fr-FR" b="1" dirty="0" smtClean="0">
                <a:latin typeface="Times New Roman" pitchFamily="18" charset="0"/>
                <a:cs typeface="Times New Roman" pitchFamily="18" charset="0"/>
              </a:rPr>
              <a:t>humilité</a:t>
            </a:r>
            <a:r>
              <a:rPr lang="fr-FR" dirty="0" smtClean="0">
                <a:latin typeface="Times New Roman" pitchFamily="18" charset="0"/>
                <a:cs typeface="Times New Roman" pitchFamily="18" charset="0"/>
              </a:rPr>
              <a:t>, car un leader n’existe que par l’intermédiaire de son équipe…</a:t>
            </a:r>
          </a:p>
          <a:p>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57224" y="214290"/>
            <a:ext cx="7772400" cy="1143000"/>
          </a:xfrm>
        </p:spPr>
        <p:txBody>
          <a:bodyPr/>
          <a:lstStyle/>
          <a:p>
            <a:r>
              <a:rPr lang="fr-FR" b="1" dirty="0" smtClean="0">
                <a:solidFill>
                  <a:srgbClr val="FF0000"/>
                </a:solidFill>
                <a:latin typeface="Times New Roman" pitchFamily="18" charset="0"/>
                <a:cs typeface="Times New Roman" pitchFamily="18" charset="0"/>
              </a:rPr>
              <a:t>Les caractéristiques du leadership</a:t>
            </a:r>
            <a:endParaRPr lang="fr-FR" b="1" dirty="0">
              <a:solidFill>
                <a:srgbClr val="FF0000"/>
              </a:solidFill>
              <a:latin typeface="Times New Roman" pitchFamily="18" charset="0"/>
              <a:cs typeface="Times New Roman" pitchFamily="18" charset="0"/>
            </a:endParaRPr>
          </a:p>
        </p:txBody>
      </p:sp>
      <p:sp>
        <p:nvSpPr>
          <p:cNvPr id="3" name="Espace réservé du contenu 2"/>
          <p:cNvSpPr>
            <a:spLocks noGrp="1"/>
          </p:cNvSpPr>
          <p:nvPr>
            <p:ph sz="quarter" idx="1"/>
          </p:nvPr>
        </p:nvSpPr>
        <p:spPr>
          <a:xfrm>
            <a:off x="357158" y="1447800"/>
            <a:ext cx="3786214" cy="4572000"/>
          </a:xfrm>
        </p:spPr>
        <p:txBody>
          <a:bodyPr>
            <a:normAutofit fontScale="92500" lnSpcReduction="10000"/>
          </a:bodyPr>
          <a:lstStyle/>
          <a:p>
            <a:endParaRPr lang="fr-FR" dirty="0" smtClean="0"/>
          </a:p>
          <a:p>
            <a:r>
              <a:rPr lang="fr-FR" b="1" i="1" dirty="0" smtClean="0"/>
              <a:t>1.La confiance en soi ; </a:t>
            </a:r>
          </a:p>
          <a:p>
            <a:r>
              <a:rPr lang="fr-FR" b="1" i="1" dirty="0" smtClean="0"/>
              <a:t>2.La stabilité émotionnelle ; </a:t>
            </a:r>
          </a:p>
          <a:p>
            <a:r>
              <a:rPr lang="fr-FR" b="1" i="1" dirty="0" smtClean="0"/>
              <a:t>3.La prédominance ; </a:t>
            </a:r>
          </a:p>
          <a:p>
            <a:r>
              <a:rPr lang="fr-FR" b="1" i="1" dirty="0" smtClean="0"/>
              <a:t>4.L’enthousiasme ; </a:t>
            </a:r>
          </a:p>
          <a:p>
            <a:r>
              <a:rPr lang="fr-FR" b="1" i="1" dirty="0" smtClean="0"/>
              <a:t>5.La compréhension des autres-empathie ; </a:t>
            </a:r>
          </a:p>
          <a:p>
            <a:r>
              <a:rPr lang="fr-FR" b="1" i="1" dirty="0" smtClean="0"/>
              <a:t>6.La conscience ; </a:t>
            </a:r>
          </a:p>
          <a:p>
            <a:r>
              <a:rPr lang="fr-FR" b="1" i="1" dirty="0" smtClean="0"/>
              <a:t>7.L’audacieux ; </a:t>
            </a:r>
          </a:p>
          <a:p>
            <a:r>
              <a:rPr lang="fr-FR" b="1" i="1" dirty="0" smtClean="0"/>
              <a:t>8.L’endurcissement ; </a:t>
            </a:r>
          </a:p>
          <a:p>
            <a:r>
              <a:rPr lang="fr-FR" b="1" i="1" dirty="0" smtClean="0"/>
              <a:t>9.L'énergie; </a:t>
            </a:r>
          </a:p>
          <a:p>
            <a:endParaRPr lang="fr-FR" dirty="0" smtClean="0"/>
          </a:p>
          <a:p>
            <a:endParaRPr lang="fr-FR" dirty="0" smtClean="0"/>
          </a:p>
        </p:txBody>
      </p:sp>
      <p:sp>
        <p:nvSpPr>
          <p:cNvPr id="4" name="Titre 1"/>
          <p:cNvSpPr txBox="1">
            <a:spLocks/>
          </p:cNvSpPr>
          <p:nvPr/>
        </p:nvSpPr>
        <p:spPr>
          <a:xfrm>
            <a:off x="3214678" y="1857364"/>
            <a:ext cx="2928958" cy="4286280"/>
          </a:xfrm>
          <a:prstGeom prst="rect">
            <a:avLst/>
          </a:prstGeom>
        </p:spPr>
        <p:txBody>
          <a:bodyPr bIns="91440" anchor="b" anchorCtr="0">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fr-FR" sz="4000" b="1"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5" name="Espace réservé du contenu 2"/>
          <p:cNvSpPr txBox="1">
            <a:spLocks/>
          </p:cNvSpPr>
          <p:nvPr/>
        </p:nvSpPr>
        <p:spPr>
          <a:xfrm>
            <a:off x="4929190" y="1428736"/>
            <a:ext cx="4000528" cy="4572000"/>
          </a:xfrm>
          <a:prstGeom prst="rect">
            <a:avLst/>
          </a:prstGeom>
        </p:spPr>
        <p:txBody>
          <a:bodyPr vert="horz">
            <a:normAutofit fontScale="92500"/>
          </a:bodyPr>
          <a:lstStyle/>
          <a:p>
            <a:pPr marL="274320" marR="0" lvl="0" indent="-274320" algn="l" defTabSz="914400" rtl="0" eaLnBrk="1" fontAlgn="auto" latinLnBrk="0" hangingPunct="1">
              <a:lnSpc>
                <a:spcPct val="100000"/>
              </a:lnSpc>
              <a:spcBef>
                <a:spcPts val="580"/>
              </a:spcBef>
              <a:spcAft>
                <a:spcPts val="0"/>
              </a:spcAft>
              <a:buClr>
                <a:schemeClr val="accent1"/>
              </a:buClr>
              <a:buSzPct val="85000"/>
              <a:tabLst/>
              <a:defRPr/>
            </a:pPr>
            <a:endParaRPr kumimoji="0" lang="fr-FR" sz="26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580"/>
              </a:spcBef>
              <a:spcAft>
                <a:spcPts val="0"/>
              </a:spcAft>
              <a:buClr>
                <a:schemeClr val="accent1"/>
              </a:buClr>
              <a:buSzPct val="85000"/>
              <a:buFont typeface="Wingdings 2"/>
              <a:buChar char=""/>
              <a:tabLst/>
              <a:defRPr/>
            </a:pPr>
            <a:r>
              <a:rPr kumimoji="0" lang="fr-FR" sz="2600" b="1" i="1" u="none" strike="noStrike" kern="1200" cap="none" spc="0" normalizeH="0" baseline="0" noProof="0" dirty="0" smtClean="0">
                <a:ln>
                  <a:noFill/>
                </a:ln>
                <a:solidFill>
                  <a:schemeClr val="tx1"/>
                </a:solidFill>
                <a:effectLst/>
                <a:uLnTx/>
                <a:uFillTx/>
                <a:latin typeface="+mn-lt"/>
                <a:ea typeface="+mn-ea"/>
                <a:cs typeface="+mn-cs"/>
              </a:rPr>
              <a:t>10. L’intuition; </a:t>
            </a:r>
          </a:p>
          <a:p>
            <a:pPr marL="274320" marR="0" lvl="0" indent="-274320" algn="l" defTabSz="914400" rtl="0" eaLnBrk="1" fontAlgn="auto" latinLnBrk="0" hangingPunct="1">
              <a:lnSpc>
                <a:spcPct val="100000"/>
              </a:lnSpc>
              <a:spcBef>
                <a:spcPts val="580"/>
              </a:spcBef>
              <a:spcAft>
                <a:spcPts val="0"/>
              </a:spcAft>
              <a:buClr>
                <a:schemeClr val="accent1"/>
              </a:buClr>
              <a:buSzPct val="85000"/>
              <a:buFont typeface="Wingdings 2"/>
              <a:buChar char=""/>
              <a:tabLst/>
              <a:defRPr/>
            </a:pPr>
            <a:r>
              <a:rPr kumimoji="0" lang="fr-FR" sz="2600" b="1" i="1" u="none" strike="noStrike" kern="1200" cap="none" spc="0" normalizeH="0" baseline="0" noProof="0" dirty="0" smtClean="0">
                <a:ln>
                  <a:noFill/>
                </a:ln>
                <a:solidFill>
                  <a:schemeClr val="tx1"/>
                </a:solidFill>
                <a:effectLst/>
                <a:uLnTx/>
                <a:uFillTx/>
                <a:latin typeface="+mn-lt"/>
                <a:ea typeface="+mn-ea"/>
                <a:cs typeface="+mn-cs"/>
              </a:rPr>
              <a:t>11. L’approche individuelle; </a:t>
            </a:r>
          </a:p>
          <a:p>
            <a:pPr marL="274320" marR="0" lvl="0" indent="-274320" algn="l" defTabSz="914400" rtl="0" eaLnBrk="1" fontAlgn="auto" latinLnBrk="0" hangingPunct="1">
              <a:lnSpc>
                <a:spcPct val="100000"/>
              </a:lnSpc>
              <a:spcBef>
                <a:spcPts val="580"/>
              </a:spcBef>
              <a:spcAft>
                <a:spcPts val="0"/>
              </a:spcAft>
              <a:buClr>
                <a:schemeClr val="accent1"/>
              </a:buClr>
              <a:buSzPct val="85000"/>
              <a:buFont typeface="Wingdings 2"/>
              <a:buChar char=""/>
              <a:tabLst/>
              <a:defRPr/>
            </a:pPr>
            <a:r>
              <a:rPr kumimoji="0" lang="fr-FR" sz="2600" b="1" i="1" u="none" strike="noStrike" kern="1200" cap="none" spc="0" normalizeH="0" baseline="0" noProof="0" dirty="0" smtClean="0">
                <a:ln>
                  <a:noFill/>
                </a:ln>
                <a:solidFill>
                  <a:schemeClr val="tx1"/>
                </a:solidFill>
                <a:effectLst/>
                <a:uLnTx/>
                <a:uFillTx/>
                <a:latin typeface="+mn-lt"/>
                <a:ea typeface="+mn-ea"/>
                <a:cs typeface="+mn-cs"/>
              </a:rPr>
              <a:t>12. L’orientation de l'équipe ; </a:t>
            </a:r>
          </a:p>
          <a:p>
            <a:pPr marL="274320" marR="0" lvl="0" indent="-274320" algn="l" defTabSz="914400" rtl="0" eaLnBrk="1" fontAlgn="auto" latinLnBrk="0" hangingPunct="1">
              <a:lnSpc>
                <a:spcPct val="100000"/>
              </a:lnSpc>
              <a:spcBef>
                <a:spcPts val="580"/>
              </a:spcBef>
              <a:spcAft>
                <a:spcPts val="0"/>
              </a:spcAft>
              <a:buClr>
                <a:schemeClr val="accent1"/>
              </a:buClr>
              <a:buSzPct val="85000"/>
              <a:buFont typeface="Wingdings 2"/>
              <a:buChar char=""/>
              <a:tabLst/>
              <a:defRPr/>
            </a:pPr>
            <a:r>
              <a:rPr kumimoji="0" lang="fr-FR" sz="2600" b="1" i="1" u="none" strike="noStrike" kern="1200" cap="none" spc="0" normalizeH="0" baseline="0" noProof="0" dirty="0" smtClean="0">
                <a:ln>
                  <a:noFill/>
                </a:ln>
                <a:solidFill>
                  <a:schemeClr val="tx1"/>
                </a:solidFill>
                <a:effectLst/>
                <a:uLnTx/>
                <a:uFillTx/>
                <a:latin typeface="+mn-lt"/>
                <a:ea typeface="+mn-ea"/>
                <a:cs typeface="+mn-cs"/>
              </a:rPr>
              <a:t>13. Le bon auditeur; </a:t>
            </a:r>
          </a:p>
          <a:p>
            <a:pPr marL="274320" marR="0" lvl="0" indent="-274320" algn="l" defTabSz="914400" rtl="0" eaLnBrk="1" fontAlgn="auto" latinLnBrk="0" hangingPunct="1">
              <a:lnSpc>
                <a:spcPct val="100000"/>
              </a:lnSpc>
              <a:spcBef>
                <a:spcPts val="580"/>
              </a:spcBef>
              <a:spcAft>
                <a:spcPts val="0"/>
              </a:spcAft>
              <a:buClr>
                <a:schemeClr val="accent1"/>
              </a:buClr>
              <a:buSzPct val="85000"/>
              <a:buFont typeface="Wingdings 2"/>
              <a:buChar char=""/>
              <a:tabLst/>
              <a:defRPr/>
            </a:pPr>
            <a:r>
              <a:rPr kumimoji="0" lang="fr-FR" sz="2600" b="1" i="1" u="none" strike="noStrike" kern="1200" cap="none" spc="0" normalizeH="0" baseline="0" noProof="0" dirty="0" smtClean="0">
                <a:ln>
                  <a:noFill/>
                </a:ln>
                <a:solidFill>
                  <a:schemeClr val="tx1"/>
                </a:solidFill>
                <a:effectLst/>
                <a:uLnTx/>
                <a:uFillTx/>
                <a:latin typeface="+mn-lt"/>
                <a:ea typeface="+mn-ea"/>
                <a:cs typeface="+mn-cs"/>
              </a:rPr>
              <a:t>14. L’innovateur ; </a:t>
            </a:r>
          </a:p>
          <a:p>
            <a:pPr marL="274320" marR="0" lvl="0" indent="-274320" algn="l" defTabSz="914400" rtl="0" eaLnBrk="1" fontAlgn="auto" latinLnBrk="0" hangingPunct="1">
              <a:lnSpc>
                <a:spcPct val="100000"/>
              </a:lnSpc>
              <a:spcBef>
                <a:spcPts val="580"/>
              </a:spcBef>
              <a:spcAft>
                <a:spcPts val="0"/>
              </a:spcAft>
              <a:buClr>
                <a:schemeClr val="accent1"/>
              </a:buClr>
              <a:buSzPct val="85000"/>
              <a:buFont typeface="Wingdings 2"/>
              <a:buChar char=""/>
              <a:tabLst/>
              <a:defRPr/>
            </a:pPr>
            <a:r>
              <a:rPr kumimoji="0" lang="fr-FR" sz="2600" b="1" i="1" u="none" strike="noStrike" kern="1200" cap="none" spc="0" normalizeH="0" baseline="0" noProof="0" dirty="0" smtClean="0">
                <a:ln>
                  <a:noFill/>
                </a:ln>
                <a:solidFill>
                  <a:schemeClr val="tx1"/>
                </a:solidFill>
                <a:effectLst/>
                <a:uLnTx/>
                <a:uFillTx/>
                <a:latin typeface="+mn-lt"/>
                <a:ea typeface="+mn-ea"/>
                <a:cs typeface="+mn-cs"/>
              </a:rPr>
              <a:t>15. La position ferme; </a:t>
            </a:r>
          </a:p>
          <a:p>
            <a:pPr marL="274320" marR="0" lvl="0" indent="-274320" algn="l" defTabSz="914400" rtl="0" eaLnBrk="1" fontAlgn="auto" latinLnBrk="0" hangingPunct="1">
              <a:lnSpc>
                <a:spcPct val="100000"/>
              </a:lnSpc>
              <a:spcBef>
                <a:spcPts val="580"/>
              </a:spcBef>
              <a:spcAft>
                <a:spcPts val="0"/>
              </a:spcAft>
              <a:buClr>
                <a:schemeClr val="accent1"/>
              </a:buClr>
              <a:buSzPct val="85000"/>
              <a:buFont typeface="Wingdings 2"/>
              <a:buChar char=""/>
              <a:tabLst/>
              <a:defRPr/>
            </a:pPr>
            <a:r>
              <a:rPr kumimoji="0" lang="fr-FR" sz="2600" b="1" i="1" u="none" strike="noStrike" kern="1200" cap="none" spc="0" normalizeH="0" baseline="0" noProof="0" dirty="0" smtClean="0">
                <a:ln>
                  <a:noFill/>
                </a:ln>
                <a:solidFill>
                  <a:schemeClr val="tx1"/>
                </a:solidFill>
                <a:effectLst/>
                <a:uLnTx/>
                <a:uFillTx/>
                <a:latin typeface="+mn-lt"/>
                <a:ea typeface="+mn-ea"/>
                <a:cs typeface="+mn-cs"/>
              </a:rPr>
              <a:t>16. L’objectivité ; </a:t>
            </a:r>
          </a:p>
          <a:p>
            <a:pPr marL="274320" marR="0" lvl="0" indent="-274320" algn="l" defTabSz="914400" rtl="0" eaLnBrk="1" fontAlgn="auto" latinLnBrk="0" hangingPunct="1">
              <a:lnSpc>
                <a:spcPct val="100000"/>
              </a:lnSpc>
              <a:spcBef>
                <a:spcPts val="580"/>
              </a:spcBef>
              <a:spcAft>
                <a:spcPts val="0"/>
              </a:spcAft>
              <a:buClr>
                <a:schemeClr val="accent1"/>
              </a:buClr>
              <a:buSzPct val="85000"/>
              <a:buFont typeface="Wingdings 2"/>
              <a:buChar char=""/>
              <a:tabLst/>
              <a:defRPr/>
            </a:pPr>
            <a:r>
              <a:rPr kumimoji="0" lang="fr-FR" sz="2600" b="1" i="1" u="none" strike="noStrike" kern="1200" cap="none" spc="0" normalizeH="0" baseline="0" noProof="0" dirty="0" smtClean="0">
                <a:ln>
                  <a:noFill/>
                </a:ln>
                <a:solidFill>
                  <a:schemeClr val="tx1"/>
                </a:solidFill>
                <a:effectLst/>
                <a:uLnTx/>
                <a:uFillTx/>
                <a:latin typeface="+mn-lt"/>
                <a:ea typeface="+mn-ea"/>
                <a:cs typeface="+mn-cs"/>
              </a:rPr>
              <a:t>17. L’honnêteté-franchise; </a:t>
            </a:r>
          </a:p>
          <a:p>
            <a:pPr marL="274320" marR="0" lvl="0" indent="-274320" algn="l" defTabSz="914400" rtl="0" eaLnBrk="1" fontAlgn="auto" latinLnBrk="0" hangingPunct="1">
              <a:lnSpc>
                <a:spcPct val="100000"/>
              </a:lnSpc>
              <a:spcBef>
                <a:spcPts val="580"/>
              </a:spcBef>
              <a:spcAft>
                <a:spcPts val="0"/>
              </a:spcAft>
              <a:buClr>
                <a:schemeClr val="accent1"/>
              </a:buClr>
              <a:buSzPct val="85000"/>
              <a:buFont typeface="Wingdings 2"/>
              <a:buChar char=""/>
              <a:tabLst/>
              <a:defRPr/>
            </a:pPr>
            <a:r>
              <a:rPr kumimoji="0" lang="fr-FR" sz="2600" b="1" i="1" u="none" strike="noStrike" kern="1200" cap="none" spc="0" normalizeH="0" baseline="0" noProof="0" dirty="0" smtClean="0">
                <a:ln>
                  <a:noFill/>
                </a:ln>
                <a:solidFill>
                  <a:schemeClr val="tx1"/>
                </a:solidFill>
                <a:effectLst/>
                <a:uLnTx/>
                <a:uFillTx/>
                <a:latin typeface="+mn-lt"/>
                <a:ea typeface="+mn-ea"/>
                <a:cs typeface="+mn-cs"/>
              </a:rPr>
              <a:t>18. Le charisme .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latin typeface="Times New Roman" pitchFamily="18" charset="0"/>
                <a:cs typeface="Times New Roman" pitchFamily="18" charset="0"/>
              </a:rPr>
              <a:t>Aussi;</a:t>
            </a:r>
            <a:endParaRPr lang="fr-FR" b="1" dirty="0">
              <a:solidFill>
                <a:srgbClr val="FF0000"/>
              </a:solidFill>
              <a:latin typeface="Times New Roman" pitchFamily="18" charset="0"/>
              <a:cs typeface="Times New Roman" pitchFamily="18" charset="0"/>
            </a:endParaRPr>
          </a:p>
        </p:txBody>
      </p:sp>
      <p:sp>
        <p:nvSpPr>
          <p:cNvPr id="3" name="Espace réservé du contenu 2"/>
          <p:cNvSpPr>
            <a:spLocks noGrp="1"/>
          </p:cNvSpPr>
          <p:nvPr>
            <p:ph sz="quarter" idx="1"/>
          </p:nvPr>
        </p:nvSpPr>
        <p:spPr>
          <a:xfrm>
            <a:off x="428596" y="1447800"/>
            <a:ext cx="8358246" cy="4572000"/>
          </a:xfrm>
        </p:spPr>
        <p:txBody>
          <a:bodyPr/>
          <a:lstStyle/>
          <a:p>
            <a:pPr algn="just"/>
            <a:r>
              <a:rPr lang="fr-FR" dirty="0" smtClean="0">
                <a:latin typeface="Times New Roman" pitchFamily="18" charset="0"/>
                <a:cs typeface="Times New Roman" pitchFamily="18" charset="0"/>
              </a:rPr>
              <a:t>Paul </a:t>
            </a:r>
            <a:r>
              <a:rPr lang="fr-FR" dirty="0" err="1" smtClean="0">
                <a:latin typeface="Times New Roman" pitchFamily="18" charset="0"/>
                <a:cs typeface="Times New Roman" pitchFamily="18" charset="0"/>
              </a:rPr>
              <a:t>Hersey</a:t>
            </a:r>
            <a:r>
              <a:rPr lang="fr-FR" dirty="0" smtClean="0">
                <a:latin typeface="Times New Roman" pitchFamily="18" charset="0"/>
                <a:cs typeface="Times New Roman" pitchFamily="18" charset="0"/>
              </a:rPr>
              <a:t> et Kenneth Blanchard ont développé la théorie dite du leadership situationnel (ou management situationnel), selon laquelle il n’existe pas de « bon » style de leadership : </a:t>
            </a:r>
            <a:r>
              <a:rPr lang="fr-FR" b="1" dirty="0" smtClean="0">
                <a:solidFill>
                  <a:srgbClr val="00B050"/>
                </a:solidFill>
                <a:latin typeface="Times New Roman" pitchFamily="18" charset="0"/>
                <a:cs typeface="Times New Roman" pitchFamily="18" charset="0"/>
              </a:rPr>
              <a:t>un leader doit adopter le style le plus adapté à la situation</a:t>
            </a:r>
            <a:r>
              <a:rPr lang="fr-FR" dirty="0" smtClean="0">
                <a:solidFill>
                  <a:srgbClr val="00B050"/>
                </a:solidFill>
                <a:latin typeface="Times New Roman" pitchFamily="18" charset="0"/>
                <a:cs typeface="Times New Roman" pitchFamily="18" charset="0"/>
              </a:rPr>
              <a:t>.</a:t>
            </a:r>
          </a:p>
          <a:p>
            <a:pPr algn="just"/>
            <a:r>
              <a:rPr lang="fr-FR" dirty="0" smtClean="0">
                <a:latin typeface="Times New Roman" pitchFamily="18" charset="0"/>
                <a:cs typeface="Times New Roman" pitchFamily="18" charset="0"/>
              </a:rPr>
              <a:t>L’objectif d’un leader consiste à accroître progressivement le niveau de maturité de ses collaborateurs afin de </a:t>
            </a:r>
            <a:r>
              <a:rPr lang="fr-FR" b="1" dirty="0" smtClean="0">
                <a:latin typeface="Times New Roman" pitchFamily="18" charset="0"/>
                <a:cs typeface="Times New Roman" pitchFamily="18" charset="0"/>
              </a:rPr>
              <a:t>développer leur autonomie dans le travail</a:t>
            </a:r>
            <a:r>
              <a:rPr lang="fr-FR" dirty="0" smtClean="0">
                <a:latin typeface="Times New Roman" pitchFamily="18" charset="0"/>
                <a:cs typeface="Times New Roman" pitchFamily="18" charset="0"/>
              </a:rPr>
              <a:t>. L’autonomie s’entend ici comme le croisement de la </a:t>
            </a:r>
            <a:r>
              <a:rPr lang="fr-FR" b="1" dirty="0" smtClean="0">
                <a:latin typeface="Times New Roman" pitchFamily="18" charset="0"/>
                <a:cs typeface="Times New Roman" pitchFamily="18" charset="0"/>
              </a:rPr>
              <a:t>compétence</a:t>
            </a:r>
            <a:r>
              <a:rPr lang="fr-FR" dirty="0" smtClean="0">
                <a:latin typeface="Times New Roman" pitchFamily="18" charset="0"/>
                <a:cs typeface="Times New Roman" pitchFamily="18" charset="0"/>
              </a:rPr>
              <a:t> (le collaborateur sait ou ne sait pas faire) et de la </a:t>
            </a:r>
            <a:r>
              <a:rPr lang="fr-FR" b="1" dirty="0" smtClean="0">
                <a:latin typeface="Times New Roman" pitchFamily="18" charset="0"/>
                <a:cs typeface="Times New Roman" pitchFamily="18" charset="0"/>
              </a:rPr>
              <a:t>motivation</a:t>
            </a:r>
            <a:r>
              <a:rPr lang="fr-FR" dirty="0" smtClean="0">
                <a:latin typeface="Times New Roman" pitchFamily="18" charset="0"/>
                <a:cs typeface="Times New Roman" pitchFamily="18" charset="0"/>
              </a:rPr>
              <a:t> (le collaborateur veut ou ne veut pas faire).</a:t>
            </a:r>
            <a:endParaRPr lang="fr-FR"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8015318" cy="1143000"/>
          </a:xfrm>
        </p:spPr>
        <p:txBody>
          <a:bodyPr>
            <a:normAutofit fontScale="90000"/>
          </a:bodyPr>
          <a:lstStyle/>
          <a:p>
            <a:r>
              <a:rPr lang="fr-FR" b="1" dirty="0" smtClean="0">
                <a:solidFill>
                  <a:srgbClr val="FF0000"/>
                </a:solidFill>
                <a:latin typeface="Times New Roman" pitchFamily="18" charset="0"/>
                <a:cs typeface="Times New Roman" pitchFamily="18" charset="0"/>
              </a:rPr>
              <a:t>Les 4 « lois » du leadership situationnel</a:t>
            </a:r>
            <a:br>
              <a:rPr lang="fr-FR" b="1" dirty="0" smtClean="0">
                <a:solidFill>
                  <a:srgbClr val="FF0000"/>
                </a:solidFill>
                <a:latin typeface="Times New Roman" pitchFamily="18" charset="0"/>
                <a:cs typeface="Times New Roman" pitchFamily="18" charset="0"/>
              </a:rPr>
            </a:br>
            <a:endParaRPr lang="fr-FR" dirty="0">
              <a:solidFill>
                <a:srgbClr val="FF0000"/>
              </a:solidFill>
              <a:latin typeface="Times New Roman" pitchFamily="18" charset="0"/>
              <a:cs typeface="Times New Roman" pitchFamily="18" charset="0"/>
            </a:endParaRPr>
          </a:p>
        </p:txBody>
      </p:sp>
      <p:sp>
        <p:nvSpPr>
          <p:cNvPr id="3" name="Espace réservé du contenu 2"/>
          <p:cNvSpPr>
            <a:spLocks noGrp="1"/>
          </p:cNvSpPr>
          <p:nvPr>
            <p:ph sz="quarter" idx="1"/>
          </p:nvPr>
        </p:nvSpPr>
        <p:spPr>
          <a:xfrm>
            <a:off x="642910" y="1447800"/>
            <a:ext cx="8043890" cy="4572000"/>
          </a:xfrm>
        </p:spPr>
        <p:txBody>
          <a:bodyPr/>
          <a:lstStyle/>
          <a:p>
            <a:pPr algn="just"/>
            <a:r>
              <a:rPr lang="fr-FR" sz="2800" dirty="0" smtClean="0">
                <a:latin typeface="Times New Roman" pitchFamily="18" charset="0"/>
                <a:cs typeface="Times New Roman" pitchFamily="18" charset="0"/>
              </a:rPr>
              <a:t>L’efficacité d’un leader passe par le </a:t>
            </a:r>
            <a:r>
              <a:rPr lang="fr-FR" sz="2800" b="1" dirty="0" smtClean="0">
                <a:latin typeface="Times New Roman" pitchFamily="18" charset="0"/>
                <a:cs typeface="Times New Roman" pitchFamily="18" charset="0"/>
              </a:rPr>
              <a:t>développement des personnes</a:t>
            </a:r>
            <a:r>
              <a:rPr lang="fr-FR" sz="2800" dirty="0" smtClean="0">
                <a:latin typeface="Times New Roman" pitchFamily="18" charset="0"/>
                <a:cs typeface="Times New Roman" pitchFamily="18" charset="0"/>
              </a:rPr>
              <a:t> dont il a la responsabilité</a:t>
            </a:r>
          </a:p>
          <a:p>
            <a:pPr algn="just"/>
            <a:r>
              <a:rPr lang="fr-FR" sz="2800" dirty="0" smtClean="0">
                <a:latin typeface="Times New Roman" pitchFamily="18" charset="0"/>
                <a:cs typeface="Times New Roman" pitchFamily="18" charset="0"/>
              </a:rPr>
              <a:t>L’efficacité consiste à adopter, à un instant donné, </a:t>
            </a:r>
            <a:r>
              <a:rPr lang="fr-FR" sz="2800" b="1" dirty="0" smtClean="0">
                <a:latin typeface="Times New Roman" pitchFamily="18" charset="0"/>
                <a:cs typeface="Times New Roman" pitchFamily="18" charset="0"/>
              </a:rPr>
              <a:t>le ou les styles que commande la situation</a:t>
            </a:r>
            <a:endParaRPr lang="fr-FR" sz="2800" dirty="0" smtClean="0">
              <a:latin typeface="Times New Roman" pitchFamily="18" charset="0"/>
              <a:cs typeface="Times New Roman" pitchFamily="18" charset="0"/>
            </a:endParaRPr>
          </a:p>
          <a:p>
            <a:pPr algn="just"/>
            <a:r>
              <a:rPr lang="fr-FR" sz="2800" dirty="0" smtClean="0">
                <a:latin typeface="Times New Roman" pitchFamily="18" charset="0"/>
                <a:cs typeface="Times New Roman" pitchFamily="18" charset="0"/>
              </a:rPr>
              <a:t>L’efficacité consiste à </a:t>
            </a:r>
            <a:r>
              <a:rPr lang="fr-FR" sz="2800" b="1" dirty="0" smtClean="0">
                <a:latin typeface="Times New Roman" pitchFamily="18" charset="0"/>
                <a:cs typeface="Times New Roman" pitchFamily="18" charset="0"/>
              </a:rPr>
              <a:t>évaluer en permanence l’autonomie</a:t>
            </a:r>
            <a:r>
              <a:rPr lang="fr-FR" sz="2800" dirty="0" smtClean="0">
                <a:latin typeface="Times New Roman" pitchFamily="18" charset="0"/>
                <a:cs typeface="Times New Roman" pitchFamily="18" charset="0"/>
              </a:rPr>
              <a:t> des personnes et des groupes</a:t>
            </a:r>
          </a:p>
          <a:p>
            <a:pPr algn="just"/>
            <a:r>
              <a:rPr lang="fr-FR" sz="2800" dirty="0" smtClean="0">
                <a:latin typeface="Times New Roman" pitchFamily="18" charset="0"/>
                <a:cs typeface="Times New Roman" pitchFamily="18" charset="0"/>
              </a:rPr>
              <a:t>Le rôle d’un leader est de </a:t>
            </a:r>
            <a:r>
              <a:rPr lang="fr-FR" sz="2800" b="1" dirty="0" smtClean="0">
                <a:latin typeface="Times New Roman" pitchFamily="18" charset="0"/>
                <a:cs typeface="Times New Roman" pitchFamily="18" charset="0"/>
              </a:rPr>
              <a:t>créer les conditions propices au développement de cette autonomie</a:t>
            </a:r>
            <a:endParaRPr lang="fr-FR" sz="2800" dirty="0" smtClean="0">
              <a:latin typeface="Times New Roman" pitchFamily="18" charset="0"/>
              <a:cs typeface="Times New Roman" pitchFamily="18" charset="0"/>
            </a:endParaRPr>
          </a:p>
          <a:p>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solidFill>
                  <a:srgbClr val="FF0000"/>
                </a:solidFill>
                <a:latin typeface="Times New Roman" pitchFamily="18" charset="0"/>
                <a:cs typeface="Times New Roman" pitchFamily="18" charset="0"/>
              </a:rPr>
              <a:t>Le développement de l’autonomie</a:t>
            </a:r>
            <a:endParaRPr lang="fr-FR" dirty="0">
              <a:solidFill>
                <a:srgbClr val="FF0000"/>
              </a:solidFill>
              <a:latin typeface="Times New Roman" pitchFamily="18" charset="0"/>
              <a:cs typeface="Times New Roman" pitchFamily="18" charset="0"/>
            </a:endParaRPr>
          </a:p>
        </p:txBody>
      </p:sp>
      <p:sp>
        <p:nvSpPr>
          <p:cNvPr id="3" name="Espace réservé du contenu 2"/>
          <p:cNvSpPr>
            <a:spLocks noGrp="1"/>
          </p:cNvSpPr>
          <p:nvPr>
            <p:ph sz="quarter" idx="1"/>
          </p:nvPr>
        </p:nvSpPr>
        <p:spPr>
          <a:xfrm>
            <a:off x="428596" y="1447800"/>
            <a:ext cx="8258204" cy="4572000"/>
          </a:xfrm>
        </p:spPr>
        <p:txBody>
          <a:bodyPr>
            <a:normAutofit lnSpcReduction="10000"/>
          </a:bodyPr>
          <a:lstStyle/>
          <a:p>
            <a:pPr algn="just">
              <a:buNone/>
            </a:pPr>
            <a:r>
              <a:rPr lang="fr-FR" sz="3200" dirty="0" smtClean="0">
                <a:latin typeface="Times New Roman" pitchFamily="18" charset="0"/>
                <a:cs typeface="Times New Roman" pitchFamily="18" charset="0"/>
              </a:rPr>
              <a:t>L’autonomie d’une personne est composée de :</a:t>
            </a:r>
          </a:p>
          <a:p>
            <a:pPr algn="just"/>
            <a:r>
              <a:rPr lang="fr-FR" sz="3200" b="1" dirty="0" smtClean="0">
                <a:latin typeface="Times New Roman" pitchFamily="18" charset="0"/>
                <a:cs typeface="Times New Roman" pitchFamily="18" charset="0"/>
              </a:rPr>
              <a:t>La compétence :</a:t>
            </a:r>
            <a:r>
              <a:rPr lang="fr-FR" sz="3200" dirty="0" smtClean="0">
                <a:latin typeface="Times New Roman" pitchFamily="18" charset="0"/>
                <a:cs typeface="Times New Roman" pitchFamily="18" charset="0"/>
              </a:rPr>
              <a:t> niveau de professionnalisme de la personne dans la situation (savoirs, savoir-faire et savoir-être). Autrement dit, la personne « sait » ou « ne sait pas » faire.</a:t>
            </a:r>
          </a:p>
          <a:p>
            <a:pPr algn="just"/>
            <a:r>
              <a:rPr lang="fr-FR" sz="3200" b="1" dirty="0" smtClean="0">
                <a:latin typeface="Times New Roman" pitchFamily="18" charset="0"/>
                <a:cs typeface="Times New Roman" pitchFamily="18" charset="0"/>
              </a:rPr>
              <a:t>La motivation :</a:t>
            </a:r>
            <a:r>
              <a:rPr lang="fr-FR" sz="3200" dirty="0" smtClean="0">
                <a:latin typeface="Times New Roman" pitchFamily="18" charset="0"/>
                <a:cs typeface="Times New Roman" pitchFamily="18" charset="0"/>
              </a:rPr>
              <a:t> niveau d’énergie que la personne est prête à investir dans la situation. Autrement dit, la personne « veut » ou « ne veut pas » faire.</a:t>
            </a:r>
          </a:p>
          <a:p>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solidFill>
                  <a:srgbClr val="FF0000"/>
                </a:solidFill>
                <a:latin typeface="Times New Roman" pitchFamily="18" charset="0"/>
                <a:cs typeface="Times New Roman" pitchFamily="18" charset="0"/>
              </a:rPr>
              <a:t>Les 4 styles de leadership</a:t>
            </a:r>
            <a:endParaRPr lang="fr-FR" dirty="0">
              <a:solidFill>
                <a:srgbClr val="FF0000"/>
              </a:solidFill>
              <a:latin typeface="Times New Roman" pitchFamily="18" charset="0"/>
              <a:cs typeface="Times New Roman" pitchFamily="18" charset="0"/>
            </a:endParaRPr>
          </a:p>
        </p:txBody>
      </p:sp>
      <p:sp>
        <p:nvSpPr>
          <p:cNvPr id="3" name="Espace réservé du contenu 2"/>
          <p:cNvSpPr>
            <a:spLocks noGrp="1"/>
          </p:cNvSpPr>
          <p:nvPr>
            <p:ph sz="quarter" idx="1"/>
          </p:nvPr>
        </p:nvSpPr>
        <p:spPr>
          <a:xfrm>
            <a:off x="357158" y="1447800"/>
            <a:ext cx="8786842" cy="5053034"/>
          </a:xfrm>
        </p:spPr>
        <p:txBody>
          <a:bodyPr>
            <a:normAutofit fontScale="70000" lnSpcReduction="20000"/>
          </a:bodyPr>
          <a:lstStyle/>
          <a:p>
            <a:pPr algn="just"/>
            <a:r>
              <a:rPr lang="fr-FR" sz="3200" b="1" dirty="0" smtClean="0">
                <a:latin typeface="Times New Roman" pitchFamily="18" charset="0"/>
                <a:cs typeface="Times New Roman" pitchFamily="18" charset="0"/>
              </a:rPr>
              <a:t>Style 1 – Directif</a:t>
            </a:r>
          </a:p>
          <a:p>
            <a:pPr algn="just">
              <a:buNone/>
            </a:pPr>
            <a:r>
              <a:rPr lang="fr-FR" sz="3200" i="1" dirty="0" smtClean="0">
                <a:latin typeface="Times New Roman" pitchFamily="18" charset="0"/>
                <a:cs typeface="Times New Roman" pitchFamily="18" charset="0"/>
              </a:rPr>
              <a:t>Très organisationnel – Peu relationnel</a:t>
            </a:r>
            <a:endParaRPr lang="fr-FR" sz="3200" dirty="0" smtClean="0">
              <a:latin typeface="Times New Roman" pitchFamily="18" charset="0"/>
              <a:cs typeface="Times New Roman" pitchFamily="18" charset="0"/>
            </a:endParaRPr>
          </a:p>
          <a:p>
            <a:pPr algn="just">
              <a:buNone/>
            </a:pPr>
            <a:r>
              <a:rPr lang="fr-FR" sz="3200" b="1" dirty="0" smtClean="0">
                <a:latin typeface="Times New Roman" pitchFamily="18" charset="0"/>
                <a:cs typeface="Times New Roman" pitchFamily="18" charset="0"/>
              </a:rPr>
              <a:t>Rôle :</a:t>
            </a:r>
            <a:r>
              <a:rPr lang="fr-FR" sz="3200" dirty="0" smtClean="0">
                <a:latin typeface="Times New Roman" pitchFamily="18" charset="0"/>
                <a:cs typeface="Times New Roman" pitchFamily="18" charset="0"/>
              </a:rPr>
              <a:t> Structurer</a:t>
            </a:r>
          </a:p>
          <a:p>
            <a:pPr algn="just">
              <a:buNone/>
            </a:pPr>
            <a:r>
              <a:rPr lang="fr-FR" sz="3200" b="1" dirty="0" smtClean="0">
                <a:latin typeface="Times New Roman" pitchFamily="18" charset="0"/>
                <a:cs typeface="Times New Roman" pitchFamily="18" charset="0"/>
              </a:rPr>
              <a:t>Attitude du leader :</a:t>
            </a:r>
            <a:r>
              <a:rPr lang="fr-FR" sz="3200" dirty="0" smtClean="0">
                <a:latin typeface="Times New Roman" pitchFamily="18" charset="0"/>
                <a:cs typeface="Times New Roman" pitchFamily="18" charset="0"/>
              </a:rPr>
              <a:t> Le leader donne des instructions et des consignes précises</a:t>
            </a:r>
          </a:p>
          <a:p>
            <a:pPr algn="just">
              <a:buNone/>
            </a:pPr>
            <a:r>
              <a:rPr lang="fr-FR" sz="3200" b="1" dirty="0" smtClean="0">
                <a:latin typeface="Times New Roman" pitchFamily="18" charset="0"/>
                <a:cs typeface="Times New Roman" pitchFamily="18" charset="0"/>
              </a:rPr>
              <a:t>Prise de décision :</a:t>
            </a:r>
            <a:r>
              <a:rPr lang="fr-FR" sz="3200" dirty="0" smtClean="0">
                <a:latin typeface="Times New Roman" pitchFamily="18" charset="0"/>
                <a:cs typeface="Times New Roman" pitchFamily="18" charset="0"/>
              </a:rPr>
              <a:t> Le leader prend les décisions (« Je » décide)</a:t>
            </a:r>
          </a:p>
          <a:p>
            <a:pPr algn="just">
              <a:buNone/>
            </a:pPr>
            <a:r>
              <a:rPr lang="fr-FR" sz="3200" b="1" dirty="0" smtClean="0">
                <a:latin typeface="Times New Roman" pitchFamily="18" charset="0"/>
                <a:cs typeface="Times New Roman" pitchFamily="18" charset="0"/>
              </a:rPr>
              <a:t>Mots-clés :</a:t>
            </a:r>
            <a:r>
              <a:rPr lang="fr-FR" sz="3200" dirty="0" smtClean="0">
                <a:latin typeface="Times New Roman" pitchFamily="18" charset="0"/>
                <a:cs typeface="Times New Roman" pitchFamily="18" charset="0"/>
              </a:rPr>
              <a:t> Organisation – Planification – Contrôle</a:t>
            </a:r>
          </a:p>
          <a:p>
            <a:pPr algn="just"/>
            <a:r>
              <a:rPr lang="fr-FR" sz="3200" b="1" dirty="0" smtClean="0">
                <a:latin typeface="Times New Roman" pitchFamily="18" charset="0"/>
                <a:cs typeface="Times New Roman" pitchFamily="18" charset="0"/>
              </a:rPr>
              <a:t>Style 2 – Persuasif</a:t>
            </a:r>
          </a:p>
          <a:p>
            <a:pPr algn="just">
              <a:buNone/>
            </a:pPr>
            <a:r>
              <a:rPr lang="fr-FR" sz="3200" i="1" dirty="0" smtClean="0">
                <a:latin typeface="Times New Roman" pitchFamily="18" charset="0"/>
                <a:cs typeface="Times New Roman" pitchFamily="18" charset="0"/>
              </a:rPr>
              <a:t>Très organisationnel – Très relationnel</a:t>
            </a:r>
            <a:endParaRPr lang="fr-FR" sz="3200" dirty="0" smtClean="0">
              <a:latin typeface="Times New Roman" pitchFamily="18" charset="0"/>
              <a:cs typeface="Times New Roman" pitchFamily="18" charset="0"/>
            </a:endParaRPr>
          </a:p>
          <a:p>
            <a:pPr algn="just">
              <a:buNone/>
            </a:pPr>
            <a:r>
              <a:rPr lang="fr-FR" sz="3200" b="1" dirty="0" smtClean="0">
                <a:latin typeface="Times New Roman" pitchFamily="18" charset="0"/>
                <a:cs typeface="Times New Roman" pitchFamily="18" charset="0"/>
              </a:rPr>
              <a:t>Rôle :</a:t>
            </a:r>
            <a:r>
              <a:rPr lang="fr-FR" sz="3200" dirty="0" smtClean="0">
                <a:latin typeface="Times New Roman" pitchFamily="18" charset="0"/>
                <a:cs typeface="Times New Roman" pitchFamily="18" charset="0"/>
              </a:rPr>
              <a:t> Mobiliser</a:t>
            </a:r>
          </a:p>
          <a:p>
            <a:pPr algn="just">
              <a:buNone/>
            </a:pPr>
            <a:r>
              <a:rPr lang="fr-FR" sz="3200" b="1" dirty="0" smtClean="0">
                <a:latin typeface="Times New Roman" pitchFamily="18" charset="0"/>
                <a:cs typeface="Times New Roman" pitchFamily="18" charset="0"/>
              </a:rPr>
              <a:t>Attitude du leader :</a:t>
            </a:r>
            <a:r>
              <a:rPr lang="fr-FR" sz="3200" dirty="0" smtClean="0">
                <a:latin typeface="Times New Roman" pitchFamily="18" charset="0"/>
                <a:cs typeface="Times New Roman" pitchFamily="18" charset="0"/>
              </a:rPr>
              <a:t> Le leader donne des instructions et des consignes précises, et explique les raisons de ses choix</a:t>
            </a:r>
          </a:p>
          <a:p>
            <a:pPr algn="just">
              <a:buNone/>
            </a:pPr>
            <a:r>
              <a:rPr lang="fr-FR" sz="3200" b="1" dirty="0" smtClean="0">
                <a:latin typeface="Times New Roman" pitchFamily="18" charset="0"/>
                <a:cs typeface="Times New Roman" pitchFamily="18" charset="0"/>
              </a:rPr>
              <a:t>Prise de décision :</a:t>
            </a:r>
            <a:r>
              <a:rPr lang="fr-FR" sz="3200" dirty="0" smtClean="0">
                <a:latin typeface="Times New Roman" pitchFamily="18" charset="0"/>
                <a:cs typeface="Times New Roman" pitchFamily="18" charset="0"/>
              </a:rPr>
              <a:t> Le leader prend les décisions (« Je » décide) et explique ses choix</a:t>
            </a:r>
          </a:p>
          <a:p>
            <a:pPr algn="just">
              <a:buNone/>
            </a:pPr>
            <a:r>
              <a:rPr lang="fr-FR" sz="3200" b="1" dirty="0" smtClean="0">
                <a:latin typeface="Times New Roman" pitchFamily="18" charset="0"/>
                <a:cs typeface="Times New Roman" pitchFamily="18" charset="0"/>
              </a:rPr>
              <a:t>Mots-clés :</a:t>
            </a:r>
            <a:r>
              <a:rPr lang="fr-FR" sz="3200" dirty="0" smtClean="0">
                <a:latin typeface="Times New Roman" pitchFamily="18" charset="0"/>
                <a:cs typeface="Times New Roman" pitchFamily="18" charset="0"/>
              </a:rPr>
              <a:t> Explication – Persuasion – Conviction</a:t>
            </a:r>
          </a:p>
          <a:p>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914400" y="285728"/>
            <a:ext cx="7772400" cy="5734072"/>
          </a:xfrm>
        </p:spPr>
        <p:txBody>
          <a:bodyPr>
            <a:normAutofit fontScale="85000" lnSpcReduction="20000"/>
          </a:bodyPr>
          <a:lstStyle/>
          <a:p>
            <a:pPr algn="just"/>
            <a:r>
              <a:rPr lang="fr-FR" b="1" dirty="0" smtClean="0">
                <a:latin typeface="Times New Roman" pitchFamily="18" charset="0"/>
                <a:cs typeface="Times New Roman" pitchFamily="18" charset="0"/>
              </a:rPr>
              <a:t>Style 3 – Participatif</a:t>
            </a:r>
          </a:p>
          <a:p>
            <a:pPr algn="just">
              <a:buNone/>
            </a:pPr>
            <a:r>
              <a:rPr lang="fr-FR" i="1" dirty="0" smtClean="0">
                <a:latin typeface="Times New Roman" pitchFamily="18" charset="0"/>
                <a:cs typeface="Times New Roman" pitchFamily="18" charset="0"/>
              </a:rPr>
              <a:t>Peu organisationnel – Très relationnel</a:t>
            </a:r>
            <a:endParaRPr lang="fr-FR" dirty="0" smtClean="0">
              <a:latin typeface="Times New Roman" pitchFamily="18" charset="0"/>
              <a:cs typeface="Times New Roman" pitchFamily="18" charset="0"/>
            </a:endParaRPr>
          </a:p>
          <a:p>
            <a:pPr algn="just">
              <a:buNone/>
            </a:pPr>
            <a:r>
              <a:rPr lang="fr-FR" b="1" dirty="0" smtClean="0">
                <a:latin typeface="Times New Roman" pitchFamily="18" charset="0"/>
                <a:cs typeface="Times New Roman" pitchFamily="18" charset="0"/>
              </a:rPr>
              <a:t>Rôle :</a:t>
            </a:r>
            <a:r>
              <a:rPr lang="fr-FR" dirty="0" smtClean="0">
                <a:latin typeface="Times New Roman" pitchFamily="18" charset="0"/>
                <a:cs typeface="Times New Roman" pitchFamily="18" charset="0"/>
              </a:rPr>
              <a:t> Associer</a:t>
            </a:r>
          </a:p>
          <a:p>
            <a:pPr algn="just">
              <a:buNone/>
            </a:pPr>
            <a:r>
              <a:rPr lang="fr-FR" b="1" dirty="0" smtClean="0">
                <a:latin typeface="Times New Roman" pitchFamily="18" charset="0"/>
                <a:cs typeface="Times New Roman" pitchFamily="18" charset="0"/>
              </a:rPr>
              <a:t>Attitude du leader :</a:t>
            </a:r>
            <a:r>
              <a:rPr lang="fr-FR" dirty="0" smtClean="0">
                <a:latin typeface="Times New Roman" pitchFamily="18" charset="0"/>
                <a:cs typeface="Times New Roman" pitchFamily="18" charset="0"/>
              </a:rPr>
              <a:t> Le leader écoute, parle peu et travaille sur un pied d’égalité avec ses collaborateurs</a:t>
            </a:r>
          </a:p>
          <a:p>
            <a:pPr algn="just">
              <a:buNone/>
            </a:pPr>
            <a:r>
              <a:rPr lang="fr-FR" b="1" dirty="0" smtClean="0">
                <a:latin typeface="Times New Roman" pitchFamily="18" charset="0"/>
                <a:cs typeface="Times New Roman" pitchFamily="18" charset="0"/>
              </a:rPr>
              <a:t>Prise de décision :</a:t>
            </a:r>
            <a:r>
              <a:rPr lang="fr-FR" dirty="0" smtClean="0">
                <a:latin typeface="Times New Roman" pitchFamily="18" charset="0"/>
                <a:cs typeface="Times New Roman" pitchFamily="18" charset="0"/>
              </a:rPr>
              <a:t> Le leader partage la prise de décision avec ses collaborateurs (« Nous » décidons ensemble)</a:t>
            </a:r>
          </a:p>
          <a:p>
            <a:pPr algn="just">
              <a:buNone/>
            </a:pPr>
            <a:r>
              <a:rPr lang="fr-FR" b="1" dirty="0" smtClean="0">
                <a:latin typeface="Times New Roman" pitchFamily="18" charset="0"/>
                <a:cs typeface="Times New Roman" pitchFamily="18" charset="0"/>
              </a:rPr>
              <a:t>Mots-clés :</a:t>
            </a:r>
            <a:r>
              <a:rPr lang="fr-FR" dirty="0" smtClean="0">
                <a:latin typeface="Times New Roman" pitchFamily="18" charset="0"/>
                <a:cs typeface="Times New Roman" pitchFamily="18" charset="0"/>
              </a:rPr>
              <a:t> Écoute – Conseil – Négociation</a:t>
            </a:r>
          </a:p>
          <a:p>
            <a:pPr algn="just">
              <a:buNone/>
            </a:pPr>
            <a:endParaRPr lang="fr-FR" dirty="0" smtClean="0">
              <a:latin typeface="Times New Roman" pitchFamily="18" charset="0"/>
              <a:cs typeface="Times New Roman" pitchFamily="18" charset="0"/>
            </a:endParaRPr>
          </a:p>
          <a:p>
            <a:pPr algn="just"/>
            <a:r>
              <a:rPr lang="fr-FR" b="1" dirty="0" smtClean="0">
                <a:latin typeface="Times New Roman" pitchFamily="18" charset="0"/>
                <a:cs typeface="Times New Roman" pitchFamily="18" charset="0"/>
              </a:rPr>
              <a:t>Style 4 – </a:t>
            </a:r>
            <a:r>
              <a:rPr lang="fr-FR" b="1" dirty="0" err="1" smtClean="0">
                <a:latin typeface="Times New Roman" pitchFamily="18" charset="0"/>
                <a:cs typeface="Times New Roman" pitchFamily="18" charset="0"/>
              </a:rPr>
              <a:t>Délégatif</a:t>
            </a:r>
            <a:endParaRPr lang="fr-FR" b="1" dirty="0" smtClean="0">
              <a:latin typeface="Times New Roman" pitchFamily="18" charset="0"/>
              <a:cs typeface="Times New Roman" pitchFamily="18" charset="0"/>
            </a:endParaRPr>
          </a:p>
          <a:p>
            <a:pPr algn="just">
              <a:buNone/>
            </a:pPr>
            <a:r>
              <a:rPr lang="fr-FR" i="1" dirty="0" smtClean="0">
                <a:latin typeface="Times New Roman" pitchFamily="18" charset="0"/>
                <a:cs typeface="Times New Roman" pitchFamily="18" charset="0"/>
              </a:rPr>
              <a:t>Peu organisationnel – Peu relationnel</a:t>
            </a:r>
            <a:endParaRPr lang="fr-FR" dirty="0" smtClean="0">
              <a:latin typeface="Times New Roman" pitchFamily="18" charset="0"/>
              <a:cs typeface="Times New Roman" pitchFamily="18" charset="0"/>
            </a:endParaRPr>
          </a:p>
          <a:p>
            <a:pPr algn="just">
              <a:buNone/>
            </a:pPr>
            <a:r>
              <a:rPr lang="fr-FR" b="1" dirty="0" smtClean="0">
                <a:latin typeface="Times New Roman" pitchFamily="18" charset="0"/>
                <a:cs typeface="Times New Roman" pitchFamily="18" charset="0"/>
              </a:rPr>
              <a:t>Rôle :</a:t>
            </a:r>
            <a:r>
              <a:rPr lang="fr-FR" dirty="0" smtClean="0">
                <a:latin typeface="Times New Roman" pitchFamily="18" charset="0"/>
                <a:cs typeface="Times New Roman" pitchFamily="18" charset="0"/>
              </a:rPr>
              <a:t> Responsabiliser</a:t>
            </a:r>
          </a:p>
          <a:p>
            <a:pPr algn="just">
              <a:buNone/>
            </a:pPr>
            <a:r>
              <a:rPr lang="fr-FR" b="1" dirty="0" smtClean="0">
                <a:latin typeface="Times New Roman" pitchFamily="18" charset="0"/>
                <a:cs typeface="Times New Roman" pitchFamily="18" charset="0"/>
              </a:rPr>
              <a:t>Attitude du leader :</a:t>
            </a:r>
            <a:r>
              <a:rPr lang="fr-FR" dirty="0" smtClean="0">
                <a:latin typeface="Times New Roman" pitchFamily="18" charset="0"/>
                <a:cs typeface="Times New Roman" pitchFamily="18" charset="0"/>
              </a:rPr>
              <a:t> Le leader reste en retrait mais est disponible et répond à toutes les sollicitations de ses collaborateurs</a:t>
            </a:r>
          </a:p>
          <a:p>
            <a:pPr algn="just">
              <a:buNone/>
            </a:pPr>
            <a:r>
              <a:rPr lang="fr-FR" b="1" dirty="0" smtClean="0">
                <a:latin typeface="Times New Roman" pitchFamily="18" charset="0"/>
                <a:cs typeface="Times New Roman" pitchFamily="18" charset="0"/>
              </a:rPr>
              <a:t>Prise de décision :</a:t>
            </a:r>
            <a:r>
              <a:rPr lang="fr-FR" dirty="0" smtClean="0">
                <a:latin typeface="Times New Roman" pitchFamily="18" charset="0"/>
                <a:cs typeface="Times New Roman" pitchFamily="18" charset="0"/>
              </a:rPr>
              <a:t> Le leader transmet à ses collaborateurs la responsabilité de la prise de décision (« Vous » décidez)</a:t>
            </a:r>
          </a:p>
          <a:p>
            <a:pPr algn="just">
              <a:buNone/>
            </a:pPr>
            <a:r>
              <a:rPr lang="fr-FR" b="1" dirty="0" smtClean="0">
                <a:latin typeface="Times New Roman" pitchFamily="18" charset="0"/>
                <a:cs typeface="Times New Roman" pitchFamily="18" charset="0"/>
              </a:rPr>
              <a:t>Mots-clés :</a:t>
            </a:r>
            <a:r>
              <a:rPr lang="fr-FR" dirty="0" smtClean="0">
                <a:latin typeface="Times New Roman" pitchFamily="18" charset="0"/>
                <a:cs typeface="Times New Roman" pitchFamily="18" charset="0"/>
              </a:rPr>
              <a:t> Responsabilité – Initiative – Délégation</a:t>
            </a:r>
          </a:p>
          <a:p>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solidFill>
                  <a:srgbClr val="FF0000"/>
                </a:solidFill>
                <a:latin typeface="Times New Roman" pitchFamily="18" charset="0"/>
                <a:cs typeface="Times New Roman" pitchFamily="18" charset="0"/>
              </a:rPr>
              <a:t>Synthèse</a:t>
            </a:r>
            <a:endParaRPr lang="fr-FR" dirty="0">
              <a:solidFill>
                <a:srgbClr val="FF0000"/>
              </a:solidFill>
              <a:latin typeface="Times New Roman" pitchFamily="18" charset="0"/>
              <a:cs typeface="Times New Roman" pitchFamily="18" charset="0"/>
            </a:endParaRPr>
          </a:p>
        </p:txBody>
      </p:sp>
      <p:sp>
        <p:nvSpPr>
          <p:cNvPr id="3" name="Espace réservé du contenu 2"/>
          <p:cNvSpPr>
            <a:spLocks noGrp="1"/>
          </p:cNvSpPr>
          <p:nvPr>
            <p:ph sz="quarter" idx="1"/>
          </p:nvPr>
        </p:nvSpPr>
        <p:spPr/>
        <p:txBody>
          <a:bodyPr>
            <a:normAutofit/>
          </a:bodyPr>
          <a:lstStyle/>
          <a:p>
            <a:pPr algn="just"/>
            <a:r>
              <a:rPr lang="fr-FR" b="1" dirty="0" smtClean="0">
                <a:latin typeface="Times New Roman" pitchFamily="18" charset="0"/>
                <a:cs typeface="Times New Roman" pitchFamily="18" charset="0"/>
              </a:rPr>
              <a:t>Efficacité du Leader</a:t>
            </a:r>
            <a:r>
              <a:rPr lang="fr-FR" dirty="0" smtClean="0">
                <a:latin typeface="Times New Roman" pitchFamily="18" charset="0"/>
                <a:cs typeface="Times New Roman" pitchFamily="18" charset="0"/>
              </a:rPr>
              <a:t> = </a:t>
            </a:r>
            <a:r>
              <a:rPr lang="fr-FR" b="1" dirty="0" smtClean="0">
                <a:latin typeface="Times New Roman" pitchFamily="18" charset="0"/>
                <a:cs typeface="Times New Roman" pitchFamily="18" charset="0"/>
              </a:rPr>
              <a:t>Adopter le style de leadership le plus adapté à la situation</a:t>
            </a:r>
            <a:r>
              <a:rPr lang="fr-FR" dirty="0" smtClean="0">
                <a:latin typeface="Times New Roman" pitchFamily="18" charset="0"/>
                <a:cs typeface="Times New Roman" pitchFamily="18" charset="0"/>
              </a:rPr>
              <a:t> + </a:t>
            </a:r>
            <a:r>
              <a:rPr lang="fr-FR" b="1" dirty="0" smtClean="0">
                <a:latin typeface="Times New Roman" pitchFamily="18" charset="0"/>
                <a:cs typeface="Times New Roman" pitchFamily="18" charset="0"/>
              </a:rPr>
              <a:t>Développer l’autonomie de ses collaborateurs</a:t>
            </a:r>
            <a:endParaRPr lang="fr-FR" dirty="0" smtClean="0">
              <a:latin typeface="Times New Roman" pitchFamily="18" charset="0"/>
              <a:cs typeface="Times New Roman" pitchFamily="18" charset="0"/>
            </a:endParaRPr>
          </a:p>
          <a:p>
            <a:pPr algn="just"/>
            <a:r>
              <a:rPr lang="fr-FR" b="1" dirty="0" smtClean="0">
                <a:latin typeface="Times New Roman" pitchFamily="18" charset="0"/>
                <a:cs typeface="Times New Roman" pitchFamily="18" charset="0"/>
              </a:rPr>
              <a:t>Autonomie</a:t>
            </a:r>
            <a:r>
              <a:rPr lang="fr-FR" dirty="0" smtClean="0">
                <a:latin typeface="Times New Roman" pitchFamily="18" charset="0"/>
                <a:cs typeface="Times New Roman" pitchFamily="18" charset="0"/>
              </a:rPr>
              <a:t> = </a:t>
            </a:r>
            <a:r>
              <a:rPr lang="fr-FR" b="1" dirty="0" smtClean="0">
                <a:latin typeface="Times New Roman" pitchFamily="18" charset="0"/>
                <a:cs typeface="Times New Roman" pitchFamily="18" charset="0"/>
              </a:rPr>
              <a:t>Compétence</a:t>
            </a:r>
            <a:r>
              <a:rPr lang="fr-FR" dirty="0" smtClean="0">
                <a:latin typeface="Times New Roman" pitchFamily="18" charset="0"/>
                <a:cs typeface="Times New Roman" pitchFamily="18" charset="0"/>
              </a:rPr>
              <a:t> + </a:t>
            </a:r>
            <a:r>
              <a:rPr lang="fr-FR" b="1" dirty="0" smtClean="0">
                <a:latin typeface="Times New Roman" pitchFamily="18" charset="0"/>
                <a:cs typeface="Times New Roman" pitchFamily="18" charset="0"/>
              </a:rPr>
              <a:t>Motivation</a:t>
            </a:r>
            <a:endParaRPr lang="fr-FR" dirty="0" smtClean="0">
              <a:latin typeface="Times New Roman" pitchFamily="18" charset="0"/>
              <a:cs typeface="Times New Roman" pitchFamily="18" charset="0"/>
            </a:endParaRPr>
          </a:p>
          <a:p>
            <a:pPr algn="just"/>
            <a:r>
              <a:rPr lang="fr-FR" b="1" dirty="0" smtClean="0">
                <a:latin typeface="Times New Roman" pitchFamily="18" charset="0"/>
                <a:cs typeface="Times New Roman" pitchFamily="18" charset="0"/>
              </a:rPr>
              <a:t>Les 4 styles de leadership</a:t>
            </a:r>
          </a:p>
          <a:p>
            <a:pPr algn="just"/>
            <a:r>
              <a:rPr lang="fr-FR" b="1" dirty="0" smtClean="0">
                <a:latin typeface="Times New Roman" pitchFamily="18" charset="0"/>
                <a:cs typeface="Times New Roman" pitchFamily="18" charset="0"/>
              </a:rPr>
              <a:t>Style 1 – Directif :</a:t>
            </a:r>
            <a:r>
              <a:rPr lang="fr-FR" dirty="0" smtClean="0">
                <a:latin typeface="Times New Roman" pitchFamily="18" charset="0"/>
                <a:cs typeface="Times New Roman" pitchFamily="18" charset="0"/>
              </a:rPr>
              <a:t> « Je » décide</a:t>
            </a:r>
          </a:p>
          <a:p>
            <a:pPr algn="just"/>
            <a:r>
              <a:rPr lang="fr-FR" b="1" dirty="0" smtClean="0">
                <a:latin typeface="Times New Roman" pitchFamily="18" charset="0"/>
                <a:cs typeface="Times New Roman" pitchFamily="18" charset="0"/>
              </a:rPr>
              <a:t>Style 2 – Persuasif :</a:t>
            </a:r>
            <a:r>
              <a:rPr lang="fr-FR" dirty="0" smtClean="0">
                <a:latin typeface="Times New Roman" pitchFamily="18" charset="0"/>
                <a:cs typeface="Times New Roman" pitchFamily="18" charset="0"/>
              </a:rPr>
              <a:t> « Je » décide en expliquant mes choix</a:t>
            </a:r>
          </a:p>
          <a:p>
            <a:pPr algn="just"/>
            <a:r>
              <a:rPr lang="fr-FR" b="1" dirty="0" smtClean="0">
                <a:latin typeface="Times New Roman" pitchFamily="18" charset="0"/>
                <a:cs typeface="Times New Roman" pitchFamily="18" charset="0"/>
              </a:rPr>
              <a:t>Style 3 – Participatif :</a:t>
            </a:r>
            <a:r>
              <a:rPr lang="fr-FR" dirty="0" smtClean="0">
                <a:latin typeface="Times New Roman" pitchFamily="18" charset="0"/>
                <a:cs typeface="Times New Roman" pitchFamily="18" charset="0"/>
              </a:rPr>
              <a:t> « Nous » décidons ensemble</a:t>
            </a:r>
          </a:p>
          <a:p>
            <a:pPr algn="just"/>
            <a:r>
              <a:rPr lang="fr-FR" b="1" dirty="0" smtClean="0">
                <a:latin typeface="Times New Roman" pitchFamily="18" charset="0"/>
                <a:cs typeface="Times New Roman" pitchFamily="18" charset="0"/>
              </a:rPr>
              <a:t>Style 4 – </a:t>
            </a:r>
            <a:r>
              <a:rPr lang="fr-FR" b="1" dirty="0" err="1" smtClean="0">
                <a:latin typeface="Times New Roman" pitchFamily="18" charset="0"/>
                <a:cs typeface="Times New Roman" pitchFamily="18" charset="0"/>
              </a:rPr>
              <a:t>Délégatif</a:t>
            </a:r>
            <a:r>
              <a:rPr lang="fr-FR" b="1"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 « Vous » décidez</a:t>
            </a:r>
            <a:endParaRPr lang="fr-FR"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t>
            </a:r>
            <a:endParaRPr lang="fr-FR" dirty="0"/>
          </a:p>
        </p:txBody>
      </p:sp>
      <p:pic>
        <p:nvPicPr>
          <p:cNvPr id="4" name="Espace réservé du contenu 3" descr="... Wheel Member's Leadership ... topsy.fr">
            <a:hlinkClick r:id="rId2" tooltip="&quot;... Wheel Member's Leadership ... topsy.fr&quot;"/>
          </p:cNvPr>
          <p:cNvPicPr>
            <a:picLocks noGrp="1"/>
          </p:cNvPicPr>
          <p:nvPr>
            <p:ph sz="quarter" idx="1"/>
          </p:nvPr>
        </p:nvPicPr>
        <p:blipFill>
          <a:blip r:embed="rId3"/>
          <a:srcRect/>
          <a:stretch>
            <a:fillRect/>
          </a:stretch>
        </p:blipFill>
        <p:spPr bwMode="auto">
          <a:xfrm>
            <a:off x="428597" y="2071678"/>
            <a:ext cx="8286808" cy="4214842"/>
          </a:xfrm>
          <a:prstGeom prst="rect">
            <a:avLst/>
          </a:prstGeom>
          <a:noFill/>
          <a:ln w="9525">
            <a:noFill/>
            <a:miter lim="800000"/>
            <a:headEnd/>
            <a:tailEnd/>
          </a:ln>
        </p:spPr>
      </p:pic>
      <p:pic>
        <p:nvPicPr>
          <p:cNvPr id="5" name="pageHeaderPhoto" descr="http://www.cmu.edu/student-affairs/slice/studentactivities/leadership/images/resized-leadership-pinned.jpg"/>
          <p:cNvPicPr/>
          <p:nvPr/>
        </p:nvPicPr>
        <p:blipFill>
          <a:blip r:embed="rId4"/>
          <a:srcRect/>
          <a:stretch>
            <a:fillRect/>
          </a:stretch>
        </p:blipFill>
        <p:spPr bwMode="auto">
          <a:xfrm>
            <a:off x="642910" y="571480"/>
            <a:ext cx="8072494" cy="1500198"/>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latin typeface="Times New Roman" pitchFamily="18" charset="0"/>
                <a:cs typeface="Times New Roman" pitchFamily="18" charset="0"/>
              </a:rPr>
              <a:t>Profil d’un bon leader</a:t>
            </a:r>
            <a:endParaRPr lang="fr-FR" b="1" dirty="0">
              <a:solidFill>
                <a:srgbClr val="FF0000"/>
              </a:solidFill>
              <a:latin typeface="Times New Roman" pitchFamily="18" charset="0"/>
              <a:cs typeface="Times New Roman" pitchFamily="18" charset="0"/>
            </a:endParaRPr>
          </a:p>
        </p:txBody>
      </p:sp>
      <p:sp>
        <p:nvSpPr>
          <p:cNvPr id="3" name="Espace réservé du contenu 2"/>
          <p:cNvSpPr>
            <a:spLocks noGrp="1"/>
          </p:cNvSpPr>
          <p:nvPr>
            <p:ph sz="quarter" idx="1"/>
          </p:nvPr>
        </p:nvSpPr>
        <p:spPr/>
        <p:txBody>
          <a:bodyPr>
            <a:normAutofit/>
          </a:bodyPr>
          <a:lstStyle/>
          <a:p>
            <a:pPr algn="just"/>
            <a:r>
              <a:rPr lang="fr-FR" sz="2400" dirty="0" smtClean="0">
                <a:latin typeface="Times New Roman" pitchFamily="18" charset="0"/>
                <a:cs typeface="Times New Roman" pitchFamily="18" charset="0"/>
              </a:rPr>
              <a:t>• </a:t>
            </a:r>
            <a:r>
              <a:rPr lang="fr-FR" sz="2400" b="1" i="1" dirty="0" smtClean="0">
                <a:latin typeface="Times New Roman" pitchFamily="18" charset="0"/>
                <a:cs typeface="Times New Roman" pitchFamily="18" charset="0"/>
              </a:rPr>
              <a:t>Le leadership et la communication : Le leader utilise 60 à 90 % de son temps à communiquer avec les autres. </a:t>
            </a:r>
          </a:p>
          <a:p>
            <a:pPr algn="just"/>
            <a:r>
              <a:rPr lang="fr-FR" sz="2400" dirty="0" smtClean="0">
                <a:latin typeface="Times New Roman" pitchFamily="18" charset="0"/>
                <a:cs typeface="Times New Roman" pitchFamily="18" charset="0"/>
              </a:rPr>
              <a:t>• </a:t>
            </a:r>
            <a:r>
              <a:rPr lang="fr-FR" sz="2400" b="1" i="1" dirty="0" smtClean="0">
                <a:latin typeface="Times New Roman" pitchFamily="18" charset="0"/>
                <a:cs typeface="Times New Roman" pitchFamily="18" charset="0"/>
              </a:rPr>
              <a:t>Le leadership, la perception et l’écoute active : Un bon leader doit décoder son environnement interne et externe. </a:t>
            </a:r>
          </a:p>
          <a:p>
            <a:pPr algn="just"/>
            <a:r>
              <a:rPr lang="fr-FR" sz="2400" dirty="0" smtClean="0">
                <a:latin typeface="Times New Roman" pitchFamily="18" charset="0"/>
                <a:cs typeface="Times New Roman" pitchFamily="18" charset="0"/>
              </a:rPr>
              <a:t>• </a:t>
            </a:r>
            <a:r>
              <a:rPr lang="fr-FR" sz="2400" b="1" i="1" dirty="0" smtClean="0">
                <a:latin typeface="Times New Roman" pitchFamily="18" charset="0"/>
                <a:cs typeface="Times New Roman" pitchFamily="18" charset="0"/>
              </a:rPr>
              <a:t>Le leadership et la dynamique de groupe : Le leader doit influencer le groupe. </a:t>
            </a:r>
          </a:p>
          <a:p>
            <a:pPr algn="just"/>
            <a:r>
              <a:rPr lang="fr-FR" sz="2400" dirty="0" smtClean="0">
                <a:latin typeface="Times New Roman" pitchFamily="18" charset="0"/>
                <a:cs typeface="Times New Roman" pitchFamily="18" charset="0"/>
              </a:rPr>
              <a:t>• </a:t>
            </a:r>
            <a:r>
              <a:rPr lang="fr-FR" sz="2400" b="1" i="1" dirty="0" smtClean="0">
                <a:latin typeface="Times New Roman" pitchFamily="18" charset="0"/>
                <a:cs typeface="Times New Roman" pitchFamily="18" charset="0"/>
              </a:rPr>
              <a:t>Le leadership et le stress : Soit, il augmente le stress ou , il le diminue . </a:t>
            </a:r>
          </a:p>
          <a:p>
            <a:pPr algn="just"/>
            <a:r>
              <a:rPr lang="fr-FR" sz="2400" dirty="0" smtClean="0">
                <a:latin typeface="Times New Roman" pitchFamily="18" charset="0"/>
                <a:cs typeface="Times New Roman" pitchFamily="18" charset="0"/>
              </a:rPr>
              <a:t>• </a:t>
            </a:r>
            <a:r>
              <a:rPr lang="fr-FR" sz="2400" b="1" i="1" dirty="0" smtClean="0">
                <a:latin typeface="Times New Roman" pitchFamily="18" charset="0"/>
                <a:cs typeface="Times New Roman" pitchFamily="18" charset="0"/>
              </a:rPr>
              <a:t>Le leadership et la vision : Soutenir votre propre engagement envers une vision ou un rêve.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b="1" u="sng" dirty="0" smtClean="0">
                <a:solidFill>
                  <a:srgbClr val="FF0000"/>
                </a:solidFill>
                <a:latin typeface="Times New Roman" pitchFamily="18" charset="0"/>
                <a:cs typeface="Times New Roman" pitchFamily="18" charset="0"/>
              </a:rPr>
              <a:t>Les 5 étapes de constitution d’une équipe</a:t>
            </a:r>
            <a:endParaRPr lang="fr-FR" u="sng" dirty="0">
              <a:solidFill>
                <a:srgbClr val="FF0000"/>
              </a:solidFill>
              <a:latin typeface="Times New Roman" pitchFamily="18" charset="0"/>
              <a:cs typeface="Times New Roman" pitchFamily="18" charset="0"/>
            </a:endParaRPr>
          </a:p>
        </p:txBody>
      </p:sp>
      <p:sp>
        <p:nvSpPr>
          <p:cNvPr id="3" name="Espace réservé du contenu 2"/>
          <p:cNvSpPr>
            <a:spLocks noGrp="1"/>
          </p:cNvSpPr>
          <p:nvPr>
            <p:ph sz="quarter" idx="1"/>
          </p:nvPr>
        </p:nvSpPr>
        <p:spPr>
          <a:xfrm>
            <a:off x="571472" y="1447800"/>
            <a:ext cx="8115328" cy="4981596"/>
          </a:xfrm>
        </p:spPr>
        <p:txBody>
          <a:bodyPr>
            <a:normAutofit fontScale="92500"/>
          </a:bodyPr>
          <a:lstStyle/>
          <a:p>
            <a:pPr>
              <a:buNone/>
            </a:pPr>
            <a:r>
              <a:rPr lang="fr-FR" sz="3900" b="1" dirty="0" smtClean="0">
                <a:solidFill>
                  <a:srgbClr val="0070C0"/>
                </a:solidFill>
                <a:latin typeface="Times New Roman" pitchFamily="18" charset="0"/>
                <a:cs typeface="Times New Roman" pitchFamily="18" charset="0"/>
              </a:rPr>
              <a:t>Première phase – Constitution</a:t>
            </a:r>
          </a:p>
          <a:p>
            <a:pPr algn="just"/>
            <a:r>
              <a:rPr lang="fr-FR" b="1" dirty="0" smtClean="0">
                <a:latin typeface="Times New Roman" pitchFamily="18" charset="0"/>
                <a:cs typeface="Times New Roman" pitchFamily="18" charset="0"/>
              </a:rPr>
              <a:t>Connaître les autres:  </a:t>
            </a:r>
            <a:r>
              <a:rPr lang="fr-FR" dirty="0" smtClean="0">
                <a:latin typeface="Times New Roman" pitchFamily="18" charset="0"/>
                <a:cs typeface="Times New Roman" pitchFamily="18" charset="0"/>
              </a:rPr>
              <a:t>Cette première phase correspond à la </a:t>
            </a:r>
            <a:r>
              <a:rPr lang="fr-FR" b="1" dirty="0" smtClean="0">
                <a:latin typeface="Times New Roman" pitchFamily="18" charset="0"/>
                <a:cs typeface="Times New Roman" pitchFamily="18" charset="0"/>
              </a:rPr>
              <a:t>création de l’équipe</a:t>
            </a:r>
            <a:r>
              <a:rPr lang="fr-FR" dirty="0" smtClean="0">
                <a:latin typeface="Times New Roman" pitchFamily="18" charset="0"/>
                <a:cs typeface="Times New Roman" pitchFamily="18" charset="0"/>
              </a:rPr>
              <a:t> à proprement parler : les membres du groupe se rencontrent, apprennent à se connaître, se positionnent les uns par rapports aux autres et découvrent la légitimité de chacun.</a:t>
            </a:r>
          </a:p>
          <a:p>
            <a:pPr algn="just"/>
            <a:r>
              <a:rPr lang="fr-FR" b="1" dirty="0" smtClean="0">
                <a:latin typeface="Times New Roman" pitchFamily="18" charset="0"/>
                <a:cs typeface="Times New Roman" pitchFamily="18" charset="0"/>
              </a:rPr>
              <a:t>Rôle du leader:  </a:t>
            </a:r>
            <a:r>
              <a:rPr lang="fr-FR" dirty="0" smtClean="0">
                <a:latin typeface="Times New Roman" pitchFamily="18" charset="0"/>
                <a:cs typeface="Times New Roman" pitchFamily="18" charset="0"/>
              </a:rPr>
              <a:t>Le leader a un rôle décisif dans la </a:t>
            </a:r>
            <a:r>
              <a:rPr lang="fr-FR" b="1" dirty="0" smtClean="0">
                <a:latin typeface="Times New Roman" pitchFamily="18" charset="0"/>
                <a:cs typeface="Times New Roman" pitchFamily="18" charset="0"/>
              </a:rPr>
              <a:t>mise en place d’une dynamique de groupe</a:t>
            </a:r>
            <a:r>
              <a:rPr lang="fr-FR" dirty="0" smtClean="0">
                <a:latin typeface="Times New Roman" pitchFamily="18" charset="0"/>
                <a:cs typeface="Times New Roman" pitchFamily="18" charset="0"/>
              </a:rPr>
              <a:t> : il s’agit de fédérer des personnalités parfois très différentes, en s’inspirant des techniques de team building. Le leader a un impact déterminant sur la cohésion de l’équipe dès sa création, il lui appartient de créer un climat de confiance le plus tôt possible.</a:t>
            </a:r>
          </a:p>
          <a:p>
            <a:endParaRPr lang="fr-F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500034" y="714356"/>
            <a:ext cx="8186766" cy="5929354"/>
          </a:xfrm>
        </p:spPr>
        <p:txBody>
          <a:bodyPr>
            <a:normAutofit fontScale="92500" lnSpcReduction="10000"/>
          </a:bodyPr>
          <a:lstStyle/>
          <a:p>
            <a:pPr>
              <a:buNone/>
            </a:pPr>
            <a:r>
              <a:rPr lang="fr-FR" sz="4200" b="1" dirty="0" smtClean="0">
                <a:solidFill>
                  <a:srgbClr val="0070C0"/>
                </a:solidFill>
                <a:latin typeface="Times New Roman" pitchFamily="18" charset="0"/>
                <a:cs typeface="Times New Roman" pitchFamily="18" charset="0"/>
              </a:rPr>
              <a:t>Deuxième phase – Tension</a:t>
            </a:r>
          </a:p>
          <a:p>
            <a:pPr algn="just"/>
            <a:r>
              <a:rPr lang="fr-FR" b="1" dirty="0" smtClean="0">
                <a:latin typeface="Times New Roman" pitchFamily="18" charset="0"/>
                <a:cs typeface="Times New Roman" pitchFamily="18" charset="0"/>
              </a:rPr>
              <a:t>Se confronter aux autres: </a:t>
            </a:r>
            <a:r>
              <a:rPr lang="fr-FR" dirty="0" smtClean="0">
                <a:latin typeface="Times New Roman" pitchFamily="18" charset="0"/>
                <a:cs typeface="Times New Roman" pitchFamily="18" charset="0"/>
              </a:rPr>
              <a:t>Cette deuxième phase correspond à la </a:t>
            </a:r>
            <a:r>
              <a:rPr lang="fr-FR" b="1" dirty="0" smtClean="0">
                <a:latin typeface="Times New Roman" pitchFamily="18" charset="0"/>
                <a:cs typeface="Times New Roman" pitchFamily="18" charset="0"/>
              </a:rPr>
              <a:t>confrontation des opinions</a:t>
            </a:r>
            <a:r>
              <a:rPr lang="fr-FR" dirty="0" smtClean="0">
                <a:latin typeface="Times New Roman" pitchFamily="18" charset="0"/>
                <a:cs typeface="Times New Roman" pitchFamily="18" charset="0"/>
              </a:rPr>
              <a:t> de chacun. Les divergences de points de vue apparaissent, les tensions se font sentir, chacun cherche à se faire entendre… souvent au détriment des autres. C’est une phase très délicate, qui peut, si elle est mal négociée, aboutir à l’éclatement de l’équipe, voire à un changement de main du leadership au sein du groupe.</a:t>
            </a:r>
          </a:p>
          <a:p>
            <a:pPr algn="just"/>
            <a:r>
              <a:rPr lang="fr-FR" b="1" dirty="0" smtClean="0">
                <a:latin typeface="Times New Roman" pitchFamily="18" charset="0"/>
                <a:cs typeface="Times New Roman" pitchFamily="18" charset="0"/>
              </a:rPr>
              <a:t>Rôle du leader: </a:t>
            </a:r>
            <a:r>
              <a:rPr lang="fr-FR" dirty="0" smtClean="0">
                <a:latin typeface="Times New Roman" pitchFamily="18" charset="0"/>
                <a:cs typeface="Times New Roman" pitchFamily="18" charset="0"/>
              </a:rPr>
              <a:t>Lors de cette étape, le leader a pour rôle de </a:t>
            </a:r>
            <a:r>
              <a:rPr lang="fr-FR" b="1" dirty="0" smtClean="0">
                <a:latin typeface="Times New Roman" pitchFamily="18" charset="0"/>
                <a:cs typeface="Times New Roman" pitchFamily="18" charset="0"/>
              </a:rPr>
              <a:t>réduire les tensions et de réguler les échanges</a:t>
            </a:r>
            <a:r>
              <a:rPr lang="fr-FR" dirty="0" smtClean="0">
                <a:latin typeface="Times New Roman" pitchFamily="18" charset="0"/>
                <a:cs typeface="Times New Roman" pitchFamily="18" charset="0"/>
              </a:rPr>
              <a:t> – en permettant notamment à chacun de s’exprimer. Il peut éventuellement être amené à gérer les conflits, si les discussions s’enveniment. Dans tous les cas, il doit être assertif, c’est-à-dire s’affirmer en tant que leader, tout en respectant et en écoutant les différents membres du groupe.</a:t>
            </a:r>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357158" y="571480"/>
            <a:ext cx="8429684" cy="5448320"/>
          </a:xfrm>
        </p:spPr>
        <p:txBody>
          <a:bodyPr>
            <a:normAutofit/>
          </a:bodyPr>
          <a:lstStyle/>
          <a:p>
            <a:pPr>
              <a:buNone/>
            </a:pPr>
            <a:r>
              <a:rPr lang="fr-FR" sz="4600" b="1" dirty="0" smtClean="0">
                <a:solidFill>
                  <a:srgbClr val="0070C0"/>
                </a:solidFill>
                <a:latin typeface="Times New Roman" pitchFamily="18" charset="0"/>
                <a:cs typeface="Times New Roman" pitchFamily="18" charset="0"/>
              </a:rPr>
              <a:t>Troisième phase – Normalisation</a:t>
            </a:r>
          </a:p>
          <a:p>
            <a:pPr algn="just"/>
            <a:r>
              <a:rPr lang="fr-FR" b="1" dirty="0" smtClean="0">
                <a:latin typeface="Times New Roman" pitchFamily="18" charset="0"/>
                <a:cs typeface="Times New Roman" pitchFamily="18" charset="0"/>
              </a:rPr>
              <a:t>Travailler avec les autres: </a:t>
            </a:r>
            <a:r>
              <a:rPr lang="fr-FR" dirty="0" smtClean="0">
                <a:latin typeface="Times New Roman" pitchFamily="18" charset="0"/>
                <a:cs typeface="Times New Roman" pitchFamily="18" charset="0"/>
              </a:rPr>
              <a:t>Cette troisième phase correspond à la </a:t>
            </a:r>
            <a:r>
              <a:rPr lang="fr-FR" b="1" dirty="0" smtClean="0">
                <a:latin typeface="Times New Roman" pitchFamily="18" charset="0"/>
                <a:cs typeface="Times New Roman" pitchFamily="18" charset="0"/>
              </a:rPr>
              <a:t>structuration de l’équipe</a:t>
            </a:r>
            <a:r>
              <a:rPr lang="fr-FR" dirty="0" smtClean="0">
                <a:latin typeface="Times New Roman" pitchFamily="18" charset="0"/>
                <a:cs typeface="Times New Roman" pitchFamily="18" charset="0"/>
              </a:rPr>
              <a:t>, avec la mise en place de règles de fonctionnement acceptées par tous. La recherche d’un consensus autour d’un certain nombre de principe permet de cadrer le travail du groupe.</a:t>
            </a:r>
          </a:p>
          <a:p>
            <a:pPr algn="just"/>
            <a:r>
              <a:rPr lang="fr-FR" b="1" dirty="0" smtClean="0">
                <a:latin typeface="Times New Roman" pitchFamily="18" charset="0"/>
                <a:cs typeface="Times New Roman" pitchFamily="18" charset="0"/>
              </a:rPr>
              <a:t>Rôle du leader: </a:t>
            </a:r>
            <a:r>
              <a:rPr lang="fr-FR" dirty="0" smtClean="0">
                <a:latin typeface="Times New Roman" pitchFamily="18" charset="0"/>
                <a:cs typeface="Times New Roman" pitchFamily="18" charset="0"/>
              </a:rPr>
              <a:t>Le leader a désormais pour rôle de permettre au groupe de </a:t>
            </a:r>
            <a:r>
              <a:rPr lang="fr-FR" b="1" dirty="0" smtClean="0">
                <a:latin typeface="Times New Roman" pitchFamily="18" charset="0"/>
                <a:cs typeface="Times New Roman" pitchFamily="18" charset="0"/>
              </a:rPr>
              <a:t>trouver un consensus autour d’un cadre commun de travail</a:t>
            </a:r>
            <a:r>
              <a:rPr lang="fr-FR" dirty="0" smtClean="0">
                <a:latin typeface="Times New Roman" pitchFamily="18" charset="0"/>
                <a:cs typeface="Times New Roman" pitchFamily="18" charset="0"/>
              </a:rPr>
              <a:t>. C’est dans ce cadre qu’il sera possible de travailler efficacement.</a:t>
            </a:r>
          </a:p>
          <a:p>
            <a:pPr algn="just"/>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914400" y="428604"/>
            <a:ext cx="7772400" cy="5591196"/>
          </a:xfrm>
        </p:spPr>
        <p:txBody>
          <a:bodyPr/>
          <a:lstStyle/>
          <a:p>
            <a:pPr>
              <a:buNone/>
            </a:pPr>
            <a:r>
              <a:rPr lang="fr-FR" sz="3600" b="1" u="sng" dirty="0" smtClean="0">
                <a:solidFill>
                  <a:srgbClr val="0070C0"/>
                </a:solidFill>
                <a:latin typeface="Times New Roman" pitchFamily="18" charset="0"/>
                <a:cs typeface="Times New Roman" pitchFamily="18" charset="0"/>
              </a:rPr>
              <a:t> Quatrième phase – Production</a:t>
            </a:r>
          </a:p>
          <a:p>
            <a:pPr algn="just"/>
            <a:r>
              <a:rPr lang="fr-FR" b="1" dirty="0" smtClean="0">
                <a:latin typeface="Times New Roman" pitchFamily="18" charset="0"/>
                <a:cs typeface="Times New Roman" pitchFamily="18" charset="0"/>
              </a:rPr>
              <a:t>Travailler ensemble: </a:t>
            </a:r>
            <a:r>
              <a:rPr lang="fr-FR" dirty="0" smtClean="0">
                <a:latin typeface="Times New Roman" pitchFamily="18" charset="0"/>
                <a:cs typeface="Times New Roman" pitchFamily="18" charset="0"/>
              </a:rPr>
              <a:t>Cette quatrième phase correspond au </a:t>
            </a:r>
            <a:r>
              <a:rPr lang="fr-FR" b="1" dirty="0" smtClean="0">
                <a:latin typeface="Times New Roman" pitchFamily="18" charset="0"/>
                <a:cs typeface="Times New Roman" pitchFamily="18" charset="0"/>
              </a:rPr>
              <a:t>travail effectif du groupe</a:t>
            </a:r>
            <a:r>
              <a:rPr lang="fr-FR" dirty="0" smtClean="0">
                <a:latin typeface="Times New Roman" pitchFamily="18" charset="0"/>
                <a:cs typeface="Times New Roman" pitchFamily="18" charset="0"/>
              </a:rPr>
              <a:t>, sur les bases de fonctionnement qui ont été mises en place lors de la phase précédente. L’équipe est désormais efficace, elle coopère pour atteindre les objectifs du groupe.</a:t>
            </a:r>
          </a:p>
          <a:p>
            <a:pPr algn="just"/>
            <a:r>
              <a:rPr lang="fr-FR" b="1" dirty="0" smtClean="0">
                <a:latin typeface="Times New Roman" pitchFamily="18" charset="0"/>
                <a:cs typeface="Times New Roman" pitchFamily="18" charset="0"/>
              </a:rPr>
              <a:t>Rôle du leader: </a:t>
            </a:r>
            <a:r>
              <a:rPr lang="fr-FR" dirty="0" smtClean="0">
                <a:latin typeface="Times New Roman" pitchFamily="18" charset="0"/>
                <a:cs typeface="Times New Roman" pitchFamily="18" charset="0"/>
              </a:rPr>
              <a:t>Le rôle du leader consiste dans cette étape à </a:t>
            </a:r>
            <a:r>
              <a:rPr lang="fr-FR" b="1" dirty="0" smtClean="0">
                <a:latin typeface="Times New Roman" pitchFamily="18" charset="0"/>
                <a:cs typeface="Times New Roman" pitchFamily="18" charset="0"/>
              </a:rPr>
              <a:t>motiver son équipe</a:t>
            </a:r>
            <a:r>
              <a:rPr lang="fr-FR" dirty="0" smtClean="0">
                <a:latin typeface="Times New Roman" pitchFamily="18" charset="0"/>
                <a:cs typeface="Times New Roman" pitchFamily="18" charset="0"/>
              </a:rPr>
              <a:t> à effectuer l’activité pour laquelle elle est réunie, si c’est nécessaire.</a:t>
            </a:r>
          </a:p>
          <a:p>
            <a:endParaRPr lang="fr-F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914400" y="428604"/>
            <a:ext cx="7772400" cy="5591196"/>
          </a:xfrm>
        </p:spPr>
        <p:txBody>
          <a:bodyPr/>
          <a:lstStyle/>
          <a:p>
            <a:pPr>
              <a:buNone/>
            </a:pPr>
            <a:r>
              <a:rPr lang="fr-FR" sz="3600" b="1" dirty="0" smtClean="0">
                <a:solidFill>
                  <a:srgbClr val="0070C0"/>
                </a:solidFill>
                <a:latin typeface="Times New Roman" pitchFamily="18" charset="0"/>
                <a:cs typeface="Times New Roman" pitchFamily="18" charset="0"/>
              </a:rPr>
              <a:t>Cinquième phase – Dissolution</a:t>
            </a:r>
          </a:p>
          <a:p>
            <a:pPr algn="just"/>
            <a:r>
              <a:rPr lang="fr-FR" b="1" dirty="0" smtClean="0">
                <a:latin typeface="Times New Roman" pitchFamily="18" charset="0"/>
                <a:cs typeface="Times New Roman" pitchFamily="18" charset="0"/>
              </a:rPr>
              <a:t>Dissoudre l’équipe: </a:t>
            </a:r>
            <a:r>
              <a:rPr lang="fr-FR" dirty="0" smtClean="0">
                <a:latin typeface="Times New Roman" pitchFamily="18" charset="0"/>
                <a:cs typeface="Times New Roman" pitchFamily="18" charset="0"/>
              </a:rPr>
              <a:t>Cette cinquième phase correspond à la </a:t>
            </a:r>
            <a:r>
              <a:rPr lang="fr-FR" b="1" dirty="0" smtClean="0">
                <a:latin typeface="Times New Roman" pitchFamily="18" charset="0"/>
                <a:cs typeface="Times New Roman" pitchFamily="18" charset="0"/>
              </a:rPr>
              <a:t>dissolution du groupe</a:t>
            </a:r>
            <a:r>
              <a:rPr lang="fr-FR" dirty="0" smtClean="0">
                <a:latin typeface="Times New Roman" pitchFamily="18" charset="0"/>
                <a:cs typeface="Times New Roman" pitchFamily="18" charset="0"/>
              </a:rPr>
              <a:t>, lorsque les raisons qui ont amené sa création ont disparu (la fin d’un projet par exemple).</a:t>
            </a:r>
          </a:p>
          <a:p>
            <a:pPr algn="just"/>
            <a:r>
              <a:rPr lang="fr-FR" b="1" dirty="0" smtClean="0">
                <a:latin typeface="Times New Roman" pitchFamily="18" charset="0"/>
                <a:cs typeface="Times New Roman" pitchFamily="18" charset="0"/>
              </a:rPr>
              <a:t>Rôle du leader: </a:t>
            </a:r>
            <a:r>
              <a:rPr lang="fr-FR" dirty="0" smtClean="0">
                <a:latin typeface="Times New Roman" pitchFamily="18" charset="0"/>
                <a:cs typeface="Times New Roman" pitchFamily="18" charset="0"/>
              </a:rPr>
              <a:t>Il appartient au leader de </a:t>
            </a:r>
            <a:r>
              <a:rPr lang="fr-FR" b="1" dirty="0" smtClean="0">
                <a:latin typeface="Times New Roman" pitchFamily="18" charset="0"/>
                <a:cs typeface="Times New Roman" pitchFamily="18" charset="0"/>
              </a:rPr>
              <a:t>reconnaître le travail effectué</a:t>
            </a:r>
            <a:r>
              <a:rPr lang="fr-FR" dirty="0" smtClean="0">
                <a:latin typeface="Times New Roman" pitchFamily="18" charset="0"/>
                <a:cs typeface="Times New Roman" pitchFamily="18" charset="0"/>
              </a:rPr>
              <a:t> par les membres du groupe, et de valoriser l’apport de chacun à l’atteinte des objectifs.</a:t>
            </a:r>
          </a:p>
          <a:p>
            <a:pPr algn="just"/>
            <a:endParaRPr lang="fr-F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latin typeface="Times New Roman" pitchFamily="18" charset="0"/>
                <a:cs typeface="Times New Roman" pitchFamily="18" charset="0"/>
              </a:rPr>
              <a:t>Pour améliorer son style de leadership</a:t>
            </a:r>
            <a:endParaRPr lang="fr-FR" b="1" dirty="0">
              <a:solidFill>
                <a:srgbClr val="FF0000"/>
              </a:solidFill>
              <a:latin typeface="Times New Roman" pitchFamily="18" charset="0"/>
              <a:cs typeface="Times New Roman" pitchFamily="18" charset="0"/>
            </a:endParaRPr>
          </a:p>
        </p:txBody>
      </p:sp>
      <p:sp>
        <p:nvSpPr>
          <p:cNvPr id="3" name="Espace réservé du contenu 2"/>
          <p:cNvSpPr>
            <a:spLocks noGrp="1"/>
          </p:cNvSpPr>
          <p:nvPr>
            <p:ph sz="quarter" idx="1"/>
          </p:nvPr>
        </p:nvSpPr>
        <p:spPr/>
        <p:txBody>
          <a:bodyPr/>
          <a:lstStyle/>
          <a:p>
            <a:pPr algn="just">
              <a:buNone/>
            </a:pPr>
            <a:r>
              <a:rPr lang="fr-FR" sz="3200" dirty="0" smtClean="0">
                <a:latin typeface="Times New Roman" pitchFamily="18" charset="0"/>
                <a:cs typeface="Times New Roman" pitchFamily="18" charset="0"/>
              </a:rPr>
              <a:t>Ne laisser pas le hasard décider à votre place ; </a:t>
            </a:r>
          </a:p>
          <a:p>
            <a:pPr algn="just"/>
            <a:r>
              <a:rPr lang="fr-FR" sz="3200" dirty="0" smtClean="0">
                <a:latin typeface="Times New Roman" pitchFamily="18" charset="0"/>
                <a:cs typeface="Times New Roman" pitchFamily="18" charset="0"/>
              </a:rPr>
              <a:t>Concentrer votre attention sur les objectifs de votre équipe sans perte de vue de but ultime ; </a:t>
            </a:r>
          </a:p>
          <a:p>
            <a:pPr algn="just"/>
            <a:r>
              <a:rPr lang="fr-FR" sz="3200" dirty="0" smtClean="0">
                <a:latin typeface="Times New Roman" pitchFamily="18" charset="0"/>
                <a:cs typeface="Times New Roman" pitchFamily="18" charset="0"/>
              </a:rPr>
              <a:t> Varier vos stratégies d’influence ; </a:t>
            </a:r>
          </a:p>
          <a:p>
            <a:pPr algn="just"/>
            <a:r>
              <a:rPr lang="fr-FR" sz="3200" dirty="0" smtClean="0">
                <a:latin typeface="Times New Roman" pitchFamily="18" charset="0"/>
                <a:cs typeface="Times New Roman" pitchFamily="18" charset="0"/>
              </a:rPr>
              <a:t> Tenir compte des intérêts des personnes et des objectifs de votre équipe ; </a:t>
            </a:r>
          </a:p>
          <a:p>
            <a:pPr algn="just"/>
            <a:r>
              <a:rPr lang="fr-FR" sz="3200" dirty="0" smtClean="0">
                <a:latin typeface="Times New Roman" pitchFamily="18" charset="0"/>
                <a:cs typeface="Times New Roman" pitchFamily="18" charset="0"/>
              </a:rPr>
              <a:t> Soulignez la contribution de chacun</a:t>
            </a:r>
            <a:r>
              <a:rPr lang="fr-FR" dirty="0" smtClean="0"/>
              <a:t>.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u="sng" dirty="0" smtClean="0">
                <a:solidFill>
                  <a:srgbClr val="FF0000"/>
                </a:solidFill>
              </a:rPr>
              <a:t>Culture entrepreneuriale</a:t>
            </a:r>
            <a:endParaRPr lang="fr-FR" b="1" u="sng" dirty="0">
              <a:solidFill>
                <a:srgbClr val="FF0000"/>
              </a:solidFill>
            </a:endParaRPr>
          </a:p>
        </p:txBody>
      </p:sp>
      <p:sp>
        <p:nvSpPr>
          <p:cNvPr id="3" name="Espace réservé du contenu 2"/>
          <p:cNvSpPr>
            <a:spLocks noGrp="1"/>
          </p:cNvSpPr>
          <p:nvPr>
            <p:ph sz="quarter" idx="1"/>
          </p:nvPr>
        </p:nvSpPr>
        <p:spPr/>
        <p:txBody>
          <a:bodyPr/>
          <a:lstStyle/>
          <a:p>
            <a:pPr algn="just"/>
            <a:r>
              <a:rPr lang="fr-FR" dirty="0" smtClean="0">
                <a:latin typeface="Times New Roman" pitchFamily="18" charset="0"/>
                <a:cs typeface="Times New Roman" pitchFamily="18" charset="0"/>
              </a:rPr>
              <a:t>La culture est définie comme étant un ensemble d’information partagé et transmise entre des individus et des générations d’individus. C’est un socle de références portant sur des valeurs, des aspirations, des croyances, des modes de comportement et des relations interpersonnelles.</a:t>
            </a:r>
          </a:p>
          <a:p>
            <a:endParaRPr lang="fr-FR" dirty="0"/>
          </a:p>
        </p:txBody>
      </p:sp>
      <p:sp>
        <p:nvSpPr>
          <p:cNvPr id="4" name="Explosion 1 3"/>
          <p:cNvSpPr/>
          <p:nvPr/>
        </p:nvSpPr>
        <p:spPr>
          <a:xfrm>
            <a:off x="1643042" y="3786190"/>
            <a:ext cx="2571768" cy="1928826"/>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Culture individuelle</a:t>
            </a:r>
            <a:endParaRPr lang="fr-FR" dirty="0"/>
          </a:p>
        </p:txBody>
      </p:sp>
      <p:sp>
        <p:nvSpPr>
          <p:cNvPr id="5" name="Explosion 1 4"/>
          <p:cNvSpPr/>
          <p:nvPr/>
        </p:nvSpPr>
        <p:spPr>
          <a:xfrm>
            <a:off x="5214942" y="4000504"/>
            <a:ext cx="2571768" cy="1928826"/>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Culture collective</a:t>
            </a:r>
            <a:endParaRPr lang="fr-F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500034" y="571480"/>
            <a:ext cx="8186766" cy="5929354"/>
          </a:xfrm>
        </p:spPr>
        <p:txBody>
          <a:bodyPr>
            <a:normAutofit/>
          </a:bodyPr>
          <a:lstStyle/>
          <a:p>
            <a:pPr algn="just"/>
            <a:r>
              <a:rPr lang="fr-FR" dirty="0" smtClean="0">
                <a:latin typeface="Times New Roman" pitchFamily="18" charset="0"/>
                <a:cs typeface="Times New Roman" pitchFamily="18" charset="0"/>
              </a:rPr>
              <a:t>Culture d’entreprise est l’ensemble des manières de penser, de voir et d’agir qui sont communes aux membres d’une même organisation.</a:t>
            </a:r>
          </a:p>
          <a:p>
            <a:pPr algn="just"/>
            <a:r>
              <a:rPr lang="fr-FR" dirty="0" smtClean="0">
                <a:latin typeface="Times New Roman" pitchFamily="18" charset="0"/>
                <a:cs typeface="Times New Roman" pitchFamily="18" charset="0"/>
              </a:rPr>
              <a:t>Un modèle de présupposés que le groupe à inventé, découvert ou développé en apprenant de faire face à des problèmes d’adaptation externe ou d’intégration interne.</a:t>
            </a:r>
          </a:p>
          <a:p>
            <a:pPr algn="just"/>
            <a:r>
              <a:rPr lang="fr-FR" dirty="0" smtClean="0">
                <a:latin typeface="Times New Roman" pitchFamily="18" charset="0"/>
                <a:cs typeface="Times New Roman" pitchFamily="18" charset="0"/>
              </a:rPr>
              <a:t>Un modèle transmis historiquement, de significations personnifiées par des symboles, un système de conceptions héritées s’exprimant dans des formes symboliques au moyen duquel les hommes communiquent et développent leurs connaissances à propos des attitudes faces à la vie.</a:t>
            </a:r>
          </a:p>
          <a:p>
            <a:pPr algn="just"/>
            <a:r>
              <a:rPr lang="fr-FR" dirty="0" smtClean="0">
                <a:latin typeface="Times New Roman" pitchFamily="18" charset="0"/>
                <a:cs typeface="Times New Roman" pitchFamily="18" charset="0"/>
              </a:rPr>
              <a:t>Un système de </a:t>
            </a:r>
            <a:r>
              <a:rPr lang="fr-FR" dirty="0" err="1" smtClean="0">
                <a:latin typeface="Times New Roman" pitchFamily="18" charset="0"/>
                <a:cs typeface="Times New Roman" pitchFamily="18" charset="0"/>
              </a:rPr>
              <a:t>regles</a:t>
            </a:r>
            <a:r>
              <a:rPr lang="fr-FR" dirty="0" smtClean="0">
                <a:latin typeface="Times New Roman" pitchFamily="18" charset="0"/>
                <a:cs typeface="Times New Roman" pitchFamily="18" charset="0"/>
              </a:rPr>
              <a:t> informelles qui édicte la façon de se comporter dans la plus part des temps. </a:t>
            </a:r>
            <a:endParaRPr lang="fr-FR" dirty="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4" name="Explosion 1 3"/>
          <p:cNvSpPr/>
          <p:nvPr/>
        </p:nvSpPr>
        <p:spPr>
          <a:xfrm>
            <a:off x="571472" y="1428736"/>
            <a:ext cx="3643338" cy="2214578"/>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Une entreprise a une culture d’entreprise</a:t>
            </a:r>
            <a:endParaRPr lang="fr-FR" dirty="0"/>
          </a:p>
        </p:txBody>
      </p:sp>
      <p:sp>
        <p:nvSpPr>
          <p:cNvPr id="7" name="Explosion 1 6"/>
          <p:cNvSpPr/>
          <p:nvPr/>
        </p:nvSpPr>
        <p:spPr>
          <a:xfrm>
            <a:off x="4929190" y="1285860"/>
            <a:ext cx="3571900" cy="2286016"/>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Une entreprise est une culture d’entreprise</a:t>
            </a:r>
            <a:endParaRPr lang="fr-FR" dirty="0"/>
          </a:p>
        </p:txBody>
      </p:sp>
      <p:sp>
        <p:nvSpPr>
          <p:cNvPr id="8" name="Explosion 1 7"/>
          <p:cNvSpPr/>
          <p:nvPr/>
        </p:nvSpPr>
        <p:spPr>
          <a:xfrm>
            <a:off x="2857488" y="4357694"/>
            <a:ext cx="4143404" cy="2214578"/>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Une entreprise subit une culture d’entreprise</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85786" y="1571612"/>
            <a:ext cx="7772400" cy="1143000"/>
          </a:xfrm>
        </p:spPr>
        <p:txBody>
          <a:bodyPr>
            <a:noAutofit/>
          </a:bodyPr>
          <a:lstStyle/>
          <a:p>
            <a:pPr algn="ctr"/>
            <a:r>
              <a:rPr lang="fr-FR" sz="7200" b="1" u="sng" dirty="0" smtClean="0">
                <a:solidFill>
                  <a:srgbClr val="FF0000"/>
                </a:solidFill>
                <a:latin typeface="Times New Roman" pitchFamily="18" charset="0"/>
                <a:cs typeface="Times New Roman" pitchFamily="18" charset="0"/>
              </a:rPr>
              <a:t>On nait leader ou on le devient ?????</a:t>
            </a:r>
            <a:endParaRPr lang="fr-FR" sz="7200" b="1" u="sng" dirty="0">
              <a:solidFill>
                <a:srgbClr val="FF0000"/>
              </a:solidFill>
              <a:latin typeface="Times New Roman" pitchFamily="18" charset="0"/>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u="sng" dirty="0" smtClean="0">
                <a:solidFill>
                  <a:srgbClr val="FF0000"/>
                </a:solidFill>
                <a:latin typeface="Times New Roman" pitchFamily="18" charset="0"/>
                <a:cs typeface="Times New Roman" pitchFamily="18" charset="0"/>
              </a:rPr>
              <a:t>Alors </a:t>
            </a:r>
            <a:br>
              <a:rPr lang="fr-FR" b="1" u="sng" dirty="0" smtClean="0">
                <a:solidFill>
                  <a:srgbClr val="FF0000"/>
                </a:solidFill>
                <a:latin typeface="Times New Roman" pitchFamily="18" charset="0"/>
                <a:cs typeface="Times New Roman" pitchFamily="18" charset="0"/>
              </a:rPr>
            </a:br>
            <a:endParaRPr lang="fr-FR" b="1" u="sng" dirty="0">
              <a:solidFill>
                <a:srgbClr val="FF0000"/>
              </a:solidFill>
              <a:latin typeface="Times New Roman" pitchFamily="18" charset="0"/>
              <a:cs typeface="Times New Roman" pitchFamily="18" charset="0"/>
            </a:endParaRPr>
          </a:p>
        </p:txBody>
      </p:sp>
      <p:sp>
        <p:nvSpPr>
          <p:cNvPr id="3" name="Espace réservé du contenu 2"/>
          <p:cNvSpPr>
            <a:spLocks noGrp="1"/>
          </p:cNvSpPr>
          <p:nvPr>
            <p:ph sz="quarter" idx="1"/>
          </p:nvPr>
        </p:nvSpPr>
        <p:spPr/>
        <p:txBody>
          <a:bodyPr/>
          <a:lstStyle/>
          <a:p>
            <a:pPr algn="just"/>
            <a:r>
              <a:rPr lang="fr-FR" sz="4000" dirty="0" smtClean="0">
                <a:latin typeface="Times New Roman" pitchFamily="18" charset="0"/>
                <a:cs typeface="Times New Roman" pitchFamily="18" charset="0"/>
              </a:rPr>
              <a:t>La culture se construit selon un processus d’apprentissage; c’est en se confrontant à des situations que l’organisation trouve des modes de réponses appropriés qui créent ses schémas de références selon leur niveau d’efficacité.</a:t>
            </a:r>
          </a:p>
          <a:p>
            <a:endParaRPr lang="fr-F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914400" y="714356"/>
            <a:ext cx="7772400" cy="5643602"/>
          </a:xfrm>
        </p:spPr>
        <p:txBody>
          <a:bodyPr/>
          <a:lstStyle/>
          <a:p>
            <a:pPr algn="just"/>
            <a:r>
              <a:rPr lang="fr-FR" dirty="0" smtClean="0">
                <a:latin typeface="Times New Roman" pitchFamily="18" charset="0"/>
                <a:cs typeface="Times New Roman" pitchFamily="18" charset="0"/>
              </a:rPr>
              <a:t>La culture entrepreneuriale est l’ensemble des valeurs et des convictions partagées des savoir faire, des savoir être et des savoir agir qui orientent plus ou moins consciemment le comportement des personnes, des institutions et de la population à l’égard de l’entrepreneuriat.</a:t>
            </a:r>
          </a:p>
          <a:p>
            <a:pPr algn="just"/>
            <a:r>
              <a:rPr lang="fr-FR" dirty="0" smtClean="0">
                <a:latin typeface="Times New Roman" pitchFamily="18" charset="0"/>
                <a:cs typeface="Times New Roman" pitchFamily="18" charset="0"/>
              </a:rPr>
              <a:t>En se sens, la culture entrepreneuriale peut </a:t>
            </a:r>
            <a:r>
              <a:rPr lang="fr-FR" dirty="0" err="1" smtClean="0">
                <a:latin typeface="Times New Roman" pitchFamily="18" charset="0"/>
                <a:cs typeface="Times New Roman" pitchFamily="18" charset="0"/>
              </a:rPr>
              <a:t>etre</a:t>
            </a:r>
            <a:r>
              <a:rPr lang="fr-FR" dirty="0" smtClean="0">
                <a:latin typeface="Times New Roman" pitchFamily="18" charset="0"/>
                <a:cs typeface="Times New Roman" pitchFamily="18" charset="0"/>
              </a:rPr>
              <a:t> assimilée à un environnement propice à l’émergence de l’entrepreneuriat et des valeurs entrepreneuriales ainsi qu’a la reconnaissance de la contribution des entrepreneurs à leur milieu.</a:t>
            </a:r>
            <a:endParaRPr lang="fr-FR" dirty="0">
              <a:latin typeface="Times New Roman" pitchFamily="18"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a:t>
            </a:r>
            <a:endParaRPr lang="fr-FR" dirty="0"/>
          </a:p>
        </p:txBody>
      </p:sp>
      <p:sp>
        <p:nvSpPr>
          <p:cNvPr id="3" name="Espace réservé du contenu 2"/>
          <p:cNvSpPr>
            <a:spLocks noGrp="1"/>
          </p:cNvSpPr>
          <p:nvPr>
            <p:ph sz="quarter" idx="1"/>
          </p:nvPr>
        </p:nvSpPr>
        <p:spPr/>
        <p:txBody>
          <a:bodyPr/>
          <a:lstStyle/>
          <a:p>
            <a:pPr algn="just"/>
            <a:r>
              <a:rPr lang="fr-FR" dirty="0" smtClean="0">
                <a:latin typeface="Times New Roman" pitchFamily="18" charset="0"/>
                <a:cs typeface="Times New Roman" pitchFamily="18" charset="0"/>
              </a:rPr>
              <a:t>Elle se mesure par l’intensité et la vitalité entrepreneuriale d’une société, elle valorise les caractéristiques typiques aux entrepreneurs, et les valeurs de l’entrepreneuriat, autonomie, créativité, et esprit d’entreprise</a:t>
            </a:r>
          </a:p>
          <a:p>
            <a:pPr algn="just"/>
            <a:r>
              <a:rPr lang="fr-FR" dirty="0" smtClean="0">
                <a:latin typeface="Times New Roman" pitchFamily="18" charset="0"/>
                <a:cs typeface="Times New Roman" pitchFamily="18" charset="0"/>
              </a:rPr>
              <a:t>Elle serait constituée de qualités et d’attitudes exprimant la volonté d’entreprendre et de s’engager pleinement dans ce que l’on veut faire et le mener à terme.</a:t>
            </a:r>
          </a:p>
          <a:p>
            <a:pPr>
              <a:buNone/>
            </a:pPr>
            <a:endParaRPr lang="fr-F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914400" y="428604"/>
            <a:ext cx="7772400" cy="5857916"/>
          </a:xfrm>
        </p:spPr>
        <p:txBody>
          <a:bodyPr>
            <a:normAutofit/>
          </a:bodyPr>
          <a:lstStyle/>
          <a:p>
            <a:pPr algn="just"/>
            <a:r>
              <a:rPr lang="fr-FR" sz="2800" dirty="0" smtClean="0">
                <a:latin typeface="Times New Roman" pitchFamily="18" charset="0"/>
                <a:cs typeface="Times New Roman" pitchFamily="18" charset="0"/>
              </a:rPr>
              <a:t>Quand on parle de la culture entrepreneuriale, cinq situations retiennent notre attention:</a:t>
            </a:r>
          </a:p>
          <a:p>
            <a:pPr lvl="2" algn="just"/>
            <a:r>
              <a:rPr lang="fr-FR" sz="2800" dirty="0" smtClean="0">
                <a:latin typeface="Times New Roman" pitchFamily="18" charset="0"/>
                <a:cs typeface="Times New Roman" pitchFamily="18" charset="0"/>
              </a:rPr>
              <a:t>- la création et la gestion de l’entreprise</a:t>
            </a:r>
          </a:p>
          <a:p>
            <a:pPr lvl="2" algn="just"/>
            <a:r>
              <a:rPr lang="fr-FR" sz="2800" dirty="0" smtClean="0">
                <a:latin typeface="Times New Roman" pitchFamily="18" charset="0"/>
                <a:cs typeface="Times New Roman" pitchFamily="18" charset="0"/>
              </a:rPr>
              <a:t>L’approche dynamique et innovatrice d’un employé en situation d’emploi pour faire progresser l’entreprise</a:t>
            </a:r>
          </a:p>
          <a:p>
            <a:pPr lvl="2" algn="just"/>
            <a:r>
              <a:rPr lang="fr-FR" sz="2800" dirty="0" smtClean="0">
                <a:latin typeface="Times New Roman" pitchFamily="18" charset="0"/>
                <a:cs typeface="Times New Roman" pitchFamily="18" charset="0"/>
              </a:rPr>
              <a:t>La recherche active et dynamique d’un emploi par une personne sans emploi</a:t>
            </a:r>
          </a:p>
          <a:p>
            <a:pPr lvl="2" algn="just"/>
            <a:r>
              <a:rPr lang="fr-FR" sz="2800" dirty="0" smtClean="0">
                <a:latin typeface="Times New Roman" pitchFamily="18" charset="0"/>
                <a:cs typeface="Times New Roman" pitchFamily="18" charset="0"/>
              </a:rPr>
              <a:t>La pédagogie stimulante de l’enseignant auprès des jeunes en formation</a:t>
            </a:r>
          </a:p>
          <a:p>
            <a:pPr lvl="2" algn="just"/>
            <a:r>
              <a:rPr lang="fr-FR" sz="2800" dirty="0" smtClean="0">
                <a:latin typeface="Times New Roman" pitchFamily="18" charset="0"/>
                <a:cs typeface="Times New Roman" pitchFamily="18" charset="0"/>
              </a:rPr>
              <a:t>L’intervention sociale positive et innovante</a:t>
            </a:r>
            <a:endParaRPr lang="fr-FR" sz="2800" dirty="0">
              <a:latin typeface="Times New Roman" pitchFamily="18" charset="0"/>
              <a:cs typeface="Times New Roma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Alors</a:t>
            </a:r>
            <a:endParaRPr lang="fr-FR" dirty="0"/>
          </a:p>
        </p:txBody>
      </p:sp>
      <p:sp>
        <p:nvSpPr>
          <p:cNvPr id="3" name="Espace réservé du contenu 2"/>
          <p:cNvSpPr>
            <a:spLocks noGrp="1"/>
          </p:cNvSpPr>
          <p:nvPr>
            <p:ph sz="quarter" idx="1"/>
          </p:nvPr>
        </p:nvSpPr>
        <p:spPr>
          <a:xfrm>
            <a:off x="943004" y="1447800"/>
            <a:ext cx="7772400" cy="4572000"/>
          </a:xfrm>
        </p:spPr>
        <p:txBody>
          <a:bodyPr/>
          <a:lstStyle/>
          <a:p>
            <a:r>
              <a:rPr lang="fr-FR" dirty="0" smtClean="0"/>
              <a:t>La culture entrepreneuriale sera constituée de qualités et attitudes exprimant la volonté d’entreprendre et  de s’engager pleinement dans ce que l’on veut faire et surtout le mener à terme.</a:t>
            </a:r>
          </a:p>
          <a:p>
            <a:pPr>
              <a:buNone/>
            </a:pPr>
            <a:endParaRPr lang="fr-FR" dirty="0"/>
          </a:p>
        </p:txBody>
      </p:sp>
      <p:sp>
        <p:nvSpPr>
          <p:cNvPr id="4" name="Ellipse 3"/>
          <p:cNvSpPr/>
          <p:nvPr/>
        </p:nvSpPr>
        <p:spPr>
          <a:xfrm>
            <a:off x="714348" y="3786190"/>
            <a:ext cx="2286016" cy="5715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Confiance en soi</a:t>
            </a:r>
            <a:endParaRPr lang="fr-FR" dirty="0"/>
          </a:p>
        </p:txBody>
      </p:sp>
      <p:sp>
        <p:nvSpPr>
          <p:cNvPr id="5" name="Ellipse 4"/>
          <p:cNvSpPr/>
          <p:nvPr/>
        </p:nvSpPr>
        <p:spPr>
          <a:xfrm>
            <a:off x="1142976" y="4714884"/>
            <a:ext cx="2214578" cy="5715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Esprit d’</a:t>
            </a:r>
            <a:r>
              <a:rPr lang="fr-FR" dirty="0" err="1" smtClean="0"/>
              <a:t>equipe</a:t>
            </a:r>
            <a:endParaRPr lang="fr-FR" dirty="0"/>
          </a:p>
        </p:txBody>
      </p:sp>
      <p:sp>
        <p:nvSpPr>
          <p:cNvPr id="7" name="Ellipse 6"/>
          <p:cNvSpPr/>
          <p:nvPr/>
        </p:nvSpPr>
        <p:spPr>
          <a:xfrm>
            <a:off x="1142976" y="5715016"/>
            <a:ext cx="2357454" cy="5715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Sens de l’effort</a:t>
            </a:r>
            <a:endParaRPr lang="fr-FR" dirty="0"/>
          </a:p>
        </p:txBody>
      </p:sp>
      <p:sp>
        <p:nvSpPr>
          <p:cNvPr id="8" name="Ellipse 7"/>
          <p:cNvSpPr/>
          <p:nvPr/>
        </p:nvSpPr>
        <p:spPr>
          <a:xfrm>
            <a:off x="3786182" y="4214818"/>
            <a:ext cx="1857388" cy="5715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responsabilité</a:t>
            </a:r>
            <a:endParaRPr lang="fr-FR" dirty="0"/>
          </a:p>
        </p:txBody>
      </p:sp>
      <p:sp>
        <p:nvSpPr>
          <p:cNvPr id="9" name="Ellipse 8"/>
          <p:cNvSpPr/>
          <p:nvPr/>
        </p:nvSpPr>
        <p:spPr>
          <a:xfrm>
            <a:off x="3643306" y="5357826"/>
            <a:ext cx="1928826" cy="5715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persévérance</a:t>
            </a:r>
            <a:endParaRPr lang="fr-FR" dirty="0"/>
          </a:p>
        </p:txBody>
      </p:sp>
      <p:sp>
        <p:nvSpPr>
          <p:cNvPr id="10" name="Ellipse 9"/>
          <p:cNvSpPr/>
          <p:nvPr/>
        </p:nvSpPr>
        <p:spPr>
          <a:xfrm>
            <a:off x="6072198" y="4643446"/>
            <a:ext cx="1357322" cy="5715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solidarité</a:t>
            </a:r>
            <a:endParaRPr lang="fr-FR" dirty="0"/>
          </a:p>
        </p:txBody>
      </p:sp>
      <p:sp>
        <p:nvSpPr>
          <p:cNvPr id="11" name="Ellipse 10"/>
          <p:cNvSpPr/>
          <p:nvPr/>
        </p:nvSpPr>
        <p:spPr>
          <a:xfrm>
            <a:off x="4714876" y="3143248"/>
            <a:ext cx="1500198" cy="5715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Créativité</a:t>
            </a:r>
            <a:endParaRPr lang="fr-FR" dirty="0"/>
          </a:p>
        </p:txBody>
      </p:sp>
      <p:sp>
        <p:nvSpPr>
          <p:cNvPr id="12" name="Ellipse 11"/>
          <p:cNvSpPr/>
          <p:nvPr/>
        </p:nvSpPr>
        <p:spPr>
          <a:xfrm>
            <a:off x="6357950" y="3357562"/>
            <a:ext cx="2286016" cy="5715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Leadership</a:t>
            </a:r>
            <a:endParaRPr lang="fr-FR" dirty="0"/>
          </a:p>
        </p:txBody>
      </p:sp>
      <p:sp>
        <p:nvSpPr>
          <p:cNvPr id="13" name="Ellipse 12"/>
          <p:cNvSpPr/>
          <p:nvPr/>
        </p:nvSpPr>
        <p:spPr>
          <a:xfrm>
            <a:off x="2571736" y="3143248"/>
            <a:ext cx="1643074" cy="5715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Autonomie</a:t>
            </a:r>
            <a:endParaRPr lang="fr-FR" dirty="0"/>
          </a:p>
        </p:txBody>
      </p:sp>
      <p:sp>
        <p:nvSpPr>
          <p:cNvPr id="14" name="Ellipse 13"/>
          <p:cNvSpPr/>
          <p:nvPr/>
        </p:nvSpPr>
        <p:spPr>
          <a:xfrm>
            <a:off x="5786446" y="5572140"/>
            <a:ext cx="2286016" cy="5715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Esprit d’initiative</a:t>
            </a:r>
            <a:endParaRPr lang="fr-F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a:bodyPr>
          <a:lstStyle/>
          <a:p>
            <a:pPr algn="just">
              <a:buNone/>
            </a:pPr>
            <a:r>
              <a:rPr lang="fr-FR" sz="4000" dirty="0" smtClean="0">
                <a:latin typeface="Times New Roman" pitchFamily="18" charset="0"/>
                <a:cs typeface="Times New Roman" pitchFamily="18" charset="0"/>
              </a:rPr>
              <a:t>Le développement de la culture entrepreneuriale passe par un effort de sensibilisation et de promotion.</a:t>
            </a:r>
            <a:endParaRPr lang="fr-FR" sz="4000" dirty="0">
              <a:latin typeface="Times New Roman" pitchFamily="18" charset="0"/>
              <a:cs typeface="Times New Roman"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u="sng" dirty="0" smtClean="0">
                <a:solidFill>
                  <a:srgbClr val="FF0000"/>
                </a:solidFill>
                <a:latin typeface="Times New Roman" pitchFamily="18" charset="0"/>
                <a:cs typeface="Times New Roman" pitchFamily="18" charset="0"/>
              </a:rPr>
              <a:t>Les conditions</a:t>
            </a:r>
            <a:endParaRPr lang="fr-FR" b="1" u="sng" dirty="0">
              <a:solidFill>
                <a:srgbClr val="FF0000"/>
              </a:solidFill>
              <a:latin typeface="Times New Roman" pitchFamily="18" charset="0"/>
              <a:cs typeface="Times New Roman" pitchFamily="18" charset="0"/>
            </a:endParaRPr>
          </a:p>
        </p:txBody>
      </p:sp>
      <p:sp>
        <p:nvSpPr>
          <p:cNvPr id="3" name="Espace réservé du contenu 2"/>
          <p:cNvSpPr>
            <a:spLocks noGrp="1"/>
          </p:cNvSpPr>
          <p:nvPr>
            <p:ph sz="quarter" idx="1"/>
          </p:nvPr>
        </p:nvSpPr>
        <p:spPr/>
        <p:txBody>
          <a:bodyPr/>
          <a:lstStyle/>
          <a:p>
            <a:endParaRPr lang="fr-FR" dirty="0" smtClean="0"/>
          </a:p>
          <a:p>
            <a:r>
              <a:rPr lang="fr-FR" sz="3600" dirty="0" smtClean="0">
                <a:latin typeface="Times New Roman" pitchFamily="18" charset="0"/>
                <a:cs typeface="Times New Roman" pitchFamily="18" charset="0"/>
              </a:rPr>
              <a:t>Il faut identifier des modèles et les promouvoir</a:t>
            </a:r>
          </a:p>
          <a:p>
            <a:r>
              <a:rPr lang="fr-FR" sz="3600" dirty="0" smtClean="0">
                <a:latin typeface="Times New Roman" pitchFamily="18" charset="0"/>
                <a:cs typeface="Times New Roman" pitchFamily="18" charset="0"/>
              </a:rPr>
              <a:t>Il faut obtenir la participation des médias</a:t>
            </a:r>
          </a:p>
          <a:p>
            <a:r>
              <a:rPr lang="fr-FR" sz="3600" dirty="0" smtClean="0">
                <a:latin typeface="Times New Roman" pitchFamily="18" charset="0"/>
                <a:cs typeface="Times New Roman" pitchFamily="18" charset="0"/>
              </a:rPr>
              <a:t>Il faut s’assurer de la complicité des éducateurs</a:t>
            </a:r>
            <a:endParaRPr lang="fr-FR" sz="3600" dirty="0">
              <a:latin typeface="Times New Roman" pitchFamily="18" charset="0"/>
              <a:cs typeface="Times New Roman"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428596" y="571480"/>
            <a:ext cx="8258204" cy="5786478"/>
          </a:xfrm>
        </p:spPr>
        <p:txBody>
          <a:bodyPr>
            <a:normAutofit/>
          </a:bodyPr>
          <a:lstStyle/>
          <a:p>
            <a:pPr algn="just"/>
            <a:r>
              <a:rPr lang="fr-FR" dirty="0" smtClean="0">
                <a:latin typeface="Times New Roman" pitchFamily="18" charset="0"/>
                <a:cs typeface="Times New Roman" pitchFamily="18" charset="0"/>
              </a:rPr>
              <a:t>Parmi les raisons de promouvoir la culture entrepreneuriale dans un pays:</a:t>
            </a:r>
          </a:p>
          <a:p>
            <a:pPr lvl="2" algn="just"/>
            <a:r>
              <a:rPr lang="fr-FR" dirty="0" smtClean="0">
                <a:latin typeface="Times New Roman" pitchFamily="18" charset="0"/>
                <a:cs typeface="Times New Roman" pitchFamily="18" charset="0"/>
              </a:rPr>
              <a:t> stimuler la compétitivité, l’innovation, la productivité et la croissance économique</a:t>
            </a:r>
          </a:p>
          <a:p>
            <a:pPr lvl="2" algn="just"/>
            <a:r>
              <a:rPr lang="fr-FR" dirty="0" smtClean="0">
                <a:latin typeface="Times New Roman" pitchFamily="18" charset="0"/>
                <a:cs typeface="Times New Roman" pitchFamily="18" charset="0"/>
              </a:rPr>
              <a:t>Faire de l’entrepreneuriat  un choix de carrière désirable</a:t>
            </a:r>
          </a:p>
          <a:p>
            <a:pPr lvl="2" algn="just"/>
            <a:r>
              <a:rPr lang="fr-FR" dirty="0" smtClean="0">
                <a:latin typeface="Times New Roman" pitchFamily="18" charset="0"/>
                <a:cs typeface="Times New Roman" pitchFamily="18" charset="0"/>
              </a:rPr>
              <a:t>Améliorer la capacité des individus à vivre avec l’incertitude et à répondre positivement au changement </a:t>
            </a:r>
          </a:p>
          <a:p>
            <a:pPr lvl="2" algn="just"/>
            <a:r>
              <a:rPr lang="fr-FR" dirty="0" smtClean="0">
                <a:latin typeface="Times New Roman" pitchFamily="18" charset="0"/>
                <a:cs typeface="Times New Roman" pitchFamily="18" charset="0"/>
              </a:rPr>
              <a:t>Rattraper un retard par rapport à d’autres pays </a:t>
            </a:r>
          </a:p>
          <a:p>
            <a:pPr lvl="2" algn="just"/>
            <a:r>
              <a:rPr lang="fr-FR" dirty="0" smtClean="0">
                <a:latin typeface="Times New Roman" pitchFamily="18" charset="0"/>
                <a:cs typeface="Times New Roman" pitchFamily="18" charset="0"/>
              </a:rPr>
              <a:t>Contre balancer l’information déjà abondante en matière d’employabilité</a:t>
            </a:r>
          </a:p>
          <a:p>
            <a:pPr lvl="2" algn="just"/>
            <a:r>
              <a:rPr lang="fr-FR" dirty="0" smtClean="0">
                <a:latin typeface="Times New Roman" pitchFamily="18" charset="0"/>
                <a:cs typeface="Times New Roman" pitchFamily="18" charset="0"/>
              </a:rPr>
              <a:t>Valoriser la richesse et son rôle dans le développement économique et social</a:t>
            </a:r>
          </a:p>
          <a:p>
            <a:pPr lvl="2" algn="just"/>
            <a:r>
              <a:rPr lang="fr-FR" dirty="0" smtClean="0">
                <a:latin typeface="Times New Roman" pitchFamily="18" charset="0"/>
                <a:cs typeface="Times New Roman" pitchFamily="18" charset="0"/>
              </a:rPr>
              <a:t>Prendre en charge des initiatives de promotion à moyen et long terme</a:t>
            </a:r>
            <a:endParaRPr lang="fr-FR" dirty="0">
              <a:latin typeface="Times New Roman" pitchFamily="18" charset="0"/>
              <a:cs typeface="Times New Roman"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smtClean="0"/>
              <a:t>Pour pouvoir engager un processus de changement, il faut mobiliser différents ressources personnelles. </a:t>
            </a:r>
            <a:endParaRPr lang="fr-FR" dirty="0"/>
          </a:p>
        </p:txBody>
      </p:sp>
      <p:sp>
        <p:nvSpPr>
          <p:cNvPr id="4" name="Ellipse 3"/>
          <p:cNvSpPr/>
          <p:nvPr/>
        </p:nvSpPr>
        <p:spPr>
          <a:xfrm>
            <a:off x="1142976" y="3071810"/>
            <a:ext cx="2643206" cy="92869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Ressources </a:t>
            </a:r>
            <a:r>
              <a:rPr lang="fr-FR" dirty="0" err="1" smtClean="0"/>
              <a:t>emotives</a:t>
            </a:r>
            <a:endParaRPr lang="fr-FR" dirty="0"/>
          </a:p>
        </p:txBody>
      </p:sp>
      <p:sp>
        <p:nvSpPr>
          <p:cNvPr id="5" name="Ellipse 4"/>
          <p:cNvSpPr/>
          <p:nvPr/>
        </p:nvSpPr>
        <p:spPr>
          <a:xfrm>
            <a:off x="4929190" y="3000372"/>
            <a:ext cx="2643206" cy="92869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Ressources cognitives</a:t>
            </a:r>
            <a:endParaRPr lang="fr-FR" dirty="0"/>
          </a:p>
        </p:txBody>
      </p:sp>
      <p:sp>
        <p:nvSpPr>
          <p:cNvPr id="6" name="Ellipse 5"/>
          <p:cNvSpPr/>
          <p:nvPr/>
        </p:nvSpPr>
        <p:spPr>
          <a:xfrm>
            <a:off x="3071802" y="4786322"/>
            <a:ext cx="2643206" cy="92869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Ressources interactionnelles</a:t>
            </a:r>
            <a:endParaRPr lang="fr-F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pPr algn="just"/>
            <a:r>
              <a:rPr lang="fr-FR" dirty="0" smtClean="0">
                <a:latin typeface="Times New Roman" pitchFamily="18" charset="0"/>
                <a:cs typeface="Times New Roman" pitchFamily="18" charset="0"/>
              </a:rPr>
              <a:t>Les ressources émotives sont les moteur de l’action. L’esprit d’entreprise trouve en elles sa motivation première et son déclenchement.</a:t>
            </a:r>
          </a:p>
          <a:p>
            <a:pPr algn="just"/>
            <a:r>
              <a:rPr lang="fr-FR" dirty="0" smtClean="0">
                <a:latin typeface="Times New Roman" pitchFamily="18" charset="0"/>
                <a:cs typeface="Times New Roman" pitchFamily="18" charset="0"/>
              </a:rPr>
              <a:t>Les ressources cognitives servent à penser l’action, à donner forme à l’avenir par l’élaboration et la mise en œuvre d’un projet</a:t>
            </a:r>
          </a:p>
          <a:p>
            <a:pPr algn="just"/>
            <a:r>
              <a:rPr lang="fr-FR" dirty="0" smtClean="0">
                <a:latin typeface="Times New Roman" pitchFamily="18" charset="0"/>
                <a:cs typeface="Times New Roman" pitchFamily="18" charset="0"/>
              </a:rPr>
              <a:t>Le passage à l’acte nécessite une action concrète et la mobilisation des ressources des différents milieux</a:t>
            </a:r>
            <a:endParaRPr lang="fr-FR"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285720" y="785794"/>
            <a:ext cx="8643998" cy="5234006"/>
          </a:xfrm>
        </p:spPr>
        <p:txBody>
          <a:bodyPr>
            <a:normAutofit/>
          </a:bodyPr>
          <a:lstStyle/>
          <a:p>
            <a:endParaRPr lang="fr-FR" dirty="0" smtClean="0"/>
          </a:p>
          <a:p>
            <a:endParaRPr lang="fr-FR" dirty="0" smtClean="0"/>
          </a:p>
          <a:p>
            <a:pPr algn="just"/>
            <a:r>
              <a:rPr lang="fr-FR" sz="3200" dirty="0" smtClean="0">
                <a:latin typeface="Times New Roman" pitchFamily="18" charset="0"/>
                <a:cs typeface="Times New Roman" pitchFamily="18" charset="0"/>
              </a:rPr>
              <a:t>Il est possible d'acquérir des compétences de leader; </a:t>
            </a:r>
          </a:p>
          <a:p>
            <a:pPr algn="just"/>
            <a:r>
              <a:rPr lang="fr-FR" sz="3200" dirty="0" smtClean="0">
                <a:latin typeface="Times New Roman" pitchFamily="18" charset="0"/>
                <a:cs typeface="Times New Roman" pitchFamily="18" charset="0"/>
              </a:rPr>
              <a:t>Nous avons tous des capacités de devenir leader; </a:t>
            </a:r>
          </a:p>
          <a:p>
            <a:pPr algn="just"/>
            <a:r>
              <a:rPr lang="fr-FR" sz="3200" dirty="0" smtClean="0">
                <a:latin typeface="Times New Roman" pitchFamily="18" charset="0"/>
                <a:cs typeface="Times New Roman" pitchFamily="18" charset="0"/>
              </a:rPr>
              <a:t>Certains sont meilleurs que d'autres, mais chaque personne possède une aptitude de base qu'elle peut perfectionner par la formation ou la pratique. </a:t>
            </a:r>
          </a:p>
          <a:p>
            <a:endParaRPr lang="fr-F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pPr algn="just"/>
            <a:r>
              <a:rPr lang="fr-FR" dirty="0" smtClean="0">
                <a:latin typeface="Times New Roman" pitchFamily="18" charset="0"/>
                <a:cs typeface="Times New Roman" pitchFamily="18" charset="0"/>
              </a:rPr>
              <a:t>On ne peut pas entreprendre seul, avec uniquement l’énergie tirée de la motivation, avec uniquement l’intelligence de sa vision et de projet. Ce dernier fait appel à la capacité de l’entrepreneur de tisser des liens avec  son environnement.</a:t>
            </a:r>
          </a:p>
          <a:p>
            <a:pPr algn="just"/>
            <a:r>
              <a:rPr lang="fr-FR" dirty="0" smtClean="0">
                <a:latin typeface="Times New Roman" pitchFamily="18" charset="0"/>
                <a:cs typeface="Times New Roman" pitchFamily="18" charset="0"/>
              </a:rPr>
              <a:t>Aussi les moyens sont multiples allant de l’éducation, à l’apprentissage par projet, à la sensibilisation et à l’infirmation.</a:t>
            </a:r>
            <a:endParaRPr lang="fr-FR" dirty="0">
              <a:latin typeface="Times New Roman" pitchFamily="18" charset="0"/>
              <a:cs typeface="Times New Roman"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a:bodyPr>
          <a:lstStyle/>
          <a:p>
            <a:pPr algn="just"/>
            <a:r>
              <a:rPr lang="fr-FR" sz="2800" dirty="0" smtClean="0">
                <a:latin typeface="Times New Roman" pitchFamily="18" charset="0"/>
                <a:cs typeface="Times New Roman" pitchFamily="18" charset="0"/>
              </a:rPr>
              <a:t>Aussi la culture entrepreneuriale se décline en trois éléments:</a:t>
            </a:r>
          </a:p>
          <a:p>
            <a:pPr lvl="2" algn="just"/>
            <a:r>
              <a:rPr lang="fr-FR" sz="2800" dirty="0" smtClean="0">
                <a:latin typeface="Times New Roman" pitchFamily="18" charset="0"/>
                <a:cs typeface="Times New Roman" pitchFamily="18" charset="0"/>
              </a:rPr>
              <a:t>- des connaissances partagées par des individus d’une même société qui veulent relever des défis</a:t>
            </a:r>
          </a:p>
          <a:p>
            <a:pPr lvl="2" algn="just"/>
            <a:r>
              <a:rPr lang="fr-FR" sz="2800" dirty="0" smtClean="0">
                <a:latin typeface="Times New Roman" pitchFamily="18" charset="0"/>
                <a:cs typeface="Times New Roman" pitchFamily="18" charset="0"/>
              </a:rPr>
              <a:t>- des attitudes et des valeurs (créativité, sens de la responsabilité, autonomie, confiance en soi, solidarité, leadership, tolérance à l’</a:t>
            </a:r>
            <a:r>
              <a:rPr lang="fr-FR" sz="2800" dirty="0" err="1" smtClean="0">
                <a:latin typeface="Times New Roman" pitchFamily="18" charset="0"/>
                <a:cs typeface="Times New Roman" pitchFamily="18" charset="0"/>
              </a:rPr>
              <a:t>echec</a:t>
            </a:r>
            <a:r>
              <a:rPr lang="fr-FR" sz="2800" dirty="0" smtClean="0">
                <a:latin typeface="Times New Roman" pitchFamily="18" charset="0"/>
                <a:cs typeface="Times New Roman" pitchFamily="18" charset="0"/>
              </a:rPr>
              <a:t>…)</a:t>
            </a:r>
          </a:p>
          <a:p>
            <a:pPr lvl="2" algn="just"/>
            <a:r>
              <a:rPr lang="fr-FR" sz="2800" dirty="0" smtClean="0">
                <a:latin typeface="Times New Roman" pitchFamily="18" charset="0"/>
                <a:cs typeface="Times New Roman" pitchFamily="18" charset="0"/>
              </a:rPr>
              <a:t>- des compétence de savoir faire</a:t>
            </a:r>
            <a:endParaRPr lang="fr-FR" sz="2800" dirty="0">
              <a:latin typeface="Times New Roman" pitchFamily="18" charset="0"/>
              <a:cs typeface="Times New Roman" pitchFamily="18"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Conclusion</a:t>
            </a:r>
            <a:endParaRPr lang="fr-FR" dirty="0"/>
          </a:p>
        </p:txBody>
      </p:sp>
      <p:sp>
        <p:nvSpPr>
          <p:cNvPr id="3" name="Espace réservé du contenu 2"/>
          <p:cNvSpPr>
            <a:spLocks noGrp="1"/>
          </p:cNvSpPr>
          <p:nvPr>
            <p:ph sz="quarter" idx="1"/>
          </p:nvPr>
        </p:nvSpPr>
        <p:spPr/>
        <p:txBody>
          <a:bodyPr/>
          <a:lstStyle/>
          <a:p>
            <a:pPr algn="just"/>
            <a:r>
              <a:rPr lang="fr-FR" dirty="0" smtClean="0"/>
              <a:t>La culture entrepreneuriale a comme but l’accomplissement d’une société, responsable et en mesure de s’assumer pleinement ou l’entrepreneur joue un rôle capital</a:t>
            </a:r>
          </a:p>
          <a:p>
            <a:pPr algn="just"/>
            <a:r>
              <a:rPr lang="fr-FR" dirty="0" smtClean="0"/>
              <a:t>L’entrepreneur est affecté par ce dernier, donc toucher dans ses aptitudes, ses compétences, son caractère ainsi que son comportement</a:t>
            </a:r>
          </a:p>
          <a:p>
            <a:pPr algn="just"/>
            <a:r>
              <a:rPr lang="fr-FR" dirty="0" smtClean="0"/>
              <a:t>Alors la culture entrepreneuriale a pour but l’améliorer, pousser, </a:t>
            </a:r>
            <a:r>
              <a:rPr lang="fr-FR" dirty="0" err="1" smtClean="0"/>
              <a:t>developer</a:t>
            </a:r>
            <a:r>
              <a:rPr lang="fr-FR" dirty="0" smtClean="0"/>
              <a:t> et inscrire un changement da&amp;ns l’action entrepreneuriale et les compétences d’entrepreneur qui doit avoir les caractéristiques d’un leadership. </a:t>
            </a:r>
            <a:endParaRPr lang="fr-F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lstStyle/>
          <a:p>
            <a:endParaRPr lang="fr-FR"/>
          </a:p>
        </p:txBody>
      </p:sp>
      <p:pic>
        <p:nvPicPr>
          <p:cNvPr id="4" name="Espace réservé du contenu 3" descr="Résultat de recherche d'images pour &quot;merci pour votre attention&quot;">
            <a:hlinkClick r:id="rId2"/>
          </p:cNvPr>
          <p:cNvPicPr>
            <a:picLocks noGrp="1"/>
          </p:cNvPicPr>
          <p:nvPr>
            <p:ph idx="1"/>
          </p:nvPr>
        </p:nvPicPr>
        <p:blipFill>
          <a:blip r:embed="rId3"/>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solidFill>
                  <a:srgbClr val="FF0000"/>
                </a:solidFill>
                <a:latin typeface="Times New Roman" pitchFamily="18" charset="0"/>
                <a:cs typeface="Times New Roman" pitchFamily="18" charset="0"/>
              </a:rPr>
              <a:t>Leader ou manager</a:t>
            </a:r>
            <a:endParaRPr lang="fr-FR" b="1" dirty="0">
              <a:solidFill>
                <a:srgbClr val="FF0000"/>
              </a:solidFill>
              <a:latin typeface="Times New Roman" pitchFamily="18" charset="0"/>
              <a:cs typeface="Times New Roman" pitchFamily="18" charset="0"/>
            </a:endParaRPr>
          </a:p>
        </p:txBody>
      </p:sp>
      <p:sp>
        <p:nvSpPr>
          <p:cNvPr id="3" name="Espace réservé du contenu 2"/>
          <p:cNvSpPr>
            <a:spLocks noGrp="1"/>
          </p:cNvSpPr>
          <p:nvPr>
            <p:ph sz="quarter" idx="1"/>
          </p:nvPr>
        </p:nvSpPr>
        <p:spPr>
          <a:xfrm>
            <a:off x="285720" y="1447800"/>
            <a:ext cx="8572560" cy="5053034"/>
          </a:xfrm>
        </p:spPr>
        <p:txBody>
          <a:bodyPr>
            <a:normAutofit/>
          </a:bodyPr>
          <a:lstStyle/>
          <a:p>
            <a:pPr algn="just"/>
            <a:r>
              <a:rPr lang="fr-FR" dirty="0" smtClean="0">
                <a:latin typeface="Times New Roman" pitchFamily="18" charset="0"/>
                <a:cs typeface="Times New Roman" pitchFamily="18" charset="0"/>
              </a:rPr>
              <a:t>La différence fondamentale entre un leader et un manager tient à </a:t>
            </a:r>
            <a:r>
              <a:rPr lang="fr-FR" b="1" dirty="0" smtClean="0">
                <a:latin typeface="Times New Roman" pitchFamily="18" charset="0"/>
                <a:cs typeface="Times New Roman" pitchFamily="18" charset="0"/>
              </a:rPr>
              <a:t>l’origine de l’autorité que chacun exerce</a:t>
            </a:r>
            <a:r>
              <a:rPr lang="fr-FR" dirty="0" smtClean="0">
                <a:latin typeface="Times New Roman" pitchFamily="18" charset="0"/>
                <a:cs typeface="Times New Roman" pitchFamily="18" charset="0"/>
              </a:rPr>
              <a:t> au sein d’une entreprise :</a:t>
            </a:r>
          </a:p>
          <a:p>
            <a:pPr algn="just"/>
            <a:r>
              <a:rPr lang="fr-FR" b="1" dirty="0" smtClean="0">
                <a:latin typeface="Times New Roman" pitchFamily="18" charset="0"/>
                <a:cs typeface="Times New Roman" pitchFamily="18" charset="0"/>
              </a:rPr>
              <a:t>Un manager est désigné par </a:t>
            </a:r>
            <a:r>
              <a:rPr lang="fr-FR" b="1" dirty="0" smtClean="0">
                <a:solidFill>
                  <a:srgbClr val="92D050"/>
                </a:solidFill>
                <a:latin typeface="Times New Roman" pitchFamily="18" charset="0"/>
                <a:cs typeface="Times New Roman" pitchFamily="18" charset="0"/>
              </a:rPr>
              <a:t>sa hiérarchie</a:t>
            </a:r>
            <a:r>
              <a:rPr lang="fr-FR" dirty="0" smtClean="0">
                <a:latin typeface="Times New Roman" pitchFamily="18" charset="0"/>
                <a:cs typeface="Times New Roman" pitchFamily="18" charset="0"/>
              </a:rPr>
              <a:t>, c’est un chef imposé à une équipe. Être un manager dans une entreprise est avant tout un </a:t>
            </a:r>
            <a:r>
              <a:rPr lang="fr-FR" b="1" dirty="0" smtClean="0">
                <a:latin typeface="Times New Roman" pitchFamily="18" charset="0"/>
                <a:cs typeface="Times New Roman" pitchFamily="18" charset="0"/>
              </a:rPr>
              <a:t>statut</a:t>
            </a:r>
            <a:r>
              <a:rPr lang="fr-FR" dirty="0" smtClean="0">
                <a:latin typeface="Times New Roman" pitchFamily="18" charset="0"/>
                <a:cs typeface="Times New Roman" pitchFamily="18" charset="0"/>
              </a:rPr>
              <a:t>. Le pouvoir du manager trouve son fondement dans l’</a:t>
            </a:r>
            <a:r>
              <a:rPr lang="fr-FR" b="1" dirty="0" smtClean="0">
                <a:latin typeface="Times New Roman" pitchFamily="18" charset="0"/>
                <a:cs typeface="Times New Roman" pitchFamily="18" charset="0"/>
              </a:rPr>
              <a:t>organisation hiérarchique</a:t>
            </a:r>
            <a:r>
              <a:rPr lang="fr-FR" dirty="0" smtClean="0">
                <a:latin typeface="Times New Roman" pitchFamily="18" charset="0"/>
                <a:cs typeface="Times New Roman" pitchFamily="18" charset="0"/>
              </a:rPr>
              <a:t> de l’entreprise.</a:t>
            </a:r>
          </a:p>
          <a:p>
            <a:pPr algn="just"/>
            <a:r>
              <a:rPr lang="fr-FR" b="1" dirty="0" smtClean="0">
                <a:latin typeface="Times New Roman" pitchFamily="18" charset="0"/>
                <a:cs typeface="Times New Roman" pitchFamily="18" charset="0"/>
              </a:rPr>
              <a:t>Un leader, quant à lui, est reconnu comme tel par les membres d’une équipe</a:t>
            </a:r>
            <a:r>
              <a:rPr lang="fr-FR" dirty="0" smtClean="0">
                <a:latin typeface="Times New Roman" pitchFamily="18" charset="0"/>
                <a:cs typeface="Times New Roman" pitchFamily="18" charset="0"/>
              </a:rPr>
              <a:t>. Être un leader dans une entreprise est une </a:t>
            </a:r>
            <a:r>
              <a:rPr lang="fr-FR" b="1" dirty="0" smtClean="0">
                <a:solidFill>
                  <a:srgbClr val="92D050"/>
                </a:solidFill>
                <a:latin typeface="Times New Roman" pitchFamily="18" charset="0"/>
                <a:cs typeface="Times New Roman" pitchFamily="18" charset="0"/>
              </a:rPr>
              <a:t>reconnaissance</a:t>
            </a:r>
            <a:r>
              <a:rPr lang="fr-FR" dirty="0" smtClean="0">
                <a:latin typeface="Times New Roman" pitchFamily="18" charset="0"/>
                <a:cs typeface="Times New Roman" pitchFamily="18" charset="0"/>
              </a:rPr>
              <a:t>, non un statut. Le leader tire son pouvoir des </a:t>
            </a:r>
            <a:r>
              <a:rPr lang="fr-FR" b="1" dirty="0" smtClean="0">
                <a:latin typeface="Times New Roman" pitchFamily="18" charset="0"/>
                <a:cs typeface="Times New Roman" pitchFamily="18" charset="0"/>
              </a:rPr>
              <a:t>relations</a:t>
            </a:r>
            <a:r>
              <a:rPr lang="fr-FR" dirty="0" smtClean="0">
                <a:latin typeface="Times New Roman" pitchFamily="18" charset="0"/>
                <a:cs typeface="Times New Roman" pitchFamily="18" charset="0"/>
              </a:rPr>
              <a:t> qu’il noue avec les autres membres du groupe.</a:t>
            </a:r>
          </a:p>
          <a:p>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latin typeface="Times New Roman" pitchFamily="18" charset="0"/>
                <a:cs typeface="Times New Roman" pitchFamily="18" charset="0"/>
              </a:rPr>
              <a:t>Alors; </a:t>
            </a:r>
            <a:endParaRPr lang="fr-FR" b="1" dirty="0">
              <a:solidFill>
                <a:srgbClr val="FF0000"/>
              </a:solidFill>
              <a:latin typeface="Times New Roman" pitchFamily="18" charset="0"/>
              <a:cs typeface="Times New Roman" pitchFamily="18" charset="0"/>
            </a:endParaRPr>
          </a:p>
        </p:txBody>
      </p:sp>
      <p:sp>
        <p:nvSpPr>
          <p:cNvPr id="3" name="Espace réservé du contenu 2"/>
          <p:cNvSpPr>
            <a:spLocks noGrp="1"/>
          </p:cNvSpPr>
          <p:nvPr>
            <p:ph sz="quarter" idx="1"/>
          </p:nvPr>
        </p:nvSpPr>
        <p:spPr>
          <a:xfrm>
            <a:off x="571472" y="1447800"/>
            <a:ext cx="8115328" cy="4572000"/>
          </a:xfrm>
        </p:spPr>
        <p:txBody>
          <a:bodyPr/>
          <a:lstStyle/>
          <a:p>
            <a:pPr algn="just">
              <a:buNone/>
            </a:pPr>
            <a:r>
              <a:rPr lang="fr-FR" dirty="0" smtClean="0">
                <a:latin typeface="Times New Roman" pitchFamily="18" charset="0"/>
                <a:cs typeface="Times New Roman" pitchFamily="18" charset="0"/>
              </a:rPr>
              <a:t>Le leadership c’est :</a:t>
            </a:r>
          </a:p>
          <a:p>
            <a:pPr algn="just"/>
            <a:r>
              <a:rPr lang="fr-FR" dirty="0" smtClean="0">
                <a:latin typeface="Times New Roman" pitchFamily="18" charset="0"/>
                <a:cs typeface="Times New Roman" pitchFamily="18" charset="0"/>
              </a:rPr>
              <a:t>La capacité d’une personne à </a:t>
            </a:r>
            <a:r>
              <a:rPr lang="fr-FR" b="1" dirty="0" smtClean="0">
                <a:latin typeface="Times New Roman" pitchFamily="18" charset="0"/>
                <a:cs typeface="Times New Roman" pitchFamily="18" charset="0"/>
              </a:rPr>
              <a:t>influencer et à fédérer un groupe</a:t>
            </a:r>
            <a:endParaRPr lang="fr-FR" dirty="0" smtClean="0">
              <a:latin typeface="Times New Roman" pitchFamily="18" charset="0"/>
              <a:cs typeface="Times New Roman" pitchFamily="18" charset="0"/>
            </a:endParaRPr>
          </a:p>
          <a:p>
            <a:pPr algn="just"/>
            <a:r>
              <a:rPr lang="fr-FR" dirty="0" smtClean="0">
                <a:latin typeface="Times New Roman" pitchFamily="18" charset="0"/>
                <a:cs typeface="Times New Roman" pitchFamily="18" charset="0"/>
              </a:rPr>
              <a:t>Pour atteindre un </a:t>
            </a:r>
            <a:r>
              <a:rPr lang="fr-FR" b="1" dirty="0" smtClean="0">
                <a:latin typeface="Times New Roman" pitchFamily="18" charset="0"/>
                <a:cs typeface="Times New Roman" pitchFamily="18" charset="0"/>
              </a:rPr>
              <a:t>but commun</a:t>
            </a:r>
            <a:endParaRPr lang="fr-FR" dirty="0" smtClean="0">
              <a:latin typeface="Times New Roman" pitchFamily="18" charset="0"/>
              <a:cs typeface="Times New Roman" pitchFamily="18" charset="0"/>
            </a:endParaRPr>
          </a:p>
          <a:p>
            <a:pPr algn="just"/>
            <a:r>
              <a:rPr lang="fr-FR" dirty="0" smtClean="0">
                <a:latin typeface="Times New Roman" pitchFamily="18" charset="0"/>
                <a:cs typeface="Times New Roman" pitchFamily="18" charset="0"/>
              </a:rPr>
              <a:t>Dans une relation de </a:t>
            </a:r>
            <a:r>
              <a:rPr lang="fr-FR" b="1" dirty="0" smtClean="0">
                <a:latin typeface="Times New Roman" pitchFamily="18" charset="0"/>
                <a:cs typeface="Times New Roman" pitchFamily="18" charset="0"/>
              </a:rPr>
              <a:t>confiance mutuelle</a:t>
            </a:r>
            <a:endParaRPr lang="fr-FR" dirty="0" smtClean="0">
              <a:latin typeface="Times New Roman" pitchFamily="18" charset="0"/>
              <a:cs typeface="Times New Roman" pitchFamily="18" charset="0"/>
            </a:endParaRPr>
          </a:p>
          <a:p>
            <a:pPr algn="just"/>
            <a:r>
              <a:rPr lang="fr-FR" dirty="0" smtClean="0">
                <a:latin typeface="Times New Roman" pitchFamily="18" charset="0"/>
                <a:cs typeface="Times New Roman" pitchFamily="18" charset="0"/>
              </a:rPr>
              <a:t>Et pour une </a:t>
            </a:r>
            <a:r>
              <a:rPr lang="fr-FR" b="1" dirty="0" smtClean="0">
                <a:latin typeface="Times New Roman" pitchFamily="18" charset="0"/>
                <a:cs typeface="Times New Roman" pitchFamily="18" charset="0"/>
              </a:rPr>
              <a:t>durée limitée</a:t>
            </a:r>
            <a:endParaRPr lang="fr-FR" dirty="0" smtClean="0">
              <a:latin typeface="Times New Roman" pitchFamily="18" charset="0"/>
              <a:cs typeface="Times New Roman" pitchFamily="18" charset="0"/>
            </a:endParaRPr>
          </a:p>
          <a:p>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p:txBody>
          <a:bodyPr>
            <a:normAutofit fontScale="92500"/>
          </a:bodyPr>
          <a:lstStyle/>
          <a:p>
            <a:pPr algn="ctr"/>
            <a:r>
              <a:rPr lang="fr-FR" sz="4800" dirty="0" smtClean="0">
                <a:solidFill>
                  <a:srgbClr val="FF0000"/>
                </a:solidFill>
                <a:latin typeface="Times New Roman" pitchFamily="18" charset="0"/>
                <a:cs typeface="Times New Roman" pitchFamily="18" charset="0"/>
              </a:rPr>
              <a:t>Le leadership est une autorité d’influence, basée les relations que le leader noue avec les membres d’un groupe. Être un leader est une reconnaissance, et non un statut.</a:t>
            </a:r>
            <a:endParaRPr lang="fr-FR" sz="4800" dirty="0">
              <a:solidFill>
                <a:srgbClr val="FF0000"/>
              </a:solidFill>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latin typeface="Times New Roman" pitchFamily="18" charset="0"/>
                <a:cs typeface="Times New Roman" pitchFamily="18" charset="0"/>
              </a:rPr>
              <a:t>Comment devenir un bon leader????</a:t>
            </a:r>
            <a:endParaRPr lang="fr-FR" b="1" dirty="0">
              <a:solidFill>
                <a:srgbClr val="FF0000"/>
              </a:solidFill>
              <a:latin typeface="Times New Roman" pitchFamily="18" charset="0"/>
              <a:cs typeface="Times New Roman" pitchFamily="18" charset="0"/>
            </a:endParaRPr>
          </a:p>
        </p:txBody>
      </p:sp>
      <p:sp>
        <p:nvSpPr>
          <p:cNvPr id="3" name="Espace réservé du contenu 2"/>
          <p:cNvSpPr>
            <a:spLocks noGrp="1"/>
          </p:cNvSpPr>
          <p:nvPr>
            <p:ph sz="quarter" idx="1"/>
          </p:nvPr>
        </p:nvSpPr>
        <p:spPr/>
        <p:txBody>
          <a:bodyPr/>
          <a:lstStyle/>
          <a:p>
            <a:pPr algn="just"/>
            <a:endParaRPr lang="fr-FR" dirty="0" smtClean="0">
              <a:latin typeface="Times New Roman" pitchFamily="18" charset="0"/>
              <a:cs typeface="Times New Roman" pitchFamily="18" charset="0"/>
            </a:endParaRPr>
          </a:p>
          <a:p>
            <a:pPr algn="just"/>
            <a:r>
              <a:rPr lang="fr-FR" dirty="0" smtClean="0">
                <a:latin typeface="Times New Roman" pitchFamily="18" charset="0"/>
                <a:cs typeface="Times New Roman" pitchFamily="18" charset="0"/>
              </a:rPr>
              <a:t>Devenir un bon leader se fait par la pratique et l'expérience, et non pas par l'approfondissement des connaissances théoriques. C'est un apprentissage continu duquel on tire des leçons régulières. </a:t>
            </a:r>
          </a:p>
          <a:p>
            <a:pPr algn="just"/>
            <a:r>
              <a:rPr lang="fr-FR" dirty="0" smtClean="0">
                <a:latin typeface="Times New Roman" pitchFamily="18" charset="0"/>
                <a:cs typeface="Times New Roman" pitchFamily="18" charset="0"/>
              </a:rPr>
              <a:t>Le leader a comme tâche de vendre des idées, des valeurs et des engagements. Et pour plus d'efficacité, il doit entretenir de bonnes relations avec les membres de son équipe.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Les 4 caractéristiques du leadership</a:t>
            </a:r>
            <a:endParaRPr lang="fr-FR" dirty="0">
              <a:solidFill>
                <a:srgbClr val="FF0000"/>
              </a:solidFill>
            </a:endParaRPr>
          </a:p>
        </p:txBody>
      </p:sp>
      <p:sp>
        <p:nvSpPr>
          <p:cNvPr id="3" name="Espace réservé du contenu 2"/>
          <p:cNvSpPr>
            <a:spLocks noGrp="1"/>
          </p:cNvSpPr>
          <p:nvPr>
            <p:ph sz="quarter" idx="1"/>
          </p:nvPr>
        </p:nvSpPr>
        <p:spPr>
          <a:xfrm>
            <a:off x="285720" y="1447800"/>
            <a:ext cx="8401080" cy="4572000"/>
          </a:xfrm>
        </p:spPr>
        <p:txBody>
          <a:bodyPr>
            <a:normAutofit/>
          </a:bodyPr>
          <a:lstStyle/>
          <a:p>
            <a:r>
              <a:rPr lang="fr-FR" b="1" dirty="0" smtClean="0"/>
              <a:t>1. Influencer et fédérer un groupe</a:t>
            </a:r>
          </a:p>
          <a:p>
            <a:pPr>
              <a:buNone/>
            </a:pPr>
            <a:r>
              <a:rPr lang="fr-FR" dirty="0" smtClean="0"/>
              <a:t>Le leadership est une </a:t>
            </a:r>
            <a:r>
              <a:rPr lang="fr-FR" b="1" dirty="0" smtClean="0"/>
              <a:t>autorité d’influence</a:t>
            </a:r>
            <a:r>
              <a:rPr lang="fr-FR" dirty="0" smtClean="0"/>
              <a:t>, basée les relations que le leader noue avec les membres d’un groupe. Cela implique pour le leader de :</a:t>
            </a:r>
          </a:p>
          <a:p>
            <a:endParaRPr lang="fr-FR" dirty="0" smtClean="0"/>
          </a:p>
          <a:p>
            <a:endParaRPr lang="fr-FR" dirty="0" smtClean="0"/>
          </a:p>
          <a:p>
            <a:endParaRPr lang="fr-FR" dirty="0" smtClean="0"/>
          </a:p>
          <a:p>
            <a:endParaRPr lang="fr-FR" dirty="0" smtClean="0"/>
          </a:p>
          <a:p>
            <a:endParaRPr lang="fr-FR" dirty="0"/>
          </a:p>
        </p:txBody>
      </p:sp>
      <p:sp>
        <p:nvSpPr>
          <p:cNvPr id="4" name="Ellipse 3"/>
          <p:cNvSpPr/>
          <p:nvPr/>
        </p:nvSpPr>
        <p:spPr>
          <a:xfrm>
            <a:off x="642910" y="3357562"/>
            <a:ext cx="2571768" cy="221457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latin typeface="Times New Roman" pitchFamily="18" charset="0"/>
                <a:cs typeface="Times New Roman" pitchFamily="18" charset="0"/>
              </a:rPr>
              <a:t>Communiquer</a:t>
            </a:r>
            <a:r>
              <a:rPr lang="fr-FR" sz="2000" dirty="0" smtClean="0">
                <a:latin typeface="Times New Roman" pitchFamily="18" charset="0"/>
                <a:cs typeface="Times New Roman" pitchFamily="18" charset="0"/>
              </a:rPr>
              <a:t> efficacement avec les membres du groupe</a:t>
            </a:r>
          </a:p>
          <a:p>
            <a:pPr algn="ctr"/>
            <a:endParaRPr lang="fr-FR" dirty="0"/>
          </a:p>
        </p:txBody>
      </p:sp>
      <p:sp>
        <p:nvSpPr>
          <p:cNvPr id="5" name="Ellipse 4"/>
          <p:cNvSpPr/>
          <p:nvPr/>
        </p:nvSpPr>
        <p:spPr>
          <a:xfrm>
            <a:off x="3286116" y="3571876"/>
            <a:ext cx="2714644" cy="20002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smtClean="0">
                <a:latin typeface="Times New Roman" pitchFamily="18" charset="0"/>
                <a:cs typeface="Times New Roman" pitchFamily="18" charset="0"/>
              </a:rPr>
              <a:t>Faire adhérer</a:t>
            </a:r>
            <a:r>
              <a:rPr lang="fr-FR" sz="2400" dirty="0" smtClean="0">
                <a:latin typeface="Times New Roman" pitchFamily="18" charset="0"/>
                <a:cs typeface="Times New Roman" pitchFamily="18" charset="0"/>
              </a:rPr>
              <a:t> l’équipe à un but commun</a:t>
            </a:r>
          </a:p>
          <a:p>
            <a:pPr algn="ctr"/>
            <a:endParaRPr lang="fr-FR" dirty="0"/>
          </a:p>
        </p:txBody>
      </p:sp>
      <p:sp>
        <p:nvSpPr>
          <p:cNvPr id="6" name="Ellipse 5"/>
          <p:cNvSpPr/>
          <p:nvPr/>
        </p:nvSpPr>
        <p:spPr>
          <a:xfrm>
            <a:off x="6143636" y="3357562"/>
            <a:ext cx="2786082" cy="25717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smtClean="0">
                <a:latin typeface="Times New Roman" pitchFamily="18" charset="0"/>
                <a:cs typeface="Times New Roman" pitchFamily="18" charset="0"/>
              </a:rPr>
              <a:t>Motiver</a:t>
            </a:r>
            <a:r>
              <a:rPr lang="fr-FR" sz="2400" dirty="0" smtClean="0">
                <a:latin typeface="Times New Roman" pitchFamily="18" charset="0"/>
                <a:cs typeface="Times New Roman" pitchFamily="18" charset="0"/>
              </a:rPr>
              <a:t> les membres de l’équipe à atteindre les objectifs fixés</a:t>
            </a:r>
          </a:p>
          <a:p>
            <a:pPr algn="ctr"/>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pitaux">
  <a:themeElements>
    <a:clrScheme name="Capitaux">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pitaux">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apitaux">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348</TotalTime>
  <Words>2843</Words>
  <Application>Microsoft Office PowerPoint</Application>
  <PresentationFormat>On-screen Show (4:3)</PresentationFormat>
  <Paragraphs>212</Paragraphs>
  <Slides>43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43</vt:i4>
      </vt:variant>
    </vt:vector>
  </HeadingPairs>
  <TitlesOfParts>
    <vt:vector size="48" baseType="lpstr">
      <vt:lpstr>Franklin Gothic Book</vt:lpstr>
      <vt:lpstr>Perpetua</vt:lpstr>
      <vt:lpstr>Times New Roman</vt:lpstr>
      <vt:lpstr>Wingdings 2</vt:lpstr>
      <vt:lpstr>Capitaux</vt:lpstr>
      <vt:lpstr>Leadership et culture entrepreneuriale</vt:lpstr>
      <vt:lpstr>+</vt:lpstr>
      <vt:lpstr>On nait leader ou on le devient ?????</vt:lpstr>
      <vt:lpstr>PowerPoint Presentation</vt:lpstr>
      <vt:lpstr>Leader ou manager</vt:lpstr>
      <vt:lpstr>Alors; </vt:lpstr>
      <vt:lpstr>PowerPoint Presentation</vt:lpstr>
      <vt:lpstr>Comment devenir un bon leader????</vt:lpstr>
      <vt:lpstr>Les 4 caractéristiques du leadership</vt:lpstr>
      <vt:lpstr>PowerPoint Presentation</vt:lpstr>
      <vt:lpstr>PowerPoint Presentation</vt:lpstr>
      <vt:lpstr>PowerPoint Presentation</vt:lpstr>
      <vt:lpstr>Les caractéristiques du leadership</vt:lpstr>
      <vt:lpstr>Aussi;</vt:lpstr>
      <vt:lpstr>Les 4 « lois » du leadership situationnel </vt:lpstr>
      <vt:lpstr>Le développement de l’autonomie</vt:lpstr>
      <vt:lpstr>Les 4 styles de leadership</vt:lpstr>
      <vt:lpstr>PowerPoint Presentation</vt:lpstr>
      <vt:lpstr>Synthèse</vt:lpstr>
      <vt:lpstr>Profil d’un bon leader</vt:lpstr>
      <vt:lpstr>Les 5 étapes de constitution d’une équipe</vt:lpstr>
      <vt:lpstr>PowerPoint Presentation</vt:lpstr>
      <vt:lpstr>PowerPoint Presentation</vt:lpstr>
      <vt:lpstr>PowerPoint Presentation</vt:lpstr>
      <vt:lpstr>PowerPoint Presentation</vt:lpstr>
      <vt:lpstr>Pour améliorer son style de leadership</vt:lpstr>
      <vt:lpstr>Culture entrepreneuriale</vt:lpstr>
      <vt:lpstr>PowerPoint Presentation</vt:lpstr>
      <vt:lpstr>PowerPoint Presentation</vt:lpstr>
      <vt:lpstr>Alors  </vt:lpstr>
      <vt:lpstr>PowerPoint Presentation</vt:lpstr>
      <vt:lpstr> </vt:lpstr>
      <vt:lpstr>PowerPoint Presentation</vt:lpstr>
      <vt:lpstr>Alors</vt:lpstr>
      <vt:lpstr>PowerPoint Presentation</vt:lpstr>
      <vt:lpstr>Les conditions</vt:lpstr>
      <vt:lpstr>PowerPoint Presentation</vt:lpstr>
      <vt:lpstr>PowerPoint Presentation</vt:lpstr>
      <vt:lpstr>PowerPoint Presentation</vt:lpstr>
      <vt:lpstr>PowerPoint Presentation</vt:lpstr>
      <vt:lpstr>PowerPoint Presentation</vt:lpstr>
      <vt:lpstr>Conclusion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Leadership et culture entrepreneuriale</dc:title>
  <dc:creator>WAFAA BERBAR</dc:creator>
  <cp:lastModifiedBy>User</cp:lastModifiedBy>
  <cp:revision>10</cp:revision>
  <dcterms:created xsi:type="dcterms:W3CDTF">2016-10-26T16:09:17Z</dcterms:created>
  <dcterms:modified xsi:type="dcterms:W3CDTF">2018-11-11T20:32:50Z</dcterms:modified>
</cp:coreProperties>
</file>