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9" r:id="rId4"/>
    <p:sldId id="263" r:id="rId5"/>
    <p:sldId id="264" r:id="rId6"/>
    <p:sldId id="289" r:id="rId7"/>
    <p:sldId id="260" r:id="rId8"/>
    <p:sldId id="267" r:id="rId9"/>
    <p:sldId id="268" r:id="rId10"/>
    <p:sldId id="285" r:id="rId11"/>
    <p:sldId id="261" r:id="rId12"/>
    <p:sldId id="273" r:id="rId13"/>
    <p:sldId id="287" r:id="rId14"/>
    <p:sldId id="277" r:id="rId15"/>
    <p:sldId id="278" r:id="rId16"/>
    <p:sldId id="279" r:id="rId17"/>
    <p:sldId id="280" r:id="rId18"/>
    <p:sldId id="281" r:id="rId19"/>
    <p:sldId id="296" r:id="rId20"/>
    <p:sldId id="282" r:id="rId21"/>
    <p:sldId id="283" r:id="rId22"/>
    <p:sldId id="290" r:id="rId23"/>
    <p:sldId id="284" r:id="rId24"/>
    <p:sldId id="297" r:id="rId25"/>
    <p:sldId id="291" r:id="rId26"/>
    <p:sldId id="292" r:id="rId27"/>
    <p:sldId id="293" r:id="rId28"/>
    <p:sldId id="294" r:id="rId29"/>
    <p:sldId id="295"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63" d="100"/>
          <a:sy n="63" d="100"/>
        </p:scale>
        <p:origin x="1512" y="90"/>
      </p:cViewPr>
      <p:guideLst>
        <p:guide orient="horz" pos="2160"/>
        <p:guide pos="2880"/>
      </p:guideLst>
    </p:cSldViewPr>
  </p:slideViewPr>
  <p:outlineViewPr>
    <p:cViewPr>
      <p:scale>
        <a:sx n="33" d="100"/>
        <a:sy n="33" d="100"/>
      </p:scale>
      <p:origin x="0" y="174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1CFFECF-5299-4628-A028-4D82E8E8A5A4}" type="datetimeFigureOut">
              <a:rPr lang="fr-FR" smtClean="0"/>
              <a:pPr/>
              <a:t>14/01/2024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119EB3-6DAF-4251-BD92-EB94081823A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FECF-5299-4628-A028-4D82E8E8A5A4}" type="datetimeFigureOut">
              <a:rPr lang="fr-FR" smtClean="0"/>
              <a:pPr/>
              <a:t>14/01/2024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119EB3-6DAF-4251-BD92-EB94081823A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9552" y="1556792"/>
            <a:ext cx="6400800" cy="792088"/>
          </a:xfrm>
          <a:ln w="3175">
            <a:solidFill>
              <a:schemeClr val="tx1"/>
            </a:solidFill>
          </a:ln>
          <a:effectLst>
            <a:outerShdw blurRad="50800" dist="38100" dir="2700000" algn="tl" rotWithShape="0">
              <a:prstClr val="black">
                <a:alpha val="40000"/>
              </a:prstClr>
            </a:outerShdw>
          </a:effectLst>
        </p:spPr>
        <p:txBody>
          <a:bodyPr>
            <a:normAutofit/>
          </a:bodyPr>
          <a:lstStyle/>
          <a:p>
            <a:r>
              <a:rPr lang="fr-FR" sz="2000" b="1" dirty="0">
                <a:solidFill>
                  <a:schemeClr val="tx1"/>
                </a:solidFill>
              </a:rPr>
              <a:t>Département d’Informatique</a:t>
            </a:r>
          </a:p>
          <a:p>
            <a:r>
              <a:rPr lang="fr-FR" sz="2000" b="1" dirty="0">
                <a:solidFill>
                  <a:schemeClr val="tx1"/>
                </a:solidFill>
              </a:rPr>
              <a:t>Master 1 Réseaux et Systèmes Distribués  (RSD)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4716016" y="260648"/>
            <a:ext cx="3333750" cy="1238250"/>
          </a:xfrm>
          <a:prstGeom prst="rect">
            <a:avLst/>
          </a:prstGeom>
          <a:noFill/>
        </p:spPr>
      </p:pic>
      <p:sp>
        <p:nvSpPr>
          <p:cNvPr id="5" name="Sous-titre 2"/>
          <p:cNvSpPr txBox="1">
            <a:spLocks/>
          </p:cNvSpPr>
          <p:nvPr/>
        </p:nvSpPr>
        <p:spPr>
          <a:xfrm>
            <a:off x="323528" y="2852936"/>
            <a:ext cx="8568952" cy="648072"/>
          </a:xfrm>
          <a:prstGeom prst="rect">
            <a:avLst/>
          </a:prstGeom>
          <a:ln w="3175">
            <a:noFill/>
          </a:ln>
          <a:effectLst/>
          <a:scene3d>
            <a:camera prst="orthographicFront"/>
            <a:lightRig rig="threePt" dir="t"/>
          </a:scene3d>
          <a:sp3d>
            <a:bevelT/>
          </a:sp3d>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600" b="1" dirty="0">
                <a:solidFill>
                  <a:srgbClr val="C00000"/>
                </a:solidFill>
                <a:effectLst>
                  <a:outerShdw blurRad="38100" dist="38100" dir="2700000" algn="tl">
                    <a:srgbClr val="000000">
                      <a:alpha val="43137"/>
                    </a:srgbClr>
                  </a:outerShdw>
                </a:effectLst>
              </a:rPr>
              <a:t>Les services annuaires</a:t>
            </a:r>
            <a:endParaRPr kumimoji="0" lang="fr-FR" sz="36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mn-lt"/>
              <a:ea typeface="+mn-ea"/>
              <a:cs typeface="+mn-cs"/>
            </a:endParaRPr>
          </a:p>
        </p:txBody>
      </p:sp>
      <p:sp>
        <p:nvSpPr>
          <p:cNvPr id="6" name="ZoneTexte 5"/>
          <p:cNvSpPr txBox="1"/>
          <p:nvPr/>
        </p:nvSpPr>
        <p:spPr>
          <a:xfrm>
            <a:off x="395536" y="5734997"/>
            <a:ext cx="3198761" cy="646331"/>
          </a:xfrm>
          <a:prstGeom prst="rect">
            <a:avLst/>
          </a:prstGeom>
          <a:noFill/>
        </p:spPr>
        <p:txBody>
          <a:bodyPr wrap="none" rtlCol="0">
            <a:spAutoFit/>
          </a:bodyPr>
          <a:lstStyle/>
          <a:p>
            <a:r>
              <a:rPr lang="fr-FR" b="1" dirty="0"/>
              <a:t>Mme Asma SARI née AMRAOUI</a:t>
            </a:r>
          </a:p>
          <a:p>
            <a:r>
              <a:rPr lang="fr-FR" dirty="0"/>
              <a:t>amraoui.asma@gmail.com</a:t>
            </a:r>
          </a:p>
        </p:txBody>
      </p:sp>
      <p:sp>
        <p:nvSpPr>
          <p:cNvPr id="35842" name="AutoShape 2" descr="Résultat de recherche d'images pour &quot;administration réseau&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35844" name="Picture 4" descr="http://www.abc-informatik.fr/images/reseaux/abc-informatik-administration-630x300.jpg"/>
          <p:cNvPicPr>
            <a:picLocks noChangeAspect="1" noChangeArrowheads="1"/>
          </p:cNvPicPr>
          <p:nvPr/>
        </p:nvPicPr>
        <p:blipFill>
          <a:blip r:embed="rId3" cstate="print"/>
          <a:srcRect/>
          <a:stretch>
            <a:fillRect/>
          </a:stretch>
        </p:blipFill>
        <p:spPr bwMode="auto">
          <a:xfrm>
            <a:off x="2771800" y="3645024"/>
            <a:ext cx="4176464" cy="198879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Protocole LDAP</a:t>
            </a:r>
          </a:p>
        </p:txBody>
      </p:sp>
      <p:sp>
        <p:nvSpPr>
          <p:cNvPr id="3" name="Espace réservé du contenu 2"/>
          <p:cNvSpPr>
            <a:spLocks noGrp="1"/>
          </p:cNvSpPr>
          <p:nvPr>
            <p:ph idx="1"/>
          </p:nvPr>
        </p:nvSpPr>
        <p:spPr>
          <a:xfrm>
            <a:off x="323528" y="1988840"/>
            <a:ext cx="8686800" cy="3917032"/>
          </a:xfrm>
        </p:spPr>
        <p:txBody>
          <a:bodyPr>
            <a:normAutofit fontScale="70000" lnSpcReduction="20000"/>
          </a:bodyPr>
          <a:lstStyle/>
          <a:p>
            <a:pPr algn="just">
              <a:buFont typeface="Wingdings" pitchFamily="2" charset="2"/>
              <a:buChar char="q"/>
            </a:pPr>
            <a:r>
              <a:rPr lang="fr-FR" dirty="0"/>
              <a:t>Protocole de la couche 7</a:t>
            </a:r>
          </a:p>
          <a:p>
            <a:pPr algn="just">
              <a:buFont typeface="Wingdings" pitchFamily="2" charset="2"/>
              <a:buChar char="q"/>
            </a:pPr>
            <a:endParaRPr lang="fr-FR" dirty="0"/>
          </a:p>
          <a:p>
            <a:pPr algn="just">
              <a:buFont typeface="Wingdings" pitchFamily="2" charset="2"/>
              <a:buChar char="q"/>
            </a:pPr>
            <a:r>
              <a:rPr lang="fr-FR" dirty="0"/>
              <a:t>Port TCP n°389 pour LDAP </a:t>
            </a:r>
          </a:p>
          <a:p>
            <a:pPr algn="just">
              <a:buFont typeface="Wingdings" pitchFamily="2" charset="2"/>
              <a:buChar char="q"/>
            </a:pPr>
            <a:endParaRPr lang="fr-FR" dirty="0"/>
          </a:p>
          <a:p>
            <a:pPr algn="just">
              <a:buFont typeface="Wingdings" pitchFamily="2" charset="2"/>
              <a:buChar char="q"/>
            </a:pPr>
            <a:r>
              <a:rPr lang="fr-FR" dirty="0"/>
              <a:t> Port TCP n°636 pour LDAPS (LDAP over TLS/SSL)</a:t>
            </a:r>
          </a:p>
          <a:p>
            <a:pPr algn="just">
              <a:buFont typeface="Wingdings" pitchFamily="2" charset="2"/>
              <a:buChar char="q"/>
            </a:pPr>
            <a:endParaRPr lang="fr-FR" dirty="0"/>
          </a:p>
          <a:p>
            <a:pPr algn="just">
              <a:buFont typeface="Wingdings" pitchFamily="2" charset="2"/>
              <a:buChar char="q"/>
            </a:pPr>
            <a:r>
              <a:rPr lang="fr-FR" dirty="0"/>
              <a:t> LDAP a été défini la première fois en 1993. Depuis, d'autres évolutions du protocole ont été définis.</a:t>
            </a:r>
          </a:p>
          <a:p>
            <a:pPr algn="just">
              <a:buFont typeface="Wingdings" pitchFamily="2" charset="2"/>
              <a:buChar char="q"/>
            </a:pPr>
            <a:endParaRPr lang="fr-FR" dirty="0"/>
          </a:p>
          <a:p>
            <a:pPr algn="just">
              <a:buFont typeface="Wingdings" pitchFamily="2" charset="2"/>
              <a:buChar char="q"/>
            </a:pPr>
            <a:r>
              <a:rPr lang="fr-FR" dirty="0"/>
              <a:t> Asynchrone : si le client émet plusieurs requêtes successivement, elles peuvent arriver dans un ordre différent.</a:t>
            </a:r>
          </a:p>
          <a:p>
            <a:pPr algn="just">
              <a:buFont typeface="Wingdings" pitchFamily="2" charset="2"/>
              <a:buChar char="q"/>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cap="all" dirty="0">
                <a:solidFill>
                  <a:srgbClr val="C00000"/>
                </a:solidFill>
              </a:rPr>
              <a:t>Serveur LDAP</a:t>
            </a:r>
            <a:endParaRPr lang="fr-FR" b="1" dirty="0">
              <a:solidFill>
                <a:srgbClr val="C00000"/>
              </a:solidFill>
            </a:endParaRP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Un serveur LDAP agit en tant qu'intermédiaire entre une source de données et un client. </a:t>
            </a:r>
          </a:p>
          <a:p>
            <a:pPr algn="just">
              <a:buFont typeface="Wingdings" pitchFamily="2" charset="2"/>
              <a:buChar char="q"/>
            </a:pPr>
            <a:endParaRPr lang="fr-FR" dirty="0"/>
          </a:p>
          <a:p>
            <a:pPr algn="just">
              <a:buFont typeface="Wingdings" pitchFamily="2" charset="2"/>
              <a:buChar char="q"/>
            </a:pPr>
            <a:r>
              <a:rPr lang="fr-FR" dirty="0"/>
              <a:t> Le client ne verra, ni ne connaîtra l'existence du stockage des données. </a:t>
            </a:r>
          </a:p>
          <a:p>
            <a:pPr algn="just">
              <a:buFont typeface="Wingdings" pitchFamily="2" charset="2"/>
              <a:buChar char="q"/>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0070C0"/>
                </a:solidFill>
              </a:rPr>
              <a:t>Méthodes de communication LDAP</a:t>
            </a: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q"/>
            </a:pPr>
            <a:r>
              <a:rPr lang="fr-FR" dirty="0"/>
              <a:t> Pour son fonctionnement, LDAP met en place 2 méthodes de communication pour 2 fonctionnalités différentes.</a:t>
            </a:r>
          </a:p>
          <a:p>
            <a:pPr algn="just">
              <a:buFont typeface="Wingdings" pitchFamily="2" charset="2"/>
              <a:buChar char="q"/>
            </a:pPr>
            <a:endParaRPr lang="fr-FR" dirty="0"/>
          </a:p>
          <a:p>
            <a:pPr marL="971550" lvl="1" indent="-514350" algn="just">
              <a:buFont typeface="Wingdings" pitchFamily="2" charset="2"/>
              <a:buChar char="§"/>
            </a:pPr>
            <a:r>
              <a:rPr lang="fr-FR" b="1" dirty="0">
                <a:solidFill>
                  <a:srgbClr val="7030A0"/>
                </a:solidFill>
              </a:rPr>
              <a:t>Une communication de type client/serveur </a:t>
            </a:r>
            <a:r>
              <a:rPr lang="fr-FR" dirty="0"/>
              <a:t>pour permettre au client d'accéder aux informations contenues sur le serveur.</a:t>
            </a:r>
          </a:p>
          <a:p>
            <a:pPr marL="971550" lvl="1" indent="-514350" algn="just">
              <a:buFont typeface="Wingdings" pitchFamily="2" charset="2"/>
              <a:buChar char="§"/>
            </a:pPr>
            <a:r>
              <a:rPr lang="fr-FR" b="1" dirty="0">
                <a:solidFill>
                  <a:srgbClr val="7030A0"/>
                </a:solidFill>
              </a:rPr>
              <a:t>Une communication de type serveur/serveur </a:t>
            </a:r>
            <a:r>
              <a:rPr lang="fr-FR" dirty="0"/>
              <a:t>pour permettre au serveur de dupliquer ou synchroniser ses informations sur d'autres serveurs.</a:t>
            </a:r>
          </a:p>
          <a:p>
            <a:pPr algn="just">
              <a:buFont typeface="Wingdings" pitchFamily="2" charset="2"/>
              <a:buChar char="q"/>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0070C0"/>
                </a:solidFill>
              </a:rPr>
              <a:t>Fonctionnement LDAP</a:t>
            </a:r>
          </a:p>
        </p:txBody>
      </p:sp>
      <p:sp>
        <p:nvSpPr>
          <p:cNvPr id="3" name="Espace réservé du contenu 2"/>
          <p:cNvSpPr>
            <a:spLocks noGrp="1"/>
          </p:cNvSpPr>
          <p:nvPr>
            <p:ph idx="1"/>
          </p:nvPr>
        </p:nvSpPr>
        <p:spPr/>
        <p:txBody>
          <a:bodyPr>
            <a:normAutofit fontScale="92500" lnSpcReduction="20000"/>
          </a:bodyPr>
          <a:lstStyle/>
          <a:p>
            <a:pPr lvl="0" algn="just">
              <a:buFont typeface="Wingdings" pitchFamily="2" charset="2"/>
              <a:buChar char="q"/>
            </a:pPr>
            <a:r>
              <a:rPr lang="fr-FR" dirty="0"/>
              <a:t> </a:t>
            </a:r>
            <a:r>
              <a:rPr lang="fr-FR" b="1" dirty="0">
                <a:solidFill>
                  <a:srgbClr val="7030A0"/>
                </a:solidFill>
              </a:rPr>
              <a:t>Modèle d’information</a:t>
            </a:r>
            <a:r>
              <a:rPr lang="fr-FR" dirty="0"/>
              <a:t>: pour définir le type de données de l’annuaire</a:t>
            </a:r>
          </a:p>
          <a:p>
            <a:pPr lvl="0" algn="just">
              <a:buFont typeface="Wingdings" pitchFamily="2" charset="2"/>
              <a:buChar char="q"/>
            </a:pPr>
            <a:r>
              <a:rPr lang="fr-FR" dirty="0"/>
              <a:t> </a:t>
            </a:r>
            <a:r>
              <a:rPr lang="fr-FR" b="1" dirty="0">
                <a:solidFill>
                  <a:srgbClr val="7030A0"/>
                </a:solidFill>
              </a:rPr>
              <a:t>Modèle de nommage:</a:t>
            </a:r>
            <a:r>
              <a:rPr lang="fr-FR" dirty="0"/>
              <a:t> pour indiquer comment les données sont organisées</a:t>
            </a:r>
          </a:p>
          <a:p>
            <a:pPr lvl="0" algn="just">
              <a:buFont typeface="Wingdings" pitchFamily="2" charset="2"/>
              <a:buChar char="q"/>
            </a:pPr>
            <a:r>
              <a:rPr lang="fr-FR" dirty="0"/>
              <a:t> </a:t>
            </a:r>
            <a:r>
              <a:rPr lang="fr-FR" b="1" dirty="0">
                <a:solidFill>
                  <a:srgbClr val="7030A0"/>
                </a:solidFill>
              </a:rPr>
              <a:t>Modèle fonctionnel: </a:t>
            </a:r>
            <a:r>
              <a:rPr lang="fr-FR" dirty="0"/>
              <a:t>pour indiquer comment accéder aux données</a:t>
            </a:r>
          </a:p>
          <a:p>
            <a:pPr lvl="0" algn="just">
              <a:buFont typeface="Wingdings" pitchFamily="2" charset="2"/>
              <a:buChar char="q"/>
            </a:pPr>
            <a:r>
              <a:rPr lang="fr-FR" dirty="0"/>
              <a:t> </a:t>
            </a:r>
            <a:r>
              <a:rPr lang="fr-FR" b="1" dirty="0">
                <a:solidFill>
                  <a:srgbClr val="7030A0"/>
                </a:solidFill>
              </a:rPr>
              <a:t>Modèle de sécurité:</a:t>
            </a:r>
            <a:r>
              <a:rPr lang="fr-FR" dirty="0"/>
              <a:t> pour indiquer comment protéger l’accès aux données</a:t>
            </a:r>
          </a:p>
          <a:p>
            <a:pPr lvl="0" algn="just">
              <a:buFont typeface="Wingdings" pitchFamily="2" charset="2"/>
              <a:buChar char="q"/>
            </a:pPr>
            <a:r>
              <a:rPr lang="fr-FR" dirty="0"/>
              <a:t> </a:t>
            </a:r>
            <a:r>
              <a:rPr lang="fr-FR" b="1" dirty="0">
                <a:solidFill>
                  <a:srgbClr val="7030A0"/>
                </a:solidFill>
              </a:rPr>
              <a:t>Modèle de duplication:</a:t>
            </a:r>
            <a:r>
              <a:rPr lang="fr-FR" dirty="0"/>
              <a:t> pour indiquer comment répartir les données entre serveurs</a:t>
            </a:r>
          </a:p>
          <a:p>
            <a:pPr algn="just">
              <a:buFont typeface="Wingdings" pitchFamily="2" charset="2"/>
              <a:buChar char="q"/>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7030A0"/>
                </a:solidFill>
              </a:rPr>
              <a:t>Modèle d'information</a:t>
            </a:r>
            <a:endParaRPr lang="fr-FR" dirty="0">
              <a:solidFill>
                <a:srgbClr val="7030A0"/>
              </a:solidFill>
            </a:endParaRPr>
          </a:p>
        </p:txBody>
      </p:sp>
      <p:sp>
        <p:nvSpPr>
          <p:cNvPr id="3" name="Espace réservé du contenu 2"/>
          <p:cNvSpPr>
            <a:spLocks noGrp="1"/>
          </p:cNvSpPr>
          <p:nvPr>
            <p:ph idx="1"/>
          </p:nvPr>
        </p:nvSpPr>
        <p:spPr/>
        <p:txBody>
          <a:bodyPr>
            <a:normAutofit fontScale="92500" lnSpcReduction="10000"/>
          </a:bodyPr>
          <a:lstStyle/>
          <a:p>
            <a:pPr algn="just">
              <a:buFont typeface="Wingdings" pitchFamily="2" charset="2"/>
              <a:buChar char="q"/>
            </a:pPr>
            <a:r>
              <a:rPr lang="fr-FR" dirty="0"/>
              <a:t> LDAP permet de gérer des données. Ces données utilisent un modèle particulier pour être stockées. </a:t>
            </a:r>
          </a:p>
          <a:p>
            <a:pPr algn="just">
              <a:buFont typeface="Wingdings" pitchFamily="2" charset="2"/>
              <a:buChar char="q"/>
            </a:pPr>
            <a:r>
              <a:rPr lang="fr-FR" dirty="0"/>
              <a:t> Dans ce modèle, l'élément de base est appelé "Entry".</a:t>
            </a:r>
          </a:p>
          <a:p>
            <a:pPr algn="just">
              <a:buFont typeface="Wingdings" pitchFamily="2" charset="2"/>
              <a:buChar char="q"/>
            </a:pPr>
            <a:r>
              <a:rPr lang="fr-FR" dirty="0"/>
              <a:t> Une entrée (entry) est un élément de base de l'annuaire. C'est lui qui contient les données. </a:t>
            </a:r>
          </a:p>
          <a:p>
            <a:pPr algn="just">
              <a:buFont typeface="Wingdings" pitchFamily="2" charset="2"/>
              <a:buChar char="q"/>
            </a:pPr>
            <a:r>
              <a:rPr lang="fr-FR" dirty="0"/>
              <a:t> Une entrée regroupe un ensemble d'attribut contenant les différentes informations relatives à l'entrée.</a:t>
            </a:r>
          </a:p>
          <a:p>
            <a:pPr algn="just">
              <a:buFont typeface="Wingdings" pitchFamily="2" charset="2"/>
              <a:buChar char="q"/>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Modèle d’information</a:t>
            </a:r>
          </a:p>
        </p:txBody>
      </p:sp>
      <p:graphicFrame>
        <p:nvGraphicFramePr>
          <p:cNvPr id="5" name="Tableau 4"/>
          <p:cNvGraphicFramePr>
            <a:graphicFrameLocks noGrp="1"/>
          </p:cNvGraphicFramePr>
          <p:nvPr/>
        </p:nvGraphicFramePr>
        <p:xfrm>
          <a:off x="899592" y="1988842"/>
          <a:ext cx="7344816" cy="3600396"/>
        </p:xfrm>
        <a:graphic>
          <a:graphicData uri="http://schemas.openxmlformats.org/drawingml/2006/table">
            <a:tbl>
              <a:tblPr firstRow="1" bandRow="1">
                <a:tableStyleId>{7DF18680-E054-41AD-8BC1-D1AEF772440D}</a:tableStyleId>
              </a:tblPr>
              <a:tblGrid>
                <a:gridCol w="3672408">
                  <a:extLst>
                    <a:ext uri="{9D8B030D-6E8A-4147-A177-3AD203B41FA5}">
                      <a16:colId xmlns:a16="http://schemas.microsoft.com/office/drawing/2014/main" val="20000"/>
                    </a:ext>
                  </a:extLst>
                </a:gridCol>
                <a:gridCol w="3672408">
                  <a:extLst>
                    <a:ext uri="{9D8B030D-6E8A-4147-A177-3AD203B41FA5}">
                      <a16:colId xmlns:a16="http://schemas.microsoft.com/office/drawing/2014/main" val="20001"/>
                    </a:ext>
                  </a:extLst>
                </a:gridCol>
              </a:tblGrid>
              <a:tr h="600066">
                <a:tc>
                  <a:txBody>
                    <a:bodyPr/>
                    <a:lstStyle/>
                    <a:p>
                      <a:pPr algn="l"/>
                      <a:r>
                        <a:rPr lang="fr-FR" sz="2800" b="1" dirty="0"/>
                        <a:t>Type d’attribut</a:t>
                      </a:r>
                    </a:p>
                  </a:txBody>
                  <a:tcPr/>
                </a:tc>
                <a:tc>
                  <a:txBody>
                    <a:bodyPr/>
                    <a:lstStyle/>
                    <a:p>
                      <a:pPr algn="l"/>
                      <a:r>
                        <a:rPr lang="fr-FR" sz="2800" b="1" dirty="0"/>
                        <a:t>Valeur d’attribut</a:t>
                      </a:r>
                    </a:p>
                  </a:txBody>
                  <a:tcPr/>
                </a:tc>
                <a:extLst>
                  <a:ext uri="{0D108BD9-81ED-4DB2-BD59-A6C34878D82A}">
                    <a16:rowId xmlns:a16="http://schemas.microsoft.com/office/drawing/2014/main" val="10000"/>
                  </a:ext>
                </a:extLst>
              </a:tr>
              <a:tr h="600066">
                <a:tc>
                  <a:txBody>
                    <a:bodyPr/>
                    <a:lstStyle/>
                    <a:p>
                      <a:pPr algn="l"/>
                      <a:r>
                        <a:rPr lang="fr-FR" sz="2800" b="1" dirty="0" err="1"/>
                        <a:t>Cn</a:t>
                      </a:r>
                      <a:endParaRPr lang="fr-FR" sz="2800" b="1" dirty="0"/>
                    </a:p>
                  </a:txBody>
                  <a:tcPr/>
                </a:tc>
                <a:tc>
                  <a:txBody>
                    <a:bodyPr/>
                    <a:lstStyle/>
                    <a:p>
                      <a:pPr algn="l"/>
                      <a:r>
                        <a:rPr lang="fr-FR" sz="2800" b="1" dirty="0"/>
                        <a:t>Master</a:t>
                      </a:r>
                      <a:r>
                        <a:rPr lang="fr-FR" sz="2800" b="1" baseline="0" dirty="0"/>
                        <a:t> réseaux</a:t>
                      </a:r>
                      <a:endParaRPr lang="fr-FR" sz="2800" b="1" dirty="0"/>
                    </a:p>
                  </a:txBody>
                  <a:tcPr/>
                </a:tc>
                <a:extLst>
                  <a:ext uri="{0D108BD9-81ED-4DB2-BD59-A6C34878D82A}">
                    <a16:rowId xmlns:a16="http://schemas.microsoft.com/office/drawing/2014/main" val="10001"/>
                  </a:ext>
                </a:extLst>
              </a:tr>
              <a:tr h="600066">
                <a:tc>
                  <a:txBody>
                    <a:bodyPr/>
                    <a:lstStyle/>
                    <a:p>
                      <a:pPr algn="l"/>
                      <a:r>
                        <a:rPr lang="fr-FR" sz="2800" b="1" dirty="0" err="1"/>
                        <a:t>Uid</a:t>
                      </a:r>
                      <a:endParaRPr lang="fr-FR" sz="2800" b="1" dirty="0"/>
                    </a:p>
                  </a:txBody>
                  <a:tcPr/>
                </a:tc>
                <a:tc>
                  <a:txBody>
                    <a:bodyPr/>
                    <a:lstStyle/>
                    <a:p>
                      <a:pPr algn="l"/>
                      <a:r>
                        <a:rPr lang="fr-FR" sz="2800" b="1" dirty="0" err="1"/>
                        <a:t>rsd</a:t>
                      </a:r>
                      <a:endParaRPr lang="fr-FR" sz="2800" b="1" dirty="0"/>
                    </a:p>
                  </a:txBody>
                  <a:tcPr/>
                </a:tc>
                <a:extLst>
                  <a:ext uri="{0D108BD9-81ED-4DB2-BD59-A6C34878D82A}">
                    <a16:rowId xmlns:a16="http://schemas.microsoft.com/office/drawing/2014/main" val="10002"/>
                  </a:ext>
                </a:extLst>
              </a:tr>
              <a:tr h="600066">
                <a:tc>
                  <a:txBody>
                    <a:bodyPr/>
                    <a:lstStyle/>
                    <a:p>
                      <a:pPr algn="l"/>
                      <a:r>
                        <a:rPr lang="fr-FR" sz="2800" b="1" dirty="0" err="1"/>
                        <a:t>Telnumber</a:t>
                      </a:r>
                      <a:endParaRPr lang="fr-FR" sz="2800" b="1" dirty="0"/>
                    </a:p>
                  </a:txBody>
                  <a:tcPr/>
                </a:tc>
                <a:tc>
                  <a:txBody>
                    <a:bodyPr/>
                    <a:lstStyle/>
                    <a:p>
                      <a:pPr algn="l"/>
                      <a:r>
                        <a:rPr lang="fr-FR" sz="2800" b="1" dirty="0"/>
                        <a:t>01234567</a:t>
                      </a:r>
                    </a:p>
                  </a:txBody>
                  <a:tcPr/>
                </a:tc>
                <a:extLst>
                  <a:ext uri="{0D108BD9-81ED-4DB2-BD59-A6C34878D82A}">
                    <a16:rowId xmlns:a16="http://schemas.microsoft.com/office/drawing/2014/main" val="10003"/>
                  </a:ext>
                </a:extLst>
              </a:tr>
              <a:tr h="600066">
                <a:tc>
                  <a:txBody>
                    <a:bodyPr/>
                    <a:lstStyle/>
                    <a:p>
                      <a:pPr algn="l"/>
                      <a:r>
                        <a:rPr lang="fr-FR" sz="2800" b="1" dirty="0"/>
                        <a:t>Mail</a:t>
                      </a:r>
                    </a:p>
                  </a:txBody>
                  <a:tcPr/>
                </a:tc>
                <a:tc>
                  <a:txBody>
                    <a:bodyPr/>
                    <a:lstStyle/>
                    <a:p>
                      <a:pPr algn="l"/>
                      <a:r>
                        <a:rPr lang="fr-FR" sz="2800" b="1" dirty="0"/>
                        <a:t>Master.rsd@gmail.com</a:t>
                      </a:r>
                    </a:p>
                  </a:txBody>
                  <a:tcPr/>
                </a:tc>
                <a:extLst>
                  <a:ext uri="{0D108BD9-81ED-4DB2-BD59-A6C34878D82A}">
                    <a16:rowId xmlns:a16="http://schemas.microsoft.com/office/drawing/2014/main" val="10004"/>
                  </a:ext>
                </a:extLst>
              </a:tr>
              <a:tr h="600066">
                <a:tc>
                  <a:txBody>
                    <a:bodyPr/>
                    <a:lstStyle/>
                    <a:p>
                      <a:pPr algn="l"/>
                      <a:r>
                        <a:rPr lang="fr-FR" sz="2800" b="1" dirty="0"/>
                        <a:t>solde</a:t>
                      </a:r>
                    </a:p>
                  </a:txBody>
                  <a:tcPr/>
                </a:tc>
                <a:tc>
                  <a:txBody>
                    <a:bodyPr/>
                    <a:lstStyle/>
                    <a:p>
                      <a:pPr algn="l"/>
                      <a:r>
                        <a:rPr lang="fr-FR" sz="2800" b="1" dirty="0"/>
                        <a:t>1000</a:t>
                      </a:r>
                    </a:p>
                  </a:txBody>
                  <a:tcPr/>
                </a:tc>
                <a:extLst>
                  <a:ext uri="{0D108BD9-81ED-4DB2-BD59-A6C34878D82A}">
                    <a16:rowId xmlns:a16="http://schemas.microsoft.com/office/drawing/2014/main" val="10005"/>
                  </a:ext>
                </a:extLst>
              </a:tr>
            </a:tbl>
          </a:graphicData>
        </a:graphic>
      </p:graphicFrame>
      <p:sp>
        <p:nvSpPr>
          <p:cNvPr id="7" name="ZoneTexte 6"/>
          <p:cNvSpPr txBox="1"/>
          <p:nvPr/>
        </p:nvSpPr>
        <p:spPr>
          <a:xfrm>
            <a:off x="4067944" y="5805264"/>
            <a:ext cx="1141595" cy="523220"/>
          </a:xfrm>
          <a:prstGeom prst="rect">
            <a:avLst/>
          </a:prstGeom>
          <a:noFill/>
        </p:spPr>
        <p:txBody>
          <a:bodyPr wrap="none" rtlCol="0">
            <a:spAutoFit/>
          </a:bodyPr>
          <a:lstStyle/>
          <a:p>
            <a:r>
              <a:rPr lang="fr-FR" sz="2800" dirty="0"/>
              <a:t>Entrée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Modèle d’information</a:t>
            </a:r>
          </a:p>
        </p:txBody>
      </p:sp>
      <p:graphicFrame>
        <p:nvGraphicFramePr>
          <p:cNvPr id="5" name="Tableau 4"/>
          <p:cNvGraphicFramePr>
            <a:graphicFrameLocks noGrp="1"/>
          </p:cNvGraphicFramePr>
          <p:nvPr/>
        </p:nvGraphicFramePr>
        <p:xfrm>
          <a:off x="827584" y="1757040"/>
          <a:ext cx="7776864" cy="3832200"/>
        </p:xfrm>
        <a:graphic>
          <a:graphicData uri="http://schemas.openxmlformats.org/drawingml/2006/table">
            <a:tbl>
              <a:tblPr firstRow="1" bandRow="1">
                <a:tableStyleId>{7DF18680-E054-41AD-8BC1-D1AEF772440D}</a:tableStyleId>
              </a:tblPr>
              <a:tblGrid>
                <a:gridCol w="1316270">
                  <a:extLst>
                    <a:ext uri="{9D8B030D-6E8A-4147-A177-3AD203B41FA5}">
                      <a16:colId xmlns:a16="http://schemas.microsoft.com/office/drawing/2014/main" val="20000"/>
                    </a:ext>
                  </a:extLst>
                </a:gridCol>
                <a:gridCol w="6460594">
                  <a:extLst>
                    <a:ext uri="{9D8B030D-6E8A-4147-A177-3AD203B41FA5}">
                      <a16:colId xmlns:a16="http://schemas.microsoft.com/office/drawing/2014/main" val="20001"/>
                    </a:ext>
                  </a:extLst>
                </a:gridCol>
              </a:tblGrid>
              <a:tr h="479025">
                <a:tc>
                  <a:txBody>
                    <a:bodyPr/>
                    <a:lstStyle/>
                    <a:p>
                      <a:r>
                        <a:rPr lang="fr-FR" sz="2400" b="1" dirty="0"/>
                        <a:t>Attribut</a:t>
                      </a:r>
                    </a:p>
                  </a:txBody>
                  <a:tcPr/>
                </a:tc>
                <a:tc>
                  <a:txBody>
                    <a:bodyPr/>
                    <a:lstStyle/>
                    <a:p>
                      <a:r>
                        <a:rPr lang="fr-FR" sz="2400" b="1" dirty="0"/>
                        <a:t>Description</a:t>
                      </a:r>
                    </a:p>
                  </a:txBody>
                  <a:tcPr/>
                </a:tc>
                <a:extLst>
                  <a:ext uri="{0D108BD9-81ED-4DB2-BD59-A6C34878D82A}">
                    <a16:rowId xmlns:a16="http://schemas.microsoft.com/office/drawing/2014/main" val="10000"/>
                  </a:ext>
                </a:extLst>
              </a:tr>
              <a:tr h="479025">
                <a:tc>
                  <a:txBody>
                    <a:bodyPr/>
                    <a:lstStyle/>
                    <a:p>
                      <a:r>
                        <a:rPr lang="fr-FR" sz="2400" b="1" dirty="0" err="1"/>
                        <a:t>cn</a:t>
                      </a:r>
                      <a:endParaRPr lang="fr-FR" sz="2400" b="1" dirty="0"/>
                    </a:p>
                  </a:txBody>
                  <a:tcPr/>
                </a:tc>
                <a:tc>
                  <a:txBody>
                    <a:bodyPr/>
                    <a:lstStyle/>
                    <a:p>
                      <a:r>
                        <a:rPr lang="fr-FR" sz="2400" b="1" dirty="0"/>
                        <a:t>Nom commun (</a:t>
                      </a:r>
                      <a:r>
                        <a:rPr lang="fr-FR" sz="2400" b="1" dirty="0" err="1"/>
                        <a:t>common</a:t>
                      </a:r>
                      <a:r>
                        <a:rPr lang="fr-FR" sz="2400" b="1" dirty="0"/>
                        <a:t> </a:t>
                      </a:r>
                      <a:r>
                        <a:rPr lang="fr-FR" sz="2400" b="1" dirty="0" err="1"/>
                        <a:t>name</a:t>
                      </a:r>
                      <a:r>
                        <a:rPr lang="fr-FR" sz="2400" b="1" dirty="0"/>
                        <a:t>)</a:t>
                      </a:r>
                    </a:p>
                  </a:txBody>
                  <a:tcPr/>
                </a:tc>
                <a:extLst>
                  <a:ext uri="{0D108BD9-81ED-4DB2-BD59-A6C34878D82A}">
                    <a16:rowId xmlns:a16="http://schemas.microsoft.com/office/drawing/2014/main" val="10001"/>
                  </a:ext>
                </a:extLst>
              </a:tr>
              <a:tr h="479025">
                <a:tc>
                  <a:txBody>
                    <a:bodyPr/>
                    <a:lstStyle/>
                    <a:p>
                      <a:r>
                        <a:rPr lang="fr-FR" sz="2400" b="1" dirty="0"/>
                        <a:t>o</a:t>
                      </a:r>
                    </a:p>
                  </a:txBody>
                  <a:tcPr/>
                </a:tc>
                <a:tc>
                  <a:txBody>
                    <a:bodyPr/>
                    <a:lstStyle/>
                    <a:p>
                      <a:r>
                        <a:rPr lang="fr-FR" sz="2400" b="1" dirty="0"/>
                        <a:t>Nom</a:t>
                      </a:r>
                      <a:r>
                        <a:rPr lang="fr-FR" sz="2400" b="1" baseline="0" dirty="0"/>
                        <a:t> de l’organisation (</a:t>
                      </a:r>
                      <a:r>
                        <a:rPr lang="fr-FR" sz="2400" b="1" baseline="0" dirty="0" err="1"/>
                        <a:t>organization</a:t>
                      </a:r>
                      <a:r>
                        <a:rPr lang="fr-FR" sz="2400" b="1" baseline="0" dirty="0"/>
                        <a:t> </a:t>
                      </a:r>
                      <a:r>
                        <a:rPr lang="fr-FR" sz="2400" b="1" baseline="0" dirty="0" err="1"/>
                        <a:t>name</a:t>
                      </a:r>
                      <a:r>
                        <a:rPr lang="fr-FR" sz="2400" b="1" baseline="0" dirty="0"/>
                        <a:t>)</a:t>
                      </a:r>
                      <a:endParaRPr lang="fr-FR" sz="2400" b="1" dirty="0"/>
                    </a:p>
                  </a:txBody>
                  <a:tcPr/>
                </a:tc>
                <a:extLst>
                  <a:ext uri="{0D108BD9-81ED-4DB2-BD59-A6C34878D82A}">
                    <a16:rowId xmlns:a16="http://schemas.microsoft.com/office/drawing/2014/main" val="10002"/>
                  </a:ext>
                </a:extLst>
              </a:tr>
              <a:tr h="479025">
                <a:tc>
                  <a:txBody>
                    <a:bodyPr/>
                    <a:lstStyle/>
                    <a:p>
                      <a:r>
                        <a:rPr lang="fr-FR" sz="2400" b="1" dirty="0" err="1"/>
                        <a:t>gn</a:t>
                      </a:r>
                      <a:endParaRPr lang="fr-FR" sz="2400" b="1" dirty="0"/>
                    </a:p>
                  </a:txBody>
                  <a:tcPr/>
                </a:tc>
                <a:tc>
                  <a:txBody>
                    <a:bodyPr/>
                    <a:lstStyle/>
                    <a:p>
                      <a:r>
                        <a:rPr lang="fr-FR" sz="2400" b="1" dirty="0"/>
                        <a:t>Surnom (</a:t>
                      </a:r>
                      <a:r>
                        <a:rPr lang="fr-FR" sz="2400" b="1" dirty="0" err="1"/>
                        <a:t>given</a:t>
                      </a:r>
                      <a:r>
                        <a:rPr lang="fr-FR" sz="2400" b="1" dirty="0"/>
                        <a:t> </a:t>
                      </a:r>
                      <a:r>
                        <a:rPr lang="fr-FR" sz="2400" b="1" dirty="0" err="1"/>
                        <a:t>name</a:t>
                      </a:r>
                      <a:r>
                        <a:rPr lang="fr-FR" sz="2400" b="1" dirty="0"/>
                        <a:t>)</a:t>
                      </a:r>
                    </a:p>
                  </a:txBody>
                  <a:tcPr/>
                </a:tc>
                <a:extLst>
                  <a:ext uri="{0D108BD9-81ED-4DB2-BD59-A6C34878D82A}">
                    <a16:rowId xmlns:a16="http://schemas.microsoft.com/office/drawing/2014/main" val="10003"/>
                  </a:ext>
                </a:extLst>
              </a:tr>
              <a:tr h="479025">
                <a:tc>
                  <a:txBody>
                    <a:bodyPr/>
                    <a:lstStyle/>
                    <a:p>
                      <a:r>
                        <a:rPr lang="fr-FR" sz="2400" b="1" dirty="0"/>
                        <a:t>l</a:t>
                      </a:r>
                    </a:p>
                  </a:txBody>
                  <a:tcPr/>
                </a:tc>
                <a:tc>
                  <a:txBody>
                    <a:bodyPr/>
                    <a:lstStyle/>
                    <a:p>
                      <a:r>
                        <a:rPr lang="fr-FR" sz="2400" b="1" dirty="0"/>
                        <a:t>Nom de la localité (</a:t>
                      </a:r>
                      <a:r>
                        <a:rPr lang="fr-FR" sz="2400" b="1" dirty="0" err="1"/>
                        <a:t>locality</a:t>
                      </a:r>
                      <a:r>
                        <a:rPr lang="fr-FR" sz="2400" b="1" dirty="0"/>
                        <a:t> </a:t>
                      </a:r>
                      <a:r>
                        <a:rPr lang="fr-FR" sz="2400" b="1" dirty="0" err="1"/>
                        <a:t>name</a:t>
                      </a:r>
                      <a:r>
                        <a:rPr lang="fr-FR" sz="2400" b="1" dirty="0"/>
                        <a:t>)</a:t>
                      </a:r>
                    </a:p>
                  </a:txBody>
                  <a:tcPr/>
                </a:tc>
                <a:extLst>
                  <a:ext uri="{0D108BD9-81ED-4DB2-BD59-A6C34878D82A}">
                    <a16:rowId xmlns:a16="http://schemas.microsoft.com/office/drawing/2014/main" val="10004"/>
                  </a:ext>
                </a:extLst>
              </a:tr>
              <a:tr h="479025">
                <a:tc>
                  <a:txBody>
                    <a:bodyPr/>
                    <a:lstStyle/>
                    <a:p>
                      <a:r>
                        <a:rPr lang="fr-FR" sz="2400" b="1" dirty="0"/>
                        <a:t>st</a:t>
                      </a:r>
                    </a:p>
                  </a:txBody>
                  <a:tcPr/>
                </a:tc>
                <a:tc>
                  <a:txBody>
                    <a:bodyPr/>
                    <a:lstStyle/>
                    <a:p>
                      <a:r>
                        <a:rPr lang="fr-FR" sz="2400" b="1" dirty="0"/>
                        <a:t>Nom de l’état (state </a:t>
                      </a:r>
                      <a:r>
                        <a:rPr lang="fr-FR" sz="2400" b="1" dirty="0" err="1"/>
                        <a:t>name</a:t>
                      </a:r>
                      <a:r>
                        <a:rPr lang="fr-FR" sz="2400" b="1" dirty="0"/>
                        <a:t>)</a:t>
                      </a:r>
                    </a:p>
                  </a:txBody>
                  <a:tcPr/>
                </a:tc>
                <a:extLst>
                  <a:ext uri="{0D108BD9-81ED-4DB2-BD59-A6C34878D82A}">
                    <a16:rowId xmlns:a16="http://schemas.microsoft.com/office/drawing/2014/main" val="10005"/>
                  </a:ext>
                </a:extLst>
              </a:tr>
              <a:tr h="479025">
                <a:tc>
                  <a:txBody>
                    <a:bodyPr/>
                    <a:lstStyle/>
                    <a:p>
                      <a:r>
                        <a:rPr lang="fr-FR" sz="2400" b="1" dirty="0"/>
                        <a:t>ou</a:t>
                      </a:r>
                    </a:p>
                  </a:txBody>
                  <a:tcPr/>
                </a:tc>
                <a:tc>
                  <a:txBody>
                    <a:bodyPr/>
                    <a:lstStyle/>
                    <a:p>
                      <a:r>
                        <a:rPr lang="fr-FR" sz="2400" b="1" dirty="0"/>
                        <a:t>Unité d’organisation (</a:t>
                      </a:r>
                      <a:r>
                        <a:rPr lang="fr-FR" sz="2400" b="1" dirty="0" err="1"/>
                        <a:t>Organization</a:t>
                      </a:r>
                      <a:r>
                        <a:rPr lang="fr-FR" sz="2400" b="1" dirty="0"/>
                        <a:t> unit)</a:t>
                      </a:r>
                    </a:p>
                  </a:txBody>
                  <a:tcPr/>
                </a:tc>
                <a:extLst>
                  <a:ext uri="{0D108BD9-81ED-4DB2-BD59-A6C34878D82A}">
                    <a16:rowId xmlns:a16="http://schemas.microsoft.com/office/drawing/2014/main" val="10006"/>
                  </a:ext>
                </a:extLst>
              </a:tr>
              <a:tr h="479025">
                <a:tc>
                  <a:txBody>
                    <a:bodyPr/>
                    <a:lstStyle/>
                    <a:p>
                      <a:r>
                        <a:rPr lang="fr-FR" sz="2400" b="1" dirty="0" err="1"/>
                        <a:t>dc</a:t>
                      </a:r>
                      <a:endParaRPr lang="fr-FR" sz="2400" b="1" dirty="0"/>
                    </a:p>
                  </a:txBody>
                  <a:tcPr/>
                </a:tc>
                <a:tc>
                  <a:txBody>
                    <a:bodyPr/>
                    <a:lstStyle/>
                    <a:p>
                      <a:r>
                        <a:rPr lang="fr-FR" sz="2400" b="1" dirty="0"/>
                        <a:t>Nom de domaine (</a:t>
                      </a:r>
                      <a:r>
                        <a:rPr lang="fr-FR" sz="2400" b="1" dirty="0" err="1"/>
                        <a:t>domain</a:t>
                      </a:r>
                      <a:r>
                        <a:rPr lang="fr-FR" sz="2400" b="1" dirty="0"/>
                        <a:t> component)</a:t>
                      </a:r>
                    </a:p>
                  </a:txBody>
                  <a:tcPr/>
                </a:tc>
                <a:extLst>
                  <a:ext uri="{0D108BD9-81ED-4DB2-BD59-A6C34878D82A}">
                    <a16:rowId xmlns:a16="http://schemas.microsoft.com/office/drawing/2014/main" val="10007"/>
                  </a:ext>
                </a:extLst>
              </a:tr>
            </a:tbl>
          </a:graphicData>
        </a:graphic>
      </p:graphicFrame>
      <p:sp>
        <p:nvSpPr>
          <p:cNvPr id="6" name="ZoneTexte 5"/>
          <p:cNvSpPr txBox="1"/>
          <p:nvPr/>
        </p:nvSpPr>
        <p:spPr>
          <a:xfrm>
            <a:off x="3635896" y="5795972"/>
            <a:ext cx="2000228" cy="461665"/>
          </a:xfrm>
          <a:prstGeom prst="rect">
            <a:avLst/>
          </a:prstGeom>
          <a:noFill/>
        </p:spPr>
        <p:txBody>
          <a:bodyPr wrap="none" rtlCol="0">
            <a:spAutoFit/>
          </a:bodyPr>
          <a:lstStyle/>
          <a:p>
            <a:r>
              <a:rPr lang="fr-FR" sz="2400" dirty="0"/>
              <a:t>Attributs LDAP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7030A0"/>
                </a:solidFill>
              </a:rPr>
              <a:t>Modèle d’information</a:t>
            </a:r>
          </a:p>
        </p:txBody>
      </p:sp>
      <p:sp>
        <p:nvSpPr>
          <p:cNvPr id="3" name="Espace réservé du contenu 2"/>
          <p:cNvSpPr>
            <a:spLocks noGrp="1"/>
          </p:cNvSpPr>
          <p:nvPr>
            <p:ph idx="1"/>
          </p:nvPr>
        </p:nvSpPr>
        <p:spPr/>
        <p:txBody>
          <a:bodyPr>
            <a:normAutofit fontScale="85000" lnSpcReduction="20000"/>
          </a:bodyPr>
          <a:lstStyle/>
          <a:p>
            <a:pPr algn="just">
              <a:buFont typeface="Wingdings" pitchFamily="2" charset="2"/>
              <a:buChar char="q"/>
            </a:pPr>
            <a:r>
              <a:rPr lang="fr-FR" dirty="0"/>
              <a:t>D'une manière générale, tout les types d'entrées (Client, Fournisseur, ...) et leur attributs (</a:t>
            </a:r>
            <a:r>
              <a:rPr lang="fr-FR" dirty="0" err="1"/>
              <a:t>cn</a:t>
            </a:r>
            <a:r>
              <a:rPr lang="fr-FR" dirty="0"/>
              <a:t>, ou, ...) sont définis dans un schéma.</a:t>
            </a:r>
          </a:p>
          <a:p>
            <a:pPr algn="just">
              <a:buFont typeface="Wingdings" pitchFamily="2" charset="2"/>
              <a:buChar char="q"/>
            </a:pPr>
            <a:r>
              <a:rPr lang="fr-FR" dirty="0"/>
              <a:t>Le schéma définit l'ensemble des types d'entrées par le service LDAP. Chaque entrée de l'annuaire fait obligatoirement référence à une classe d'objet du schéma.</a:t>
            </a:r>
          </a:p>
          <a:p>
            <a:pPr algn="just">
              <a:buFont typeface="Wingdings" pitchFamily="2" charset="2"/>
              <a:buChar char="q"/>
            </a:pPr>
            <a:r>
              <a:rPr lang="fr-FR" dirty="0"/>
              <a:t>Les types d'entrées sont organisées de manière hiérarchique. Le sommet de cette organisation hiérarchique est toujours occupé par le type "Top". Et cette organisation met en place un système d'héritage où chaque type hérite des attributs de son type parent.</a:t>
            </a:r>
          </a:p>
          <a:p>
            <a:pPr algn="just">
              <a:buFont typeface="Wingdings" pitchFamily="2" charset="2"/>
              <a:buChar char="q"/>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7030A0"/>
                </a:solidFill>
              </a:rPr>
              <a:t>Modèle de nommage</a:t>
            </a:r>
            <a:endParaRPr lang="fr-FR" dirty="0">
              <a:solidFill>
                <a:srgbClr val="7030A0"/>
              </a:solidFill>
            </a:endParaRPr>
          </a:p>
        </p:txBody>
      </p:sp>
      <p:sp>
        <p:nvSpPr>
          <p:cNvPr id="3" name="Espace réservé du contenu 2"/>
          <p:cNvSpPr>
            <a:spLocks noGrp="1"/>
          </p:cNvSpPr>
          <p:nvPr>
            <p:ph idx="1"/>
          </p:nvPr>
        </p:nvSpPr>
        <p:spPr>
          <a:xfrm>
            <a:off x="457200" y="2032249"/>
            <a:ext cx="8229600" cy="2476871"/>
          </a:xfrm>
        </p:spPr>
        <p:txBody>
          <a:bodyPr/>
          <a:lstStyle/>
          <a:p>
            <a:pPr algn="just">
              <a:buFont typeface="Wingdings" pitchFamily="2" charset="2"/>
              <a:buChar char="q"/>
            </a:pPr>
            <a:r>
              <a:rPr lang="fr-FR" dirty="0"/>
              <a:t> Une fois le modèle d'information définit, il faut pouvoir définir la manière dont sont référencées les différentes informations gérées par le services LDAP.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C0A504-4FD0-4739-BBEA-4E696BF55FD9}"/>
              </a:ext>
            </a:extLst>
          </p:cNvPr>
          <p:cNvSpPr>
            <a:spLocks noGrp="1"/>
          </p:cNvSpPr>
          <p:nvPr>
            <p:ph type="title"/>
          </p:nvPr>
        </p:nvSpPr>
        <p:spPr/>
        <p:txBody>
          <a:bodyPr/>
          <a:lstStyle/>
          <a:p>
            <a:r>
              <a:rPr lang="fr-FR" b="1" dirty="0">
                <a:solidFill>
                  <a:srgbClr val="7030A0"/>
                </a:solidFill>
              </a:rPr>
              <a:t>Modèle de nommage</a:t>
            </a:r>
            <a:endParaRPr lang="fr-FR" dirty="0"/>
          </a:p>
        </p:txBody>
      </p:sp>
      <p:sp>
        <p:nvSpPr>
          <p:cNvPr id="3" name="Espace réservé du contenu 2">
            <a:extLst>
              <a:ext uri="{FF2B5EF4-FFF2-40B4-BE49-F238E27FC236}">
                <a16:creationId xmlns:a16="http://schemas.microsoft.com/office/drawing/2014/main" id="{158C4445-80DC-47E2-8991-4E41BE558C92}"/>
              </a:ext>
            </a:extLst>
          </p:cNvPr>
          <p:cNvSpPr>
            <a:spLocks noGrp="1"/>
          </p:cNvSpPr>
          <p:nvPr>
            <p:ph idx="1"/>
          </p:nvPr>
        </p:nvSpPr>
        <p:spPr/>
        <p:txBody>
          <a:bodyPr/>
          <a:lstStyle/>
          <a:p>
            <a:endParaRPr lang="fr-FR"/>
          </a:p>
        </p:txBody>
      </p:sp>
      <p:pic>
        <p:nvPicPr>
          <p:cNvPr id="4" name="Picture 2">
            <a:extLst>
              <a:ext uri="{FF2B5EF4-FFF2-40B4-BE49-F238E27FC236}">
                <a16:creationId xmlns:a16="http://schemas.microsoft.com/office/drawing/2014/main" id="{E8D6BEAF-202B-47A9-9832-5784FEF219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3826" y="2415244"/>
            <a:ext cx="8222974" cy="2842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932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a:solidFill>
                  <a:srgbClr val="C00000"/>
                </a:solidFill>
              </a:rPr>
              <a:t>Introduction</a:t>
            </a:r>
            <a:endParaRPr lang="fr-FR" b="1" dirty="0">
              <a:solidFill>
                <a:srgbClr val="C00000"/>
              </a:solidFill>
            </a:endParaRPr>
          </a:p>
        </p:txBody>
      </p:sp>
      <p:sp>
        <p:nvSpPr>
          <p:cNvPr id="3" name="Espace réservé du contenu 2"/>
          <p:cNvSpPr>
            <a:spLocks noGrp="1"/>
          </p:cNvSpPr>
          <p:nvPr>
            <p:ph idx="1"/>
          </p:nvPr>
        </p:nvSpPr>
        <p:spPr/>
        <p:txBody>
          <a:bodyPr/>
          <a:lstStyle/>
          <a:p>
            <a:pPr algn="just">
              <a:buFont typeface="Wingdings" pitchFamily="2" charset="2"/>
              <a:buChar char="q"/>
            </a:pPr>
            <a:r>
              <a:rPr lang="fr-FR" dirty="0"/>
              <a:t> Un annuaire est un recueil de données dont le but est de pouvoir retrouver facilement des ressources (généralement des personnes ou des organisations) à l'aide d'un nombre limité de critères.</a:t>
            </a:r>
          </a:p>
          <a:p>
            <a:pPr algn="just">
              <a:buFont typeface="Wingdings" pitchFamily="2" charset="2"/>
              <a:buChar char="q"/>
            </a:pPr>
            <a:endParaRPr lang="fr-FR" dirty="0"/>
          </a:p>
        </p:txBody>
      </p:sp>
      <p:sp>
        <p:nvSpPr>
          <p:cNvPr id="15362" name="AutoShape 2" descr="data:image/jpeg;base64,/9j/4AAQSkZJRgABAQAAAQABAAD/2wCEAAkGBxMTEhUSExMVFRUVEBUVFRUXExAVFRUSFRUWFhUVFRUYHSggGBolHRUVITEhJSkrLi4uFx8zODMtNygtLisBCgoKDg0OGhAQGi0lHR0tLS0rLS0vLS0tLS0rLS0tLS0tLS0tLS0tLS0tLS0tKy0tLS0tLS0tKy0tLS0tLS0tLf/AABEIAKMBNQMBIgACEQEDEQH/xAAcAAACAwEBAQEAAAAAAAAAAAAAAwIEBQEGBwj/xAA+EAACAQIDBQQIBAUCBwAAAAAAAQIDEQQhMQUSQVFhBnGBkRMiMkJSobHwFMHR4QcVU4KSYvEjM0Nyg6LC/8QAGQEAAwEBAQAAAAAAAAAAAAAAAAECAwQF/8QAKxEAAwABAwQBAwMFAQAAAAAAAAECEQMSMQQhQVETUmGRFEKxIjJxgaEV/9oADAMBAAIRAxEAPwD7iAAAAAAAAAudeK1YlY6PUyrX05eHSKUU+EWgFQrxfEZcuaVcMTWDoABQgAAAAAAAAAAAAAAAAAAAAAAAAAAAAAAAAAAAAAAAAAAAAAAAAAAAAAAAAAAABMMQuOQ1My1F9CdOrJHHHUv9xo49GkUcXic91eJap1UzAxNe0597M+u19kTtf9zK0oy39i1UqLQXvMp0KvMt3OGcPuW2ye8yUK0loyUaPUk6aN19iSVPaLWUkXKeKi+Nu8obiI7ljeNe585JcpmumdMdVJR0bLFHHPirm89TL5RLj0aACIYqL6d45ST0N5ua4ZLTR0AAoQAAAAABxyQAdAg60ea80QeJh8SIepC5aHhjgKzxkevkQeOXBMzfU6S/civjr0XAKLxz4R+YueMnwSRD6zS8Z/A/io0gMuGJqc0WIYmXGwT1cPwxPTZcArrFLkxkKyZtOrFcMnaxgABoIAAAAAAjOaSu3ZABIr4rFxgs9eC4spYranCC/uf5IynNt3eb5szq8cGs6TfJarYqc3e9uSTYFVVwMsm202Fb4ju8uZRp10l3jIVFz+/A4MmZbvyZm4rB+s5aqWv6l3ej1JqSfEy1tKdWcPxwVFuWYW7u93PkWKVUs18PxWa4opSp7uazj80cc1Wm9lltJ90X1Uy11OqD45d4mlFJbzbzTs+XLLmSda+TemX7s65rJm0PjDhcn6LqVFIs06itn8zVMR30TIypjd4PEvICM0TjIlJ8yFn3/UAGLESXFklipcH8kQUkG4uA91eG/wAgS/Ez5/JHHWnzZGUeYtprqS931P8AI8r0M3pPi/MFT5kFMbGoTsT5HuZz0SIzhyGqVyLph8c+hbmV3JrVHYzH7jISoLuK2iyQcmG8clBrqRUhAMViSk0LOpDENjVJqQh3fAjutCGXYVWh0MTzKEZNcSaqo0nVueGJpM0ozT0ZIy5V4rV/qU6+Pk01ey+fizr0+ob5RPx54NHFbRSyjm+fBfqZdSq5O8m398BDqiqlewVeTedPBOvMqTr5CMZibLUzaWLvG/VmLvubzHY1YVMjhkQxoEfIhuGethS/foOhJrgvHMtYih70RUabfAwwcZ271y8IrXiMs+XyRyMXa9+PC7+iJ+jt73l/uNDIwXh9CFajxXiixF9b/feSbROppzqLDBNoy8Qna604oSpprjlx7+DRp1aXFGfXw/vR8V+3LocWK0nto0f9XdBSq6aaW/e/2hzfDT81zS/ZlBTWq8V00dvNdx2GKcluxir56v1VbTPv+LU6JeTNmxRhFrLPx06ZaE/RL7bMaM5Recnd5LVclZKzflFD6GIkn8Wl1m2tOTk/obJiNWyFygQeKhxkk+TaT8ica0ftS/QpMBbjxWT5cP2OQnweox2ejI5P70GBOMiVivJNdUTUwAZIXafDQYpc/wAwdwAgr8TqTXE5KF+j+9ULaceq5gA/f5nGkxPpeoxVOgCC3edbXI46vQPSc0AHJLkLe+N3eV/I6otCGRR1vuCVG+uXVP8AITUpOPFW77fUAHL70F16ij38r/UqSxXLzKNasr5s0UeWXMNj9+929RNbEGfjMbZX159xTljLq6Y3aR0zpeS/WxRVqYrIz54jqVsTjLLUh6hqoH4/E5eBl4HG3ptJ5qTTMza+2oxi8zyENq16U3VjBuEtVz69AU1fA6uZ7M+iUa/MD5rie1s28k10yOj/AE+p6I/UR7P1LCdnYjXi1nENSVKfBmRwFPef7chsZ5fmSxFG2aEpgA9HbCrq2Y1aFAdiyM4XzQJk0KoVrDGngysfgm/WhlJZ2XPmuuZl03vtqyUuV7Xau7rlLv8AA9TOHFGfjtnqeccpceF7fR9Tk21pvDK7My1GUrZpvezvfNWW6rvX6ljDUcsouT5ZqPR2XfbwH4LCNv18lpa+bl+fEvN5Jey1L2VJLu333ZmieQwIp4R5bzjF62UYttcNc0WPRK1nKb+RyU3xdr6aq/RJes/kR0fJ+Cf5s1RI6O7zf+X7jUr/AGis3zy8WuVlmyUJNFoQ3c6EJxSztboOjK/2zkm13fkVgQiE09H5jM+fzRGrTUtVnzX5iZQce7gxDLHevkwcWhdOr98SxB8gARuRfDy0IzSjwffwLO6uRxtLh8/yABCqR5eZ2NT7yOVKUXplr3XsJlFp5/sxAW99czjqorQeX+5i47ayzUfyz8hoqIdvsauJx0Ve2b71Yza+LzvJ/fRGJU2mUsRjm8+XAb1Zng7I6fBs4nH8jKr453KM8YnxM/FY+Kvmc1azo2UKTYeKM+eK3bq+X0/Yxqm15yXqQb68PDoZmNpYupk/VXJJ38yoVUDaXBrbQ2/Th768zz+L7QznlTWvR/Q2tk9jnUzmt3nzPZbA7LUKbvup2erzzNZlejOqf+D5GsJiJu/oqk29PVfyRZq0cRBevRqLL4JfkfelhoJ5JZZLuJLDQeqR1zlGDaPzPi91vNWfXI6fpP8AllDjTg++KYGm9mbSN9vkDO2scseeZE6VTgJr0bZolJcRtKV1YBFOKudUmiw8LmT/AA64h3GIjJMZcaoRXI45x5orKXkBdiLGvEQ5o4qsHxQm4pYbBZRCcbrqtHyZRTcXZ5Pg7vorOzzWWpo7q4MhVpKWuT4M56hyVnJUTve2UnZtJvPXRrOx2D4PTha8V4RWb8SLg45Phpbhllu/oMXk+mSkv1GmImlbp5R+SzJ/eff1Yml/utEu96saly+SS+b1NExAlbT8vPQfCd/tiHUS1+rZHf5fkWngC1OFxbX7hSqPS30HNFciKs6XFeX6HIy8CxKJGUb9Ov6hgAhU5jCrKLX3l4E6c7ABOdO/QU01lw+Q/eX2mCdxYApTpp6ZPrez4a8D5j2gx8sPUaqxlBN+rJr1JL/TLR/U+rV6N1kZ1fD3vBxjKLv6rjePk2YauTfR1NjPkMtvU37y8xGI7RU0tUe32p/DfBV3dR9E3wva7fKz+R5vG/wehG8oV55NZOEc+5tolLS/c2dD6mnwjCwvpsTO0GqceM5txVu5Jyl4I+idmuz2BowvUaxNa196pFbilwjCm+vF3fVaHn6PZSrTvFzjNJK0t5Z9NW7k4UZ0pJpP1ZRfqp52ztf71Lmp/aZU6rlnpMLs2LcpySbbb8xccNHecrLJN/oMWMVsnk1dFGpjLNrg00dM6kpdjXay3TqKNP5lnD1nlbhYxfTeqkW8FiLZdxjOqslVJqyxOX3zJrFmVKrcnGTNPkJ29jQeIvxAqKJ0rcycI9xOJyNNjZTS1M/FbXhHR3ZjdzPLONJvgvRpJEKleMdWjz9fbE5aZFGrUlLVnNXU/SjRaXs3cTtuK0zM6ttmo9MihY6oswq7rlmilLhDJ4uo9ZMU5N6yfmSUDkiMeysi5d5DdfBvzGOKI7osIMk6WMqw0k+5mlhe0Odqit14GO2RbTNJbXDE0nye2p1I1I5O5UnScXbVP7v3nm8Fi5UpXi8uK/Q9bhMRGrG6N5rPPJjU4EJ3t534+KBtt5k6tLdfT7yISXFcs0apkk3C/IZFW+0jmHhLuRajRRoiRStzb8ye/wB/kNUTl0aIRFSIyiSdWPNB6WPNDyhkLeQqVHl+5YuuYbiEBUi9L/uOhFPRjJ0k+/mL/D9QDJOUXz+QqdO+qQ20unzIu/IikNFOpR16+ZG+VnG65NSf/wA5F2URcoJ8P1MXJeREaMXb1UrLNbuT6KTSE1qKtaUXq3e8c1wV7WLPorcFrfRZ/I7na3Pg95peFkCQZPG7a7OOb3sPU9G29JrfjLyat3mLLYWOi7SjSnFOzdOac/8AGVvqfSZ0IvT1cuPs+RXdGccrX4trNNkNNGi1WfLMZtFUsqkalNL+pSqQ8nJWfgOwu1YOzjJPxR9IxGAVSLUqSeejjC3zR5LbP8MqdRuVJ+ine91KVvJWRO3PJotdiKFdPiaNGadjyOJ7G7SoJ+jqxqLk00zEr4zadF+tS+pcc9qX8fyW9RPwfVI2A+TrttjY5OjDzkB2KX9vyjLfJ9ixOLnPV5CEhigSUTyVOXkMilE7ujdwGkjeNC64RLpIWdSOuokQdY6J6F+WQ9X0dcGLkiXpmHpS30E+xfKV5SXMNwbOEJaopYrZ1W16NTPk9DC+jueO5a1Eyw4ipwPOYztRWwsrYqg1H+pHOPjyNvZW28PiY3pzT8Vcy+Gl3Y9yGxlwkaGy8U6U7PRiXQvk/BjIQys9UGGB7CnNSXRojDDpO5m7Irv2X4Gq6iSuzWKy+5lU4GFWvjYx6so43Gt8bIxsftWnSg5ykopLVmu5t4kSlYyzaq46T6FOtjIrOU0u92Plu2v4gVJtxw6svjd8+5HmK6xFd3nOpK/VpeWh1R0VPvbwZvWS4R9rqbbw6dnXpr+9EY7cw7dliKX+aPiK2BJ+79Ca7Ny+FeaL/Qaf1C+evR93o4yEvZqRfdJFhSnwfzPgtPs9Ney919JW+hfw9DHU/wDl4mqv/I38pXIroF4spa78o+2fiJriySxk+Z8jwvaPatLWpGouU4R+sbG5hP4gVVZVsHd8ZU5r6S/Uwro9RcPP+y1qy/B9C/H1Oh3+Zz+FM8tg+2eEn7Sq03/qg381dGxh9qYefs14dzaT+ZzvR1l7/k0VSaS2vzg/Bko7VhxUl4CIU1L2ZRl3NMn+FfwmTnWXn/hX9BYW0afN+TJxr03nl5FVUH8JONKXwgnqecfgTUlyDjwt8hm+ipGlPkT9DLojad3ohpD3URB1kVqjhH2qsF3yiVam1cLHWqpf9qlL6FrT1XxIsyvJeqVkZW0HFp+qvITiO1OHj7NOpLwjFfMysX2yfu4eH902/kkh10mpS74KWokYu1tmRlO6h8gI4ntXiG8lSXRU7/VnDP8A8+/qRfy/Y9m4i3U5EJSIM7o6eJMHbZKVRiySgTjA3IE7p3dH7hy65gMRuA6ZY3o8ztkwAq2OqY6VNC3SADlaMKkXGcVJPLNXPEbS7Fyw9T8TgXZ3vKl7r7uTPaODIxk1kTUKhp4KfZ/a6rQtKLhOOUovVM2Yw4nku0WNeFksTub0L2nbVLnY9NsLadPEUlUpu6a8TgvRpGqpGhQlZ3LmKr3SRUXMVXrJBPT02qE7RTxtaXtcFoubPJ4/s/PFVN+vNte7BZRiu7i+p6qd5PMfSoHZo6K0+OWZ1WTzmE7J0Y8PkaFPYFJcDbjSGKmbYJyYy2NS+BEv5TT+CPkbHoznow2hkxnsun8EfIi9mQ+BG06ZF0w2jyYktmx+BeQmWzofAvI33SISoi2hkwfwUPgXkH4OHwR8jaeHQqVBBgMmZCgloku7IfTxVRaVJLxZZlQFukAHf5pXX/Vl5Ii9rYj+rL5foKkQ3W9FJ90WwyGCdTHVnrUn/m/yK8pSesm+9t/Utw2dWl7NKfjZfUt0+zmIfuxj3yv9Ay2HYxHBEJQPUU+yNR+1US7o/qW6fY+n705vxt9B7a9BuR4WpEz8TVS4o+pU+yWGWsL97bLNPs/h46Uof4ofx0G9Hw+tVu8k34MD7r/KaXwR8kA/ifsXyfY8woElAVjNoU6avKSPLbV7Wyd40V/cJS2GT1dfEQpq8pJGBju2FCLsnfuz+h4vEzqVXecm+nDyFxwXQtQidx6afbiC0pyfkvqRp9vX/Q/9l+h5+OB6DY4IrCROTaqdu5vSgl3y/YXLtpVdv+Gl3MzY4EZHBAB6PZ3a2EsprdZ6PC4iE1eLufOpbP6DMDXqYeakm3C+a5Ilyikz6NKlcXUoFnAVVUgpLNNDnAjBWTE2rs9VKU6bV1KLPE/w9wtWlOcU2oxk01wyPps6Zl7M2aqanb3ptmdxkpMtSqtkFSbHxpmZjMfJtwp2VtZvRPoPGBF+UoQ9ppHFjL+zFvq8kYUakIu+dapzfsruRyeFxNb4kuUU0i1LZLaRq4nbMIe1ON+SMnEdqfh3n3K31LOG7HVXrG3eauH7Ev3mvIPizy2G88tLtLXekPN/sQ/n+LeiivBnvKHY6ktW2X6PZqgvcv3lrSSFuZ81W18Y+K/xH08djno7/wBjPp9LZVKOlOPkizHDxWiXkPYhZPmtB7Qfup/2tGhQwe0HrCC7z3qidDYgyeQo7Hxb9p01/ky5T7P1PeqLwj+p6QA2INzMSHZ6PvTk/JD4bDor3b97bNQB7J9BllSns6lHSEfJFiNJLRImA0khHLBY6AwAAAAAAAAAAAAPz9Obm7ybefFkowXIAEA2MENjBAAAMjBDYwRwAAdGC5DYwXIAEA1QXIXWpK2gAJjRsdkZPdlG+Slkj0bACWMWxFRgBLKKOIrStqMweDhNrejfxZwAnkT4PU4LZ1KKypxXgX1TS0SOAbogmkdAAAEdAAAAAAAAAAAAAAAAAAAAAAAAAAAAAAAAAAAAAAA//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4" name="AutoShape 4" descr="data:image/jpeg;base64,/9j/4AAQSkZJRgABAQAAAQABAAD/2wCEAAkGBxMTEhUSExMVFRUVEBUVFRUXExAVFRUSFRUWFhUVFRUYHSggGBolHRUVITEhJSkrLi4uFx8zODMtNygtLisBCgoKDg0OGhAQGi0lHR0tLS0rLS0vLS0tLS0rLS0tLS0tLS0tLS0tLS0tLS0tKy0tLS0tLS0tKy0tLS0tLS0tLf/AABEIAKMBNQMBIgACEQEDEQH/xAAcAAACAwEBAQEAAAAAAAAAAAAAAwIEBQEGBwj/xAA+EAACAQIDBQQIBAUCBwAAAAAAAQIDEQQhMQUSQVFhBnGBkRMiMkJSobHwFMHR4QcVU4KSYvEjM0Nyg6LC/8QAGQEAAwEBAQAAAAAAAAAAAAAAAAECAwQF/8QAKxEAAwABAwQBAwMFAQAAAAAAAAECEQMSMQQhQVETUmGRFEKxIjJxgaEV/9oADAMBAAIRAxEAPwD7iAAAAAAAAAudeK1YlY6PUyrX05eHSKUU+EWgFQrxfEZcuaVcMTWDoABQgAAAAAAAAAAAAAAAAAAAAAAAAAAAAAAAAAAAAAAAAAAAAAAAAAAAAAAAAAAABMMQuOQ1My1F9CdOrJHHHUv9xo49GkUcXic91eJap1UzAxNe0597M+u19kTtf9zK0oy39i1UqLQXvMp0KvMt3OGcPuW2ye8yUK0loyUaPUk6aN19iSVPaLWUkXKeKi+Nu8obiI7ljeNe585JcpmumdMdVJR0bLFHHPirm89TL5RLj0aACIYqL6d45ST0N5ua4ZLTR0AAoQAAAAABxyQAdAg60ea80QeJh8SIepC5aHhjgKzxkevkQeOXBMzfU6S/civjr0XAKLxz4R+YueMnwSRD6zS8Z/A/io0gMuGJqc0WIYmXGwT1cPwxPTZcArrFLkxkKyZtOrFcMnaxgABoIAAAAAAjOaSu3ZABIr4rFxgs9eC4spYranCC/uf5IynNt3eb5szq8cGs6TfJarYqc3e9uSTYFVVwMsm202Fb4ju8uZRp10l3jIVFz+/A4MmZbvyZm4rB+s5aqWv6l3ej1JqSfEy1tKdWcPxwVFuWYW7u93PkWKVUs18PxWa4opSp7uazj80cc1Wm9lltJ90X1Uy11OqD45d4mlFJbzbzTs+XLLmSda+TemX7s65rJm0PjDhcn6LqVFIs06itn8zVMR30TIypjd4PEvICM0TjIlJ8yFn3/UAGLESXFklipcH8kQUkG4uA91eG/wAgS/Ez5/JHHWnzZGUeYtprqS931P8AI8r0M3pPi/MFT5kFMbGoTsT5HuZz0SIzhyGqVyLph8c+hbmV3JrVHYzH7jISoLuK2iyQcmG8clBrqRUhAMViSk0LOpDENjVJqQh3fAjutCGXYVWh0MTzKEZNcSaqo0nVueGJpM0ozT0ZIy5V4rV/qU6+Pk01ey+fizr0+ob5RPx54NHFbRSyjm+fBfqZdSq5O8m398BDqiqlewVeTedPBOvMqTr5CMZibLUzaWLvG/VmLvubzHY1YVMjhkQxoEfIhuGethS/foOhJrgvHMtYih70RUabfAwwcZ271y8IrXiMs+XyRyMXa9+PC7+iJ+jt73l/uNDIwXh9CFajxXiixF9b/feSbROppzqLDBNoy8Qna604oSpprjlx7+DRp1aXFGfXw/vR8V+3LocWK0nto0f9XdBSq6aaW/e/2hzfDT81zS/ZlBTWq8V00dvNdx2GKcluxir56v1VbTPv+LU6JeTNmxRhFrLPx06ZaE/RL7bMaM5Recnd5LVclZKzflFD6GIkn8Wl1m2tOTk/obJiNWyFygQeKhxkk+TaT8ica0ftS/QpMBbjxWT5cP2OQnweox2ejI5P70GBOMiVivJNdUTUwAZIXafDQYpc/wAwdwAgr8TqTXE5KF+j+9ULaceq5gA/f5nGkxPpeoxVOgCC3edbXI46vQPSc0AHJLkLe+N3eV/I6otCGRR1vuCVG+uXVP8AITUpOPFW77fUAHL70F16ij38r/UqSxXLzKNasr5s0UeWXMNj9+929RNbEGfjMbZX159xTljLq6Y3aR0zpeS/WxRVqYrIz54jqVsTjLLUh6hqoH4/E5eBl4HG3ptJ5qTTMza+2oxi8zyENq16U3VjBuEtVz69AU1fA6uZ7M+iUa/MD5rie1s28k10yOj/AE+p6I/UR7P1LCdnYjXi1nENSVKfBmRwFPef7chsZ5fmSxFG2aEpgA9HbCrq2Y1aFAdiyM4XzQJk0KoVrDGngysfgm/WhlJZ2XPmuuZl03vtqyUuV7Xau7rlLv8AA9TOHFGfjtnqeccpceF7fR9Tk21pvDK7My1GUrZpvezvfNWW6rvX6ljDUcsouT5ZqPR2XfbwH4LCNv18lpa+bl+fEvN5Jey1L2VJLu333ZmieQwIp4R5bzjF62UYttcNc0WPRK1nKb+RyU3xdr6aq/RJes/kR0fJ+Cf5s1RI6O7zf+X7jUr/AGis3zy8WuVlmyUJNFoQ3c6EJxSztboOjK/2zkm13fkVgQiE09H5jM+fzRGrTUtVnzX5iZQce7gxDLHevkwcWhdOr98SxB8gARuRfDy0IzSjwffwLO6uRxtLh8/yABCqR5eZ2NT7yOVKUXplr3XsJlFp5/sxAW99czjqorQeX+5i47ayzUfyz8hoqIdvsauJx0Ve2b71Yza+LzvJ/fRGJU2mUsRjm8+XAb1Zng7I6fBs4nH8jKr453KM8YnxM/FY+Kvmc1azo2UKTYeKM+eK3bq+X0/Yxqm15yXqQb68PDoZmNpYupk/VXJJ38yoVUDaXBrbQ2/Th768zz+L7QznlTWvR/Q2tk9jnUzmt3nzPZbA7LUKbvup2erzzNZlejOqf+D5GsJiJu/oqk29PVfyRZq0cRBevRqLL4JfkfelhoJ5JZZLuJLDQeqR1zlGDaPzPi91vNWfXI6fpP8AllDjTg++KYGm9mbSN9vkDO2scseeZE6VTgJr0bZolJcRtKV1YBFOKudUmiw8LmT/AA64h3GIjJMZcaoRXI45x5orKXkBdiLGvEQ5o4qsHxQm4pYbBZRCcbrqtHyZRTcXZ5Pg7vorOzzWWpo7q4MhVpKWuT4M56hyVnJUTve2UnZtJvPXRrOx2D4PTha8V4RWb8SLg45Phpbhllu/oMXk+mSkv1GmImlbp5R+SzJ/eff1Yml/utEu96saly+SS+b1NExAlbT8vPQfCd/tiHUS1+rZHf5fkWngC1OFxbX7hSqPS30HNFciKs6XFeX6HIy8CxKJGUb9Ov6hgAhU5jCrKLX3l4E6c7ABOdO/QU01lw+Q/eX2mCdxYApTpp6ZPrez4a8D5j2gx8sPUaqxlBN+rJr1JL/TLR/U+rV6N1kZ1fD3vBxjKLv6rjePk2YauTfR1NjPkMtvU37y8xGI7RU0tUe32p/DfBV3dR9E3wva7fKz+R5vG/wehG8oV55NZOEc+5tolLS/c2dD6mnwjCwvpsTO0GqceM5txVu5Jyl4I+idmuz2BowvUaxNa196pFbilwjCm+vF3fVaHn6PZSrTvFzjNJK0t5Z9NW7k4UZ0pJpP1ZRfqp52ztf71Lmp/aZU6rlnpMLs2LcpySbbb8xccNHecrLJN/oMWMVsnk1dFGpjLNrg00dM6kpdjXay3TqKNP5lnD1nlbhYxfTeqkW8FiLZdxjOqslVJqyxOX3zJrFmVKrcnGTNPkJ29jQeIvxAqKJ0rcycI9xOJyNNjZTS1M/FbXhHR3ZjdzPLONJvgvRpJEKleMdWjz9fbE5aZFGrUlLVnNXU/SjRaXs3cTtuK0zM6ttmo9MihY6oswq7rlmilLhDJ4uo9ZMU5N6yfmSUDkiMeysi5d5DdfBvzGOKI7osIMk6WMqw0k+5mlhe0Odqit14GO2RbTNJbXDE0nye2p1I1I5O5UnScXbVP7v3nm8Fi5UpXi8uK/Q9bhMRGrG6N5rPPJjU4EJ3t534+KBtt5k6tLdfT7yISXFcs0apkk3C/IZFW+0jmHhLuRajRRoiRStzb8ye/wB/kNUTl0aIRFSIyiSdWPNB6WPNDyhkLeQqVHl+5YuuYbiEBUi9L/uOhFPRjJ0k+/mL/D9QDJOUXz+QqdO+qQ20unzIu/IikNFOpR16+ZG+VnG65NSf/wA5F2URcoJ8P1MXJeREaMXb1UrLNbuT6KTSE1qKtaUXq3e8c1wV7WLPorcFrfRZ/I7na3Pg95peFkCQZPG7a7OOb3sPU9G29JrfjLyat3mLLYWOi7SjSnFOzdOac/8AGVvqfSZ0IvT1cuPs+RXdGccrX4trNNkNNGi1WfLMZtFUsqkalNL+pSqQ8nJWfgOwu1YOzjJPxR9IxGAVSLUqSeejjC3zR5LbP8MqdRuVJ+ine91KVvJWRO3PJotdiKFdPiaNGadjyOJ7G7SoJ+jqxqLk00zEr4zadF+tS+pcc9qX8fyW9RPwfVI2A+TrttjY5OjDzkB2KX9vyjLfJ9ixOLnPV5CEhigSUTyVOXkMilE7ujdwGkjeNC64RLpIWdSOuokQdY6J6F+WQ9X0dcGLkiXpmHpS30E+xfKV5SXMNwbOEJaopYrZ1W16NTPk9DC+jueO5a1Eyw4ipwPOYztRWwsrYqg1H+pHOPjyNvZW28PiY3pzT8Vcy+Gl3Y9yGxlwkaGy8U6U7PRiXQvk/BjIQys9UGGB7CnNSXRojDDpO5m7Irv2X4Gq6iSuzWKy+5lU4GFWvjYx6so43Gt8bIxsftWnSg5ykopLVmu5t4kSlYyzaq46T6FOtjIrOU0u92Plu2v4gVJtxw6svjd8+5HmK6xFd3nOpK/VpeWh1R0VPvbwZvWS4R9rqbbw6dnXpr+9EY7cw7dliKX+aPiK2BJ+79Ca7Ny+FeaL/Qaf1C+evR93o4yEvZqRfdJFhSnwfzPgtPs9Ney919JW+hfw9DHU/wDl4mqv/I38pXIroF4spa78o+2fiJriySxk+Z8jwvaPatLWpGouU4R+sbG5hP4gVVZVsHd8ZU5r6S/Uwro9RcPP+y1qy/B9C/H1Oh3+Zz+FM8tg+2eEn7Sq03/qg381dGxh9qYefs14dzaT+ZzvR1l7/k0VSaS2vzg/Bko7VhxUl4CIU1L2ZRl3NMn+FfwmTnWXn/hX9BYW0afN+TJxr03nl5FVUH8JONKXwgnqecfgTUlyDjwt8hm+ipGlPkT9DLojad3ohpD3URB1kVqjhH2qsF3yiVam1cLHWqpf9qlL6FrT1XxIsyvJeqVkZW0HFp+qvITiO1OHj7NOpLwjFfMysX2yfu4eH902/kkh10mpS74KWokYu1tmRlO6h8gI4ntXiG8lSXRU7/VnDP8A8+/qRfy/Y9m4i3U5EJSIM7o6eJMHbZKVRiySgTjA3IE7p3dH7hy65gMRuA6ZY3o8ztkwAq2OqY6VNC3SADlaMKkXGcVJPLNXPEbS7Fyw9T8TgXZ3vKl7r7uTPaODIxk1kTUKhp4KfZ/a6rQtKLhOOUovVM2Yw4nku0WNeFksTub0L2nbVLnY9NsLadPEUlUpu6a8TgvRpGqpGhQlZ3LmKr3SRUXMVXrJBPT02qE7RTxtaXtcFoubPJ4/s/PFVN+vNte7BZRiu7i+p6qd5PMfSoHZo6K0+OWZ1WTzmE7J0Y8PkaFPYFJcDbjSGKmbYJyYy2NS+BEv5TT+CPkbHoznow2hkxnsun8EfIi9mQ+BG06ZF0w2jyYktmx+BeQmWzofAvI33SISoi2hkwfwUPgXkH4OHwR8jaeHQqVBBgMmZCgloku7IfTxVRaVJLxZZlQFukAHf5pXX/Vl5Ii9rYj+rL5foKkQ3W9FJ90WwyGCdTHVnrUn/m/yK8pSesm+9t/Utw2dWl7NKfjZfUt0+zmIfuxj3yv9Ay2HYxHBEJQPUU+yNR+1US7o/qW6fY+n705vxt9B7a9BuR4WpEz8TVS4o+pU+yWGWsL97bLNPs/h46Uof4ofx0G9Hw+tVu8k34MD7r/KaXwR8kA/ifsXyfY8woElAVjNoU6avKSPLbV7Wyd40V/cJS2GT1dfEQpq8pJGBju2FCLsnfuz+h4vEzqVXecm+nDyFxwXQtQidx6afbiC0pyfkvqRp9vX/Q/9l+h5+OB6DY4IrCROTaqdu5vSgl3y/YXLtpVdv+Gl3MzY4EZHBAB6PZ3a2EsprdZ6PC4iE1eLufOpbP6DMDXqYeakm3C+a5Ilyikz6NKlcXUoFnAVVUgpLNNDnAjBWTE2rs9VKU6bV1KLPE/w9wtWlOcU2oxk01wyPps6Zl7M2aqanb3ptmdxkpMtSqtkFSbHxpmZjMfJtwp2VtZvRPoPGBF+UoQ9ppHFjL+zFvq8kYUakIu+dapzfsruRyeFxNb4kuUU0i1LZLaRq4nbMIe1ON+SMnEdqfh3n3K31LOG7HVXrG3eauH7Ev3mvIPizy2G88tLtLXekPN/sQ/n+LeiivBnvKHY6ktW2X6PZqgvcv3lrSSFuZ81W18Y+K/xH08djno7/wBjPp9LZVKOlOPkizHDxWiXkPYhZPmtB7Qfup/2tGhQwe0HrCC7z3qidDYgyeQo7Hxb9p01/ky5T7P1PeqLwj+p6QA2INzMSHZ6PvTk/JD4bDor3b97bNQB7J9BllSns6lHSEfJFiNJLRImA0khHLBY6AwAAAAAAAAAAAAPz9Obm7ybefFkowXIAEA2MENjBAAAMjBDYwRwAAdGC5DYwXIAEA1QXIXWpK2gAJjRsdkZPdlG+Slkj0bACWMWxFRgBLKKOIrStqMweDhNrejfxZwAnkT4PU4LZ1KKypxXgX1TS0SOAbogmkdAAAEdAAAAAAAAAAAAAAAAAAAAAAAAAAAAAAAAAAAAAAA//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66" name="AutoShape 6" descr="data:image/jpeg;base64,/9j/4AAQSkZJRgABAQAAAQABAAD/2wCEAAkGBxMTEhUSExMVFRUVEBUVFRUXExAVFRUSFRUWFhUVFRUYHSggGBolHRUVITEhJSkrLi4uFx8zODMtNygtLisBCgoKDg0OGhAQGi0lHR0tLS0rLS0vLS0tLS0rLS0tLS0tLS0tLS0tLS0tLS0tKy0tLS0tLS0tKy0tLS0tLS0tLf/AABEIAKMBNQMBIgACEQEDEQH/xAAcAAACAwEBAQEAAAAAAAAAAAAAAwIEBQEGBwj/xAA+EAACAQIDBQQIBAUCBwAAAAAAAQIDEQQhMQUSQVFhBnGBkRMiMkJSobHwFMHR4QcVU4KSYvEjM0Nyg6LC/8QAGQEAAwEBAQAAAAAAAAAAAAAAAAECAwQF/8QAKxEAAwABAwQBAwMFAQAAAAAAAAECEQMSMQQhQVETUmGRFEKxIjJxgaEV/9oADAMBAAIRAxEAPwD7iAAAAAAAAAudeK1YlY6PUyrX05eHSKUU+EWgFQrxfEZcuaVcMTWDoABQgAAAAAAAAAAAAAAAAAAAAAAAAAAAAAAAAAAAAAAAAAAAAAAAAAAAAAAAAAAABMMQuOQ1My1F9CdOrJHHHUv9xo49GkUcXic91eJap1UzAxNe0597M+u19kTtf9zK0oy39i1UqLQXvMp0KvMt3OGcPuW2ye8yUK0loyUaPUk6aN19iSVPaLWUkXKeKi+Nu8obiI7ljeNe585JcpmumdMdVJR0bLFHHPirm89TL5RLj0aACIYqL6d45ST0N5ua4ZLTR0AAoQAAAAABxyQAdAg60ea80QeJh8SIepC5aHhjgKzxkevkQeOXBMzfU6S/civjr0XAKLxz4R+YueMnwSRD6zS8Z/A/io0gMuGJqc0WIYmXGwT1cPwxPTZcArrFLkxkKyZtOrFcMnaxgABoIAAAAAAjOaSu3ZABIr4rFxgs9eC4spYranCC/uf5IynNt3eb5szq8cGs6TfJarYqc3e9uSTYFVVwMsm202Fb4ju8uZRp10l3jIVFz+/A4MmZbvyZm4rB+s5aqWv6l3ej1JqSfEy1tKdWcPxwVFuWYW7u93PkWKVUs18PxWa4opSp7uazj80cc1Wm9lltJ90X1Uy11OqD45d4mlFJbzbzTs+XLLmSda+TemX7s65rJm0PjDhcn6LqVFIs06itn8zVMR30TIypjd4PEvICM0TjIlJ8yFn3/UAGLESXFklipcH8kQUkG4uA91eG/wAgS/Ez5/JHHWnzZGUeYtprqS931P8AI8r0M3pPi/MFT5kFMbGoTsT5HuZz0SIzhyGqVyLph8c+hbmV3JrVHYzH7jISoLuK2iyQcmG8clBrqRUhAMViSk0LOpDENjVJqQh3fAjutCGXYVWh0MTzKEZNcSaqo0nVueGJpM0ozT0ZIy5V4rV/qU6+Pk01ey+fizr0+ob5RPx54NHFbRSyjm+fBfqZdSq5O8m398BDqiqlewVeTedPBOvMqTr5CMZibLUzaWLvG/VmLvubzHY1YVMjhkQxoEfIhuGethS/foOhJrgvHMtYih70RUabfAwwcZ271y8IrXiMs+XyRyMXa9+PC7+iJ+jt73l/uNDIwXh9CFajxXiixF9b/feSbROppzqLDBNoy8Qna604oSpprjlx7+DRp1aXFGfXw/vR8V+3LocWK0nto0f9XdBSq6aaW/e/2hzfDT81zS/ZlBTWq8V00dvNdx2GKcluxir56v1VbTPv+LU6JeTNmxRhFrLPx06ZaE/RL7bMaM5Recnd5LVclZKzflFD6GIkn8Wl1m2tOTk/obJiNWyFygQeKhxkk+TaT8ica0ftS/QpMBbjxWT5cP2OQnweox2ejI5P70GBOMiVivJNdUTUwAZIXafDQYpc/wAwdwAgr8TqTXE5KF+j+9ULaceq5gA/f5nGkxPpeoxVOgCC3edbXI46vQPSc0AHJLkLe+N3eV/I6otCGRR1vuCVG+uXVP8AITUpOPFW77fUAHL70F16ij38r/UqSxXLzKNasr5s0UeWXMNj9+929RNbEGfjMbZX159xTljLq6Y3aR0zpeS/WxRVqYrIz54jqVsTjLLUh6hqoH4/E5eBl4HG3ptJ5qTTMza+2oxi8zyENq16U3VjBuEtVz69AU1fA6uZ7M+iUa/MD5rie1s28k10yOj/AE+p6I/UR7P1LCdnYjXi1nENSVKfBmRwFPef7chsZ5fmSxFG2aEpgA9HbCrq2Y1aFAdiyM4XzQJk0KoVrDGngysfgm/WhlJZ2XPmuuZl03vtqyUuV7Xau7rlLv8AA9TOHFGfjtnqeccpceF7fR9Tk21pvDK7My1GUrZpvezvfNWW6rvX6ljDUcsouT5ZqPR2XfbwH4LCNv18lpa+bl+fEvN5Jey1L2VJLu333ZmieQwIp4R5bzjF62UYttcNc0WPRK1nKb+RyU3xdr6aq/RJes/kR0fJ+Cf5s1RI6O7zf+X7jUr/AGis3zy8WuVlmyUJNFoQ3c6EJxSztboOjK/2zkm13fkVgQiE09H5jM+fzRGrTUtVnzX5iZQce7gxDLHevkwcWhdOr98SxB8gARuRfDy0IzSjwffwLO6uRxtLh8/yABCqR5eZ2NT7yOVKUXplr3XsJlFp5/sxAW99czjqorQeX+5i47ayzUfyz8hoqIdvsauJx0Ve2b71Yza+LzvJ/fRGJU2mUsRjm8+XAb1Zng7I6fBs4nH8jKr453KM8YnxM/FY+Kvmc1azo2UKTYeKM+eK3bq+X0/Yxqm15yXqQb68PDoZmNpYupk/VXJJ38yoVUDaXBrbQ2/Th768zz+L7QznlTWvR/Q2tk9jnUzmt3nzPZbA7LUKbvup2erzzNZlejOqf+D5GsJiJu/oqk29PVfyRZq0cRBevRqLL4JfkfelhoJ5JZZLuJLDQeqR1zlGDaPzPi91vNWfXI6fpP8AllDjTg++KYGm9mbSN9vkDO2scseeZE6VTgJr0bZolJcRtKV1YBFOKudUmiw8LmT/AA64h3GIjJMZcaoRXI45x5orKXkBdiLGvEQ5o4qsHxQm4pYbBZRCcbrqtHyZRTcXZ5Pg7vorOzzWWpo7q4MhVpKWuT4M56hyVnJUTve2UnZtJvPXRrOx2D4PTha8V4RWb8SLg45Phpbhllu/oMXk+mSkv1GmImlbp5R+SzJ/eff1Yml/utEu96saly+SS+b1NExAlbT8vPQfCd/tiHUS1+rZHf5fkWngC1OFxbX7hSqPS30HNFciKs6XFeX6HIy8CxKJGUb9Ov6hgAhU5jCrKLX3l4E6c7ABOdO/QU01lw+Q/eX2mCdxYApTpp6ZPrez4a8D5j2gx8sPUaqxlBN+rJr1JL/TLR/U+rV6N1kZ1fD3vBxjKLv6rjePk2YauTfR1NjPkMtvU37y8xGI7RU0tUe32p/DfBV3dR9E3wva7fKz+R5vG/wehG8oV55NZOEc+5tolLS/c2dD6mnwjCwvpsTO0GqceM5txVu5Jyl4I+idmuz2BowvUaxNa196pFbilwjCm+vF3fVaHn6PZSrTvFzjNJK0t5Z9NW7k4UZ0pJpP1ZRfqp52ztf71Lmp/aZU6rlnpMLs2LcpySbbb8xccNHecrLJN/oMWMVsnk1dFGpjLNrg00dM6kpdjXay3TqKNP5lnD1nlbhYxfTeqkW8FiLZdxjOqslVJqyxOX3zJrFmVKrcnGTNPkJ29jQeIvxAqKJ0rcycI9xOJyNNjZTS1M/FbXhHR3ZjdzPLONJvgvRpJEKleMdWjz9fbE5aZFGrUlLVnNXU/SjRaXs3cTtuK0zM6ttmo9MihY6oswq7rlmilLhDJ4uo9ZMU5N6yfmSUDkiMeysi5d5DdfBvzGOKI7osIMk6WMqw0k+5mlhe0Odqit14GO2RbTNJbXDE0nye2p1I1I5O5UnScXbVP7v3nm8Fi5UpXi8uK/Q9bhMRGrG6N5rPPJjU4EJ3t534+KBtt5k6tLdfT7yISXFcs0apkk3C/IZFW+0jmHhLuRajRRoiRStzb8ye/wB/kNUTl0aIRFSIyiSdWPNB6WPNDyhkLeQqVHl+5YuuYbiEBUi9L/uOhFPRjJ0k+/mL/D9QDJOUXz+QqdO+qQ20unzIu/IikNFOpR16+ZG+VnG65NSf/wA5F2URcoJ8P1MXJeREaMXb1UrLNbuT6KTSE1qKtaUXq3e8c1wV7WLPorcFrfRZ/I7na3Pg95peFkCQZPG7a7OOb3sPU9G29JrfjLyat3mLLYWOi7SjSnFOzdOac/8AGVvqfSZ0IvT1cuPs+RXdGccrX4trNNkNNGi1WfLMZtFUsqkalNL+pSqQ8nJWfgOwu1YOzjJPxR9IxGAVSLUqSeejjC3zR5LbP8MqdRuVJ+ine91KVvJWRO3PJotdiKFdPiaNGadjyOJ7G7SoJ+jqxqLk00zEr4zadF+tS+pcc9qX8fyW9RPwfVI2A+TrttjY5OjDzkB2KX9vyjLfJ9ixOLnPV5CEhigSUTyVOXkMilE7ujdwGkjeNC64RLpIWdSOuokQdY6J6F+WQ9X0dcGLkiXpmHpS30E+xfKV5SXMNwbOEJaopYrZ1W16NTPk9DC+jueO5a1Eyw4ipwPOYztRWwsrYqg1H+pHOPjyNvZW28PiY3pzT8Vcy+Gl3Y9yGxlwkaGy8U6U7PRiXQvk/BjIQys9UGGB7CnNSXRojDDpO5m7Irv2X4Gq6iSuzWKy+5lU4GFWvjYx6so43Gt8bIxsftWnSg5ykopLVmu5t4kSlYyzaq46T6FOtjIrOU0u92Plu2v4gVJtxw6svjd8+5HmK6xFd3nOpK/VpeWh1R0VPvbwZvWS4R9rqbbw6dnXpr+9EY7cw7dliKX+aPiK2BJ+79Ca7Ny+FeaL/Qaf1C+evR93o4yEvZqRfdJFhSnwfzPgtPs9Ney919JW+hfw9DHU/wDl4mqv/I38pXIroF4spa78o+2fiJriySxk+Z8jwvaPatLWpGouU4R+sbG5hP4gVVZVsHd8ZU5r6S/Uwro9RcPP+y1qy/B9C/H1Oh3+Zz+FM8tg+2eEn7Sq03/qg381dGxh9qYefs14dzaT+ZzvR1l7/k0VSaS2vzg/Bko7VhxUl4CIU1L2ZRl3NMn+FfwmTnWXn/hX9BYW0afN+TJxr03nl5FVUH8JONKXwgnqecfgTUlyDjwt8hm+ipGlPkT9DLojad3ohpD3URB1kVqjhH2qsF3yiVam1cLHWqpf9qlL6FrT1XxIsyvJeqVkZW0HFp+qvITiO1OHj7NOpLwjFfMysX2yfu4eH902/kkh10mpS74KWokYu1tmRlO6h8gI4ntXiG8lSXRU7/VnDP8A8+/qRfy/Y9m4i3U5EJSIM7o6eJMHbZKVRiySgTjA3IE7p3dH7hy65gMRuA6ZY3o8ztkwAq2OqY6VNC3SADlaMKkXGcVJPLNXPEbS7Fyw9T8TgXZ3vKl7r7uTPaODIxk1kTUKhp4KfZ/a6rQtKLhOOUovVM2Yw4nku0WNeFksTub0L2nbVLnY9NsLadPEUlUpu6a8TgvRpGqpGhQlZ3LmKr3SRUXMVXrJBPT02qE7RTxtaXtcFoubPJ4/s/PFVN+vNte7BZRiu7i+p6qd5PMfSoHZo6K0+OWZ1WTzmE7J0Y8PkaFPYFJcDbjSGKmbYJyYy2NS+BEv5TT+CPkbHoznow2hkxnsun8EfIi9mQ+BG06ZF0w2jyYktmx+BeQmWzofAvI33SISoi2hkwfwUPgXkH4OHwR8jaeHQqVBBgMmZCgloku7IfTxVRaVJLxZZlQFukAHf5pXX/Vl5Ii9rYj+rL5foKkQ3W9FJ90WwyGCdTHVnrUn/m/yK8pSesm+9t/Utw2dWl7NKfjZfUt0+zmIfuxj3yv9Ay2HYxHBEJQPUU+yNR+1US7o/qW6fY+n705vxt9B7a9BuR4WpEz8TVS4o+pU+yWGWsL97bLNPs/h46Uof4ofx0G9Hw+tVu8k34MD7r/KaXwR8kA/ifsXyfY8woElAVjNoU6avKSPLbV7Wyd40V/cJS2GT1dfEQpq8pJGBju2FCLsnfuz+h4vEzqVXecm+nDyFxwXQtQidx6afbiC0pyfkvqRp9vX/Q/9l+h5+OB6DY4IrCROTaqdu5vSgl3y/YXLtpVdv+Gl3MzY4EZHBAB6PZ3a2EsprdZ6PC4iE1eLufOpbP6DMDXqYeakm3C+a5Ilyikz6NKlcXUoFnAVVUgpLNNDnAjBWTE2rs9VKU6bV1KLPE/w9wtWlOcU2oxk01wyPps6Zl7M2aqanb3ptmdxkpMtSqtkFSbHxpmZjMfJtwp2VtZvRPoPGBF+UoQ9ppHFjL+zFvq8kYUakIu+dapzfsruRyeFxNb4kuUU0i1LZLaRq4nbMIe1ON+SMnEdqfh3n3K31LOG7HVXrG3eauH7Ev3mvIPizy2G88tLtLXekPN/sQ/n+LeiivBnvKHY6ktW2X6PZqgvcv3lrSSFuZ81W18Y+K/xH08djno7/wBjPp9LZVKOlOPkizHDxWiXkPYhZPmtB7Qfup/2tGhQwe0HrCC7z3qidDYgyeQo7Hxb9p01/ky5T7P1PeqLwj+p6QA2INzMSHZ6PvTk/JD4bDor3b97bNQB7J9BllSns6lHSEfJFiNJLRImA0khHLBY6AwAAAAAAAAAAAAPz9Obm7ybefFkowXIAEA2MENjBAAAMjBDYwRwAAdGC5DYwXIAEA1QXIXWpK2gAJjRsdkZPdlG+Slkj0bACWMWxFRgBLKKOIrStqMweDhNrejfxZwAnkT4PU4LZ1KKypxXgX1TS0SOAbogmkdAAAEdAAAAAAAAAAAAAAAAAAAAAAAAAAAAAAAAAAAAAAA//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5367" name="Picture 7" descr="C:\Users\AsmaPC\Downloads\téléchargement.jpg"/>
          <p:cNvPicPr>
            <a:picLocks noChangeAspect="1" noChangeArrowheads="1"/>
          </p:cNvPicPr>
          <p:nvPr/>
        </p:nvPicPr>
        <p:blipFill>
          <a:blip r:embed="rId2" cstate="print"/>
          <a:srcRect/>
          <a:stretch>
            <a:fillRect/>
          </a:stretch>
        </p:blipFill>
        <p:spPr bwMode="auto">
          <a:xfrm>
            <a:off x="2699792" y="4180681"/>
            <a:ext cx="4581297" cy="2416671"/>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7030A0"/>
                </a:solidFill>
              </a:rPr>
              <a:t>Modèle de fonctionnement</a:t>
            </a:r>
            <a:endParaRPr lang="fr-FR" dirty="0">
              <a:solidFill>
                <a:srgbClr val="7030A0"/>
              </a:solidFill>
            </a:endParaRPr>
          </a:p>
        </p:txBody>
      </p:sp>
      <p:sp>
        <p:nvSpPr>
          <p:cNvPr id="3" name="Espace réservé du contenu 2"/>
          <p:cNvSpPr>
            <a:spLocks noGrp="1"/>
          </p:cNvSpPr>
          <p:nvPr>
            <p:ph idx="1"/>
          </p:nvPr>
        </p:nvSpPr>
        <p:spPr>
          <a:xfrm>
            <a:off x="457200" y="1600200"/>
            <a:ext cx="8229600" cy="4781128"/>
          </a:xfrm>
        </p:spPr>
        <p:txBody>
          <a:bodyPr>
            <a:normAutofit fontScale="85000" lnSpcReduction="10000"/>
          </a:bodyPr>
          <a:lstStyle/>
          <a:p>
            <a:pPr algn="just">
              <a:buFont typeface="Wingdings" pitchFamily="2" charset="2"/>
              <a:buChar char="q"/>
            </a:pPr>
            <a:r>
              <a:rPr lang="fr-FR" dirty="0"/>
              <a:t>Une fois les données stockées et référencées, il faut utiliser ces données. Pour cela, LDAP définit un modèle de fonctionnement. </a:t>
            </a:r>
          </a:p>
          <a:p>
            <a:pPr algn="just">
              <a:buFont typeface="Wingdings" pitchFamily="2" charset="2"/>
              <a:buChar char="q"/>
            </a:pPr>
            <a:endParaRPr lang="fr-FR" dirty="0"/>
          </a:p>
          <a:p>
            <a:pPr algn="just">
              <a:buFont typeface="Wingdings" pitchFamily="2" charset="2"/>
              <a:buChar char="q"/>
            </a:pPr>
            <a:r>
              <a:rPr lang="fr-FR" dirty="0"/>
              <a:t> Ce modèle définit les opérations possibles sur les données. </a:t>
            </a:r>
          </a:p>
          <a:p>
            <a:pPr lvl="1" algn="just">
              <a:buFont typeface="Wingdings" pitchFamily="2" charset="2"/>
              <a:buChar char="Ø"/>
            </a:pPr>
            <a:r>
              <a:rPr lang="fr-FR" dirty="0"/>
              <a:t> Opérations d’interrogation: requête pour accéder aux données</a:t>
            </a:r>
          </a:p>
          <a:p>
            <a:pPr lvl="1" algn="just">
              <a:buFont typeface="Wingdings" pitchFamily="2" charset="2"/>
              <a:buChar char="Ø"/>
            </a:pPr>
            <a:r>
              <a:rPr lang="fr-FR" dirty="0"/>
              <a:t> Opérations de comparaison: renvoie vrai ou faux si égal</a:t>
            </a:r>
          </a:p>
          <a:p>
            <a:pPr lvl="1" algn="just">
              <a:buFont typeface="Wingdings" pitchFamily="2" charset="2"/>
              <a:buChar char="Ø"/>
            </a:pPr>
            <a:r>
              <a:rPr lang="fr-FR" dirty="0"/>
              <a:t> Opérations de mise à jour: </a:t>
            </a:r>
            <a:r>
              <a:rPr lang="fr-FR" dirty="0" err="1"/>
              <a:t>add</a:t>
            </a:r>
            <a:r>
              <a:rPr lang="fr-FR" dirty="0"/>
              <a:t>, </a:t>
            </a:r>
            <a:r>
              <a:rPr lang="fr-FR" dirty="0" err="1"/>
              <a:t>delete</a:t>
            </a:r>
            <a:r>
              <a:rPr lang="fr-FR" dirty="0"/>
              <a:t>, </a:t>
            </a:r>
            <a:r>
              <a:rPr lang="fr-FR" dirty="0" err="1"/>
              <a:t>rename</a:t>
            </a:r>
            <a:r>
              <a:rPr lang="fr-FR" dirty="0"/>
              <a:t>, </a:t>
            </a:r>
            <a:r>
              <a:rPr lang="fr-FR" dirty="0" err="1"/>
              <a:t>modify</a:t>
            </a:r>
            <a:endParaRPr lang="fr-FR" dirty="0"/>
          </a:p>
          <a:p>
            <a:pPr lvl="1" algn="just">
              <a:buFont typeface="Wingdings" pitchFamily="2" charset="2"/>
              <a:buChar char="Ø"/>
            </a:pPr>
            <a:r>
              <a:rPr lang="fr-FR" dirty="0"/>
              <a:t> Opérations d’authentification et de contrôle: </a:t>
            </a:r>
            <a:r>
              <a:rPr lang="fr-FR" dirty="0" err="1"/>
              <a:t>bind</a:t>
            </a:r>
            <a:r>
              <a:rPr lang="fr-FR" dirty="0"/>
              <a:t>, </a:t>
            </a:r>
            <a:r>
              <a:rPr lang="fr-FR" dirty="0" err="1"/>
              <a:t>unbind</a:t>
            </a:r>
            <a:r>
              <a:rPr lang="fr-FR" dirty="0"/>
              <a:t>, abandon</a:t>
            </a:r>
          </a:p>
          <a:p>
            <a:pPr algn="just">
              <a:buFont typeface="Wingdings" pitchFamily="2" charset="2"/>
              <a:buChar char="q"/>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7030A0"/>
                </a:solidFill>
              </a:rPr>
              <a:t>Modèle de sécurité</a:t>
            </a:r>
            <a:endParaRPr lang="fr-FR" dirty="0">
              <a:solidFill>
                <a:srgbClr val="7030A0"/>
              </a:solidFill>
            </a:endParaRP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Il permet de protéger l'accès aux données de l'annuaire. </a:t>
            </a:r>
          </a:p>
          <a:p>
            <a:pPr algn="just">
              <a:buFont typeface="Wingdings" pitchFamily="2" charset="2"/>
              <a:buChar char="q"/>
            </a:pPr>
            <a:endParaRPr lang="fr-FR" dirty="0"/>
          </a:p>
          <a:p>
            <a:pPr algn="just">
              <a:buFont typeface="Wingdings" pitchFamily="2" charset="2"/>
              <a:buChar char="q"/>
            </a:pPr>
            <a:r>
              <a:rPr lang="fr-FR" dirty="0"/>
              <a:t> Au niveau de l'authentification pour se connecter au service, par des règles d'accès aux données et par le chiffrement des communications.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pPr algn="just">
              <a:buFont typeface="Wingdings" pitchFamily="2" charset="2"/>
              <a:buChar char="q"/>
            </a:pPr>
            <a:r>
              <a:rPr lang="fr-FR" dirty="0"/>
              <a:t>Pour l'authentification, LDAP propose :</a:t>
            </a:r>
          </a:p>
          <a:p>
            <a:pPr lvl="1" algn="just">
              <a:buFont typeface="Wingdings" pitchFamily="2" charset="2"/>
              <a:buChar char="q"/>
            </a:pPr>
            <a:r>
              <a:rPr lang="fr-FR" dirty="0" err="1"/>
              <a:t>Anonymous</a:t>
            </a:r>
            <a:r>
              <a:rPr lang="fr-FR" dirty="0"/>
              <a:t> authentification: accès sans authentification</a:t>
            </a:r>
          </a:p>
          <a:p>
            <a:pPr lvl="1" algn="just">
              <a:buFont typeface="Wingdings" pitchFamily="2" charset="2"/>
              <a:buChar char="q"/>
            </a:pPr>
            <a:r>
              <a:rPr lang="fr-FR" dirty="0" err="1"/>
              <a:t>Root</a:t>
            </a:r>
            <a:r>
              <a:rPr lang="fr-FR" dirty="0"/>
              <a:t> DN authentification: accès administrateur</a:t>
            </a:r>
          </a:p>
          <a:p>
            <a:pPr lvl="1" algn="just">
              <a:buFont typeface="Wingdings" pitchFamily="2" charset="2"/>
              <a:buChar char="q"/>
            </a:pPr>
            <a:r>
              <a:rPr lang="fr-FR" dirty="0"/>
              <a:t>Mot de passe + SSL ou TLS: accès chiffré</a:t>
            </a:r>
          </a:p>
          <a:p>
            <a:pPr lvl="1" algn="just">
              <a:buFont typeface="Wingdings" pitchFamily="2" charset="2"/>
              <a:buChar char="q"/>
            </a:pPr>
            <a:r>
              <a:rPr lang="fr-FR" dirty="0"/>
              <a:t>Certificats sur SSL: échange clé publique/privée</a:t>
            </a:r>
          </a:p>
          <a:p>
            <a:pPr algn="just">
              <a:buFont typeface="Wingdings" pitchFamily="2" charset="2"/>
              <a:buChar char="q"/>
            </a:pPr>
            <a:r>
              <a:rPr lang="fr-FR" dirty="0"/>
              <a:t>Pour le contrôle d'accès, c'est un fonctionnement similaire à la gestion des droits des système UNIX. Un utilisateur peut avoir des droits d'accès en lecture, écriture. Et pour le chiffrement des communications, il est possible d'utiliser des algorithmes de cryptage comme TLS.</a:t>
            </a:r>
          </a:p>
          <a:p>
            <a:endParaRPr lang="fr-FR" dirty="0"/>
          </a:p>
        </p:txBody>
      </p:sp>
      <p:sp>
        <p:nvSpPr>
          <p:cNvPr id="4"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a:ln>
                  <a:noFill/>
                </a:ln>
                <a:solidFill>
                  <a:srgbClr val="7030A0"/>
                </a:solidFill>
                <a:effectLst/>
                <a:uLnTx/>
                <a:uFillTx/>
                <a:latin typeface="+mj-lt"/>
                <a:ea typeface="+mj-ea"/>
                <a:cs typeface="+mj-cs"/>
              </a:rPr>
              <a:t>Modèle de sécurité</a:t>
            </a:r>
            <a:endParaRPr kumimoji="0" lang="fr-FR" sz="4400" b="0" i="0" u="none"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7030A0"/>
                </a:solidFill>
              </a:rPr>
              <a:t>Modèle de réplication</a:t>
            </a:r>
            <a:endParaRPr lang="fr-FR" dirty="0">
              <a:solidFill>
                <a:srgbClr val="7030A0"/>
              </a:solidFill>
            </a:endParaRP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a:t> Le protocole LDAP offre des facilités pour dupliquer ou synchroniser les données entres plusieurs serveurs LDAP. Pour réaliser cela, il définit un modèle de duplication. </a:t>
            </a:r>
          </a:p>
          <a:p>
            <a:pPr algn="just">
              <a:buFont typeface="Wingdings" pitchFamily="2" charset="2"/>
              <a:buChar char="q"/>
            </a:pPr>
            <a:r>
              <a:rPr lang="fr-FR" dirty="0"/>
              <a:t> L'intérêt de dupliquer un serveur est par exemple de pallier une panne de l'un des serveurs, ou d'une coupure réseaux. Mais aussi pour répartir la charge du service et garantir une qualité de service.</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FF93A5-653E-457A-90AD-1E33A1B63EF2}"/>
              </a:ext>
            </a:extLst>
          </p:cNvPr>
          <p:cNvSpPr>
            <a:spLocks noGrp="1"/>
          </p:cNvSpPr>
          <p:nvPr>
            <p:ph type="title"/>
          </p:nvPr>
        </p:nvSpPr>
        <p:spPr/>
        <p:txBody>
          <a:bodyPr/>
          <a:lstStyle/>
          <a:p>
            <a:r>
              <a:rPr lang="fr-FR" b="1" dirty="0">
                <a:solidFill>
                  <a:srgbClr val="7030A0"/>
                </a:solidFill>
              </a:rPr>
              <a:t>Modèle de réplication</a:t>
            </a:r>
            <a:endParaRPr lang="fr-FR" dirty="0"/>
          </a:p>
        </p:txBody>
      </p:sp>
      <p:sp>
        <p:nvSpPr>
          <p:cNvPr id="3" name="Espace réservé du contenu 2">
            <a:extLst>
              <a:ext uri="{FF2B5EF4-FFF2-40B4-BE49-F238E27FC236}">
                <a16:creationId xmlns:a16="http://schemas.microsoft.com/office/drawing/2014/main" id="{20C43CF4-A56C-4A7C-AE94-FCE912B414A9}"/>
              </a:ext>
            </a:extLst>
          </p:cNvPr>
          <p:cNvSpPr>
            <a:spLocks noGrp="1"/>
          </p:cNvSpPr>
          <p:nvPr>
            <p:ph idx="1"/>
          </p:nvPr>
        </p:nvSpPr>
        <p:spPr/>
        <p:txBody>
          <a:bodyPr>
            <a:normAutofit fontScale="92500" lnSpcReduction="10000"/>
          </a:bodyPr>
          <a:lstStyle/>
          <a:p>
            <a:pPr algn="just">
              <a:buFont typeface="Wingdings" panose="05000000000000000000" pitchFamily="2" charset="2"/>
              <a:buChar char="q"/>
            </a:pPr>
            <a:r>
              <a:rPr lang="fr-FR" b="1" dirty="0"/>
              <a:t>Maître-esclave</a:t>
            </a:r>
            <a:r>
              <a:rPr lang="fr-FR" dirty="0"/>
              <a:t>: la réplication est unidirectionnelle, un annuaire maître envoie toutes les modifications à un annuaire esclave. Ceci n'autorise l'écriture que sur l'annuaire maître ; l'esclave est alors disponible uniquement en lecture.</a:t>
            </a:r>
          </a:p>
          <a:p>
            <a:pPr algn="just">
              <a:buFont typeface="Wingdings" panose="05000000000000000000" pitchFamily="2" charset="2"/>
              <a:buChar char="q"/>
            </a:pPr>
            <a:r>
              <a:rPr lang="fr-FR" b="1" dirty="0"/>
              <a:t>Maître-maître</a:t>
            </a:r>
            <a:r>
              <a:rPr lang="fr-FR" dirty="0"/>
              <a:t> : la réplication est bidirectionnelle, chaque annuaire peut être maître de l'autre. Ceci permet d'écrire indifféremment sur l'un ou l'autre des annuaires.</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2979436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Conclusion</a:t>
            </a: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a:t> L’annuaire d’entreprise se complexifie proposant de plus en plus de données et gérant de plus en plus de services d’infrastructure.</a:t>
            </a:r>
          </a:p>
          <a:p>
            <a:pPr algn="just">
              <a:buFont typeface="Wingdings" pitchFamily="2" charset="2"/>
              <a:buChar char="q"/>
            </a:pPr>
            <a:endParaRPr lang="fr-FR" dirty="0"/>
          </a:p>
          <a:p>
            <a:pPr algn="just">
              <a:buFont typeface="Wingdings" pitchFamily="2" charset="2"/>
              <a:buChar char="q"/>
            </a:pPr>
            <a:r>
              <a:rPr lang="fr-FR" dirty="0"/>
              <a:t> Il est préférable de connaître la vie d'une entreprise et comment elle s'organise, ainsi que l'architecture système, dont l'annuaire LDAP sera un composant.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7200" dirty="0"/>
          </a:p>
          <a:p>
            <a:pPr algn="ctr">
              <a:buNone/>
            </a:pPr>
            <a:r>
              <a:rPr lang="fr-FR" sz="7200" dirty="0"/>
              <a:t>Mise en pratique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Pratique</a:t>
            </a:r>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b="1" dirty="0">
                <a:solidFill>
                  <a:srgbClr val="0070C0"/>
                </a:solidFill>
              </a:rPr>
              <a:t>Installation de </a:t>
            </a:r>
            <a:r>
              <a:rPr lang="fr-FR" b="1" dirty="0" err="1">
                <a:solidFill>
                  <a:srgbClr val="0070C0"/>
                </a:solidFill>
              </a:rPr>
              <a:t>openLdap</a:t>
            </a:r>
            <a:endParaRPr lang="fr-FR" b="1" dirty="0">
              <a:solidFill>
                <a:srgbClr val="0070C0"/>
              </a:solidFill>
            </a:endParaRPr>
          </a:p>
          <a:p>
            <a:pPr>
              <a:buNone/>
            </a:pPr>
            <a:r>
              <a:rPr lang="fr-FR" dirty="0"/>
              <a:t>http://www.userbooster.de/en/support/feature-articles/openldap-for-windows-installation.aspx</a:t>
            </a:r>
          </a:p>
          <a:p>
            <a:pPr>
              <a:buFont typeface="Wingdings" pitchFamily="2" charset="2"/>
              <a:buChar char="q"/>
            </a:pPr>
            <a:r>
              <a:rPr lang="fr-FR" b="1" dirty="0">
                <a:solidFill>
                  <a:srgbClr val="0070C0"/>
                </a:solidFill>
              </a:rPr>
              <a:t>Installation de </a:t>
            </a:r>
            <a:r>
              <a:rPr lang="fr-FR" b="1" dirty="0" err="1">
                <a:solidFill>
                  <a:srgbClr val="0070C0"/>
                </a:solidFill>
              </a:rPr>
              <a:t>LdapExplorerTools</a:t>
            </a:r>
            <a:endParaRPr lang="fr-FR" b="1" dirty="0">
              <a:solidFill>
                <a:srgbClr val="0070C0"/>
              </a:solidFill>
            </a:endParaRPr>
          </a:p>
          <a:p>
            <a:pPr>
              <a:buNone/>
            </a:pPr>
            <a:r>
              <a:rPr lang="fr-FR" dirty="0"/>
              <a:t>http://kukusan-network.blogspot.com/2012/01/how-to-setting-ldap-openldap-in-windows.html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Pratique</a:t>
            </a:r>
            <a:endParaRPr lang="fr-FR" dirty="0"/>
          </a:p>
        </p:txBody>
      </p:sp>
      <p:sp>
        <p:nvSpPr>
          <p:cNvPr id="3" name="Espace réservé du contenu 2"/>
          <p:cNvSpPr>
            <a:spLocks noGrp="1"/>
          </p:cNvSpPr>
          <p:nvPr>
            <p:ph idx="1"/>
          </p:nvPr>
        </p:nvSpPr>
        <p:spPr/>
        <p:txBody>
          <a:bodyPr/>
          <a:lstStyle/>
          <a:p>
            <a:pPr algn="just">
              <a:buFont typeface="Wingdings" pitchFamily="2" charset="2"/>
              <a:buChar char="q"/>
            </a:pPr>
            <a:r>
              <a:rPr lang="fr-FR" b="1" dirty="0">
                <a:solidFill>
                  <a:srgbClr val="0070C0"/>
                </a:solidFill>
              </a:rPr>
              <a:t>Format de données LDIF</a:t>
            </a:r>
          </a:p>
          <a:p>
            <a:pPr algn="just">
              <a:buNone/>
            </a:pPr>
            <a:r>
              <a:rPr lang="fr-FR" dirty="0"/>
              <a:t>    LDIF : LDAP Data </a:t>
            </a:r>
            <a:r>
              <a:rPr lang="fr-FR" dirty="0" err="1"/>
              <a:t>Interchange</a:t>
            </a:r>
            <a:r>
              <a:rPr lang="fr-FR" dirty="0"/>
              <a:t> Format. C'est le format de fichier permettant le chargement et la mise à jour de données dans un annuaire LDAP.</a:t>
            </a:r>
          </a:p>
          <a:p>
            <a:pPr algn="just"/>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Pratique</a:t>
            </a:r>
            <a:endParaRPr lang="fr-FR" dirty="0"/>
          </a:p>
        </p:txBody>
      </p:sp>
      <p:sp>
        <p:nvSpPr>
          <p:cNvPr id="3" name="Espace réservé du contenu 2"/>
          <p:cNvSpPr>
            <a:spLocks noGrp="1"/>
          </p:cNvSpPr>
          <p:nvPr>
            <p:ph idx="1"/>
          </p:nvPr>
        </p:nvSpPr>
        <p:spPr/>
        <p:txBody>
          <a:bodyPr/>
          <a:lstStyle/>
          <a:p>
            <a:pPr>
              <a:buFont typeface="Wingdings" pitchFamily="2" charset="2"/>
              <a:buChar char="q"/>
            </a:pPr>
            <a:r>
              <a:rPr lang="fr-FR" dirty="0"/>
              <a:t> </a:t>
            </a:r>
            <a:r>
              <a:rPr lang="fr-FR" b="1" dirty="0">
                <a:solidFill>
                  <a:srgbClr val="0070C0"/>
                </a:solidFill>
              </a:rPr>
              <a:t>Insertion de données</a:t>
            </a:r>
          </a:p>
          <a:p>
            <a:pPr>
              <a:buNone/>
            </a:pPr>
            <a:r>
              <a:rPr lang="fr-FR" dirty="0"/>
              <a:t>$ </a:t>
            </a:r>
            <a:r>
              <a:rPr lang="fr-FR" dirty="0" err="1"/>
              <a:t>ldapadd</a:t>
            </a:r>
            <a:r>
              <a:rPr lang="fr-FR" dirty="0"/>
              <a:t> -c -x -h </a:t>
            </a:r>
            <a:r>
              <a:rPr lang="fr-FR" dirty="0" err="1"/>
              <a:t>localhost</a:t>
            </a:r>
            <a:r>
              <a:rPr lang="fr-FR" dirty="0"/>
              <a:t> -D "</a:t>
            </a:r>
            <a:r>
              <a:rPr lang="fr-FR" dirty="0" err="1"/>
              <a:t>cn</a:t>
            </a:r>
            <a:r>
              <a:rPr lang="fr-FR" dirty="0"/>
              <a:t>=</a:t>
            </a:r>
            <a:r>
              <a:rPr lang="fr-FR" dirty="0" err="1"/>
              <a:t>Manager,dc</a:t>
            </a:r>
            <a:r>
              <a:rPr lang="fr-FR" dirty="0"/>
              <a:t>=</a:t>
            </a:r>
            <a:r>
              <a:rPr lang="fr-FR" dirty="0" err="1"/>
              <a:t>example,dc</a:t>
            </a:r>
            <a:r>
              <a:rPr lang="fr-FR" dirty="0"/>
              <a:t>=</a:t>
            </a:r>
            <a:r>
              <a:rPr lang="fr-FR" dirty="0" err="1"/>
              <a:t>com</a:t>
            </a:r>
            <a:r>
              <a:rPr lang="fr-FR" dirty="0"/>
              <a:t>" -W -f </a:t>
            </a:r>
            <a:r>
              <a:rPr lang="fr-FR" dirty="0" err="1"/>
              <a:t>base.ldif</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Service d’annuaire</a:t>
            </a:r>
          </a:p>
        </p:txBody>
      </p:sp>
      <p:sp>
        <p:nvSpPr>
          <p:cNvPr id="3" name="Espace réservé du contenu 2"/>
          <p:cNvSpPr>
            <a:spLocks noGrp="1"/>
          </p:cNvSpPr>
          <p:nvPr>
            <p:ph idx="1"/>
          </p:nvPr>
        </p:nvSpPr>
        <p:spPr/>
        <p:txBody>
          <a:bodyPr>
            <a:normAutofit fontScale="92500" lnSpcReduction="20000"/>
          </a:bodyPr>
          <a:lstStyle/>
          <a:p>
            <a:pPr algn="just">
              <a:buFont typeface="Wingdings" pitchFamily="2" charset="2"/>
              <a:buChar char="q"/>
            </a:pPr>
            <a:r>
              <a:rPr lang="fr-FR" dirty="0"/>
              <a:t> Un service d'annuaire peut être associé à un système de stockage de données permettant de rendre accessible un ensemble d'informations à tous les utilisateurs de ce système.</a:t>
            </a:r>
          </a:p>
          <a:p>
            <a:pPr algn="just">
              <a:buFont typeface="Wingdings" pitchFamily="2" charset="2"/>
              <a:buChar char="q"/>
            </a:pPr>
            <a:endParaRPr lang="fr-FR" dirty="0"/>
          </a:p>
          <a:p>
            <a:pPr algn="just">
              <a:buFont typeface="Wingdings" pitchFamily="2" charset="2"/>
              <a:buChar char="q"/>
            </a:pPr>
            <a:r>
              <a:rPr lang="fr-FR" dirty="0"/>
              <a:t> Les annuaires électroniques sont un type de base de données spécialisées permettant de stocker des informations de manière hiérarchique et offrant des mécanismes simples pour rechercher l'information, la trier, l'organiser selon un nombre limité de critères. </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C00000"/>
                </a:solidFill>
              </a:rPr>
              <a:t>Pourquoi les annuaires?</a:t>
            </a:r>
          </a:p>
        </p:txBody>
      </p:sp>
      <p:sp>
        <p:nvSpPr>
          <p:cNvPr id="3" name="Espace réservé du contenu 2"/>
          <p:cNvSpPr>
            <a:spLocks noGrp="1"/>
          </p:cNvSpPr>
          <p:nvPr>
            <p:ph idx="1"/>
          </p:nvPr>
        </p:nvSpPr>
        <p:spPr/>
        <p:txBody>
          <a:bodyPr>
            <a:normAutofit/>
          </a:bodyPr>
          <a:lstStyle/>
          <a:p>
            <a:pPr algn="just">
              <a:buFont typeface="Wingdings" pitchFamily="2" charset="2"/>
              <a:buChar char="q"/>
            </a:pPr>
            <a:r>
              <a:rPr lang="fr-FR" dirty="0"/>
              <a:t> Rechercher des personnes ou des ressources </a:t>
            </a:r>
          </a:p>
          <a:p>
            <a:pPr lvl="0" algn="just">
              <a:buFont typeface="Wingdings" pitchFamily="2" charset="2"/>
              <a:buChar char="q"/>
            </a:pPr>
            <a:r>
              <a:rPr lang="fr-FR" dirty="0"/>
              <a:t> Constituer un carnet d'adresse</a:t>
            </a:r>
          </a:p>
          <a:p>
            <a:pPr lvl="0" algn="just">
              <a:buFont typeface="Wingdings" pitchFamily="2" charset="2"/>
              <a:buChar char="q"/>
            </a:pPr>
            <a:r>
              <a:rPr lang="fr-FR" dirty="0"/>
              <a:t> Authentifier des utilisateurs</a:t>
            </a:r>
          </a:p>
          <a:p>
            <a:pPr lvl="0" algn="just">
              <a:buFont typeface="Wingdings" pitchFamily="2" charset="2"/>
              <a:buChar char="q"/>
            </a:pPr>
            <a:r>
              <a:rPr lang="fr-FR" dirty="0"/>
              <a:t> Définir les droits de chaque utilisateur</a:t>
            </a:r>
          </a:p>
          <a:p>
            <a:pPr lvl="0" algn="just">
              <a:buFont typeface="Wingdings" pitchFamily="2" charset="2"/>
              <a:buChar char="q"/>
            </a:pPr>
            <a:r>
              <a:rPr lang="fr-FR" dirty="0"/>
              <a:t> Recenser des informations sur un parc matériel</a:t>
            </a:r>
          </a:p>
          <a:p>
            <a:pPr lvl="0" algn="just">
              <a:buFont typeface="Wingdings" pitchFamily="2" charset="2"/>
              <a:buChar char="q"/>
            </a:pPr>
            <a:r>
              <a:rPr lang="fr-FR" dirty="0"/>
              <a:t> Décrire les applications disponibles</a:t>
            </a:r>
          </a:p>
          <a:p>
            <a:pPr algn="just">
              <a:buFont typeface="Wingdings" pitchFamily="2" charset="2"/>
              <a:buChar char="q"/>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Caractéristiques des annuaires</a:t>
            </a:r>
          </a:p>
        </p:txBody>
      </p:sp>
      <p:sp>
        <p:nvSpPr>
          <p:cNvPr id="3" name="Espace réservé du contenu 2"/>
          <p:cNvSpPr>
            <a:spLocks noGrp="1"/>
          </p:cNvSpPr>
          <p:nvPr>
            <p:ph idx="1"/>
          </p:nvPr>
        </p:nvSpPr>
        <p:spPr/>
        <p:txBody>
          <a:bodyPr>
            <a:normAutofit fontScale="85000" lnSpcReduction="20000"/>
          </a:bodyPr>
          <a:lstStyle/>
          <a:p>
            <a:pPr lvl="0" algn="just">
              <a:buFont typeface="Wingdings" pitchFamily="2" charset="2"/>
              <a:buChar char="q"/>
            </a:pPr>
            <a:r>
              <a:rPr lang="fr-FR" b="1" dirty="0"/>
              <a:t>Dynamiques</a:t>
            </a:r>
            <a:r>
              <a:rPr lang="fr-FR" dirty="0"/>
              <a:t> : la mise à jour est beaucoup plus simple et rapide. D'autant plus que les personnes recensées dans l'annuaire peuvent elles même modifier leurs informations (si elles sont habilitées à le faire).</a:t>
            </a:r>
          </a:p>
          <a:p>
            <a:pPr lvl="0" algn="just">
              <a:buFont typeface="Wingdings" pitchFamily="2" charset="2"/>
              <a:buChar char="q"/>
            </a:pPr>
            <a:endParaRPr lang="fr-FR" dirty="0"/>
          </a:p>
          <a:p>
            <a:pPr lvl="0" algn="just">
              <a:buFont typeface="Wingdings" pitchFamily="2" charset="2"/>
              <a:buChar char="q"/>
            </a:pPr>
            <a:r>
              <a:rPr lang="fr-FR" b="1" dirty="0"/>
              <a:t>Sûrs</a:t>
            </a:r>
            <a:r>
              <a:rPr lang="fr-FR" dirty="0"/>
              <a:t> : disposent de mécanismes d'authentification des utilisateurs ainsi que des règles d'accès permettant de définir les branches de l'annuaire auxquelles l'utilisateur peut accéder.</a:t>
            </a:r>
          </a:p>
          <a:p>
            <a:pPr lvl="0" algn="just">
              <a:buFont typeface="Wingdings" pitchFamily="2" charset="2"/>
              <a:buChar char="q"/>
            </a:pPr>
            <a:endParaRPr lang="fr-FR" dirty="0"/>
          </a:p>
          <a:p>
            <a:pPr lvl="0" algn="just">
              <a:buFont typeface="Wingdings" pitchFamily="2" charset="2"/>
              <a:buChar char="q"/>
            </a:pPr>
            <a:r>
              <a:rPr lang="fr-FR" b="1" dirty="0"/>
              <a:t>Souples</a:t>
            </a:r>
            <a:r>
              <a:rPr lang="fr-FR" dirty="0"/>
              <a:t> : ils permettent de classer l'information selon des critères multiples.</a:t>
            </a:r>
          </a:p>
          <a:p>
            <a:pPr algn="just">
              <a:buFont typeface="Wingdings" pitchFamily="2" charset="2"/>
              <a:buChar char="q"/>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Caractéristiques des annuaires</a:t>
            </a:r>
          </a:p>
        </p:txBody>
      </p:sp>
      <p:sp>
        <p:nvSpPr>
          <p:cNvPr id="3" name="Espace réservé du contenu 2"/>
          <p:cNvSpPr>
            <a:spLocks noGrp="1"/>
          </p:cNvSpPr>
          <p:nvPr>
            <p:ph idx="1"/>
          </p:nvPr>
        </p:nvSpPr>
        <p:spPr/>
        <p:txBody>
          <a:bodyPr>
            <a:normAutofit/>
          </a:bodyPr>
          <a:lstStyle/>
          <a:p>
            <a:pPr lvl="0" algn="just">
              <a:buFont typeface="Wingdings" pitchFamily="2" charset="2"/>
              <a:buChar char="q"/>
            </a:pPr>
            <a:r>
              <a:rPr lang="fr-FR" dirty="0"/>
              <a:t> Les annuaires doivent pouvoir être répartis. Cela signifie qu'un serveur d'annuaire doit comporter des mécanismes permettant de coopérer, c'est-à-dire d'étendre la recherche sur des serveur tiers si jamais aucun enregistrement n'est trouvé</a:t>
            </a:r>
          </a:p>
          <a:p>
            <a:pPr algn="just">
              <a:buFont typeface="Wingdings" pitchFamily="2" charset="2"/>
              <a:buChar char="q"/>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Différence avec une</a:t>
            </a:r>
            <a:r>
              <a:rPr lang="fr-FR" b="1" cap="all" dirty="0">
                <a:solidFill>
                  <a:srgbClr val="C00000"/>
                </a:solidFill>
              </a:rPr>
              <a:t> BDD</a:t>
            </a:r>
            <a:endParaRPr lang="fr-FR" b="1" dirty="0">
              <a:solidFill>
                <a:srgbClr val="C00000"/>
              </a:solidFill>
            </a:endParaRPr>
          </a:p>
        </p:txBody>
      </p:sp>
      <p:sp>
        <p:nvSpPr>
          <p:cNvPr id="3" name="Espace réservé du contenu 2"/>
          <p:cNvSpPr>
            <a:spLocks noGrp="1"/>
          </p:cNvSpPr>
          <p:nvPr>
            <p:ph idx="1"/>
          </p:nvPr>
        </p:nvSpPr>
        <p:spPr>
          <a:xfrm>
            <a:off x="457200" y="2392288"/>
            <a:ext cx="8229600" cy="2620888"/>
          </a:xfrm>
        </p:spPr>
        <p:txBody>
          <a:bodyPr>
            <a:normAutofit fontScale="85000" lnSpcReduction="20000"/>
          </a:bodyPr>
          <a:lstStyle/>
          <a:p>
            <a:pPr lvl="0" algn="just">
              <a:buFont typeface="Wingdings" pitchFamily="2" charset="2"/>
              <a:buChar char="q"/>
            </a:pPr>
            <a:r>
              <a:rPr lang="fr-FR" dirty="0"/>
              <a:t> Contrairement à un SGBD, un annuaire n’est pas fait pour stocker des informations constamment en mouvement. Il est logique de le structurer différemment et d’organiser les données de manière arborescente.</a:t>
            </a:r>
          </a:p>
          <a:p>
            <a:pPr lvl="0" algn="just">
              <a:buFont typeface="Wingdings" pitchFamily="2" charset="2"/>
              <a:buChar char="q"/>
            </a:pPr>
            <a:endParaRPr lang="fr-FR" dirty="0"/>
          </a:p>
          <a:p>
            <a:pPr lvl="0" algn="just">
              <a:buFont typeface="Wingdings" pitchFamily="2" charset="2"/>
              <a:buChar char="q"/>
            </a:pPr>
            <a:r>
              <a:rPr lang="fr-FR" dirty="0"/>
              <a:t>Un annuaire est plus consulté que mis à jour.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solidFill>
                  <a:srgbClr val="C00000"/>
                </a:solidFill>
              </a:rPr>
              <a:t>Les annuaires répartis</a:t>
            </a:r>
          </a:p>
        </p:txBody>
      </p:sp>
      <p:sp>
        <p:nvSpPr>
          <p:cNvPr id="3" name="Espace réservé du contenu 2"/>
          <p:cNvSpPr>
            <a:spLocks noGrp="1"/>
          </p:cNvSpPr>
          <p:nvPr>
            <p:ph idx="1"/>
          </p:nvPr>
        </p:nvSpPr>
        <p:spPr>
          <a:xfrm>
            <a:off x="457200" y="1600200"/>
            <a:ext cx="8229600" cy="4853136"/>
          </a:xfrm>
        </p:spPr>
        <p:txBody>
          <a:bodyPr>
            <a:normAutofit fontScale="77500" lnSpcReduction="20000"/>
          </a:bodyPr>
          <a:lstStyle/>
          <a:p>
            <a:pPr algn="just">
              <a:buFont typeface="Wingdings" pitchFamily="2" charset="2"/>
              <a:buChar char="q"/>
            </a:pPr>
            <a:r>
              <a:rPr lang="fr-FR" dirty="0"/>
              <a:t>Etant donné le grand nombre d'enregistrements que peut comporter un annuaire, il n'est parfois pas concevable de créer un annuaire centralisé contenant les informations de centaines de milliers de personnes. </a:t>
            </a:r>
          </a:p>
          <a:p>
            <a:pPr algn="just">
              <a:buFont typeface="Wingdings" pitchFamily="2" charset="2"/>
              <a:buChar char="q"/>
            </a:pPr>
            <a:endParaRPr lang="fr-FR" dirty="0"/>
          </a:p>
          <a:p>
            <a:pPr algn="just">
              <a:buFont typeface="Wingdings" pitchFamily="2" charset="2"/>
              <a:buChar char="q"/>
            </a:pPr>
            <a:r>
              <a:rPr lang="fr-FR" dirty="0"/>
              <a:t>C'est la raison pour laquelle les serveurs d'annuaires doivent être capable de communiquer entre eux afin de partager l'information.</a:t>
            </a:r>
          </a:p>
          <a:p>
            <a:pPr algn="just">
              <a:buFont typeface="Wingdings" pitchFamily="2" charset="2"/>
              <a:buChar char="q"/>
            </a:pPr>
            <a:endParaRPr lang="fr-FR" dirty="0"/>
          </a:p>
          <a:p>
            <a:pPr algn="just">
              <a:buFont typeface="Wingdings" pitchFamily="2" charset="2"/>
              <a:buChar char="q"/>
            </a:pPr>
            <a:r>
              <a:rPr lang="fr-FR" dirty="0"/>
              <a:t>Les serveurs d'annuaires possèdent la faculté de se </a:t>
            </a:r>
            <a:r>
              <a:rPr lang="fr-FR" i="1" dirty="0"/>
              <a:t>répliquer</a:t>
            </a:r>
            <a:r>
              <a:rPr lang="fr-FR" dirty="0"/>
              <a:t>, c'est-à-dire d'offrir des fonctions permettant d'importer et d'exporter des enregistrements (on dit généralement </a:t>
            </a:r>
            <a:r>
              <a:rPr lang="fr-FR" i="1" dirty="0"/>
              <a:t>synchroniser</a:t>
            </a:r>
            <a:r>
              <a:rPr lang="fr-FR" dirty="0"/>
              <a:t>) avec d'autres annuaires. </a:t>
            </a:r>
          </a:p>
          <a:p>
            <a:pPr algn="just">
              <a:buFont typeface="Wingdings" pitchFamily="2" charset="2"/>
              <a:buChar char="q"/>
            </a:pPr>
            <a:endParaRPr lang="fr-FR" dirty="0"/>
          </a:p>
          <a:p>
            <a:pPr algn="just">
              <a:buFont typeface="Wingdings" pitchFamily="2" charset="2"/>
              <a:buChar char="q"/>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C00000"/>
                </a:solidFill>
              </a:rPr>
              <a:t>LDAP</a:t>
            </a:r>
            <a:br>
              <a:rPr lang="fr-FR" b="1" dirty="0">
                <a:solidFill>
                  <a:srgbClr val="C00000"/>
                </a:solidFill>
              </a:rPr>
            </a:br>
            <a:r>
              <a:rPr lang="fr-FR" b="1" dirty="0">
                <a:solidFill>
                  <a:srgbClr val="C00000"/>
                </a:solidFill>
              </a:rPr>
              <a:t>Light Directory Access Protocol</a:t>
            </a:r>
          </a:p>
        </p:txBody>
      </p:sp>
      <p:sp>
        <p:nvSpPr>
          <p:cNvPr id="3" name="Espace réservé du contenu 2"/>
          <p:cNvSpPr>
            <a:spLocks noGrp="1"/>
          </p:cNvSpPr>
          <p:nvPr>
            <p:ph idx="1"/>
          </p:nvPr>
        </p:nvSpPr>
        <p:spPr/>
        <p:txBody>
          <a:bodyPr>
            <a:normAutofit lnSpcReduction="10000"/>
          </a:bodyPr>
          <a:lstStyle/>
          <a:p>
            <a:pPr algn="just">
              <a:buFont typeface="Wingdings" pitchFamily="2" charset="2"/>
              <a:buChar char="q"/>
            </a:pPr>
            <a:r>
              <a:rPr lang="fr-FR" dirty="0"/>
              <a:t> LDAP est un service d'annuaire dérivé de la norme X.500. </a:t>
            </a:r>
          </a:p>
          <a:p>
            <a:pPr algn="just">
              <a:buFont typeface="Wingdings" pitchFamily="2" charset="2"/>
              <a:buChar char="q"/>
            </a:pPr>
            <a:endParaRPr lang="fr-FR" dirty="0"/>
          </a:p>
          <a:p>
            <a:pPr algn="just">
              <a:buFont typeface="Wingdings" pitchFamily="2" charset="2"/>
              <a:buChar char="q"/>
            </a:pPr>
            <a:r>
              <a:rPr lang="fr-FR" dirty="0"/>
              <a:t>La norme X.500 est très lourde, LDAP en est une version allégée (light).</a:t>
            </a:r>
          </a:p>
          <a:p>
            <a:pPr algn="just">
              <a:buFont typeface="Wingdings" pitchFamily="2" charset="2"/>
              <a:buChar char="q"/>
            </a:pPr>
            <a:endParaRPr lang="fr-FR" dirty="0"/>
          </a:p>
          <a:p>
            <a:pPr algn="just">
              <a:buFont typeface="Wingdings" pitchFamily="2" charset="2"/>
              <a:buChar char="q"/>
            </a:pPr>
            <a:r>
              <a:rPr lang="fr-FR" dirty="0"/>
              <a:t> LDAP supporte le chiffrement SSL et cohabite parfaitement avec les différentes applications  client/serveur.</a:t>
            </a:r>
          </a:p>
          <a:p>
            <a:pPr algn="just">
              <a:buFont typeface="Wingdings" pitchFamily="2" charset="2"/>
              <a:buChar char="q"/>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2763</TotalTime>
  <Words>1488</Words>
  <Application>Microsoft Office PowerPoint</Application>
  <PresentationFormat>Affichage à l'écran (4:3)</PresentationFormat>
  <Paragraphs>153</Paragraphs>
  <Slides>29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29</vt:i4>
      </vt:variant>
    </vt:vector>
  </HeadingPairs>
  <TitlesOfParts>
    <vt:vector size="33" baseType="lpstr">
      <vt:lpstr>Arial</vt:lpstr>
      <vt:lpstr>Calibri</vt:lpstr>
      <vt:lpstr>Wingdings</vt:lpstr>
      <vt:lpstr>Thème Office</vt:lpstr>
      <vt:lpstr>Présentation PowerPoint</vt:lpstr>
      <vt:lpstr>Introduction</vt:lpstr>
      <vt:lpstr>Service d’annuaire</vt:lpstr>
      <vt:lpstr>Pourquoi les annuaires?</vt:lpstr>
      <vt:lpstr>Caractéristiques des annuaires</vt:lpstr>
      <vt:lpstr>Caractéristiques des annuaires</vt:lpstr>
      <vt:lpstr>Différence avec une BDD</vt:lpstr>
      <vt:lpstr>Les annuaires répartis</vt:lpstr>
      <vt:lpstr>LDAP Light Directory Access Protocol</vt:lpstr>
      <vt:lpstr>Protocole LDAP</vt:lpstr>
      <vt:lpstr>Serveur LDAP</vt:lpstr>
      <vt:lpstr>Méthodes de communication LDAP</vt:lpstr>
      <vt:lpstr>Fonctionnement LDAP</vt:lpstr>
      <vt:lpstr>Modèle d'information</vt:lpstr>
      <vt:lpstr>Modèle d’information</vt:lpstr>
      <vt:lpstr>Modèle d’information</vt:lpstr>
      <vt:lpstr>Modèle d’information</vt:lpstr>
      <vt:lpstr>Modèle de nommage</vt:lpstr>
      <vt:lpstr>Modèle de nommage</vt:lpstr>
      <vt:lpstr>Modèle de fonctionnement</vt:lpstr>
      <vt:lpstr>Modèle de sécurité</vt:lpstr>
      <vt:lpstr>Présentation PowerPoint</vt:lpstr>
      <vt:lpstr>Modèle de réplication</vt:lpstr>
      <vt:lpstr>Modèle de réplication</vt:lpstr>
      <vt:lpstr>Conclusion</vt:lpstr>
      <vt:lpstr>Présentation PowerPoint</vt:lpstr>
      <vt:lpstr>Pratique</vt:lpstr>
      <vt:lpstr>Pratique</vt:lpstr>
      <vt:lpstr>Pratique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AsmaPC</dc:creator>
  <cp:lastModifiedBy>Asma Asma</cp:lastModifiedBy>
  <cp:revision>103</cp:revision>
  <dcterms:created xsi:type="dcterms:W3CDTF">2016-02-16T20:12:18Z</dcterms:created>
  <dcterms:modified xsi:type="dcterms:W3CDTF">2024-01-14T09:46:55Z</dcterms:modified>
</cp:coreProperties>
</file>