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77" r:id="rId7"/>
    <p:sldId id="278" r:id="rId8"/>
    <p:sldId id="260" r:id="rId9"/>
    <p:sldId id="279" r:id="rId10"/>
    <p:sldId id="280" r:id="rId11"/>
    <p:sldId id="261" r:id="rId12"/>
    <p:sldId id="281" r:id="rId13"/>
    <p:sldId id="282" r:id="rId14"/>
    <p:sldId id="262" r:id="rId15"/>
    <p:sldId id="287" r:id="rId16"/>
    <p:sldId id="283" r:id="rId17"/>
    <p:sldId id="284"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85"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138762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75290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117328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7399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90588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4780A84-5C70-4B3E-B8FE-EB4CA8A190BB}" type="datetimeFigureOut">
              <a:rPr lang="fr-FR" smtClean="0"/>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36755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4780A84-5C70-4B3E-B8FE-EB4CA8A190BB}" type="datetimeFigureOut">
              <a:rPr lang="fr-FR" smtClean="0"/>
              <a:t>20/10/2025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45781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4780A84-5C70-4B3E-B8FE-EB4CA8A190BB}" type="datetimeFigureOut">
              <a:rPr lang="fr-FR" smtClean="0"/>
              <a:t>20/10/2025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87710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80A84-5C70-4B3E-B8FE-EB4CA8A190BB}" type="datetimeFigureOut">
              <a:rPr lang="fr-FR" smtClean="0"/>
              <a:t>20/10/2025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46870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4780A84-5C70-4B3E-B8FE-EB4CA8A190BB}" type="datetimeFigureOut">
              <a:rPr lang="fr-FR" smtClean="0"/>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155563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4780A84-5C70-4B3E-B8FE-EB4CA8A190BB}" type="datetimeFigureOut">
              <a:rPr lang="fr-FR" smtClean="0"/>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B9DE8B-99FF-4C7B-B610-362D617B1D08}" type="slidenum">
              <a:rPr lang="fr-FR" smtClean="0"/>
              <a:t>‹N°›</a:t>
            </a:fld>
            <a:endParaRPr lang="fr-FR"/>
          </a:p>
        </p:txBody>
      </p:sp>
    </p:spTree>
    <p:extLst>
      <p:ext uri="{BB962C8B-B14F-4D97-AF65-F5344CB8AC3E}">
        <p14:creationId xmlns:p14="http://schemas.microsoft.com/office/powerpoint/2010/main" val="256396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80A84-5C70-4B3E-B8FE-EB4CA8A190BB}" type="datetimeFigureOut">
              <a:rPr lang="fr-FR" smtClean="0"/>
              <a:t>20/10/2025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9DE8B-99FF-4C7B-B610-362D617B1D08}" type="slidenum">
              <a:rPr lang="fr-FR" smtClean="0"/>
              <a:t>‹N°›</a:t>
            </a:fld>
            <a:endParaRPr lang="fr-FR"/>
          </a:p>
        </p:txBody>
      </p:sp>
    </p:spTree>
    <p:extLst>
      <p:ext uri="{BB962C8B-B14F-4D97-AF65-F5344CB8AC3E}">
        <p14:creationId xmlns:p14="http://schemas.microsoft.com/office/powerpoint/2010/main" val="297836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 Introduction to </a:t>
            </a:r>
            <a:r>
              <a:rPr lang="fr-FR" dirty="0" err="1" smtClean="0"/>
              <a:t>Biolinguistics</a:t>
            </a:r>
            <a:endParaRPr lang="fr-FR" dirty="0"/>
          </a:p>
        </p:txBody>
      </p:sp>
      <p:sp>
        <p:nvSpPr>
          <p:cNvPr id="3" name="Sous-titre 2"/>
          <p:cNvSpPr>
            <a:spLocks noGrp="1"/>
          </p:cNvSpPr>
          <p:nvPr>
            <p:ph type="subTitle" idx="1"/>
          </p:nvPr>
        </p:nvSpPr>
        <p:spPr/>
        <p:txBody>
          <a:bodyPr/>
          <a:lstStyle/>
          <a:p>
            <a:r>
              <a:rPr lang="fr-FR" dirty="0" smtClean="0"/>
              <a:t>Master 1 Class</a:t>
            </a:r>
          </a:p>
          <a:p>
            <a:r>
              <a:rPr lang="fr-FR" dirty="0" smtClean="0"/>
              <a:t>Language Sciences</a:t>
            </a:r>
          </a:p>
          <a:p>
            <a:r>
              <a:rPr lang="fr-FR" dirty="0" smtClean="0"/>
              <a:t>Department of English</a:t>
            </a:r>
            <a:endParaRPr lang="fr-FR" dirty="0"/>
          </a:p>
        </p:txBody>
      </p:sp>
    </p:spTree>
    <p:extLst>
      <p:ext uri="{BB962C8B-B14F-4D97-AF65-F5344CB8AC3E}">
        <p14:creationId xmlns:p14="http://schemas.microsoft.com/office/powerpoint/2010/main" val="107145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8892480" cy="1143000"/>
          </a:xfrm>
        </p:spPr>
        <p:txBody>
          <a:bodyPr>
            <a:normAutofit fontScale="90000"/>
          </a:bodyPr>
          <a:lstStyle/>
          <a:p>
            <a:r>
              <a:rPr lang="fr-FR" dirty="0" smtClean="0"/>
              <a:t>The </a:t>
            </a:r>
            <a:r>
              <a:rPr lang="fr-FR" dirty="0" err="1" smtClean="0"/>
              <a:t>Moderate</a:t>
            </a:r>
            <a:r>
              <a:rPr lang="fr-FR" dirty="0" smtClean="0"/>
              <a:t>/</a:t>
            </a:r>
            <a:r>
              <a:rPr lang="fr-FR" dirty="0" err="1" smtClean="0"/>
              <a:t>Neuroscientific</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79512" y="1600200"/>
            <a:ext cx="8784976" cy="4525963"/>
          </a:xfrm>
        </p:spPr>
        <p:txBody>
          <a:bodyPr>
            <a:normAutofit fontScale="92500" lnSpcReduction="20000"/>
          </a:bodyPr>
          <a:lstStyle/>
          <a:p>
            <a:r>
              <a:rPr lang="en-US" dirty="0" smtClean="0"/>
              <a:t>This definition </a:t>
            </a:r>
            <a:r>
              <a:rPr lang="en-US" b="1" dirty="0" smtClean="0">
                <a:solidFill>
                  <a:srgbClr val="FF0000"/>
                </a:solidFill>
              </a:rPr>
              <a:t>is broader than the </a:t>
            </a:r>
            <a:r>
              <a:rPr lang="en-US" b="1" dirty="0" err="1" smtClean="0">
                <a:solidFill>
                  <a:srgbClr val="FF0000"/>
                </a:solidFill>
              </a:rPr>
              <a:t>Chomskyan</a:t>
            </a:r>
            <a:r>
              <a:rPr lang="en-US" b="1" dirty="0" smtClean="0">
                <a:solidFill>
                  <a:srgbClr val="FF0000"/>
                </a:solidFill>
              </a:rPr>
              <a:t> </a:t>
            </a:r>
            <a:r>
              <a:rPr lang="en-US" dirty="0" smtClean="0"/>
              <a:t>definition because it does not presuppose specialized language faculties. The neural substrate of language might employ general mechanisms or specialized ones. </a:t>
            </a:r>
          </a:p>
          <a:p>
            <a:endParaRPr lang="en-US" dirty="0"/>
          </a:p>
          <a:p>
            <a:r>
              <a:rPr lang="en-US" dirty="0" smtClean="0"/>
              <a:t>The definition leaves this </a:t>
            </a:r>
            <a:r>
              <a:rPr lang="en-US" b="1" dirty="0" smtClean="0">
                <a:solidFill>
                  <a:srgbClr val="FF0000"/>
                </a:solidFill>
              </a:rPr>
              <a:t>question open</a:t>
            </a:r>
            <a:r>
              <a:rPr lang="en-US" dirty="0" smtClean="0"/>
              <a:t>, to be settled by </a:t>
            </a:r>
            <a:r>
              <a:rPr lang="en-US" b="1" dirty="0" smtClean="0">
                <a:solidFill>
                  <a:srgbClr val="FF0000"/>
                </a:solidFill>
              </a:rPr>
              <a:t>empirical investigation</a:t>
            </a:r>
            <a:r>
              <a:rPr lang="en-US" dirty="0" smtClean="0"/>
              <a:t>. This approach has become increasingly influential as neuroimaging technology has advanced, allowing researchers to observe the living brain during language tasks.</a:t>
            </a:r>
          </a:p>
          <a:p>
            <a:endParaRPr lang="fr-FR" dirty="0"/>
          </a:p>
        </p:txBody>
      </p:sp>
    </p:spTree>
    <p:extLst>
      <p:ext uri="{BB962C8B-B14F-4D97-AF65-F5344CB8AC3E}">
        <p14:creationId xmlns:p14="http://schemas.microsoft.com/office/powerpoint/2010/main" val="12668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28992" cy="864096"/>
          </a:xfrm>
        </p:spPr>
        <p:txBody>
          <a:bodyPr>
            <a:noAutofit/>
          </a:bodyPr>
          <a:lstStyle/>
          <a:p>
            <a:r>
              <a:rPr lang="fr-FR" sz="3200" dirty="0" smtClean="0"/>
              <a:t>The Broad/</a:t>
            </a:r>
            <a:r>
              <a:rPr lang="fr-FR" sz="3200" dirty="0" err="1" smtClean="0"/>
              <a:t>Evolutionary-Developmental</a:t>
            </a:r>
            <a:r>
              <a:rPr lang="fr-FR" sz="3200" dirty="0" smtClean="0"/>
              <a:t> </a:t>
            </a:r>
            <a:r>
              <a:rPr lang="fr-FR" sz="3200" dirty="0" err="1" smtClean="0"/>
              <a:t>Definition</a:t>
            </a:r>
            <a:endParaRPr lang="fr-FR" sz="3200" dirty="0"/>
          </a:p>
        </p:txBody>
      </p:sp>
      <p:sp>
        <p:nvSpPr>
          <p:cNvPr id="3" name="Espace réservé du contenu 2"/>
          <p:cNvSpPr>
            <a:spLocks noGrp="1"/>
          </p:cNvSpPr>
          <p:nvPr>
            <p:ph idx="1"/>
          </p:nvPr>
        </p:nvSpPr>
        <p:spPr>
          <a:xfrm>
            <a:off x="107504" y="1052736"/>
            <a:ext cx="8928992" cy="5544616"/>
          </a:xfrm>
        </p:spPr>
        <p:txBody>
          <a:bodyPr>
            <a:normAutofit/>
          </a:bodyPr>
          <a:lstStyle/>
          <a:p>
            <a:r>
              <a:rPr lang="en-US" dirty="0" smtClean="0"/>
              <a:t>This expansive definition proposes that </a:t>
            </a:r>
            <a:r>
              <a:rPr lang="en-US" b="1" dirty="0" err="1" smtClean="0"/>
              <a:t>biolinguistics</a:t>
            </a:r>
            <a:r>
              <a:rPr lang="en-US" b="1" dirty="0" smtClean="0"/>
              <a:t> encompasses </a:t>
            </a:r>
            <a:r>
              <a:rPr lang="en-US" b="1" dirty="0" smtClean="0">
                <a:solidFill>
                  <a:srgbClr val="FF0000"/>
                </a:solidFill>
              </a:rPr>
              <a:t>all biological </a:t>
            </a:r>
            <a:r>
              <a:rPr lang="en-US" b="1" dirty="0" smtClean="0"/>
              <a:t>dimensions of language: neural implementation, evolutionary origins, developmental acquisition, genetic bases, and even the biological constraints on language variation.</a:t>
            </a:r>
            <a:r>
              <a:rPr lang="en-US" dirty="0" smtClean="0"/>
              <a:t> </a:t>
            </a:r>
          </a:p>
          <a:p>
            <a:endParaRPr lang="en-US" dirty="0"/>
          </a:p>
          <a:p>
            <a:r>
              <a:rPr lang="en-US" dirty="0" smtClean="0"/>
              <a:t>This maximalist approach treats </a:t>
            </a:r>
            <a:r>
              <a:rPr lang="en-US" dirty="0" err="1" smtClean="0"/>
              <a:t>biolinguistics</a:t>
            </a:r>
            <a:r>
              <a:rPr lang="en-US" dirty="0" smtClean="0"/>
              <a:t> as an umbrella field integrating multiple biological perspectives.</a:t>
            </a:r>
          </a:p>
          <a:p>
            <a:pPr marL="0" indent="0">
              <a:buNone/>
            </a:pPr>
            <a:endParaRPr lang="en-US" dirty="0" smtClean="0"/>
          </a:p>
          <a:p>
            <a:pPr marL="0" indent="0">
              <a:buNone/>
            </a:pPr>
            <a:endParaRPr lang="en-US" dirty="0" smtClean="0"/>
          </a:p>
          <a:p>
            <a:endParaRPr lang="fr-FR" dirty="0"/>
          </a:p>
        </p:txBody>
      </p:sp>
    </p:spTree>
    <p:extLst>
      <p:ext uri="{BB962C8B-B14F-4D97-AF65-F5344CB8AC3E}">
        <p14:creationId xmlns:p14="http://schemas.microsoft.com/office/powerpoint/2010/main" val="376819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922114"/>
          </a:xfrm>
        </p:spPr>
        <p:txBody>
          <a:bodyPr>
            <a:normAutofit fontScale="90000"/>
          </a:bodyPr>
          <a:lstStyle/>
          <a:p>
            <a:r>
              <a:rPr lang="fr-FR" dirty="0" smtClean="0"/>
              <a:t>The Broad/</a:t>
            </a:r>
            <a:r>
              <a:rPr lang="fr-FR" dirty="0" err="1" smtClean="0"/>
              <a:t>Evolutionary-Developmental</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313184" y="1600200"/>
            <a:ext cx="8830816" cy="4525963"/>
          </a:xfrm>
        </p:spPr>
        <p:txBody>
          <a:bodyPr>
            <a:normAutofit fontScale="62500" lnSpcReduction="20000"/>
          </a:bodyPr>
          <a:lstStyle/>
          <a:p>
            <a:r>
              <a:rPr lang="en-US" dirty="0" smtClean="0"/>
              <a:t>Researchers in this tradition ask: </a:t>
            </a:r>
          </a:p>
          <a:p>
            <a:pPr marL="0" indent="0">
              <a:buNone/>
            </a:pPr>
            <a:endParaRPr lang="en-US" dirty="0" smtClean="0"/>
          </a:p>
          <a:p>
            <a:pPr marL="0" indent="0">
              <a:buNone/>
            </a:pPr>
            <a:r>
              <a:rPr lang="en-US" dirty="0" smtClean="0"/>
              <a:t>How did language </a:t>
            </a:r>
            <a:r>
              <a:rPr lang="en-US" b="1" dirty="0" smtClean="0">
                <a:solidFill>
                  <a:srgbClr val="FF0000"/>
                </a:solidFill>
              </a:rPr>
              <a:t>evolve</a:t>
            </a:r>
            <a:r>
              <a:rPr lang="en-US" dirty="0" smtClean="0"/>
              <a:t>? </a:t>
            </a:r>
          </a:p>
          <a:p>
            <a:pPr marL="0" indent="0">
              <a:buNone/>
            </a:pPr>
            <a:endParaRPr lang="en-US" dirty="0"/>
          </a:p>
          <a:p>
            <a:pPr marL="0" indent="0">
              <a:buNone/>
            </a:pPr>
            <a:r>
              <a:rPr lang="en-US" dirty="0" smtClean="0"/>
              <a:t>What selective</a:t>
            </a:r>
            <a:r>
              <a:rPr lang="en-US" b="1" dirty="0" smtClean="0">
                <a:solidFill>
                  <a:srgbClr val="FF0000"/>
                </a:solidFill>
              </a:rPr>
              <a:t> pressures </a:t>
            </a:r>
            <a:r>
              <a:rPr lang="en-US" dirty="0" smtClean="0"/>
              <a:t>favored the emergence of linguistic capacity? </a:t>
            </a:r>
          </a:p>
          <a:p>
            <a:pPr marL="0" indent="0">
              <a:buNone/>
            </a:pPr>
            <a:endParaRPr lang="en-US" dirty="0"/>
          </a:p>
          <a:p>
            <a:pPr marL="0" indent="0">
              <a:buNone/>
            </a:pPr>
            <a:r>
              <a:rPr lang="en-US" dirty="0" smtClean="0"/>
              <a:t>How do </a:t>
            </a:r>
            <a:r>
              <a:rPr lang="en-US" b="1" dirty="0" smtClean="0">
                <a:solidFill>
                  <a:srgbClr val="FF0000"/>
                </a:solidFill>
              </a:rPr>
              <a:t>genetic and developmental processes </a:t>
            </a:r>
            <a:r>
              <a:rPr lang="en-US" dirty="0" smtClean="0"/>
              <a:t>lead to the adult language faculty? </a:t>
            </a:r>
          </a:p>
          <a:p>
            <a:pPr marL="0" indent="0">
              <a:buNone/>
            </a:pPr>
            <a:endParaRPr lang="en-US" dirty="0"/>
          </a:p>
          <a:p>
            <a:pPr marL="0" indent="0">
              <a:buNone/>
            </a:pPr>
            <a:r>
              <a:rPr lang="en-US" dirty="0" smtClean="0"/>
              <a:t>What role does</a:t>
            </a:r>
            <a:r>
              <a:rPr lang="en-US" b="1" dirty="0" smtClean="0">
                <a:solidFill>
                  <a:srgbClr val="FF0000"/>
                </a:solidFill>
              </a:rPr>
              <a:t> learning </a:t>
            </a:r>
            <a:r>
              <a:rPr lang="en-US" dirty="0" smtClean="0"/>
              <a:t>play in acquiring language? </a:t>
            </a:r>
            <a:r>
              <a:rPr lang="en-US" b="1" dirty="0" smtClean="0">
                <a:solidFill>
                  <a:srgbClr val="00B050"/>
                </a:solidFill>
              </a:rPr>
              <a:t>(SLA)</a:t>
            </a:r>
          </a:p>
          <a:p>
            <a:pPr marL="0" indent="0">
              <a:buNone/>
            </a:pPr>
            <a:endParaRPr lang="en-US" dirty="0"/>
          </a:p>
          <a:p>
            <a:pPr marL="0" indent="0">
              <a:buNone/>
            </a:pPr>
            <a:r>
              <a:rPr lang="en-US" dirty="0" smtClean="0"/>
              <a:t>How do biological </a:t>
            </a:r>
            <a:r>
              <a:rPr lang="en-US" b="1" dirty="0" smtClean="0">
                <a:solidFill>
                  <a:srgbClr val="FF0000"/>
                </a:solidFill>
              </a:rPr>
              <a:t>constraints</a:t>
            </a:r>
            <a:r>
              <a:rPr lang="en-US" dirty="0" smtClean="0"/>
              <a:t> and environmental </a:t>
            </a:r>
            <a:r>
              <a:rPr lang="en-US" b="1" dirty="0" smtClean="0">
                <a:solidFill>
                  <a:srgbClr val="FF0000"/>
                </a:solidFill>
              </a:rPr>
              <a:t>input</a:t>
            </a:r>
            <a:r>
              <a:rPr lang="en-US" dirty="0" smtClean="0"/>
              <a:t> interact during development? </a:t>
            </a:r>
          </a:p>
          <a:p>
            <a:pPr marL="0" indent="0">
              <a:buNone/>
            </a:pPr>
            <a:endParaRPr lang="en-US" dirty="0"/>
          </a:p>
          <a:p>
            <a:pPr marL="0" indent="0">
              <a:buNone/>
            </a:pPr>
            <a:r>
              <a:rPr lang="en-US" dirty="0" smtClean="0"/>
              <a:t>Why do languages have the </a:t>
            </a:r>
            <a:r>
              <a:rPr lang="en-US" b="1" dirty="0" smtClean="0">
                <a:solidFill>
                  <a:srgbClr val="FF0000"/>
                </a:solidFill>
              </a:rPr>
              <a:t>properties</a:t>
            </a:r>
            <a:r>
              <a:rPr lang="en-US" dirty="0" smtClean="0"/>
              <a:t> they do?</a:t>
            </a:r>
          </a:p>
          <a:p>
            <a:endParaRPr lang="fr-FR" dirty="0"/>
          </a:p>
        </p:txBody>
      </p:sp>
    </p:spTree>
    <p:extLst>
      <p:ext uri="{BB962C8B-B14F-4D97-AF65-F5344CB8AC3E}">
        <p14:creationId xmlns:p14="http://schemas.microsoft.com/office/powerpoint/2010/main" val="394072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850106"/>
          </a:xfrm>
        </p:spPr>
        <p:txBody>
          <a:bodyPr>
            <a:normAutofit fontScale="90000"/>
          </a:bodyPr>
          <a:lstStyle/>
          <a:p>
            <a:r>
              <a:rPr lang="fr-FR" dirty="0" smtClean="0"/>
              <a:t>The Broad/</a:t>
            </a:r>
            <a:r>
              <a:rPr lang="fr-FR" dirty="0" err="1" smtClean="0"/>
              <a:t>Evolutionary-Developmental</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79512" y="1600200"/>
            <a:ext cx="8784976" cy="4525963"/>
          </a:xfrm>
        </p:spPr>
        <p:txBody>
          <a:bodyPr>
            <a:normAutofit fontScale="85000" lnSpcReduction="20000"/>
          </a:bodyPr>
          <a:lstStyle/>
          <a:p>
            <a:r>
              <a:rPr lang="en-US" dirty="0" smtClean="0"/>
              <a:t>This definition </a:t>
            </a:r>
            <a:r>
              <a:rPr lang="en-US" b="1" dirty="0" smtClean="0">
                <a:solidFill>
                  <a:srgbClr val="FF0000"/>
                </a:solidFill>
              </a:rPr>
              <a:t>does not presuppose </a:t>
            </a:r>
            <a:r>
              <a:rPr lang="en-US" dirty="0" smtClean="0"/>
              <a:t>that language is innate or learned, specialized or general-purpose. </a:t>
            </a:r>
          </a:p>
          <a:p>
            <a:endParaRPr lang="en-US" dirty="0"/>
          </a:p>
          <a:p>
            <a:r>
              <a:rPr lang="en-US" dirty="0" smtClean="0"/>
              <a:t>Rather, it maintains that understanding language requires </a:t>
            </a:r>
            <a:r>
              <a:rPr lang="en-US" b="1" dirty="0" smtClean="0">
                <a:solidFill>
                  <a:srgbClr val="FF0000"/>
                </a:solidFill>
              </a:rPr>
              <a:t>investigating</a:t>
            </a:r>
            <a:r>
              <a:rPr lang="en-US" dirty="0" smtClean="0"/>
              <a:t> how biological systems—at multiple timescales and multiple levels—generate linguistic phenomena. </a:t>
            </a:r>
          </a:p>
          <a:p>
            <a:endParaRPr lang="en-US" dirty="0"/>
          </a:p>
          <a:p>
            <a:r>
              <a:rPr lang="en-US" dirty="0" smtClean="0"/>
              <a:t>A researcher might find that some aspects of language are innate while others are learned, some capacities are specialized while others are general. The broad definition accommodates these mixed results.</a:t>
            </a:r>
          </a:p>
          <a:p>
            <a:endParaRPr lang="fr-FR" dirty="0"/>
          </a:p>
        </p:txBody>
      </p:sp>
    </p:spTree>
    <p:extLst>
      <p:ext uri="{BB962C8B-B14F-4D97-AF65-F5344CB8AC3E}">
        <p14:creationId xmlns:p14="http://schemas.microsoft.com/office/powerpoint/2010/main" val="4776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784976" cy="936104"/>
          </a:xfrm>
        </p:spPr>
        <p:txBody>
          <a:bodyPr>
            <a:normAutofit fontScale="90000"/>
          </a:bodyPr>
          <a:lstStyle/>
          <a:p>
            <a:r>
              <a:rPr lang="fr-FR" dirty="0" smtClean="0"/>
              <a:t>The Comparative-</a:t>
            </a:r>
            <a:r>
              <a:rPr lang="fr-FR" dirty="0" err="1" smtClean="0"/>
              <a:t>Naturalistic</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07504" y="1052736"/>
            <a:ext cx="8856984" cy="1272140"/>
          </a:xfrm>
        </p:spPr>
        <p:txBody>
          <a:bodyPr>
            <a:normAutofit fontScale="62500" lnSpcReduction="20000"/>
          </a:bodyPr>
          <a:lstStyle/>
          <a:p>
            <a:r>
              <a:rPr lang="en-US" dirty="0" smtClean="0"/>
              <a:t>Under this conception, </a:t>
            </a:r>
            <a:r>
              <a:rPr lang="en-US" b="1" dirty="0" err="1" smtClean="0"/>
              <a:t>biolinguistics</a:t>
            </a:r>
            <a:r>
              <a:rPr lang="en-US" b="1" dirty="0" smtClean="0"/>
              <a:t> is the study of </a:t>
            </a:r>
            <a:r>
              <a:rPr lang="en-US" b="1" dirty="0" smtClean="0">
                <a:solidFill>
                  <a:srgbClr val="FF0000"/>
                </a:solidFill>
              </a:rPr>
              <a:t>language as a natural </a:t>
            </a:r>
            <a:r>
              <a:rPr lang="en-US" b="1" dirty="0" smtClean="0"/>
              <a:t>biological phenomenon, comparable to other biological systems, using naturalistic observation and evolutionary comparative methods.</a:t>
            </a:r>
            <a:r>
              <a:rPr lang="en-US" dirty="0" smtClean="0"/>
              <a:t> </a:t>
            </a:r>
          </a:p>
          <a:p>
            <a:pPr marL="0" indent="0">
              <a:buNone/>
            </a:pPr>
            <a:r>
              <a:rPr lang="en-US" dirty="0" err="1" smtClean="0">
                <a:solidFill>
                  <a:srgbClr val="00B050"/>
                </a:solidFill>
              </a:rPr>
              <a:t>eg</a:t>
            </a:r>
            <a:r>
              <a:rPr lang="en-US" dirty="0" smtClean="0">
                <a:solidFill>
                  <a:srgbClr val="00B050"/>
                </a:solidFill>
              </a:rPr>
              <a:t>, digesting system, respiratory system,,,</a:t>
            </a:r>
          </a:p>
          <a:p>
            <a:pPr marL="0" indent="0">
              <a:buNone/>
            </a:pPr>
            <a:endParaRPr lang="en-US" dirty="0">
              <a:solidFill>
                <a:srgbClr val="00B050"/>
              </a:solidFill>
            </a:endParaRPr>
          </a:p>
          <a:p>
            <a:pPr marL="0" indent="0">
              <a:buNone/>
            </a:pPr>
            <a:endParaRPr lang="en-US" dirty="0" smtClean="0"/>
          </a:p>
          <a:p>
            <a:pPr marL="0" indent="0">
              <a:buNone/>
            </a:pPr>
            <a:endParaRPr lang="en-US" dirty="0" smtClean="0"/>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564904"/>
            <a:ext cx="6228184" cy="4152123"/>
          </a:xfrm>
          <a:prstGeom prst="rect">
            <a:avLst/>
          </a:prstGeom>
        </p:spPr>
      </p:pic>
    </p:spTree>
    <p:extLst>
      <p:ext uri="{BB962C8B-B14F-4D97-AF65-F5344CB8AC3E}">
        <p14:creationId xmlns:p14="http://schemas.microsoft.com/office/powerpoint/2010/main" val="248372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Comparative-</a:t>
            </a:r>
            <a:r>
              <a:rPr lang="fr-FR" dirty="0" err="1" smtClean="0"/>
              <a:t>Naturalistic</a:t>
            </a:r>
            <a:r>
              <a:rPr lang="fr-FR" dirty="0" smtClean="0"/>
              <a:t> </a:t>
            </a:r>
            <a:r>
              <a:rPr lang="fr-FR" dirty="0" err="1" smtClean="0"/>
              <a:t>Definition</a:t>
            </a:r>
            <a:endParaRPr lang="fr-FR" dirty="0"/>
          </a:p>
        </p:txBody>
      </p:sp>
      <p:sp>
        <p:nvSpPr>
          <p:cNvPr id="3" name="Espace réservé du contenu 2"/>
          <p:cNvSpPr>
            <a:spLocks noGrp="1"/>
          </p:cNvSpPr>
          <p:nvPr>
            <p:ph idx="1"/>
          </p:nvPr>
        </p:nvSpPr>
        <p:spPr/>
        <p:txBody>
          <a:bodyPr>
            <a:normAutofit fontScale="92500"/>
          </a:bodyPr>
          <a:lstStyle/>
          <a:p>
            <a:r>
              <a:rPr lang="en-US" dirty="0" smtClean="0"/>
              <a:t>This definition emphasizes understanding language </a:t>
            </a:r>
            <a:r>
              <a:rPr lang="en-US" b="1" dirty="0" smtClean="0">
                <a:solidFill>
                  <a:srgbClr val="FF0000"/>
                </a:solidFill>
              </a:rPr>
              <a:t>without</a:t>
            </a:r>
            <a:r>
              <a:rPr lang="en-US" dirty="0" smtClean="0"/>
              <a:t> presumption that it is </a:t>
            </a:r>
            <a:r>
              <a:rPr lang="en-US" b="1" dirty="0" smtClean="0">
                <a:solidFill>
                  <a:srgbClr val="FF0000"/>
                </a:solidFill>
              </a:rPr>
              <a:t>uniquely human </a:t>
            </a:r>
            <a:r>
              <a:rPr lang="en-US" dirty="0" smtClean="0"/>
              <a:t>or requires invoking specialized cognitive mechanisms. </a:t>
            </a:r>
          </a:p>
          <a:p>
            <a:endParaRPr lang="en-US" dirty="0" smtClean="0"/>
          </a:p>
          <a:p>
            <a:r>
              <a:rPr lang="en-US" dirty="0" smtClean="0"/>
              <a:t>It is skeptical of strong </a:t>
            </a:r>
            <a:r>
              <a:rPr lang="en-US" b="1" dirty="0" smtClean="0">
                <a:solidFill>
                  <a:srgbClr val="FF0000"/>
                </a:solidFill>
              </a:rPr>
              <a:t>nativism</a:t>
            </a:r>
            <a:r>
              <a:rPr lang="en-US" dirty="0" smtClean="0"/>
              <a:t> and interested in how general learning mechanisms and social dynamics generate linguistic complexity across generations and within individual development.</a:t>
            </a:r>
            <a:endParaRPr lang="en-US" dirty="0" smtClean="0"/>
          </a:p>
        </p:txBody>
      </p:sp>
    </p:spTree>
    <p:extLst>
      <p:ext uri="{BB962C8B-B14F-4D97-AF65-F5344CB8AC3E}">
        <p14:creationId xmlns:p14="http://schemas.microsoft.com/office/powerpoint/2010/main" val="320842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688" y="44624"/>
            <a:ext cx="8686800" cy="1143000"/>
          </a:xfrm>
        </p:spPr>
        <p:txBody>
          <a:bodyPr>
            <a:normAutofit fontScale="90000"/>
          </a:bodyPr>
          <a:lstStyle/>
          <a:p>
            <a:r>
              <a:rPr lang="fr-FR" dirty="0" smtClean="0"/>
              <a:t>The Comparative-</a:t>
            </a:r>
            <a:r>
              <a:rPr lang="fr-FR" dirty="0" err="1" smtClean="0"/>
              <a:t>Naturalistic</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79512" y="1600200"/>
            <a:ext cx="8856984" cy="4925144"/>
          </a:xfrm>
        </p:spPr>
        <p:txBody>
          <a:bodyPr>
            <a:normAutofit fontScale="70000" lnSpcReduction="20000"/>
          </a:bodyPr>
          <a:lstStyle/>
          <a:p>
            <a:r>
              <a:rPr lang="en-US" dirty="0" smtClean="0"/>
              <a:t>Researchers in this tradition ask: </a:t>
            </a:r>
          </a:p>
          <a:p>
            <a:endParaRPr lang="en-US" dirty="0"/>
          </a:p>
          <a:p>
            <a:pPr marL="0" indent="0">
              <a:buNone/>
            </a:pPr>
            <a:r>
              <a:rPr lang="en-US" dirty="0" smtClean="0"/>
              <a:t>How do animal communication systems work? </a:t>
            </a:r>
          </a:p>
          <a:p>
            <a:pPr marL="0" indent="0">
              <a:buNone/>
            </a:pPr>
            <a:endParaRPr lang="en-US" dirty="0" smtClean="0"/>
          </a:p>
          <a:p>
            <a:pPr marL="0" indent="0">
              <a:buNone/>
            </a:pPr>
            <a:r>
              <a:rPr lang="en-US" dirty="0" smtClean="0"/>
              <a:t>What capacities do non-human </a:t>
            </a:r>
            <a:r>
              <a:rPr lang="en-US" b="1" dirty="0" smtClean="0">
                <a:solidFill>
                  <a:srgbClr val="FF0000"/>
                </a:solidFill>
              </a:rPr>
              <a:t>animals </a:t>
            </a:r>
            <a:r>
              <a:rPr lang="en-US" dirty="0" smtClean="0"/>
              <a:t>possess that resemble human language? </a:t>
            </a:r>
          </a:p>
          <a:p>
            <a:pPr marL="0" indent="0">
              <a:buNone/>
            </a:pPr>
            <a:endParaRPr lang="en-US" dirty="0" smtClean="0"/>
          </a:p>
          <a:p>
            <a:pPr marL="0" indent="0">
              <a:buNone/>
            </a:pPr>
            <a:r>
              <a:rPr lang="en-US" dirty="0" smtClean="0"/>
              <a:t>What is </a:t>
            </a:r>
            <a:r>
              <a:rPr lang="en-US" b="1" dirty="0" smtClean="0">
                <a:solidFill>
                  <a:srgbClr val="FF0000"/>
                </a:solidFill>
              </a:rPr>
              <a:t>discontinuous</a:t>
            </a:r>
            <a:r>
              <a:rPr lang="en-US" dirty="0" smtClean="0"/>
              <a:t> between human language and animal communication? </a:t>
            </a:r>
            <a:endParaRPr lang="en-US" dirty="0"/>
          </a:p>
          <a:p>
            <a:pPr marL="0" indent="0">
              <a:buNone/>
            </a:pPr>
            <a:endParaRPr lang="en-US" dirty="0" smtClean="0"/>
          </a:p>
          <a:p>
            <a:pPr marL="0" indent="0">
              <a:buNone/>
            </a:pPr>
            <a:r>
              <a:rPr lang="en-US" dirty="0" smtClean="0"/>
              <a:t>How do general </a:t>
            </a:r>
            <a:r>
              <a:rPr lang="en-US" b="1" dirty="0" smtClean="0">
                <a:solidFill>
                  <a:srgbClr val="FF0000"/>
                </a:solidFill>
              </a:rPr>
              <a:t>learning</a:t>
            </a:r>
            <a:r>
              <a:rPr lang="en-US" dirty="0" smtClean="0"/>
              <a:t> mechanisms combine with </a:t>
            </a:r>
            <a:r>
              <a:rPr lang="en-US" b="1" dirty="0" smtClean="0">
                <a:solidFill>
                  <a:srgbClr val="FF0000"/>
                </a:solidFill>
              </a:rPr>
              <a:t>social </a:t>
            </a:r>
            <a:r>
              <a:rPr lang="en-US" dirty="0" smtClean="0"/>
              <a:t>interaction to generate linguistic structure? </a:t>
            </a:r>
          </a:p>
          <a:p>
            <a:pPr marL="0" indent="0">
              <a:buNone/>
            </a:pPr>
            <a:endParaRPr lang="en-US" dirty="0" smtClean="0"/>
          </a:p>
          <a:p>
            <a:pPr marL="0" indent="0">
              <a:buNone/>
            </a:pPr>
            <a:r>
              <a:rPr lang="en-US" dirty="0" smtClean="0">
                <a:solidFill>
                  <a:srgbClr val="FF0000"/>
                </a:solidFill>
              </a:rPr>
              <a:t>Can language be understood as part of culture rather than biology, or is this dichotomy misguided?</a:t>
            </a:r>
          </a:p>
          <a:p>
            <a:endParaRPr lang="fr-FR" dirty="0"/>
          </a:p>
        </p:txBody>
      </p:sp>
    </p:spTree>
    <p:extLst>
      <p:ext uri="{BB962C8B-B14F-4D97-AF65-F5344CB8AC3E}">
        <p14:creationId xmlns:p14="http://schemas.microsoft.com/office/powerpoint/2010/main" val="383594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672" y="-27384"/>
            <a:ext cx="8686800" cy="1143000"/>
          </a:xfrm>
        </p:spPr>
        <p:txBody>
          <a:bodyPr>
            <a:normAutofit fontScale="90000"/>
          </a:bodyPr>
          <a:lstStyle/>
          <a:p>
            <a:r>
              <a:rPr lang="fr-FR" dirty="0" smtClean="0"/>
              <a:t>The Comparative-</a:t>
            </a:r>
            <a:r>
              <a:rPr lang="fr-FR" dirty="0" err="1" smtClean="0"/>
              <a:t>Naturalistic</a:t>
            </a:r>
            <a:r>
              <a:rPr lang="fr-FR" dirty="0" smtClean="0"/>
              <a:t> </a:t>
            </a:r>
            <a:r>
              <a:rPr lang="fr-FR" dirty="0" err="1" smtClean="0"/>
              <a:t>Definition</a:t>
            </a:r>
            <a:endParaRPr lang="fr-FR" dirty="0"/>
          </a:p>
        </p:txBody>
      </p:sp>
      <p:sp>
        <p:nvSpPr>
          <p:cNvPr id="3" name="Espace réservé du contenu 2"/>
          <p:cNvSpPr>
            <a:spLocks noGrp="1"/>
          </p:cNvSpPr>
          <p:nvPr>
            <p:ph idx="1"/>
          </p:nvPr>
        </p:nvSpPr>
        <p:spPr/>
        <p:txBody>
          <a:bodyPr/>
          <a:lstStyle/>
          <a:p>
            <a:r>
              <a:rPr lang="en-US" dirty="0" smtClean="0"/>
              <a:t>This definition emphasizes continuity between humans and other animals, treating humans as part of the natural world rather than as exceptional. It is suspicious of claims about human uniqueness and prefers explanations that invoke principles operative across animal species.</a:t>
            </a:r>
          </a:p>
          <a:p>
            <a:endParaRPr lang="fr-FR" dirty="0"/>
          </a:p>
        </p:txBody>
      </p:sp>
    </p:spTree>
    <p:extLst>
      <p:ext uri="{BB962C8B-B14F-4D97-AF65-F5344CB8AC3E}">
        <p14:creationId xmlns:p14="http://schemas.microsoft.com/office/powerpoint/2010/main" val="113246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06090"/>
          </a:xfrm>
        </p:spPr>
        <p:txBody>
          <a:bodyPr>
            <a:normAutofit fontScale="90000"/>
          </a:bodyPr>
          <a:lstStyle/>
          <a:p>
            <a:r>
              <a:rPr lang="fr-FR" dirty="0" err="1" smtClean="0"/>
              <a:t>Synthesis</a:t>
            </a:r>
            <a:r>
              <a:rPr lang="fr-FR" dirty="0" smtClean="0"/>
              <a:t>: </a:t>
            </a:r>
            <a:r>
              <a:rPr lang="fr-FR" dirty="0" err="1" smtClean="0"/>
              <a:t>Why</a:t>
            </a:r>
            <a:r>
              <a:rPr lang="fr-FR" dirty="0" smtClean="0"/>
              <a:t> Multiple </a:t>
            </a:r>
            <a:r>
              <a:rPr lang="fr-FR" dirty="0" err="1" smtClean="0"/>
              <a:t>Definitions</a:t>
            </a:r>
            <a:r>
              <a:rPr lang="fr-FR" dirty="0" smtClean="0"/>
              <a:t>?</a:t>
            </a:r>
            <a:endParaRPr lang="fr-FR" dirty="0"/>
          </a:p>
        </p:txBody>
      </p:sp>
      <p:sp>
        <p:nvSpPr>
          <p:cNvPr id="3" name="Espace réservé du contenu 2"/>
          <p:cNvSpPr>
            <a:spLocks noGrp="1"/>
          </p:cNvSpPr>
          <p:nvPr>
            <p:ph idx="1"/>
          </p:nvPr>
        </p:nvSpPr>
        <p:spPr>
          <a:xfrm>
            <a:off x="179512" y="836712"/>
            <a:ext cx="8784976" cy="1368152"/>
          </a:xfrm>
        </p:spPr>
        <p:txBody>
          <a:bodyPr>
            <a:normAutofit fontScale="70000" lnSpcReduction="20000"/>
          </a:bodyPr>
          <a:lstStyle/>
          <a:p>
            <a:r>
              <a:rPr lang="en-US" dirty="0" smtClean="0"/>
              <a:t>These definitions are not superficial variations on a common theme. They reflect different theoretical commitments about what language fundamentally is, what aspects of language require explanation, and what kind of evidence counts as relevant. </a:t>
            </a:r>
          </a:p>
          <a:p>
            <a:endParaRPr lang="en-US"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558349530"/>
              </p:ext>
            </p:extLst>
          </p:nvPr>
        </p:nvGraphicFramePr>
        <p:xfrm>
          <a:off x="107504" y="2204864"/>
          <a:ext cx="8928992" cy="4028440"/>
        </p:xfrm>
        <a:graphic>
          <a:graphicData uri="http://schemas.openxmlformats.org/drawingml/2006/table">
            <a:tbl>
              <a:tblPr firstRow="1" bandRow="1">
                <a:tableStyleId>{5C22544A-7EE6-4342-B048-85BDC9FD1C3A}</a:tableStyleId>
              </a:tblPr>
              <a:tblGrid>
                <a:gridCol w="2232248"/>
                <a:gridCol w="2232248"/>
                <a:gridCol w="2232248"/>
                <a:gridCol w="2232248"/>
              </a:tblGrid>
              <a:tr h="370840">
                <a:tc>
                  <a:txBody>
                    <a:bodyPr/>
                    <a:lstStyle/>
                    <a:p>
                      <a:r>
                        <a:rPr lang="fr-FR" dirty="0" smtClean="0"/>
                        <a:t>1/</a:t>
                      </a:r>
                      <a:endParaRPr lang="fr-FR" dirty="0"/>
                    </a:p>
                  </a:txBody>
                  <a:tcPr/>
                </a:tc>
                <a:tc>
                  <a:txBody>
                    <a:bodyPr/>
                    <a:lstStyle/>
                    <a:p>
                      <a:r>
                        <a:rPr lang="fr-FR" dirty="0" smtClean="0"/>
                        <a:t>2/</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r>
              <a:tr h="370840">
                <a:tc>
                  <a:txBody>
                    <a:bodyPr/>
                    <a:lstStyle/>
                    <a:p>
                      <a:r>
                        <a:rPr lang="en-US" dirty="0" smtClean="0"/>
                        <a:t>A researcher operating under the </a:t>
                      </a:r>
                      <a:r>
                        <a:rPr lang="en-US" dirty="0" err="1" smtClean="0"/>
                        <a:t>Chomskyan</a:t>
                      </a:r>
                      <a:r>
                        <a:rPr lang="en-US" dirty="0" smtClean="0"/>
                        <a:t> definition might look for evidence of innate structures—universal linguistic principles, language acquisition by children with minimal input, or neurological specialization for language</a:t>
                      </a:r>
                      <a:endParaRPr lang="fr-FR" dirty="0"/>
                    </a:p>
                  </a:txBody>
                  <a:tcPr/>
                </a:tc>
                <a:tc>
                  <a:txBody>
                    <a:bodyPr/>
                    <a:lstStyle/>
                    <a:p>
                      <a:r>
                        <a:rPr lang="en-US" dirty="0" smtClean="0"/>
                        <a:t>A neuroscientist operating under the moderate definition would design brain imaging experiments to map language networks.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evolutionary biologist operating under the broad definition might compare human language to animal communication </a:t>
                      </a: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researcher influenced by the comparative-naturalistic definition might study how cultural practices and learning mechanisms combine to create linguistic complexity.</a:t>
                      </a:r>
                    </a:p>
                    <a:p>
                      <a:endParaRPr lang="fr-FR" dirty="0"/>
                    </a:p>
                  </a:txBody>
                  <a:tcPr/>
                </a:tc>
              </a:tr>
            </a:tbl>
          </a:graphicData>
        </a:graphic>
      </p:graphicFrame>
    </p:spTree>
    <p:extLst>
      <p:ext uri="{BB962C8B-B14F-4D97-AF65-F5344CB8AC3E}">
        <p14:creationId xmlns:p14="http://schemas.microsoft.com/office/powerpoint/2010/main" val="360501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53752"/>
            <a:ext cx="8856984" cy="1143000"/>
          </a:xfrm>
        </p:spPr>
        <p:txBody>
          <a:bodyPr>
            <a:normAutofit fontScale="90000"/>
          </a:bodyPr>
          <a:lstStyle/>
          <a:p>
            <a:r>
              <a:rPr lang="en-US" dirty="0" smtClean="0"/>
              <a:t>Part 2: Pre-Generative Prehistory—</a:t>
            </a:r>
            <a:br>
              <a:rPr lang="en-US" dirty="0" smtClean="0"/>
            </a:br>
            <a:r>
              <a:rPr lang="en-US" dirty="0" smtClean="0"/>
              <a:t>Why Language Became Biological</a:t>
            </a:r>
            <a:endParaRPr lang="fr-FR" dirty="0"/>
          </a:p>
        </p:txBody>
      </p:sp>
      <p:sp>
        <p:nvSpPr>
          <p:cNvPr id="3" name="Espace réservé du contenu 2"/>
          <p:cNvSpPr>
            <a:spLocks noGrp="1"/>
          </p:cNvSpPr>
          <p:nvPr>
            <p:ph idx="1"/>
          </p:nvPr>
        </p:nvSpPr>
        <p:spPr/>
        <p:txBody>
          <a:bodyPr>
            <a:normAutofit lnSpcReduction="10000"/>
          </a:bodyPr>
          <a:lstStyle/>
          <a:p>
            <a:r>
              <a:rPr lang="en-US" dirty="0" smtClean="0"/>
              <a:t>Understanding </a:t>
            </a:r>
            <a:r>
              <a:rPr lang="en-US" dirty="0" err="1" smtClean="0"/>
              <a:t>biolinguistics</a:t>
            </a:r>
            <a:r>
              <a:rPr lang="en-US" dirty="0" smtClean="0"/>
              <a:t> requires understanding that it did not emerge in a vacuum. </a:t>
            </a:r>
          </a:p>
          <a:p>
            <a:endParaRPr lang="en-US" dirty="0"/>
          </a:p>
          <a:p>
            <a:r>
              <a:rPr lang="en-US" dirty="0" smtClean="0"/>
              <a:t>Language had long been an object of scientific inquiry, but before modern </a:t>
            </a:r>
            <a:r>
              <a:rPr lang="en-US" dirty="0" err="1" smtClean="0"/>
              <a:t>biolinguistics</a:t>
            </a:r>
            <a:r>
              <a:rPr lang="en-US" dirty="0" smtClean="0"/>
              <a:t>, the biological dimensions of language were either ignored or explicitly rejected by mainstream linguistics.</a:t>
            </a:r>
            <a:endParaRPr lang="fr-FR" dirty="0"/>
          </a:p>
        </p:txBody>
      </p:sp>
    </p:spTree>
    <p:extLst>
      <p:ext uri="{BB962C8B-B14F-4D97-AF65-F5344CB8AC3E}">
        <p14:creationId xmlns:p14="http://schemas.microsoft.com/office/powerpoint/2010/main" val="189002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3888432" cy="1143000"/>
          </a:xfrm>
        </p:spPr>
        <p:txBody>
          <a:bodyPr>
            <a:normAutofit fontScale="90000"/>
          </a:bodyPr>
          <a:lstStyle/>
          <a:p>
            <a:r>
              <a:rPr lang="fr-FR" dirty="0" err="1" smtClean="0"/>
              <a:t>What</a:t>
            </a:r>
            <a:r>
              <a:rPr lang="fr-FR" dirty="0" smtClean="0"/>
              <a:t> </a:t>
            </a:r>
            <a:r>
              <a:rPr lang="fr-FR" dirty="0" err="1" smtClean="0"/>
              <a:t>is</a:t>
            </a:r>
            <a:r>
              <a:rPr lang="fr-FR" dirty="0" smtClean="0"/>
              <a:t> </a:t>
            </a:r>
            <a:r>
              <a:rPr lang="fr-FR" dirty="0" err="1" smtClean="0"/>
              <a:t>biology</a:t>
            </a:r>
            <a:r>
              <a:rPr lang="fr-FR" dirty="0" smtClean="0"/>
              <a:t>?</a:t>
            </a:r>
            <a:endParaRPr lang="fr-FR" dirty="0"/>
          </a:p>
        </p:txBody>
      </p:sp>
      <p:sp>
        <p:nvSpPr>
          <p:cNvPr id="3" name="Espace réservé du contenu 2"/>
          <p:cNvSpPr>
            <a:spLocks noGrp="1"/>
          </p:cNvSpPr>
          <p:nvPr>
            <p:ph idx="1"/>
          </p:nvPr>
        </p:nvSpPr>
        <p:spPr>
          <a:xfrm>
            <a:off x="179512" y="1600200"/>
            <a:ext cx="4176464" cy="4853136"/>
          </a:xfrm>
        </p:spPr>
        <p:txBody>
          <a:bodyPr>
            <a:normAutofit fontScale="70000" lnSpcReduction="20000"/>
          </a:bodyPr>
          <a:lstStyle/>
          <a:p>
            <a:r>
              <a:rPr lang="en-US" dirty="0" smtClean="0"/>
              <a:t>the study of </a:t>
            </a:r>
            <a:r>
              <a:rPr lang="en-US" dirty="0" smtClean="0">
                <a:solidFill>
                  <a:srgbClr val="FF0000"/>
                </a:solidFill>
              </a:rPr>
              <a:t>living organisms</a:t>
            </a:r>
            <a:r>
              <a:rPr lang="en-US" dirty="0" smtClean="0"/>
              <a:t>, divided into many specialized fields that cover their morphology, physiology, anatomy, behavior, origin, and distribution. </a:t>
            </a:r>
          </a:p>
          <a:p>
            <a:pPr marL="0" indent="0">
              <a:buNone/>
            </a:pPr>
            <a:endParaRPr lang="en-US" dirty="0" smtClean="0"/>
          </a:p>
          <a:p>
            <a:pPr marL="0" indent="0">
              <a:buNone/>
            </a:pPr>
            <a:r>
              <a:rPr lang="en-US" dirty="0" smtClean="0"/>
              <a:t>▪ the plants and animals of a particular area: "the biology of Chesapeake Bay" </a:t>
            </a:r>
          </a:p>
          <a:p>
            <a:pPr marL="0" indent="0">
              <a:buNone/>
            </a:pPr>
            <a:endParaRPr lang="en-US" dirty="0"/>
          </a:p>
          <a:p>
            <a:pPr marL="0" indent="0">
              <a:buNone/>
            </a:pPr>
            <a:r>
              <a:rPr lang="en-US" dirty="0" smtClean="0"/>
              <a:t>▪ the physiology, behavior, and other qualities of a particular organism or class of organisms: "human biology"</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ext uri="{BB962C8B-B14F-4D97-AF65-F5344CB8AC3E}">
        <p14:creationId xmlns:p14="http://schemas.microsoft.com/office/powerpoint/2010/main" val="418663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06090"/>
          </a:xfrm>
        </p:spPr>
        <p:txBody>
          <a:bodyPr>
            <a:normAutofit fontScale="90000"/>
          </a:bodyPr>
          <a:lstStyle/>
          <a:p>
            <a:r>
              <a:rPr lang="fr-FR" dirty="0" err="1" smtClean="0"/>
              <a:t>Nineteenth</a:t>
            </a:r>
            <a:r>
              <a:rPr lang="fr-FR" dirty="0" smtClean="0"/>
              <a:t>-Century </a:t>
            </a:r>
            <a:r>
              <a:rPr lang="fr-FR" dirty="0" err="1" smtClean="0"/>
              <a:t>Foundations</a:t>
            </a:r>
            <a:endParaRPr lang="fr-FR" dirty="0"/>
          </a:p>
        </p:txBody>
      </p:sp>
      <p:sp>
        <p:nvSpPr>
          <p:cNvPr id="3" name="Espace réservé du contenu 2"/>
          <p:cNvSpPr>
            <a:spLocks noGrp="1"/>
          </p:cNvSpPr>
          <p:nvPr>
            <p:ph idx="1"/>
          </p:nvPr>
        </p:nvSpPr>
        <p:spPr>
          <a:xfrm>
            <a:off x="35496" y="836712"/>
            <a:ext cx="9036496" cy="5832648"/>
          </a:xfrm>
        </p:spPr>
        <p:txBody>
          <a:bodyPr>
            <a:normAutofit fontScale="47500" lnSpcReduction="20000"/>
          </a:bodyPr>
          <a:lstStyle/>
          <a:p>
            <a:r>
              <a:rPr lang="en-US" dirty="0" smtClean="0"/>
              <a:t>Western linguistics in the nineteenth century did contain biological thinking, but of a particular sort. Comparative-historical linguists, pioneers like Franz Bopp and the </a:t>
            </a:r>
            <a:r>
              <a:rPr lang="en-US" b="1" dirty="0" err="1" smtClean="0">
                <a:solidFill>
                  <a:srgbClr val="FF0000"/>
                </a:solidFill>
              </a:rPr>
              <a:t>Neogrammarians</a:t>
            </a:r>
            <a:r>
              <a:rPr lang="en-US" dirty="0" smtClean="0"/>
              <a:t>, aimed to reconstruct </a:t>
            </a:r>
            <a:r>
              <a:rPr lang="en-US" b="1" dirty="0" smtClean="0">
                <a:solidFill>
                  <a:srgbClr val="FF0000"/>
                </a:solidFill>
              </a:rPr>
              <a:t>language families </a:t>
            </a:r>
            <a:r>
              <a:rPr lang="en-US" dirty="0" smtClean="0"/>
              <a:t>and identify sound laws governing language change. This enterprise required thinking about language in historical and biological terms—tracing descent from common ancestors, examining how languages diverge over time, investigating mechanisms of change. In some respects, this foreshadowed modern evolutionary thinking about language.</a:t>
            </a:r>
          </a:p>
          <a:p>
            <a:pPr marL="0" indent="0">
              <a:buNone/>
            </a:pPr>
            <a:endParaRPr lang="en-US" dirty="0" smtClean="0"/>
          </a:p>
          <a:p>
            <a:pPr marL="0" indent="0">
              <a:buNone/>
            </a:pPr>
            <a:endParaRPr lang="en-US" dirty="0" smtClean="0"/>
          </a:p>
          <a:p>
            <a:r>
              <a:rPr lang="en-US" dirty="0" smtClean="0"/>
              <a:t>However, this early work was fundamentally different from what we now call </a:t>
            </a:r>
            <a:r>
              <a:rPr lang="en-US" dirty="0" err="1" smtClean="0"/>
              <a:t>biolinguistics</a:t>
            </a:r>
            <a:r>
              <a:rPr lang="en-US" dirty="0" smtClean="0"/>
              <a:t>. Comparative-historical linguistics treated language as a social-historical phenomenon with apparent patterns. It </a:t>
            </a:r>
            <a:r>
              <a:rPr lang="en-US" b="1" dirty="0" smtClean="0">
                <a:solidFill>
                  <a:srgbClr val="FF0000"/>
                </a:solidFill>
              </a:rPr>
              <a:t>did not investigate the biological substrate of language</a:t>
            </a:r>
            <a:r>
              <a:rPr lang="en-US" dirty="0" smtClean="0"/>
              <a:t>—the brain, neural mechanisms, or genetic bases. It remained focused on language as a social system evolving across generations, not on the biology within individuals that makes language possible.</a:t>
            </a:r>
          </a:p>
          <a:p>
            <a:pPr marL="0" indent="0">
              <a:buNone/>
            </a:pPr>
            <a:endParaRPr lang="en-US" dirty="0" smtClean="0"/>
          </a:p>
          <a:p>
            <a:pPr marL="0" indent="0">
              <a:buNone/>
            </a:pPr>
            <a:endParaRPr lang="en-US" dirty="0" smtClean="0"/>
          </a:p>
          <a:p>
            <a:r>
              <a:rPr lang="en-US" dirty="0" smtClean="0"/>
              <a:t>Certain nineteenth-century thinkers raised explicitly biological questions about language. Wilhelm von Humboldt (early 1800s) distinguished between </a:t>
            </a:r>
            <a:r>
              <a:rPr lang="en-US" b="1" dirty="0" smtClean="0">
                <a:solidFill>
                  <a:srgbClr val="FF0000"/>
                </a:solidFill>
              </a:rPr>
              <a:t>language as static product versus language as active process</a:t>
            </a:r>
            <a:r>
              <a:rPr lang="en-US" dirty="0" smtClean="0"/>
              <a:t>, and he wondered about innate capacities underlying the universal ability to acquire language. </a:t>
            </a:r>
          </a:p>
          <a:p>
            <a:endParaRPr lang="en-US" dirty="0"/>
          </a:p>
          <a:p>
            <a:r>
              <a:rPr lang="en-US" b="1" dirty="0" smtClean="0">
                <a:solidFill>
                  <a:srgbClr val="FF0000"/>
                </a:solidFill>
              </a:rPr>
              <a:t>Charles Darwin</a:t>
            </a:r>
            <a:r>
              <a:rPr lang="en-US" dirty="0" smtClean="0"/>
              <a:t>, in </a:t>
            </a:r>
            <a:r>
              <a:rPr lang="en-US" i="1" dirty="0" smtClean="0"/>
              <a:t>The Descent of Man</a:t>
            </a:r>
            <a:r>
              <a:rPr lang="en-US" dirty="0" smtClean="0"/>
              <a:t> (1871), devoted a chapter to language, pondering how natural selection could produce the faculty of language and speculating whether it evolved from animal calls.</a:t>
            </a:r>
          </a:p>
          <a:p>
            <a:endParaRPr lang="en-US" dirty="0"/>
          </a:p>
          <a:p>
            <a:r>
              <a:rPr lang="en-US" dirty="0" smtClean="0"/>
              <a:t> Alexander Graham Bell and other late nineteenth-century researchers, working on </a:t>
            </a:r>
            <a:r>
              <a:rPr lang="en-US" dirty="0" smtClean="0">
                <a:solidFill>
                  <a:srgbClr val="FF0000"/>
                </a:solidFill>
              </a:rPr>
              <a:t>deaf education and speech </a:t>
            </a:r>
            <a:r>
              <a:rPr lang="en-US" dirty="0" smtClean="0"/>
              <a:t>pathology, began investigating </a:t>
            </a:r>
            <a:r>
              <a:rPr lang="en-US" dirty="0" smtClean="0">
                <a:solidFill>
                  <a:srgbClr val="FF0000"/>
                </a:solidFill>
              </a:rPr>
              <a:t>brain localization of language</a:t>
            </a:r>
            <a:r>
              <a:rPr lang="en-US" dirty="0" smtClean="0"/>
              <a:t>—asking where in the brain language resides.</a:t>
            </a:r>
          </a:p>
          <a:p>
            <a:pPr marL="0" indent="0">
              <a:buNone/>
            </a:pPr>
            <a:endParaRPr lang="en-US" dirty="0" smtClean="0"/>
          </a:p>
          <a:p>
            <a:pPr marL="0" indent="0">
              <a:buNone/>
            </a:pPr>
            <a:endParaRPr lang="en-US" dirty="0" smtClean="0"/>
          </a:p>
          <a:p>
            <a:r>
              <a:rPr lang="en-US" dirty="0" smtClean="0"/>
              <a:t>Yet despite these early glimmerings, biological approaches to language remained marginal. The question of language's biological basis was not central to linguistic science.</a:t>
            </a:r>
          </a:p>
          <a:p>
            <a:endParaRPr lang="fr-FR" dirty="0"/>
          </a:p>
        </p:txBody>
      </p:sp>
    </p:spTree>
    <p:extLst>
      <p:ext uri="{BB962C8B-B14F-4D97-AF65-F5344CB8AC3E}">
        <p14:creationId xmlns:p14="http://schemas.microsoft.com/office/powerpoint/2010/main" val="326955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752"/>
            <a:ext cx="9036496" cy="710952"/>
          </a:xfrm>
        </p:spPr>
        <p:txBody>
          <a:bodyPr>
            <a:noAutofit/>
          </a:bodyPr>
          <a:lstStyle/>
          <a:p>
            <a:r>
              <a:rPr lang="en-US" sz="2400" dirty="0" smtClean="0">
                <a:solidFill>
                  <a:srgbClr val="FF0000"/>
                </a:solidFill>
              </a:rPr>
              <a:t>Twentieth-Century Severance: Linguistics Becomes Autonomous</a:t>
            </a:r>
            <a:endParaRPr lang="fr-FR" sz="2400" dirty="0">
              <a:solidFill>
                <a:srgbClr val="FF0000"/>
              </a:solidFill>
            </a:endParaRPr>
          </a:p>
        </p:txBody>
      </p:sp>
      <p:sp>
        <p:nvSpPr>
          <p:cNvPr id="3" name="Espace réservé du contenu 2"/>
          <p:cNvSpPr>
            <a:spLocks noGrp="1"/>
          </p:cNvSpPr>
          <p:nvPr>
            <p:ph idx="1"/>
          </p:nvPr>
        </p:nvSpPr>
        <p:spPr>
          <a:xfrm>
            <a:off x="0" y="836712"/>
            <a:ext cx="9144000" cy="6021288"/>
          </a:xfrm>
        </p:spPr>
        <p:txBody>
          <a:bodyPr>
            <a:normAutofit fontScale="47500" lnSpcReduction="20000"/>
          </a:bodyPr>
          <a:lstStyle/>
          <a:p>
            <a:r>
              <a:rPr lang="en-US" dirty="0" smtClean="0"/>
              <a:t>The early twentieth century witnessed a dramatic shift. </a:t>
            </a:r>
            <a:r>
              <a:rPr lang="en-US" b="1" dirty="0" smtClean="0">
                <a:solidFill>
                  <a:srgbClr val="FF0000"/>
                </a:solidFill>
              </a:rPr>
              <a:t>Ferdinand de Saussure's </a:t>
            </a:r>
            <a:r>
              <a:rPr lang="en-US" i="1" dirty="0" smtClean="0"/>
              <a:t>Course in General Linguistics</a:t>
            </a:r>
            <a:r>
              <a:rPr lang="en-US" dirty="0" smtClean="0"/>
              <a:t> (published posthumously in 1916) established an enormously influential framework that explicitly rejected biological and psychological explanations for language. Saussure distinguished between </a:t>
            </a:r>
            <a:r>
              <a:rPr lang="en-US" i="1" dirty="0" smtClean="0"/>
              <a:t>langue</a:t>
            </a:r>
            <a:r>
              <a:rPr lang="en-US" dirty="0" smtClean="0"/>
              <a:t> (the abstract social system of a language) and </a:t>
            </a:r>
            <a:r>
              <a:rPr lang="en-US" i="1" dirty="0" smtClean="0"/>
              <a:t>parole</a:t>
            </a:r>
            <a:r>
              <a:rPr lang="en-US" dirty="0" smtClean="0"/>
              <a:t> (individual utterances, which he called "performance"). For Saussure, linguistics should study </a:t>
            </a:r>
            <a:r>
              <a:rPr lang="en-US" i="1" dirty="0" smtClean="0"/>
              <a:t>langue</a:t>
            </a:r>
            <a:r>
              <a:rPr lang="en-US" dirty="0" smtClean="0"/>
              <a:t>—the structure of the language system as it exists in a speech community.</a:t>
            </a:r>
          </a:p>
          <a:p>
            <a:endParaRPr lang="en-US" dirty="0" smtClean="0"/>
          </a:p>
          <a:p>
            <a:r>
              <a:rPr lang="en-US" dirty="0" smtClean="0"/>
              <a:t>This distinction had profound consequences. By focusing on </a:t>
            </a:r>
            <a:r>
              <a:rPr lang="en-US" i="1" dirty="0" smtClean="0"/>
              <a:t>langue</a:t>
            </a:r>
            <a:r>
              <a:rPr lang="en-US" dirty="0" smtClean="0"/>
              <a:t> rather than </a:t>
            </a:r>
            <a:r>
              <a:rPr lang="en-US" i="1" dirty="0" smtClean="0"/>
              <a:t>parole</a:t>
            </a:r>
            <a:r>
              <a:rPr lang="en-US" dirty="0" smtClean="0"/>
              <a:t>, Saussure directed linguistics away from the biological and psychological bases of language. Individual speakers' brains, their physiological processes, the neurology underlying language use—all of this became </a:t>
            </a:r>
            <a:r>
              <a:rPr lang="en-US" i="1" dirty="0" smtClean="0"/>
              <a:t>parole</a:t>
            </a:r>
            <a:r>
              <a:rPr lang="en-US" dirty="0" smtClean="0"/>
              <a:t>, relegated to the margins. Linguistics should be the science of the language system, not the science of individuals' cognitive or neurological processes.</a:t>
            </a:r>
          </a:p>
          <a:p>
            <a:endParaRPr lang="en-US" dirty="0" smtClean="0"/>
          </a:p>
          <a:p>
            <a:r>
              <a:rPr lang="en-US" dirty="0" smtClean="0"/>
              <a:t>American structuralism, led by </a:t>
            </a:r>
            <a:r>
              <a:rPr lang="en-US" b="1" dirty="0" smtClean="0">
                <a:solidFill>
                  <a:srgbClr val="FF0000"/>
                </a:solidFill>
              </a:rPr>
              <a:t>Leonard Bloomfield </a:t>
            </a:r>
            <a:r>
              <a:rPr lang="en-US" dirty="0" smtClean="0"/>
              <a:t>and others, carried this further. Bloomfield explicitly declared that linguistics should not appeal to psychology or neurology. Linguists should describe surface patterns of language in populations. In </a:t>
            </a:r>
            <a:r>
              <a:rPr lang="en-US" i="1" dirty="0" smtClean="0"/>
              <a:t>Language</a:t>
            </a:r>
            <a:r>
              <a:rPr lang="en-US" dirty="0" smtClean="0"/>
              <a:t> (1933), Bloomfield wrote that introspection into meaning and mental processes was scientifically unreliable; linguists should focus on observable behavior—phonetic forms and their distribution.</a:t>
            </a:r>
          </a:p>
          <a:p>
            <a:endParaRPr lang="en-US" dirty="0" smtClean="0"/>
          </a:p>
          <a:p>
            <a:r>
              <a:rPr lang="en-US" dirty="0" smtClean="0"/>
              <a:t>This methodological posture created a century-long disciplinary separation. </a:t>
            </a:r>
            <a:r>
              <a:rPr lang="en-US" b="1" dirty="0" smtClean="0">
                <a:solidFill>
                  <a:srgbClr val="FF0000"/>
                </a:solidFill>
              </a:rPr>
              <a:t>Linguistics became an autonomous </a:t>
            </a:r>
            <a:r>
              <a:rPr lang="en-US" dirty="0" smtClean="0"/>
              <a:t>science, indifferent to biology. By the mid-twentieth century, linguistics had developed sophisticated formal methods and rich descriptive accounts of language structure, but the question of </a:t>
            </a:r>
            <a:r>
              <a:rPr lang="en-US" i="1" dirty="0" smtClean="0"/>
              <a:t>how</a:t>
            </a:r>
            <a:r>
              <a:rPr lang="en-US" dirty="0" smtClean="0"/>
              <a:t> language is biologically realized, or </a:t>
            </a:r>
            <a:r>
              <a:rPr lang="en-US" i="1" dirty="0" smtClean="0"/>
              <a:t>why</a:t>
            </a:r>
            <a:r>
              <a:rPr lang="en-US" dirty="0" smtClean="0"/>
              <a:t> language has the structures it does, was outside the discipline's purview. These questions belonged to neurology, psychology, or biology—not linguistics.</a:t>
            </a:r>
          </a:p>
          <a:p>
            <a:endParaRPr lang="en-US" dirty="0" smtClean="0"/>
          </a:p>
          <a:p>
            <a:r>
              <a:rPr lang="en-US" dirty="0" smtClean="0"/>
              <a:t>The consequences were significant. Linguists developed highly abstract, formal descriptions of syntax, phonology, and semantics without reference to how a brain might implement these systems. Neuroscientists studied the brain but lacked detailed linguistic knowledge, limiting their ability to ask sophisticated questions about language processing. A gap opened between linguistic science and biological science.</a:t>
            </a:r>
          </a:p>
          <a:p>
            <a:endParaRPr lang="fr-FR" dirty="0"/>
          </a:p>
        </p:txBody>
      </p:sp>
    </p:spTree>
    <p:extLst>
      <p:ext uri="{BB962C8B-B14F-4D97-AF65-F5344CB8AC3E}">
        <p14:creationId xmlns:p14="http://schemas.microsoft.com/office/powerpoint/2010/main" val="287609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Stage Set</a:t>
            </a:r>
            <a:endParaRPr lang="fr-FR" dirty="0"/>
          </a:p>
        </p:txBody>
      </p:sp>
      <p:sp>
        <p:nvSpPr>
          <p:cNvPr id="3" name="Espace réservé du contenu 2"/>
          <p:cNvSpPr>
            <a:spLocks noGrp="1"/>
          </p:cNvSpPr>
          <p:nvPr>
            <p:ph idx="1"/>
          </p:nvPr>
        </p:nvSpPr>
        <p:spPr/>
        <p:txBody>
          <a:bodyPr>
            <a:normAutofit fontScale="92500" lnSpcReduction="10000"/>
          </a:bodyPr>
          <a:lstStyle/>
          <a:p>
            <a:r>
              <a:rPr lang="en-US" dirty="0" smtClean="0"/>
              <a:t>By the mid-twentieth century, therefore, the intellectual landscape was paradoxical. There was rich linguistic science but little biological understanding of language. There was knowledge about the brain but limited ability to ask sophisticated questions about language. There was evolutionary thinking but few substantive investigations of language evolution. The stage was set for an integrative discipline that would </a:t>
            </a:r>
            <a:r>
              <a:rPr lang="en-US" b="1" dirty="0" smtClean="0">
                <a:solidFill>
                  <a:srgbClr val="FF0000"/>
                </a:solidFill>
              </a:rPr>
              <a:t>reunite language science with biology.</a:t>
            </a:r>
            <a:endParaRPr lang="fr-FR" b="1" dirty="0">
              <a:solidFill>
                <a:srgbClr val="FF0000"/>
              </a:solidFill>
            </a:endParaRPr>
          </a:p>
        </p:txBody>
      </p:sp>
    </p:spTree>
    <p:extLst>
      <p:ext uri="{BB962C8B-B14F-4D97-AF65-F5344CB8AC3E}">
        <p14:creationId xmlns:p14="http://schemas.microsoft.com/office/powerpoint/2010/main" val="284027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Part 3: The Cognitive Revolution and Chomsky's Challenge</a:t>
            </a:r>
            <a:endParaRPr lang="fr-FR" dirty="0"/>
          </a:p>
        </p:txBody>
      </p:sp>
      <p:sp>
        <p:nvSpPr>
          <p:cNvPr id="3" name="Espace réservé du contenu 2"/>
          <p:cNvSpPr>
            <a:spLocks noGrp="1"/>
          </p:cNvSpPr>
          <p:nvPr>
            <p:ph idx="1"/>
          </p:nvPr>
        </p:nvSpPr>
        <p:spPr/>
        <p:txBody>
          <a:bodyPr/>
          <a:lstStyle/>
          <a:p>
            <a:r>
              <a:rPr lang="en-US" dirty="0" smtClean="0"/>
              <a:t>The breakthrough came not from biologists or neuroscientists but from a linguist and philosopher: </a:t>
            </a:r>
            <a:r>
              <a:rPr lang="en-US" dirty="0" smtClean="0">
                <a:solidFill>
                  <a:srgbClr val="FF0000"/>
                </a:solidFill>
              </a:rPr>
              <a:t>Noam Chomsky</a:t>
            </a:r>
            <a:r>
              <a:rPr lang="en-US" dirty="0" smtClean="0"/>
              <a:t>. His work was revolutionary precisely because it forced language back into biology by logical necessity.</a:t>
            </a:r>
            <a:endParaRPr lang="fr-FR" dirty="0"/>
          </a:p>
        </p:txBody>
      </p:sp>
    </p:spTree>
    <p:extLst>
      <p:ext uri="{BB962C8B-B14F-4D97-AF65-F5344CB8AC3E}">
        <p14:creationId xmlns:p14="http://schemas.microsoft.com/office/powerpoint/2010/main" val="94540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13394"/>
            <a:ext cx="9036496" cy="850106"/>
          </a:xfrm>
        </p:spPr>
        <p:txBody>
          <a:bodyPr>
            <a:normAutofit fontScale="90000"/>
          </a:bodyPr>
          <a:lstStyle/>
          <a:p>
            <a:r>
              <a:rPr lang="en-US" dirty="0" smtClean="0"/>
              <a:t>The Intellectual Ferment of the 1950s-60s</a:t>
            </a:r>
            <a:endParaRPr lang="fr-FR" dirty="0"/>
          </a:p>
        </p:txBody>
      </p:sp>
      <p:sp>
        <p:nvSpPr>
          <p:cNvPr id="3" name="Espace réservé du contenu 2"/>
          <p:cNvSpPr>
            <a:spLocks noGrp="1"/>
          </p:cNvSpPr>
          <p:nvPr>
            <p:ph idx="1"/>
          </p:nvPr>
        </p:nvSpPr>
        <p:spPr/>
        <p:txBody>
          <a:bodyPr>
            <a:normAutofit fontScale="70000" lnSpcReduction="20000"/>
          </a:bodyPr>
          <a:lstStyle/>
          <a:p>
            <a:r>
              <a:rPr lang="en-US" dirty="0" smtClean="0"/>
              <a:t>The mid-twentieth century witnessed a broader intellectual upheaval across multiple fields. Experimental psychology was challenging behaviorism's dominance. Philosophers, influenced by Ludwig Wittgenstein and later Willard van </a:t>
            </a:r>
            <a:r>
              <a:rPr lang="en-US" dirty="0" err="1" smtClean="0"/>
              <a:t>Orman</a:t>
            </a:r>
            <a:r>
              <a:rPr lang="en-US" dirty="0" smtClean="0"/>
              <a:t> </a:t>
            </a:r>
            <a:r>
              <a:rPr lang="en-US" dirty="0" err="1" smtClean="0"/>
              <a:t>Quine</a:t>
            </a:r>
            <a:r>
              <a:rPr lang="en-US" dirty="0" smtClean="0"/>
              <a:t>, raised questions about </a:t>
            </a:r>
            <a:r>
              <a:rPr lang="en-US" dirty="0" smtClean="0">
                <a:solidFill>
                  <a:srgbClr val="FF0000"/>
                </a:solidFill>
              </a:rPr>
              <a:t>meaning and mind </a:t>
            </a:r>
            <a:r>
              <a:rPr lang="en-US" dirty="0" smtClean="0"/>
              <a:t>that suggested language and thought were intimately linked. </a:t>
            </a:r>
          </a:p>
          <a:p>
            <a:endParaRPr lang="en-US" dirty="0"/>
          </a:p>
          <a:p>
            <a:r>
              <a:rPr lang="en-US" b="1" dirty="0" smtClean="0">
                <a:solidFill>
                  <a:srgbClr val="FF0000"/>
                </a:solidFill>
              </a:rPr>
              <a:t>Computer science emerged, </a:t>
            </a:r>
            <a:r>
              <a:rPr lang="en-US" dirty="0" smtClean="0"/>
              <a:t>and Alan Turing's theoretical work on computation raised the possibility that human cognition—including language—might be understood as computation. These developments coalesced into cognitive science, an interdisciplinary movement recognizing that language, mind, and cognition could not be studied in isolation from one another.</a:t>
            </a:r>
            <a:endParaRPr lang="fr-FR" dirty="0"/>
          </a:p>
        </p:txBody>
      </p:sp>
    </p:spTree>
    <p:extLst>
      <p:ext uri="{BB962C8B-B14F-4D97-AF65-F5344CB8AC3E}">
        <p14:creationId xmlns:p14="http://schemas.microsoft.com/office/powerpoint/2010/main" val="304336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06090"/>
          </a:xfrm>
        </p:spPr>
        <p:txBody>
          <a:bodyPr>
            <a:normAutofit fontScale="90000"/>
          </a:bodyPr>
          <a:lstStyle/>
          <a:p>
            <a:r>
              <a:rPr lang="fr-FR" dirty="0" err="1" smtClean="0"/>
              <a:t>Chomsky's</a:t>
            </a:r>
            <a:r>
              <a:rPr lang="fr-FR" dirty="0" smtClean="0"/>
              <a:t> Challenge to </a:t>
            </a:r>
            <a:r>
              <a:rPr lang="fr-FR" dirty="0" err="1" smtClean="0"/>
              <a:t>Behaviorism</a:t>
            </a:r>
            <a:endParaRPr lang="fr-FR" dirty="0"/>
          </a:p>
        </p:txBody>
      </p:sp>
      <p:sp>
        <p:nvSpPr>
          <p:cNvPr id="3" name="Espace réservé du contenu 2"/>
          <p:cNvSpPr>
            <a:spLocks noGrp="1"/>
          </p:cNvSpPr>
          <p:nvPr>
            <p:ph idx="1"/>
          </p:nvPr>
        </p:nvSpPr>
        <p:spPr>
          <a:xfrm>
            <a:off x="179512" y="836712"/>
            <a:ext cx="8964488" cy="5904656"/>
          </a:xfrm>
        </p:spPr>
        <p:txBody>
          <a:bodyPr>
            <a:normAutofit fontScale="47500" lnSpcReduction="20000"/>
          </a:bodyPr>
          <a:lstStyle/>
          <a:p>
            <a:r>
              <a:rPr lang="en-US" dirty="0" smtClean="0"/>
              <a:t>Into this ferment stepped Noam Chomsky. Initially, Chomsky was neither a biologist nor a neuroscientist but a linguist and philosopher. Yet his theoretical innovations forced a biological perspective on language.</a:t>
            </a:r>
          </a:p>
          <a:p>
            <a:endParaRPr lang="en-US" dirty="0" smtClean="0"/>
          </a:p>
          <a:p>
            <a:r>
              <a:rPr lang="en-US" dirty="0" smtClean="0"/>
              <a:t>In 1959, Chomsky published a scathing review of B.F. Skinner's </a:t>
            </a:r>
            <a:r>
              <a:rPr lang="en-US" i="1" dirty="0" smtClean="0"/>
              <a:t>Verbal Behavior</a:t>
            </a:r>
            <a:r>
              <a:rPr lang="en-US" dirty="0" smtClean="0"/>
              <a:t>, a behaviorist account of language. Skinner argued that language use, like other behaviors, was the product of conditioning: speakers utter words they have been reinforced for uttering in similar contexts; through generalization and discrimination, complex verbal behavior emerges. Chomsky demolished this argument. He demonstrated that behaviorist learning mechanisms—stimulus, response, reinforcement—were fundamentally inadequate to explain language acquisition.</a:t>
            </a:r>
          </a:p>
          <a:p>
            <a:endParaRPr lang="en-US" dirty="0" smtClean="0"/>
          </a:p>
          <a:p>
            <a:r>
              <a:rPr lang="en-US" dirty="0" smtClean="0"/>
              <a:t>Consider, Chomsky argued, a child learning language. The child hears a finite sample of utterances—perhaps millions of them over years, but still finite. Yet after exposure to this finite input, the child develops the ability to produce and understand an infinite number of novel sentences, including sentences of unlimited complexity that they have never heard. The child systematically applies rules to create new utterances, and these new utterances are recognized as grammatical by native speakers. How is this possible under behaviorist learning?</a:t>
            </a:r>
          </a:p>
          <a:p>
            <a:endParaRPr lang="en-US" dirty="0" smtClean="0"/>
          </a:p>
          <a:p>
            <a:r>
              <a:rPr lang="en-US" dirty="0" smtClean="0"/>
              <a:t>Behaviorist principles—stimulus-response associations, generalization along dimensions of similarity, reinforcement of correct responses—cannot account for this. The child makes errors reflecting systematic rule-governed processes (not mere imitation errors), suggesting that they are actively constructing rules. The rules are complex and abstract, not reducible to associations between surface forms. The child masters grammatical categories and structures that are never explicitly taught. Different children acquire language on roughly similar timelines and sequences despite vast differences in the quantity and quality of input they receive.</a:t>
            </a:r>
          </a:p>
          <a:p>
            <a:endParaRPr lang="fr-FR" dirty="0"/>
          </a:p>
        </p:txBody>
      </p:sp>
    </p:spTree>
    <p:extLst>
      <p:ext uri="{BB962C8B-B14F-4D97-AF65-F5344CB8AC3E}">
        <p14:creationId xmlns:p14="http://schemas.microsoft.com/office/powerpoint/2010/main" val="19171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778098"/>
          </a:xfrm>
        </p:spPr>
        <p:txBody>
          <a:bodyPr>
            <a:normAutofit fontScale="90000"/>
          </a:bodyPr>
          <a:lstStyle/>
          <a:p>
            <a:r>
              <a:rPr lang="fr-FR" dirty="0" err="1" smtClean="0"/>
              <a:t>Chomsky's</a:t>
            </a:r>
            <a:r>
              <a:rPr lang="fr-FR" dirty="0" smtClean="0"/>
              <a:t> Challenge to </a:t>
            </a:r>
            <a:r>
              <a:rPr lang="fr-FR" dirty="0" err="1" smtClean="0"/>
              <a:t>Behaviorism</a:t>
            </a:r>
            <a:endParaRPr lang="fr-FR" dirty="0"/>
          </a:p>
        </p:txBody>
      </p:sp>
      <p:sp>
        <p:nvSpPr>
          <p:cNvPr id="3" name="Espace réservé du contenu 2"/>
          <p:cNvSpPr>
            <a:spLocks noGrp="1"/>
          </p:cNvSpPr>
          <p:nvPr>
            <p:ph idx="1"/>
          </p:nvPr>
        </p:nvSpPr>
        <p:spPr>
          <a:xfrm>
            <a:off x="107504" y="836712"/>
            <a:ext cx="8928992" cy="5904656"/>
          </a:xfrm>
        </p:spPr>
        <p:txBody>
          <a:bodyPr>
            <a:normAutofit fontScale="40000" lnSpcReduction="20000"/>
          </a:bodyPr>
          <a:lstStyle/>
          <a:p>
            <a:r>
              <a:rPr lang="en-US" dirty="0" smtClean="0"/>
              <a:t>Chomsky concluded that behaviorism's learning mechanisms were inadequate. He proposed an alternative: children must possess innate knowledge of the deep structure of possible human languages. They arrive equipped with a "language acquisition device" or "language faculty" already wired in. This innate system contains principles of Universal Grammar—constraints on the form languages can take, rules organizing linguistic structure, categories of elements in all languages.</a:t>
            </a:r>
          </a:p>
          <a:p>
            <a:endParaRPr lang="en-US" dirty="0" smtClean="0"/>
          </a:p>
          <a:p>
            <a:r>
              <a:rPr lang="en-US" dirty="0" smtClean="0"/>
              <a:t>Into this ferment stepped Noam Chomsky. Initially, Chomsky was neither a biologist nor a neuroscientist but a linguist and philosopher. Yet his theoretical innovations forced a biological perspective on language.</a:t>
            </a:r>
          </a:p>
          <a:p>
            <a:endParaRPr lang="en-US" dirty="0" smtClean="0"/>
          </a:p>
          <a:p>
            <a:r>
              <a:rPr lang="en-US" dirty="0" smtClean="0"/>
              <a:t>In 1959, Chomsky published a scathing review of B.F. Skinner's </a:t>
            </a:r>
            <a:r>
              <a:rPr lang="en-US" i="1" dirty="0" smtClean="0"/>
              <a:t>Verbal Behavior</a:t>
            </a:r>
            <a:r>
              <a:rPr lang="en-US" dirty="0" smtClean="0"/>
              <a:t>, a behaviorist account of language. Skinner argued that language use, like other behaviors, was the product of conditioning: speakers utter words they have been reinforced for uttering in similar contexts; through generalization and discrimination, complex verbal behavior emerges. Chomsky demolished this argument. He demonstrated that behaviorist learning mechanisms—stimulus, response, reinforcement—were fundamentally inadequate to explain language acquisition.</a:t>
            </a:r>
          </a:p>
          <a:p>
            <a:endParaRPr lang="en-US" dirty="0" smtClean="0"/>
          </a:p>
          <a:p>
            <a:r>
              <a:rPr lang="en-US" dirty="0" smtClean="0"/>
              <a:t>Consider, Chomsky argued, a child learning language. The child hears a finite sample of utterances—perhaps millions of them over years, but still finite. Yet after exposure to this finite input, the child develops the ability to produce and understand an infinite number of novel sentences, including sentences of unlimited complexity that they have never heard. The child systematically applies rules to create new utterances, and these new utterances are recognized as grammatical by native speakers. How is this possible under behaviorist learning?</a:t>
            </a:r>
          </a:p>
          <a:p>
            <a:r>
              <a:rPr lang="en-US" dirty="0" smtClean="0"/>
              <a:t>Behaviorist principles—stimulus-response associations, generalization along dimensions of similarity, reinforcement of correct responses—cannot account for this. The child makes errors reflecting systematic rule-governed processes (not mere imitation errors), suggesting that they are actively constructing rules. The rules are complex and abstract, not reducible to associations between surface forms. The child masters grammatical categories and structures that are never explicitly taught. Different children acquire language on roughly similar timelines and sequences despite vast differences in the quantity and quality of input they receive.</a:t>
            </a:r>
          </a:p>
          <a:p>
            <a:endParaRPr lang="en-US" dirty="0" smtClean="0"/>
          </a:p>
          <a:p>
            <a:r>
              <a:rPr lang="en-US" dirty="0" smtClean="0"/>
              <a:t>Chomsky concluded that behaviorism's learning mechanisms were inadequate. He proposed an alternative: children must possess innate knowledge of the deep structure of possible human languages. They arrive equipped with a "language acquisition device" or "language faculty" already wired in. This innate system contains principles of Universal Grammar—constraints on the form languages can take, rules organizing linguistic structure, categories of elements in all languages.</a:t>
            </a:r>
          </a:p>
          <a:p>
            <a:endParaRPr lang="fr-FR" dirty="0"/>
          </a:p>
        </p:txBody>
      </p:sp>
    </p:spTree>
    <p:extLst>
      <p:ext uri="{BB962C8B-B14F-4D97-AF65-F5344CB8AC3E}">
        <p14:creationId xmlns:p14="http://schemas.microsoft.com/office/powerpoint/2010/main" val="1140046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lstStyle/>
          <a:p>
            <a:r>
              <a:rPr lang="en-US" dirty="0" smtClean="0"/>
              <a:t>The Logical Argument for Biology</a:t>
            </a:r>
            <a:endParaRPr lang="fr-FR" dirty="0"/>
          </a:p>
        </p:txBody>
      </p:sp>
      <p:sp>
        <p:nvSpPr>
          <p:cNvPr id="3" name="Espace réservé du contenu 2"/>
          <p:cNvSpPr>
            <a:spLocks noGrp="1"/>
          </p:cNvSpPr>
          <p:nvPr>
            <p:ph idx="1"/>
          </p:nvPr>
        </p:nvSpPr>
        <p:spPr>
          <a:xfrm>
            <a:off x="0" y="980728"/>
            <a:ext cx="9144000" cy="5688632"/>
          </a:xfrm>
        </p:spPr>
        <p:txBody>
          <a:bodyPr>
            <a:normAutofit fontScale="77500" lnSpcReduction="20000"/>
          </a:bodyPr>
          <a:lstStyle/>
          <a:p>
            <a:r>
              <a:rPr lang="en-US" dirty="0" smtClean="0"/>
              <a:t>Critically, Chomsky was not initially claiming to know the neurological details of this language faculty. He was making a logical argument: given what we observe about how quickly and uniformly children acquire complex grammars from limited input, and given the inadequacy of known learning mechanisms to explain this, </a:t>
            </a:r>
            <a:r>
              <a:rPr lang="en-US" i="1" dirty="0" smtClean="0"/>
              <a:t>some kind of biological specification</a:t>
            </a:r>
            <a:r>
              <a:rPr lang="en-US" dirty="0" smtClean="0"/>
              <a:t> must underlie the process. Language cannot be purely learned from experience; there must be an innate component.</a:t>
            </a:r>
          </a:p>
          <a:p>
            <a:pPr marL="0" indent="0">
              <a:buNone/>
            </a:pPr>
            <a:endParaRPr lang="en-US" dirty="0" smtClean="0"/>
          </a:p>
          <a:p>
            <a:r>
              <a:rPr lang="en-US" dirty="0" smtClean="0"/>
              <a:t>This argument forced language back into biology by logical necessity. If language depends partly on innate knowledge, then language must have a biological basis. Biology does not write itself into the brain by fiat; it must be encoded somehow—in genes, in patterns of neural development, in the organization of neural circuits. Chomsky's logic transformed language from a topic fit for sociology, anthropology, and historical linguistics into a topic for biology, neuroscience, and genetics.</a:t>
            </a:r>
          </a:p>
          <a:p>
            <a:endParaRPr lang="fr-FR" dirty="0"/>
          </a:p>
        </p:txBody>
      </p:sp>
    </p:spTree>
    <p:extLst>
      <p:ext uri="{BB962C8B-B14F-4D97-AF65-F5344CB8AC3E}">
        <p14:creationId xmlns:p14="http://schemas.microsoft.com/office/powerpoint/2010/main" val="4271980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0622"/>
            <a:ext cx="9036496" cy="778098"/>
          </a:xfrm>
        </p:spPr>
        <p:txBody>
          <a:bodyPr>
            <a:normAutofit fontScale="90000"/>
          </a:bodyPr>
          <a:lstStyle/>
          <a:p>
            <a:r>
              <a:rPr lang="en-US" dirty="0" smtClean="0"/>
              <a:t>Why This Was Revolutionary and Controversial</a:t>
            </a:r>
            <a:endParaRPr lang="fr-FR" dirty="0"/>
          </a:p>
        </p:txBody>
      </p:sp>
      <p:sp>
        <p:nvSpPr>
          <p:cNvPr id="3" name="Espace réservé du contenu 2"/>
          <p:cNvSpPr>
            <a:spLocks noGrp="1"/>
          </p:cNvSpPr>
          <p:nvPr>
            <p:ph idx="1"/>
          </p:nvPr>
        </p:nvSpPr>
        <p:spPr>
          <a:xfrm>
            <a:off x="107504" y="1340768"/>
            <a:ext cx="8928992" cy="5328592"/>
          </a:xfrm>
        </p:spPr>
        <p:txBody>
          <a:bodyPr>
            <a:normAutofit fontScale="70000" lnSpcReduction="20000"/>
          </a:bodyPr>
          <a:lstStyle/>
          <a:p>
            <a:r>
              <a:rPr lang="en-US" dirty="0" smtClean="0"/>
              <a:t>Chomsky's argument was revolutionary and initially deeply controversial. Traditional linguists, trained in the </a:t>
            </a:r>
            <a:r>
              <a:rPr lang="en-US" dirty="0" err="1" smtClean="0"/>
              <a:t>structuralist</a:t>
            </a:r>
            <a:r>
              <a:rPr lang="en-US" dirty="0" smtClean="0"/>
              <a:t> and </a:t>
            </a:r>
            <a:r>
              <a:rPr lang="en-US" dirty="0" err="1" smtClean="0"/>
              <a:t>Bloomfieldian</a:t>
            </a:r>
            <a:r>
              <a:rPr lang="en-US" dirty="0" smtClean="0"/>
              <a:t> traditions, found his appeal to innate knowledge unproven and philosophically suspect. Anthropologists and social scientists worried his nativism was too deterministic, leaving no room for cultural variation or learning. Behaviorist psychologists defended their framework against Chomsky's critique. Philosophers questioned whether "innate knowledge" was coherent.</a:t>
            </a:r>
          </a:p>
          <a:p>
            <a:endParaRPr lang="en-US" dirty="0" smtClean="0"/>
          </a:p>
          <a:p>
            <a:r>
              <a:rPr lang="en-US" dirty="0" smtClean="0"/>
              <a:t>Yet Chomsky's argument was powerful, and it reshaped how scientists thought about language. By the 1960s and 1970s, generative linguistics became increasingly influential, especially in academic linguistics departments and in cognitive science. The idea that language involved innate, universal principles became mainstream. And this idea necessarily opened the question: What is the biological basis of this innate faculty?</a:t>
            </a:r>
          </a:p>
          <a:p>
            <a:endParaRPr lang="fr-FR" dirty="0"/>
          </a:p>
        </p:txBody>
      </p:sp>
    </p:spTree>
    <p:extLst>
      <p:ext uri="{BB962C8B-B14F-4D97-AF65-F5344CB8AC3E}">
        <p14:creationId xmlns:p14="http://schemas.microsoft.com/office/powerpoint/2010/main" val="220476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lstStyle/>
          <a:p>
            <a:r>
              <a:rPr lang="fr-FR" dirty="0" err="1" smtClean="0"/>
              <a:t>Connection</a:t>
            </a:r>
            <a:r>
              <a:rPr lang="fr-FR" dirty="0" smtClean="0"/>
              <a:t> to </a:t>
            </a:r>
            <a:r>
              <a:rPr lang="fr-FR" dirty="0" err="1" smtClean="0"/>
              <a:t>Biology</a:t>
            </a:r>
            <a:r>
              <a:rPr lang="fr-FR" dirty="0" smtClean="0"/>
              <a:t> </a:t>
            </a:r>
            <a:r>
              <a:rPr lang="fr-FR" dirty="0" err="1" smtClean="0"/>
              <a:t>Established</a:t>
            </a:r>
            <a:endParaRPr lang="fr-FR" dirty="0"/>
          </a:p>
        </p:txBody>
      </p:sp>
      <p:sp>
        <p:nvSpPr>
          <p:cNvPr id="3" name="Espace réservé du contenu 2"/>
          <p:cNvSpPr>
            <a:spLocks noGrp="1"/>
          </p:cNvSpPr>
          <p:nvPr>
            <p:ph idx="1"/>
          </p:nvPr>
        </p:nvSpPr>
        <p:spPr/>
        <p:txBody>
          <a:bodyPr/>
          <a:lstStyle/>
          <a:p>
            <a:r>
              <a:rPr lang="en-US" dirty="0" smtClean="0"/>
              <a:t>For the first time since nineteenth-century thinking, language was firmly reconnected to biology. Not through empirical investigation of the brain—Chomsky's original work was entirely theoretical—but through logical argument. If language is partly innate, it must be biological. This reframing was essential for </a:t>
            </a:r>
            <a:r>
              <a:rPr lang="en-US" dirty="0" err="1" smtClean="0"/>
              <a:t>biolinguistics</a:t>
            </a:r>
            <a:r>
              <a:rPr lang="en-US" dirty="0" smtClean="0"/>
              <a:t>' emergence.</a:t>
            </a:r>
            <a:endParaRPr lang="fr-FR" dirty="0"/>
          </a:p>
        </p:txBody>
      </p:sp>
    </p:spTree>
    <p:extLst>
      <p:ext uri="{BB962C8B-B14F-4D97-AF65-F5344CB8AC3E}">
        <p14:creationId xmlns:p14="http://schemas.microsoft.com/office/powerpoint/2010/main" val="66677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107504" y="1600200"/>
            <a:ext cx="9036496" cy="4781128"/>
          </a:xfrm>
        </p:spPr>
        <p:txBody>
          <a:bodyPr>
            <a:normAutofit fontScale="92500" lnSpcReduction="20000"/>
          </a:bodyPr>
          <a:lstStyle/>
          <a:p>
            <a:r>
              <a:rPr lang="en-US" dirty="0" smtClean="0"/>
              <a:t>What is </a:t>
            </a:r>
            <a:r>
              <a:rPr lang="en-US" dirty="0" err="1" smtClean="0"/>
              <a:t>biolinguistics</a:t>
            </a:r>
            <a:r>
              <a:rPr lang="en-US" dirty="0" smtClean="0"/>
              <a:t>? The question might seem straightforward, but it conceals significant </a:t>
            </a:r>
            <a:r>
              <a:rPr lang="en-US" dirty="0" smtClean="0">
                <a:solidFill>
                  <a:srgbClr val="FF0000"/>
                </a:solidFill>
              </a:rPr>
              <a:t>complexity.</a:t>
            </a:r>
            <a:r>
              <a:rPr lang="en-US" dirty="0" smtClean="0"/>
              <a:t> </a:t>
            </a:r>
            <a:r>
              <a:rPr lang="en-US" dirty="0" err="1" smtClean="0"/>
              <a:t>Biolinguistics</a:t>
            </a:r>
            <a:r>
              <a:rPr lang="en-US" dirty="0" smtClean="0"/>
              <a:t> </a:t>
            </a:r>
            <a:r>
              <a:rPr lang="en-US" dirty="0" smtClean="0">
                <a:solidFill>
                  <a:srgbClr val="FF0000"/>
                </a:solidFill>
              </a:rPr>
              <a:t>is not a unified</a:t>
            </a:r>
            <a:r>
              <a:rPr lang="en-US" dirty="0" smtClean="0"/>
              <a:t>, monolithic discipline with a single agreed-upon definition. Rather, it is a diverse, evolving field characterized by </a:t>
            </a:r>
            <a:r>
              <a:rPr lang="en-US" dirty="0" smtClean="0">
                <a:solidFill>
                  <a:srgbClr val="FF0000"/>
                </a:solidFill>
              </a:rPr>
              <a:t>multiple</a:t>
            </a:r>
            <a:r>
              <a:rPr lang="en-US" dirty="0" smtClean="0"/>
              <a:t> perspectives, theoretical commitments, and research approaches. </a:t>
            </a:r>
          </a:p>
          <a:p>
            <a:endParaRPr lang="en-US" dirty="0"/>
          </a:p>
          <a:p>
            <a:r>
              <a:rPr lang="en-US" dirty="0" smtClean="0"/>
              <a:t>This lecture explores how </a:t>
            </a:r>
            <a:r>
              <a:rPr lang="en-US" dirty="0" err="1" smtClean="0"/>
              <a:t>biolinguistics</a:t>
            </a:r>
            <a:r>
              <a:rPr lang="en-US" dirty="0" smtClean="0"/>
              <a:t> emerged as a distinct discipline, why it needed to exist separately, and what definitions animate contemporary work within the field.</a:t>
            </a:r>
            <a:endParaRPr lang="fr-FR" dirty="0"/>
          </a:p>
        </p:txBody>
      </p:sp>
    </p:spTree>
    <p:extLst>
      <p:ext uri="{BB962C8B-B14F-4D97-AF65-F5344CB8AC3E}">
        <p14:creationId xmlns:p14="http://schemas.microsoft.com/office/powerpoint/2010/main" val="67169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762"/>
            <a:ext cx="9144000" cy="1301006"/>
          </a:xfrm>
        </p:spPr>
        <p:txBody>
          <a:bodyPr>
            <a:normAutofit fontScale="90000"/>
          </a:bodyPr>
          <a:lstStyle/>
          <a:p>
            <a:r>
              <a:rPr lang="en-US" dirty="0" smtClean="0"/>
              <a:t>Part 4: From Theory to Empirical Biology (1970s-1990s)</a:t>
            </a:r>
            <a:endParaRPr lang="fr-FR" dirty="0"/>
          </a:p>
        </p:txBody>
      </p:sp>
      <p:sp>
        <p:nvSpPr>
          <p:cNvPr id="3" name="Espace réservé du contenu 2"/>
          <p:cNvSpPr>
            <a:spLocks noGrp="1"/>
          </p:cNvSpPr>
          <p:nvPr>
            <p:ph idx="1"/>
          </p:nvPr>
        </p:nvSpPr>
        <p:spPr>
          <a:xfrm>
            <a:off x="179512" y="1600200"/>
            <a:ext cx="8964488" cy="4525963"/>
          </a:xfrm>
        </p:spPr>
        <p:txBody>
          <a:bodyPr>
            <a:normAutofit fontScale="77500" lnSpcReduction="20000"/>
          </a:bodyPr>
          <a:lstStyle/>
          <a:p>
            <a:r>
              <a:rPr lang="en-US" dirty="0" smtClean="0"/>
              <a:t>Chomsky's generative linguistics dominated academic linguistics from the 1960s onward, but for the first two decades, it remained largely a formal, theoretical enterprise. Linguists debated the structure of grammars using formal logic and invented languages. The theoretical commitment to innateness and biological specification did not automatically translate into empirical investigation of the brain.</a:t>
            </a:r>
          </a:p>
          <a:p>
            <a:endParaRPr lang="en-US" dirty="0" smtClean="0"/>
          </a:p>
          <a:p>
            <a:r>
              <a:rPr lang="en-US" dirty="0" smtClean="0"/>
              <a:t>The crucial transition came when neuroscientists, psychologists, and cognitive scientists began engaging seriously with generative linguistic ideas and asking: What does brain science tell us? What emerged was genuine collaboration and synthesis—not linguists attempting neuroscience but productive conversations between disciplines.</a:t>
            </a:r>
          </a:p>
          <a:p>
            <a:endParaRPr lang="fr-FR" dirty="0"/>
          </a:p>
        </p:txBody>
      </p:sp>
    </p:spTree>
    <p:extLst>
      <p:ext uri="{BB962C8B-B14F-4D97-AF65-F5344CB8AC3E}">
        <p14:creationId xmlns:p14="http://schemas.microsoft.com/office/powerpoint/2010/main" val="161169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Part 5: Institutionalization and the Establishment of </a:t>
            </a:r>
            <a:r>
              <a:rPr lang="en-US" dirty="0" err="1" smtClean="0"/>
              <a:t>Biolinguistics</a:t>
            </a:r>
            <a:endParaRPr lang="fr-FR" dirty="0"/>
          </a:p>
        </p:txBody>
      </p:sp>
      <p:sp>
        <p:nvSpPr>
          <p:cNvPr id="3" name="Espace réservé du contenu 2"/>
          <p:cNvSpPr>
            <a:spLocks noGrp="1"/>
          </p:cNvSpPr>
          <p:nvPr>
            <p:ph idx="1"/>
          </p:nvPr>
        </p:nvSpPr>
        <p:spPr/>
        <p:txBody>
          <a:bodyPr/>
          <a:lstStyle/>
          <a:p>
            <a:r>
              <a:rPr lang="en-US" dirty="0" smtClean="0"/>
              <a:t>The emergence of </a:t>
            </a:r>
            <a:r>
              <a:rPr lang="en-US" dirty="0" err="1" smtClean="0"/>
              <a:t>biolinguistics</a:t>
            </a:r>
            <a:r>
              <a:rPr lang="en-US" dirty="0" smtClean="0"/>
              <a:t> as a field was not merely intellectual. It required institutional structures, dedicated journals, conference venues, university positions, and curricula. By the late twentieth century, </a:t>
            </a:r>
            <a:r>
              <a:rPr lang="en-US" dirty="0" err="1" smtClean="0"/>
              <a:t>biolinguistics</a:t>
            </a:r>
            <a:r>
              <a:rPr lang="en-US" dirty="0" smtClean="0"/>
              <a:t> became formally institutionalized as a recognized discipline.</a:t>
            </a:r>
            <a:endParaRPr lang="fr-FR" dirty="0"/>
          </a:p>
        </p:txBody>
      </p:sp>
    </p:spTree>
    <p:extLst>
      <p:ext uri="{BB962C8B-B14F-4D97-AF65-F5344CB8AC3E}">
        <p14:creationId xmlns:p14="http://schemas.microsoft.com/office/powerpoint/2010/main" val="301187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Part 6: Why </a:t>
            </a:r>
            <a:r>
              <a:rPr lang="en-US" dirty="0" err="1" smtClean="0"/>
              <a:t>Biolinguistics</a:t>
            </a:r>
            <a:r>
              <a:rPr lang="en-US" dirty="0" smtClean="0"/>
              <a:t> Needed to Exist as a Separate Discipline</a:t>
            </a:r>
            <a:endParaRPr lang="fr-FR" dirty="0"/>
          </a:p>
        </p:txBody>
      </p:sp>
      <p:sp>
        <p:nvSpPr>
          <p:cNvPr id="3" name="Espace réservé du contenu 2"/>
          <p:cNvSpPr>
            <a:spLocks noGrp="1"/>
          </p:cNvSpPr>
          <p:nvPr>
            <p:ph idx="1"/>
          </p:nvPr>
        </p:nvSpPr>
        <p:spPr>
          <a:xfrm>
            <a:off x="457200" y="2204864"/>
            <a:ext cx="8229600" cy="3921299"/>
          </a:xfrm>
        </p:spPr>
        <p:txBody>
          <a:bodyPr/>
          <a:lstStyle/>
          <a:p>
            <a:r>
              <a:rPr lang="en-US" dirty="0" smtClean="0"/>
              <a:t>Having traced </a:t>
            </a:r>
            <a:r>
              <a:rPr lang="en-US" dirty="0" err="1" smtClean="0"/>
              <a:t>biolinguistics</a:t>
            </a:r>
            <a:r>
              <a:rPr lang="en-US" dirty="0" smtClean="0"/>
              <a:t>' emergence, it is important to ask: Why could </a:t>
            </a:r>
            <a:r>
              <a:rPr lang="en-US" dirty="0" err="1" smtClean="0"/>
              <a:t>biolinguistics</a:t>
            </a:r>
            <a:r>
              <a:rPr lang="en-US" dirty="0" smtClean="0"/>
              <a:t> not simply be absorbed into existing disciplines? Why did it need to become a separate field?</a:t>
            </a:r>
            <a:endParaRPr lang="fr-FR" dirty="0"/>
          </a:p>
        </p:txBody>
      </p:sp>
    </p:spTree>
    <p:extLst>
      <p:ext uri="{BB962C8B-B14F-4D97-AF65-F5344CB8AC3E}">
        <p14:creationId xmlns:p14="http://schemas.microsoft.com/office/powerpoint/2010/main" val="353081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Part 1: What is </a:t>
            </a:r>
            <a:r>
              <a:rPr lang="en-US" dirty="0" err="1" smtClean="0"/>
              <a:t>Biolinguistics</a:t>
            </a:r>
            <a:r>
              <a:rPr lang="en-US" dirty="0" smtClean="0"/>
              <a:t>? Multiple Definitions</a:t>
            </a:r>
            <a:endParaRPr lang="fr-FR" dirty="0"/>
          </a:p>
        </p:txBody>
      </p:sp>
      <p:sp>
        <p:nvSpPr>
          <p:cNvPr id="3" name="Espace réservé du contenu 2"/>
          <p:cNvSpPr>
            <a:spLocks noGrp="1"/>
          </p:cNvSpPr>
          <p:nvPr>
            <p:ph idx="1"/>
          </p:nvPr>
        </p:nvSpPr>
        <p:spPr>
          <a:xfrm>
            <a:off x="457200" y="1844824"/>
            <a:ext cx="8229600" cy="4281339"/>
          </a:xfrm>
        </p:spPr>
        <p:txBody>
          <a:bodyPr/>
          <a:lstStyle/>
          <a:p>
            <a:r>
              <a:rPr lang="en-US" dirty="0" err="1" smtClean="0"/>
              <a:t>Biolinguistics</a:t>
            </a:r>
            <a:r>
              <a:rPr lang="en-US" dirty="0" smtClean="0"/>
              <a:t> resists a simple definition because researchers within the field prioritize </a:t>
            </a:r>
            <a:r>
              <a:rPr lang="en-US" dirty="0" smtClean="0">
                <a:solidFill>
                  <a:srgbClr val="FF0000"/>
                </a:solidFill>
              </a:rPr>
              <a:t>different biological levels of analysis </a:t>
            </a:r>
            <a:r>
              <a:rPr lang="en-US" dirty="0" smtClean="0"/>
              <a:t>and make different theoretical assumptions about </a:t>
            </a:r>
            <a:r>
              <a:rPr lang="en-US" dirty="0" smtClean="0">
                <a:solidFill>
                  <a:srgbClr val="FF0000"/>
                </a:solidFill>
              </a:rPr>
              <a:t>language's nature.</a:t>
            </a:r>
            <a:endParaRPr lang="fr-FR" dirty="0">
              <a:solidFill>
                <a:srgbClr val="FF0000"/>
              </a:solidFill>
            </a:endParaRPr>
          </a:p>
        </p:txBody>
      </p:sp>
    </p:spTree>
    <p:extLst>
      <p:ext uri="{BB962C8B-B14F-4D97-AF65-F5344CB8AC3E}">
        <p14:creationId xmlns:p14="http://schemas.microsoft.com/office/powerpoint/2010/main" val="195895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926976"/>
          </a:xfrm>
        </p:spPr>
        <p:txBody>
          <a:bodyPr/>
          <a:lstStyle/>
          <a:p>
            <a:r>
              <a:rPr lang="fr-FR" dirty="0" smtClean="0"/>
              <a:t>The Narrow/</a:t>
            </a:r>
            <a:r>
              <a:rPr lang="fr-FR" dirty="0" err="1" smtClean="0"/>
              <a:t>Chomskyan</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07504" y="1124744"/>
            <a:ext cx="8928992" cy="5112568"/>
          </a:xfrm>
        </p:spPr>
        <p:txBody>
          <a:bodyPr>
            <a:normAutofit fontScale="92500" lnSpcReduction="10000"/>
          </a:bodyPr>
          <a:lstStyle/>
          <a:p>
            <a:r>
              <a:rPr lang="en-US" dirty="0" smtClean="0"/>
              <a:t>Under this conception, </a:t>
            </a:r>
            <a:r>
              <a:rPr lang="en-US" b="1" dirty="0" err="1" smtClean="0"/>
              <a:t>biolinguistics</a:t>
            </a:r>
            <a:r>
              <a:rPr lang="en-US" b="1" dirty="0" smtClean="0"/>
              <a:t> is the study of the biological substrate of Universal Grammar—the innate, </a:t>
            </a:r>
            <a:r>
              <a:rPr lang="en-US" b="1" dirty="0" smtClean="0">
                <a:solidFill>
                  <a:srgbClr val="FF0000"/>
                </a:solidFill>
              </a:rPr>
              <a:t>species-specific</a:t>
            </a:r>
            <a:r>
              <a:rPr lang="en-US" b="1" dirty="0" smtClean="0"/>
              <a:t> faculty that enables language acquisition.</a:t>
            </a:r>
            <a:r>
              <a:rPr lang="en-US" dirty="0" smtClean="0"/>
              <a:t> This definition, rooted in Noam Chomsky's generative linguistics, emphasizes that language is </a:t>
            </a:r>
            <a:r>
              <a:rPr lang="en-US" b="1" dirty="0" smtClean="0">
                <a:solidFill>
                  <a:srgbClr val="FF0000"/>
                </a:solidFill>
              </a:rPr>
              <a:t>grounded in a specialized biological endowment </a:t>
            </a:r>
            <a:r>
              <a:rPr lang="en-US" dirty="0" smtClean="0"/>
              <a:t>unique to </a:t>
            </a:r>
            <a:r>
              <a:rPr lang="en-US" b="1" dirty="0" smtClean="0">
                <a:solidFill>
                  <a:srgbClr val="00B050"/>
                </a:solidFill>
              </a:rPr>
              <a:t>humans</a:t>
            </a:r>
            <a:r>
              <a:rPr lang="en-US" dirty="0" smtClean="0"/>
              <a:t>. The central claim is that humans possess an inborn faculty for language that other </a:t>
            </a:r>
            <a:r>
              <a:rPr lang="en-US" b="1" dirty="0" smtClean="0">
                <a:solidFill>
                  <a:srgbClr val="00B050"/>
                </a:solidFill>
              </a:rPr>
              <a:t>animals</a:t>
            </a:r>
            <a:r>
              <a:rPr lang="en-US" dirty="0" smtClean="0"/>
              <a:t> lack. This faculty is not a general-purpose learning mechanism but a dedicated system that encodes knowledge of the structure of possible human languages.</a:t>
            </a:r>
          </a:p>
          <a:p>
            <a:pPr marL="0" indent="0">
              <a:buNone/>
            </a:pPr>
            <a:endParaRPr lang="en-US" dirty="0" smtClean="0"/>
          </a:p>
          <a:p>
            <a:pPr marL="0" indent="0">
              <a:buNone/>
            </a:pPr>
            <a:endParaRPr lang="en-US" dirty="0" smtClean="0"/>
          </a:p>
          <a:p>
            <a:endParaRPr lang="fr-FR" dirty="0"/>
          </a:p>
        </p:txBody>
      </p:sp>
    </p:spTree>
    <p:extLst>
      <p:ext uri="{BB962C8B-B14F-4D97-AF65-F5344CB8AC3E}">
        <p14:creationId xmlns:p14="http://schemas.microsoft.com/office/powerpoint/2010/main" val="238400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50106"/>
          </a:xfrm>
        </p:spPr>
        <p:txBody>
          <a:bodyPr/>
          <a:lstStyle/>
          <a:p>
            <a:r>
              <a:rPr lang="fr-FR" dirty="0" smtClean="0"/>
              <a:t>The Narrow/</a:t>
            </a:r>
            <a:r>
              <a:rPr lang="fr-FR" dirty="0" err="1" smtClean="0"/>
              <a:t>Chomskyan</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07504" y="1196752"/>
            <a:ext cx="9036496" cy="5400600"/>
          </a:xfrm>
        </p:spPr>
        <p:txBody>
          <a:bodyPr>
            <a:normAutofit fontScale="92500" lnSpcReduction="20000"/>
          </a:bodyPr>
          <a:lstStyle/>
          <a:p>
            <a:r>
              <a:rPr lang="en-US" dirty="0" smtClean="0"/>
              <a:t>Researchers operating under this definition ask: </a:t>
            </a:r>
          </a:p>
          <a:p>
            <a:endParaRPr lang="en-US" dirty="0" smtClean="0"/>
          </a:p>
          <a:p>
            <a:pPr marL="0" indent="0">
              <a:buNone/>
            </a:pPr>
            <a:r>
              <a:rPr lang="en-US" dirty="0" smtClean="0"/>
              <a:t>What </a:t>
            </a:r>
            <a:r>
              <a:rPr lang="en-US" b="1" dirty="0" smtClean="0">
                <a:solidFill>
                  <a:srgbClr val="FF0000"/>
                </a:solidFill>
              </a:rPr>
              <a:t>biological features </a:t>
            </a:r>
            <a:r>
              <a:rPr lang="en-US" dirty="0" smtClean="0"/>
              <a:t>distinguish the human brain such that it can acquire language?</a:t>
            </a:r>
          </a:p>
          <a:p>
            <a:pPr marL="0" indent="0">
              <a:buNone/>
            </a:pPr>
            <a:r>
              <a:rPr lang="en-US" dirty="0" smtClean="0"/>
              <a:t> </a:t>
            </a:r>
          </a:p>
          <a:p>
            <a:pPr marL="0" indent="0">
              <a:buNone/>
            </a:pPr>
            <a:r>
              <a:rPr lang="en-US" dirty="0" smtClean="0"/>
              <a:t>What </a:t>
            </a:r>
            <a:r>
              <a:rPr lang="en-US" b="1" dirty="0" smtClean="0">
                <a:solidFill>
                  <a:srgbClr val="FF0000"/>
                </a:solidFill>
              </a:rPr>
              <a:t>neural circuits </a:t>
            </a:r>
            <a:r>
              <a:rPr lang="en-US" dirty="0" smtClean="0"/>
              <a:t>implement Universal Grammar?</a:t>
            </a:r>
          </a:p>
          <a:p>
            <a:pPr marL="0" indent="0">
              <a:buNone/>
            </a:pPr>
            <a:r>
              <a:rPr lang="en-US" dirty="0" smtClean="0"/>
              <a:t> </a:t>
            </a:r>
          </a:p>
          <a:p>
            <a:pPr marL="0" indent="0">
              <a:buNone/>
            </a:pPr>
            <a:r>
              <a:rPr lang="en-US" dirty="0" smtClean="0"/>
              <a:t>What </a:t>
            </a:r>
            <a:r>
              <a:rPr lang="en-US" b="1" dirty="0" smtClean="0">
                <a:solidFill>
                  <a:srgbClr val="FF0000"/>
                </a:solidFill>
              </a:rPr>
              <a:t>genetic factors </a:t>
            </a:r>
            <a:r>
              <a:rPr lang="en-US" dirty="0" smtClean="0"/>
              <a:t>code for the language faculty? </a:t>
            </a:r>
          </a:p>
          <a:p>
            <a:pPr marL="0" indent="0">
              <a:buNone/>
            </a:pPr>
            <a:endParaRPr lang="en-US" dirty="0" smtClean="0"/>
          </a:p>
          <a:p>
            <a:pPr marL="0" indent="0">
              <a:buNone/>
            </a:pPr>
            <a:r>
              <a:rPr lang="en-US" dirty="0" smtClean="0"/>
              <a:t>Are there </a:t>
            </a:r>
            <a:r>
              <a:rPr lang="en-US" b="1" dirty="0" smtClean="0">
                <a:solidFill>
                  <a:srgbClr val="FF0000"/>
                </a:solidFill>
              </a:rPr>
              <a:t>organizational principles </a:t>
            </a:r>
            <a:r>
              <a:rPr lang="en-US" dirty="0" smtClean="0"/>
              <a:t>common to all human languages that reflect the structure of this innate faculty?</a:t>
            </a:r>
          </a:p>
          <a:p>
            <a:endParaRPr lang="fr-FR" dirty="0"/>
          </a:p>
        </p:txBody>
      </p:sp>
    </p:spTree>
    <p:extLst>
      <p:ext uri="{BB962C8B-B14F-4D97-AF65-F5344CB8AC3E}">
        <p14:creationId xmlns:p14="http://schemas.microsoft.com/office/powerpoint/2010/main" val="177682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lstStyle/>
          <a:p>
            <a:r>
              <a:rPr lang="fr-FR" dirty="0" smtClean="0"/>
              <a:t>The Narrow/</a:t>
            </a:r>
            <a:r>
              <a:rPr lang="fr-FR" dirty="0" err="1" smtClean="0"/>
              <a:t>Chomskyan</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79512" y="1196752"/>
            <a:ext cx="8784976" cy="5184576"/>
          </a:xfrm>
        </p:spPr>
        <p:txBody>
          <a:bodyPr>
            <a:normAutofit fontScale="92500" lnSpcReduction="10000"/>
          </a:bodyPr>
          <a:lstStyle/>
          <a:p>
            <a:r>
              <a:rPr lang="en-US" dirty="0" smtClean="0"/>
              <a:t>This definition carries significant implications: </a:t>
            </a:r>
          </a:p>
          <a:p>
            <a:pPr marL="0" indent="0">
              <a:buNone/>
            </a:pPr>
            <a:endParaRPr lang="en-US" dirty="0"/>
          </a:p>
          <a:p>
            <a:pPr marL="0" indent="0">
              <a:buNone/>
            </a:pPr>
            <a:r>
              <a:rPr lang="en-US" dirty="0" smtClean="0"/>
              <a:t>It suggests that language </a:t>
            </a:r>
            <a:r>
              <a:rPr lang="en-US" b="1" dirty="0" smtClean="0">
                <a:solidFill>
                  <a:srgbClr val="FF0000"/>
                </a:solidFill>
              </a:rPr>
              <a:t>is not simply a tool </a:t>
            </a:r>
            <a:r>
              <a:rPr lang="en-US" dirty="0" smtClean="0"/>
              <a:t>or cultural invention that any intelligent being could develop. Rather, </a:t>
            </a:r>
            <a:r>
              <a:rPr lang="en-US" b="1" dirty="0" smtClean="0">
                <a:solidFill>
                  <a:srgbClr val="FF0000"/>
                </a:solidFill>
              </a:rPr>
              <a:t>it is a biological marker </a:t>
            </a:r>
            <a:r>
              <a:rPr lang="en-US" dirty="0" smtClean="0"/>
              <a:t>of humanity, a feature of our evolutionary heritage. </a:t>
            </a:r>
          </a:p>
          <a:p>
            <a:pPr marL="0" indent="0">
              <a:buNone/>
            </a:pPr>
            <a:endParaRPr lang="en-US" dirty="0"/>
          </a:p>
          <a:p>
            <a:pPr marL="0" indent="0">
              <a:buNone/>
            </a:pPr>
            <a:r>
              <a:rPr lang="en-US" dirty="0" smtClean="0"/>
              <a:t>It implies that language universals—principles appearing across diverse languages—reflect properties of our </a:t>
            </a:r>
            <a:r>
              <a:rPr lang="en-US" b="1" dirty="0" smtClean="0">
                <a:solidFill>
                  <a:srgbClr val="FF0000"/>
                </a:solidFill>
              </a:rPr>
              <a:t>biological endowment </a:t>
            </a:r>
            <a:r>
              <a:rPr lang="en-US" dirty="0" smtClean="0"/>
              <a:t>rather than mere practical solutions to communication problems.</a:t>
            </a:r>
          </a:p>
          <a:p>
            <a:endParaRPr lang="fr-FR" dirty="0"/>
          </a:p>
        </p:txBody>
      </p:sp>
    </p:spTree>
    <p:extLst>
      <p:ext uri="{BB962C8B-B14F-4D97-AF65-F5344CB8AC3E}">
        <p14:creationId xmlns:p14="http://schemas.microsoft.com/office/powerpoint/2010/main" val="366668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384"/>
            <a:ext cx="8686800" cy="1143000"/>
          </a:xfrm>
        </p:spPr>
        <p:txBody>
          <a:bodyPr>
            <a:normAutofit fontScale="90000"/>
          </a:bodyPr>
          <a:lstStyle/>
          <a:p>
            <a:r>
              <a:rPr lang="fr-FR" dirty="0" smtClean="0"/>
              <a:t>The </a:t>
            </a:r>
            <a:r>
              <a:rPr lang="fr-FR" dirty="0" err="1" smtClean="0"/>
              <a:t>Moderate</a:t>
            </a:r>
            <a:r>
              <a:rPr lang="fr-FR" dirty="0" smtClean="0"/>
              <a:t>/</a:t>
            </a:r>
            <a:r>
              <a:rPr lang="fr-FR" dirty="0" err="1" smtClean="0"/>
              <a:t>Neuroscientific</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107504" y="1268760"/>
            <a:ext cx="8856984" cy="4680520"/>
          </a:xfrm>
        </p:spPr>
        <p:txBody>
          <a:bodyPr>
            <a:normAutofit fontScale="85000" lnSpcReduction="10000"/>
          </a:bodyPr>
          <a:lstStyle/>
          <a:p>
            <a:r>
              <a:rPr lang="en-US" dirty="0" smtClean="0"/>
              <a:t>Under this view, </a:t>
            </a:r>
            <a:r>
              <a:rPr lang="en-US" b="1" dirty="0" err="1" smtClean="0"/>
              <a:t>biolinguistics</a:t>
            </a:r>
            <a:r>
              <a:rPr lang="en-US" b="1" dirty="0" smtClean="0"/>
              <a:t> is the study of </a:t>
            </a:r>
            <a:r>
              <a:rPr lang="en-US" b="1" dirty="0" smtClean="0">
                <a:solidFill>
                  <a:srgbClr val="FF0000"/>
                </a:solidFill>
              </a:rPr>
              <a:t>how</a:t>
            </a:r>
            <a:r>
              <a:rPr lang="en-US" b="1" dirty="0" smtClean="0"/>
              <a:t> </a:t>
            </a:r>
            <a:r>
              <a:rPr lang="en-US" b="1" dirty="0" smtClean="0">
                <a:solidFill>
                  <a:srgbClr val="FF0000"/>
                </a:solidFill>
              </a:rPr>
              <a:t>the brain implements language</a:t>
            </a:r>
            <a:r>
              <a:rPr lang="en-US" b="1" dirty="0" smtClean="0"/>
              <a:t>—examining neural mechanisms, brain regions, neurotransmitter systems, and connectivity patterns that support linguistic abilities.</a:t>
            </a:r>
            <a:r>
              <a:rPr lang="en-US" dirty="0" smtClean="0"/>
              <a:t> </a:t>
            </a:r>
          </a:p>
          <a:p>
            <a:endParaRPr lang="en-US" dirty="0"/>
          </a:p>
          <a:p>
            <a:r>
              <a:rPr lang="en-US" dirty="0" smtClean="0"/>
              <a:t>This definition emerged as </a:t>
            </a:r>
            <a:r>
              <a:rPr lang="en-US" dirty="0" smtClean="0">
                <a:solidFill>
                  <a:srgbClr val="00B050"/>
                </a:solidFill>
              </a:rPr>
              <a:t>modern neuroscience </a:t>
            </a:r>
            <a:r>
              <a:rPr lang="en-US" dirty="0" smtClean="0"/>
              <a:t>developed sophisticated tools for studying the brain. It is skeptical about whether language mechanisms are </a:t>
            </a:r>
            <a:r>
              <a:rPr lang="en-US" dirty="0" smtClean="0">
                <a:solidFill>
                  <a:srgbClr val="FF0000"/>
                </a:solidFill>
              </a:rPr>
              <a:t>uniquely human</a:t>
            </a:r>
            <a:r>
              <a:rPr lang="en-US" dirty="0" smtClean="0"/>
              <a:t>, whether they are </a:t>
            </a:r>
            <a:r>
              <a:rPr lang="en-US" dirty="0" smtClean="0">
                <a:solidFill>
                  <a:srgbClr val="FF0000"/>
                </a:solidFill>
              </a:rPr>
              <a:t>dedicated language systems</a:t>
            </a:r>
            <a:r>
              <a:rPr lang="en-US" dirty="0" smtClean="0"/>
              <a:t>, or whether they are general-purpose </a:t>
            </a:r>
            <a:r>
              <a:rPr lang="en-US" dirty="0" smtClean="0">
                <a:solidFill>
                  <a:srgbClr val="FF0000"/>
                </a:solidFill>
              </a:rPr>
              <a:t>cognitive machinery </a:t>
            </a:r>
            <a:r>
              <a:rPr lang="en-US" dirty="0" smtClean="0"/>
              <a:t>repurposed for language.</a:t>
            </a:r>
          </a:p>
          <a:p>
            <a:pPr marL="0" indent="0">
              <a:buNone/>
            </a:pPr>
            <a:endParaRPr lang="en-US" dirty="0" smtClean="0"/>
          </a:p>
          <a:p>
            <a:pPr marL="0" indent="0">
              <a:buNone/>
            </a:pPr>
            <a:endParaRPr lang="en-US" dirty="0" smtClean="0"/>
          </a:p>
          <a:p>
            <a:endParaRPr lang="fr-FR" dirty="0"/>
          </a:p>
        </p:txBody>
      </p:sp>
    </p:spTree>
    <p:extLst>
      <p:ext uri="{BB962C8B-B14F-4D97-AF65-F5344CB8AC3E}">
        <p14:creationId xmlns:p14="http://schemas.microsoft.com/office/powerpoint/2010/main" val="415697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680" y="44624"/>
            <a:ext cx="8686800" cy="1008112"/>
          </a:xfrm>
        </p:spPr>
        <p:txBody>
          <a:bodyPr>
            <a:normAutofit fontScale="90000"/>
          </a:bodyPr>
          <a:lstStyle/>
          <a:p>
            <a:r>
              <a:rPr lang="fr-FR" dirty="0" smtClean="0"/>
              <a:t>The </a:t>
            </a:r>
            <a:r>
              <a:rPr lang="fr-FR" dirty="0" err="1" smtClean="0"/>
              <a:t>Moderate</a:t>
            </a:r>
            <a:r>
              <a:rPr lang="fr-FR" dirty="0" smtClean="0"/>
              <a:t>/</a:t>
            </a:r>
            <a:r>
              <a:rPr lang="fr-FR" dirty="0" err="1" smtClean="0"/>
              <a:t>Neuroscientific</a:t>
            </a:r>
            <a:r>
              <a:rPr lang="fr-FR" dirty="0" smtClean="0"/>
              <a:t> </a:t>
            </a:r>
            <a:r>
              <a:rPr lang="fr-FR" dirty="0" err="1" smtClean="0"/>
              <a:t>Definition</a:t>
            </a:r>
            <a:endParaRPr lang="fr-FR" dirty="0"/>
          </a:p>
        </p:txBody>
      </p:sp>
      <p:sp>
        <p:nvSpPr>
          <p:cNvPr id="3" name="Espace réservé du contenu 2"/>
          <p:cNvSpPr>
            <a:spLocks noGrp="1"/>
          </p:cNvSpPr>
          <p:nvPr>
            <p:ph idx="1"/>
          </p:nvPr>
        </p:nvSpPr>
        <p:spPr>
          <a:xfrm>
            <a:off x="251520" y="1600200"/>
            <a:ext cx="8712968" cy="4709120"/>
          </a:xfrm>
        </p:spPr>
        <p:txBody>
          <a:bodyPr>
            <a:normAutofit fontScale="62500" lnSpcReduction="20000"/>
          </a:bodyPr>
          <a:lstStyle/>
          <a:p>
            <a:r>
              <a:rPr lang="en-US" dirty="0" smtClean="0"/>
              <a:t>Researchers in this tradition ask: </a:t>
            </a:r>
          </a:p>
          <a:p>
            <a:pPr marL="0" indent="0">
              <a:buNone/>
            </a:pPr>
            <a:endParaRPr lang="en-US" dirty="0"/>
          </a:p>
          <a:p>
            <a:pPr marL="0" indent="0">
              <a:buNone/>
            </a:pPr>
            <a:r>
              <a:rPr lang="en-US" dirty="0" smtClean="0"/>
              <a:t>Which </a:t>
            </a:r>
            <a:r>
              <a:rPr lang="en-US" b="1" dirty="0" smtClean="0">
                <a:solidFill>
                  <a:srgbClr val="FF0000"/>
                </a:solidFill>
              </a:rPr>
              <a:t>brain regions </a:t>
            </a:r>
            <a:r>
              <a:rPr lang="en-US" dirty="0" smtClean="0"/>
              <a:t>are active during language production and comprehension? </a:t>
            </a:r>
          </a:p>
          <a:p>
            <a:pPr marL="0" indent="0">
              <a:buNone/>
            </a:pPr>
            <a:endParaRPr lang="en-US" dirty="0"/>
          </a:p>
          <a:p>
            <a:pPr marL="0" indent="0">
              <a:buNone/>
            </a:pPr>
            <a:r>
              <a:rPr lang="en-US" dirty="0" smtClean="0"/>
              <a:t>How do these regions </a:t>
            </a:r>
            <a:r>
              <a:rPr lang="en-US" b="1" dirty="0" smtClean="0">
                <a:solidFill>
                  <a:srgbClr val="FF0000"/>
                </a:solidFill>
              </a:rPr>
              <a:t>connect</a:t>
            </a:r>
            <a:r>
              <a:rPr lang="en-US" dirty="0" smtClean="0"/>
              <a:t>? </a:t>
            </a:r>
          </a:p>
          <a:p>
            <a:pPr marL="0" indent="0">
              <a:buNone/>
            </a:pPr>
            <a:endParaRPr lang="en-US" dirty="0"/>
          </a:p>
          <a:p>
            <a:pPr marL="0" indent="0">
              <a:buNone/>
            </a:pPr>
            <a:r>
              <a:rPr lang="en-US" dirty="0" smtClean="0"/>
              <a:t>What happens to language when these regions are </a:t>
            </a:r>
            <a:r>
              <a:rPr lang="en-US" b="1" dirty="0" smtClean="0">
                <a:solidFill>
                  <a:srgbClr val="FF0000"/>
                </a:solidFill>
              </a:rPr>
              <a:t>damaged</a:t>
            </a:r>
            <a:r>
              <a:rPr lang="en-US" dirty="0" smtClean="0"/>
              <a:t>?</a:t>
            </a:r>
          </a:p>
          <a:p>
            <a:pPr marL="0" indent="0">
              <a:buNone/>
            </a:pPr>
            <a:endParaRPr lang="en-US" dirty="0"/>
          </a:p>
          <a:p>
            <a:pPr marL="0" indent="0">
              <a:buNone/>
            </a:pPr>
            <a:r>
              <a:rPr lang="en-US" dirty="0" smtClean="0"/>
              <a:t>How do </a:t>
            </a:r>
            <a:r>
              <a:rPr lang="en-US" b="1" dirty="0" smtClean="0">
                <a:solidFill>
                  <a:srgbClr val="FF0000"/>
                </a:solidFill>
              </a:rPr>
              <a:t>infants' brains organize </a:t>
            </a:r>
            <a:r>
              <a:rPr lang="en-US" dirty="0" smtClean="0"/>
              <a:t>for language? </a:t>
            </a:r>
          </a:p>
          <a:p>
            <a:pPr marL="0" indent="0">
              <a:buNone/>
            </a:pPr>
            <a:endParaRPr lang="en-US" dirty="0"/>
          </a:p>
          <a:p>
            <a:pPr marL="0" indent="0">
              <a:buNone/>
            </a:pPr>
            <a:r>
              <a:rPr lang="en-US" dirty="0" smtClean="0"/>
              <a:t>How does this organization differ in individuals with language </a:t>
            </a:r>
            <a:r>
              <a:rPr lang="en-US" b="1" dirty="0" smtClean="0">
                <a:solidFill>
                  <a:srgbClr val="FF0000"/>
                </a:solidFill>
              </a:rPr>
              <a:t>disorders</a:t>
            </a:r>
            <a:r>
              <a:rPr lang="en-US" dirty="0" smtClean="0"/>
              <a:t>? </a:t>
            </a:r>
          </a:p>
          <a:p>
            <a:pPr marL="0" indent="0">
              <a:buNone/>
            </a:pPr>
            <a:endParaRPr lang="en-US" dirty="0" smtClean="0"/>
          </a:p>
          <a:p>
            <a:pPr marL="0" indent="0">
              <a:buNone/>
            </a:pPr>
            <a:r>
              <a:rPr lang="en-US" dirty="0" smtClean="0"/>
              <a:t>What is the relationship between </a:t>
            </a:r>
            <a:r>
              <a:rPr lang="en-US" b="1" dirty="0" smtClean="0">
                <a:solidFill>
                  <a:srgbClr val="FF0000"/>
                </a:solidFill>
              </a:rPr>
              <a:t>neural architecture </a:t>
            </a:r>
            <a:r>
              <a:rPr lang="en-US" dirty="0" smtClean="0"/>
              <a:t>and linguistic phenomena?</a:t>
            </a:r>
          </a:p>
          <a:p>
            <a:endParaRPr lang="fr-FR" dirty="0"/>
          </a:p>
        </p:txBody>
      </p:sp>
    </p:spTree>
    <p:extLst>
      <p:ext uri="{BB962C8B-B14F-4D97-AF65-F5344CB8AC3E}">
        <p14:creationId xmlns:p14="http://schemas.microsoft.com/office/powerpoint/2010/main" val="39232770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3412</Words>
  <Application>Microsoft Office PowerPoint</Application>
  <PresentationFormat>Affichage à l'écran (4:3)</PresentationFormat>
  <Paragraphs>190</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An Introduction to Biolinguistics</vt:lpstr>
      <vt:lpstr>What is biology?</vt:lpstr>
      <vt:lpstr>Introduction</vt:lpstr>
      <vt:lpstr>Part 1: What is Biolinguistics? Multiple Definitions</vt:lpstr>
      <vt:lpstr>The Narrow/Chomskyan Definition</vt:lpstr>
      <vt:lpstr>The Narrow/Chomskyan Definition</vt:lpstr>
      <vt:lpstr>The Narrow/Chomskyan Definition</vt:lpstr>
      <vt:lpstr>The Moderate/Neuroscientific Definition</vt:lpstr>
      <vt:lpstr>The Moderate/Neuroscientific Definition</vt:lpstr>
      <vt:lpstr>The Moderate/Neuroscientific Definition</vt:lpstr>
      <vt:lpstr>The Broad/Evolutionary-Developmental Definition</vt:lpstr>
      <vt:lpstr>The Broad/Evolutionary-Developmental Definition</vt:lpstr>
      <vt:lpstr>The Broad/Evolutionary-Developmental Definition</vt:lpstr>
      <vt:lpstr>The Comparative-Naturalistic Definition</vt:lpstr>
      <vt:lpstr>The Comparative-Naturalistic Definition</vt:lpstr>
      <vt:lpstr>The Comparative-Naturalistic Definition</vt:lpstr>
      <vt:lpstr>The Comparative-Naturalistic Definition</vt:lpstr>
      <vt:lpstr>Synthesis: Why Multiple Definitions?</vt:lpstr>
      <vt:lpstr>Part 2: Pre-Generative Prehistory— Why Language Became Biological</vt:lpstr>
      <vt:lpstr>Nineteenth-Century Foundations</vt:lpstr>
      <vt:lpstr>Twentieth-Century Severance: Linguistics Becomes Autonomous</vt:lpstr>
      <vt:lpstr>The Stage Set</vt:lpstr>
      <vt:lpstr>Part 3: The Cognitive Revolution and Chomsky's Challenge</vt:lpstr>
      <vt:lpstr>The Intellectual Ferment of the 1950s-60s</vt:lpstr>
      <vt:lpstr>Chomsky's Challenge to Behaviorism</vt:lpstr>
      <vt:lpstr>Chomsky's Challenge to Behaviorism</vt:lpstr>
      <vt:lpstr>The Logical Argument for Biology</vt:lpstr>
      <vt:lpstr>Why This Was Revolutionary and Controversial</vt:lpstr>
      <vt:lpstr>Connection to Biology Established</vt:lpstr>
      <vt:lpstr>Part 4: From Theory to Empirical Biology (1970s-1990s)</vt:lpstr>
      <vt:lpstr>Part 5: Institutionalization and the Establishment of Biolinguistics</vt:lpstr>
      <vt:lpstr>Part 6: Why Biolinguistics Needed to Exist as a Separate Discipline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Biolinguistics</dc:title>
  <dc:creator>Home</dc:creator>
  <cp:lastModifiedBy>Home</cp:lastModifiedBy>
  <cp:revision>36</cp:revision>
  <dcterms:created xsi:type="dcterms:W3CDTF">2025-10-20T08:37:49Z</dcterms:created>
  <dcterms:modified xsi:type="dcterms:W3CDTF">2025-10-20T10:31:37Z</dcterms:modified>
</cp:coreProperties>
</file>