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E9C33AA-ADF6-4C9E-B16A-F9B4B08EF5A2}" type="datetimeFigureOut">
              <a:rPr lang="fr-FR" smtClean="0"/>
              <a:pPr/>
              <a:t>19/03/2018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4A779-6988-45F2-96AA-40830E640DB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9C33AA-ADF6-4C9E-B16A-F9B4B08EF5A2}" type="datetimeFigureOut">
              <a:rPr lang="fr-FR" smtClean="0"/>
              <a:pPr/>
              <a:t>19/03/2018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4A779-6988-45F2-96AA-40830E640DB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normAutofit/>
          </a:bodyPr>
          <a:lstStyle/>
          <a:p>
            <a:r>
              <a:rPr lang="fr-FR" sz="4400" dirty="0" smtClean="0">
                <a:solidFill>
                  <a:schemeClr val="bg2">
                    <a:lumMod val="10000"/>
                  </a:schemeClr>
                </a:solidFill>
              </a:rPr>
              <a:t>Chapitre 3 : </a:t>
            </a:r>
          </a:p>
          <a:p>
            <a:r>
              <a:rPr lang="fr-FR" sz="4400" dirty="0" smtClean="0">
                <a:solidFill>
                  <a:schemeClr val="bg2">
                    <a:lumMod val="10000"/>
                  </a:schemeClr>
                </a:solidFill>
              </a:rPr>
              <a:t>mode de métré</a:t>
            </a:r>
            <a:endParaRPr lang="fr-FR" sz="4400"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FR" b="1" u="sng" dirty="0"/>
              <a:t>b) Sur le plan</a:t>
            </a:r>
            <a:endParaRPr lang="fr-FR" dirty="0"/>
          </a:p>
          <a:p>
            <a:pPr>
              <a:buNone/>
            </a:pPr>
            <a:endParaRPr lang="fr-FR" dirty="0"/>
          </a:p>
          <a:p>
            <a:pPr>
              <a:buNone/>
            </a:pPr>
            <a:r>
              <a:rPr lang="fr-FR" dirty="0"/>
              <a:t>Avant toute chose, il faut se « représenter » l’ouvrage, le « voir » dans l’espace ; ceci nécessite une étude approfondie du plan et des coupes.</a:t>
            </a:r>
          </a:p>
          <a:p>
            <a:pPr>
              <a:buNone/>
            </a:pPr>
            <a:r>
              <a:rPr lang="fr-FR" dirty="0"/>
              <a:t> </a:t>
            </a:r>
          </a:p>
          <a:p>
            <a:pPr>
              <a:buNone/>
            </a:pPr>
            <a:r>
              <a:rPr lang="fr-FR" dirty="0"/>
              <a:t>Avant toute chose encore, il faut </a:t>
            </a:r>
            <a:r>
              <a:rPr lang="fr-FR" b="1" dirty="0"/>
              <a:t>contrôler</a:t>
            </a:r>
            <a:r>
              <a:rPr lang="fr-FR" dirty="0"/>
              <a:t> les grandes côtes en totalisant les cotes partielles, faciles à trouver si le plan est bien fait. Ceci pour le cas où le plan comporterait, par exemple, une coupure, peu apparente parce que mal venue au tirage ; ou bien parce que ,dans un but critiquable de présentation – cas plus fréquent qu’on ne le pense  – l’échelle d’une certaine partie du plan n’aura pas été  respectée.</a:t>
            </a:r>
          </a:p>
          <a:p>
            <a:pPr>
              <a:buNone/>
            </a:pPr>
            <a:r>
              <a:rPr lang="fr-FR" dirty="0"/>
              <a:t> </a:t>
            </a:r>
          </a:p>
          <a:p>
            <a:pPr>
              <a:buNone/>
            </a:pPr>
            <a:r>
              <a:rPr lang="fr-FR" dirty="0"/>
              <a:t>Pour éviter des erreurs, fréquentes aussi, il faudra calculer toutes les cotes non inscrites par addition ou soustraction, sans avoir recours à la mesure sur plan au double décimètre. Méthode à n’utiliser qu’à l’extrême limite. Un plan nécessitant cette mesure est un plan mal fait.</a:t>
            </a:r>
          </a:p>
          <a:p>
            <a:pPr>
              <a:buNone/>
            </a:pP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a:xfrm>
            <a:off x="457200" y="1214422"/>
            <a:ext cx="8229600" cy="4911741"/>
          </a:xfrm>
        </p:spPr>
        <p:txBody>
          <a:bodyPr>
            <a:normAutofit fontScale="85000" lnSpcReduction="20000"/>
          </a:bodyPr>
          <a:lstStyle/>
          <a:p>
            <a:pPr>
              <a:buNone/>
            </a:pPr>
            <a:r>
              <a:rPr lang="fr-FR" sz="2800" b="1" u="sng" dirty="0" smtClean="0"/>
              <a:t>3.6 CODE DE MESURAGE</a:t>
            </a:r>
          </a:p>
          <a:p>
            <a:pPr>
              <a:buNone/>
            </a:pPr>
            <a:r>
              <a:rPr lang="fr-FR" sz="2800" b="1" u="sng" dirty="0" smtClean="0"/>
              <a:t>3.6.1 Introduction </a:t>
            </a:r>
            <a:endParaRPr lang="fr-FR" sz="2800" dirty="0" smtClean="0"/>
          </a:p>
          <a:p>
            <a:pPr>
              <a:buNone/>
            </a:pPr>
            <a:endParaRPr lang="fr-FR" sz="2400" dirty="0" smtClean="0"/>
          </a:p>
          <a:p>
            <a:pPr>
              <a:buNone/>
            </a:pPr>
            <a:r>
              <a:rPr lang="fr-FR" sz="2400" dirty="0" smtClean="0"/>
              <a:t> Le but final est d’établir un métré dont chaque poste comprendra :</a:t>
            </a:r>
          </a:p>
          <a:p>
            <a:pPr>
              <a:buNone/>
            </a:pPr>
            <a:endParaRPr lang="fr-FR" sz="2400" dirty="0" smtClean="0"/>
          </a:p>
          <a:p>
            <a:pPr lvl="0"/>
            <a:r>
              <a:rPr lang="fr-FR" sz="2400" dirty="0" smtClean="0"/>
              <a:t>Une courte description ;</a:t>
            </a:r>
          </a:p>
          <a:p>
            <a:pPr lvl="0"/>
            <a:r>
              <a:rPr lang="fr-FR" sz="2400" dirty="0" smtClean="0"/>
              <a:t>Une unité ;</a:t>
            </a:r>
          </a:p>
          <a:p>
            <a:pPr lvl="0"/>
            <a:r>
              <a:rPr lang="fr-FR" sz="2400" dirty="0" smtClean="0"/>
              <a:t>Une quantité ;</a:t>
            </a:r>
          </a:p>
          <a:p>
            <a:pPr>
              <a:buNone/>
            </a:pPr>
            <a:endParaRPr lang="fr-FR" sz="2400" dirty="0" smtClean="0"/>
          </a:p>
          <a:p>
            <a:pPr>
              <a:buNone/>
            </a:pPr>
            <a:r>
              <a:rPr lang="fr-FR" sz="2400" dirty="0" smtClean="0"/>
              <a:t>Les devis des différents entrepreneurs ne peuvent être comparés que si leurs métrés sont comparables.</a:t>
            </a:r>
          </a:p>
          <a:p>
            <a:pPr>
              <a:buNone/>
            </a:pPr>
            <a:r>
              <a:rPr lang="fr-FR" sz="2400" dirty="0" smtClean="0"/>
              <a:t> </a:t>
            </a:r>
          </a:p>
          <a:p>
            <a:pPr>
              <a:buNone/>
            </a:pPr>
            <a:r>
              <a:rPr lang="fr-FR" sz="2400" dirty="0" smtClean="0"/>
              <a:t>Cela implique que les mêmes choses doivent être mesurées de la même façon. Il convient donc de fixer d’une part ce que chaque poste doit comprendre et d’autre part de déterminer la manière de calculer les quantités </a:t>
            </a:r>
          </a:p>
          <a:p>
            <a:pPr>
              <a:buNone/>
            </a:pPr>
            <a:endParaRPr lang="fr-FR" sz="2200" b="1"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a:xfrm>
            <a:off x="457200" y="1142984"/>
            <a:ext cx="8229600" cy="4983179"/>
          </a:xfrm>
        </p:spPr>
        <p:txBody>
          <a:bodyPr>
            <a:normAutofit fontScale="62500" lnSpcReduction="20000"/>
          </a:bodyPr>
          <a:lstStyle/>
          <a:p>
            <a:pPr>
              <a:buNone/>
            </a:pPr>
            <a:r>
              <a:rPr lang="fr-FR" sz="3800" b="1" u="sng" dirty="0" smtClean="0"/>
              <a:t>3.6.2- Division par poste </a:t>
            </a:r>
          </a:p>
          <a:p>
            <a:pPr>
              <a:buNone/>
            </a:pPr>
            <a:endParaRPr lang="fr-FR" sz="2400" b="1" u="sng" dirty="0" smtClean="0"/>
          </a:p>
          <a:p>
            <a:pPr>
              <a:buNone/>
            </a:pPr>
            <a:r>
              <a:rPr lang="fr-FR" dirty="0" smtClean="0"/>
              <a:t>La division de l’ouvrage en différents postes doit correspondre à des  règles bien précises :</a:t>
            </a:r>
          </a:p>
          <a:p>
            <a:r>
              <a:rPr lang="fr-FR" dirty="0" smtClean="0"/>
              <a:t>les quantités avec un rendement différent ou avec un  prix différent doivent être distinguées.</a:t>
            </a:r>
          </a:p>
          <a:p>
            <a:pPr lvl="0"/>
            <a:r>
              <a:rPr lang="fr-FR" dirty="0" smtClean="0"/>
              <a:t>Les quantités doivent être comparables.</a:t>
            </a:r>
          </a:p>
          <a:p>
            <a:r>
              <a:rPr lang="fr-FR" dirty="0" smtClean="0"/>
              <a:t>Les quantités qui doivent être réalisées dans des phases différentes doivent être distinguées.</a:t>
            </a:r>
          </a:p>
          <a:p>
            <a:pPr lvl="0"/>
            <a:r>
              <a:rPr lang="fr-FR" dirty="0" smtClean="0"/>
              <a:t>les quantités doivent être distinguées d’après la nature des matériaux .</a:t>
            </a:r>
          </a:p>
          <a:p>
            <a:pPr>
              <a:buNone/>
            </a:pPr>
            <a:r>
              <a:rPr lang="fr-FR" dirty="0" smtClean="0"/>
              <a:t>Ex : carrelages différents , même en cas de prix de revient identique doivent être séparés.</a:t>
            </a:r>
          </a:p>
          <a:p>
            <a:r>
              <a:rPr lang="fr-FR" dirty="0" smtClean="0"/>
              <a:t>les données nécessaires à l’établissement du métré doivent être disponibles .</a:t>
            </a:r>
          </a:p>
          <a:p>
            <a:pPr lvl="0"/>
            <a:r>
              <a:rPr lang="fr-FR" dirty="0" smtClean="0"/>
              <a:t>l’unité de mesure doit être définie .</a:t>
            </a:r>
          </a:p>
          <a:p>
            <a:r>
              <a:rPr lang="fr-FR" dirty="0" smtClean="0"/>
              <a:t>Ex : un double mur se mesure au mètre cube , ou au mètre carré dans deux postes différents.</a:t>
            </a:r>
          </a:p>
          <a:p>
            <a:pPr>
              <a:buNone/>
            </a:pPr>
            <a:endParaRPr lang="fr-FR" dirty="0" smtClean="0"/>
          </a:p>
          <a:p>
            <a:endParaRPr lang="fr-FR" dirty="0" smtClean="0"/>
          </a:p>
          <a:p>
            <a:pPr lvl="0">
              <a:buNone/>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sz="2400" b="1" u="sng" dirty="0" smtClean="0"/>
              <a:t>3.7 </a:t>
            </a:r>
            <a:r>
              <a:rPr lang="fr-FR" sz="2400" b="1" u="sng" dirty="0" smtClean="0"/>
              <a:t>Mode de métré en terrassement </a:t>
            </a:r>
            <a:r>
              <a:rPr lang="fr-FR" sz="2400" b="1" u="sng" dirty="0" smtClean="0"/>
              <a:t>.</a:t>
            </a:r>
          </a:p>
          <a:p>
            <a:pPr marL="457200" indent="-457200">
              <a:buFont typeface="+mj-lt"/>
              <a:buAutoNum type="alphaLcPeriod"/>
            </a:pPr>
            <a:r>
              <a:rPr lang="fr-FR" sz="2400" dirty="0" smtClean="0"/>
              <a:t>Classification des terrains</a:t>
            </a:r>
          </a:p>
          <a:p>
            <a:pPr marL="457200" indent="-457200">
              <a:buNone/>
            </a:pPr>
            <a:r>
              <a:rPr lang="fr-FR" sz="2400" dirty="0" smtClean="0"/>
              <a:t>Classe A :Terre végétale ordinaire ,sable</a:t>
            </a:r>
          </a:p>
          <a:p>
            <a:pPr marL="457200" indent="-457200">
              <a:buNone/>
            </a:pPr>
            <a:r>
              <a:rPr lang="fr-FR" sz="2400" dirty="0" smtClean="0"/>
              <a:t>Classe B :Terre argileuse ,pierre ou caillouteuse, tuf, marne compacté, remblai.</a:t>
            </a:r>
          </a:p>
          <a:p>
            <a:pPr marL="457200" indent="-457200">
              <a:buNone/>
            </a:pPr>
            <a:r>
              <a:rPr lang="fr-FR" sz="2400" dirty="0" smtClean="0"/>
              <a:t>Classe C :Argile plastique et glaise franche</a:t>
            </a:r>
          </a:p>
          <a:p>
            <a:pPr marL="457200" indent="-457200">
              <a:buNone/>
            </a:pPr>
            <a:r>
              <a:rPr lang="fr-FR" sz="2400" dirty="0" smtClean="0"/>
              <a:t>Classe D :Roche moyennement dur, naissance de marne non compacté</a:t>
            </a:r>
          </a:p>
          <a:p>
            <a:pPr marL="457200" indent="-457200">
              <a:buNone/>
            </a:pPr>
            <a:r>
              <a:rPr lang="fr-FR" sz="2400" dirty="0" smtClean="0"/>
              <a:t>Classe E :Roche dur </a:t>
            </a:r>
          </a:p>
          <a:p>
            <a:pPr marL="457200" indent="-457200">
              <a:buNone/>
            </a:pPr>
            <a:r>
              <a:rPr lang="fr-FR" sz="2400" b="1" u="sng" dirty="0" smtClean="0"/>
              <a:t>Remarque</a:t>
            </a:r>
            <a:r>
              <a:rPr lang="fr-FR" sz="2400" dirty="0" smtClean="0"/>
              <a:t> :lors des travaux de terrassement ,les terres produisent après leur extraction un volume plus important  que celui qu’elles  occupaient dans leur place primitive. Cette augmentation de volume , due à la présence des vides  dans la terre s’appelle le </a:t>
            </a:r>
            <a:r>
              <a:rPr lang="fr-FR" sz="2400" b="1" u="sng" dirty="0" smtClean="0"/>
              <a:t>foisonnement </a:t>
            </a:r>
            <a:endParaRPr lang="fr-FR" sz="2400" b="1" u="sng"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dirty="0" smtClean="0"/>
              <a:t>Chapitre 3 : mode de métré</a:t>
            </a:r>
            <a:br>
              <a:rPr lang="fr-FR" dirty="0" smtClean="0"/>
            </a:br>
            <a:endParaRPr lang="fr-FR" dirty="0"/>
          </a:p>
        </p:txBody>
      </p:sp>
      <p:pic>
        <p:nvPicPr>
          <p:cNvPr id="1026" name="Picture 2"/>
          <p:cNvPicPr>
            <a:picLocks noGrp="1" noChangeAspect="1" noChangeArrowheads="1"/>
          </p:cNvPicPr>
          <p:nvPr>
            <p:ph idx="1"/>
          </p:nvPr>
        </p:nvPicPr>
        <p:blipFill>
          <a:blip r:embed="rId2"/>
          <a:srcRect/>
          <a:stretch>
            <a:fillRect/>
          </a:stretch>
        </p:blipFill>
        <p:spPr bwMode="auto">
          <a:xfrm rot="5400000">
            <a:off x="1556596" y="244536"/>
            <a:ext cx="5688856" cy="720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4900634"/>
          </a:xfrm>
        </p:spPr>
        <p:txBody>
          <a:bodyPr>
            <a:normAutofit fontScale="25000" lnSpcReduction="20000"/>
          </a:bodyPr>
          <a:lstStyle/>
          <a:p>
            <a:pPr>
              <a:buNone/>
            </a:pPr>
            <a:r>
              <a:rPr lang="fr-FR" sz="6200" b="1" u="sng" dirty="0" smtClean="0"/>
              <a:t>3.9  Mode </a:t>
            </a:r>
            <a:r>
              <a:rPr lang="fr-FR" sz="6200" b="1" u="sng" dirty="0" smtClean="0"/>
              <a:t>de métré </a:t>
            </a:r>
            <a:r>
              <a:rPr lang="fr-FR" sz="6200" b="1" u="sng" dirty="0" smtClean="0"/>
              <a:t>TRAVAUX D’INFRASTRUCURES </a:t>
            </a:r>
            <a:r>
              <a:rPr lang="fr-FR" sz="6200" b="1" u="sng" dirty="0" smtClean="0"/>
              <a:t>.</a:t>
            </a:r>
          </a:p>
          <a:p>
            <a:endParaRPr lang="fr-FR" sz="6200" dirty="0" smtClean="0"/>
          </a:p>
          <a:p>
            <a:pPr>
              <a:buNone/>
            </a:pPr>
            <a:r>
              <a:rPr lang="fr-FR" sz="6200" dirty="0" smtClean="0"/>
              <a:t>- </a:t>
            </a:r>
            <a:r>
              <a:rPr lang="fr-FR" sz="6200" b="1" u="sng" dirty="0" smtClean="0"/>
              <a:t>BETON DE PROPRETE</a:t>
            </a:r>
          </a:p>
          <a:p>
            <a:pPr>
              <a:buNone/>
            </a:pPr>
            <a:r>
              <a:rPr lang="fr-FR" sz="6200" dirty="0" smtClean="0"/>
              <a:t> </a:t>
            </a:r>
          </a:p>
          <a:p>
            <a:pPr>
              <a:buNone/>
            </a:pPr>
            <a:r>
              <a:rPr lang="fr-FR" sz="6200" dirty="0" smtClean="0"/>
              <a:t>Se mesure au m3, suivant dimensions cotées aux plans .</a:t>
            </a:r>
          </a:p>
          <a:p>
            <a:pPr>
              <a:buNone/>
            </a:pPr>
            <a:r>
              <a:rPr lang="fr-FR" sz="6200" dirty="0" smtClean="0"/>
              <a:t> </a:t>
            </a:r>
          </a:p>
          <a:p>
            <a:pPr>
              <a:buNone/>
            </a:pPr>
            <a:r>
              <a:rPr lang="fr-FR" sz="6400" b="1" u="sng" dirty="0" smtClean="0"/>
              <a:t> BETON EN FONDATION</a:t>
            </a:r>
          </a:p>
          <a:p>
            <a:pPr>
              <a:buNone/>
            </a:pPr>
            <a:r>
              <a:rPr lang="fr-FR" sz="6200" dirty="0" smtClean="0"/>
              <a:t> </a:t>
            </a:r>
          </a:p>
          <a:p>
            <a:pPr>
              <a:buNone/>
            </a:pPr>
            <a:r>
              <a:rPr lang="fr-FR" sz="6200" dirty="0" smtClean="0"/>
              <a:t>Se mesure également au m3 , suivant dimensions cotées aux plans .</a:t>
            </a:r>
          </a:p>
          <a:p>
            <a:pPr>
              <a:buNone/>
            </a:pPr>
            <a:r>
              <a:rPr lang="fr-FR" sz="6200" dirty="0" smtClean="0"/>
              <a:t>D’après la nature du béton on distingue : </a:t>
            </a:r>
          </a:p>
          <a:p>
            <a:pPr>
              <a:buNone/>
            </a:pPr>
            <a:r>
              <a:rPr lang="fr-FR" sz="6200" dirty="0" smtClean="0"/>
              <a:t> </a:t>
            </a:r>
          </a:p>
          <a:p>
            <a:pPr lvl="0"/>
            <a:r>
              <a:rPr lang="fr-FR" sz="6200" dirty="0" smtClean="0"/>
              <a:t>Béton armé </a:t>
            </a:r>
          </a:p>
          <a:p>
            <a:pPr lvl="0"/>
            <a:r>
              <a:rPr lang="fr-FR" sz="6200" dirty="0" smtClean="0"/>
              <a:t>Béton non armé .</a:t>
            </a:r>
          </a:p>
          <a:p>
            <a:pPr>
              <a:buNone/>
            </a:pPr>
            <a:r>
              <a:rPr lang="fr-FR" sz="6200" dirty="0" smtClean="0"/>
              <a:t> </a:t>
            </a:r>
            <a:r>
              <a:rPr lang="fr-FR" sz="6400" b="1" u="sng" dirty="0" smtClean="0"/>
              <a:t>ACIERS </a:t>
            </a:r>
            <a:r>
              <a:rPr lang="fr-FR" sz="6400" b="1" u="sng" dirty="0" smtClean="0"/>
              <a:t>EN FONDATION </a:t>
            </a:r>
          </a:p>
          <a:p>
            <a:pPr>
              <a:buNone/>
            </a:pPr>
            <a:r>
              <a:rPr lang="fr-FR" sz="6200" dirty="0" smtClean="0"/>
              <a:t> </a:t>
            </a:r>
            <a:r>
              <a:rPr lang="fr-FR" sz="6200" dirty="0" smtClean="0"/>
              <a:t>On </a:t>
            </a:r>
            <a:r>
              <a:rPr lang="fr-FR" sz="6200" dirty="0" smtClean="0"/>
              <a:t>distingue les qualités de l’acier : </a:t>
            </a:r>
          </a:p>
          <a:p>
            <a:pPr lvl="0"/>
            <a:r>
              <a:rPr lang="fr-FR" sz="6200" dirty="0" smtClean="0"/>
              <a:t>Acier doux,</a:t>
            </a:r>
          </a:p>
          <a:p>
            <a:pPr lvl="0"/>
            <a:r>
              <a:rPr lang="fr-FR" sz="6200" dirty="0" smtClean="0"/>
              <a:t>Acier tore …</a:t>
            </a:r>
          </a:p>
          <a:p>
            <a:r>
              <a:rPr lang="fr-FR" sz="6200" dirty="0" smtClean="0"/>
              <a:t>Les armatures sont mesurées en kilogramme .</a:t>
            </a:r>
          </a:p>
          <a:p>
            <a:r>
              <a:rPr lang="fr-FR" sz="6200" dirty="0" smtClean="0"/>
              <a:t>Le nombre et la longueur des armatures à considérer sont calculés suivant le plan de ferraillage.</a:t>
            </a:r>
          </a:p>
          <a:p>
            <a:pPr>
              <a:buNone/>
            </a:pPr>
            <a:r>
              <a:rPr lang="fr-FR" sz="6200" dirty="0" smtClean="0"/>
              <a:t> </a:t>
            </a:r>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25000" lnSpcReduction="20000"/>
          </a:bodyPr>
          <a:lstStyle/>
          <a:p>
            <a:pPr>
              <a:buNone/>
            </a:pPr>
            <a:r>
              <a:rPr lang="fr-FR" sz="7200" b="1" u="sng" dirty="0" smtClean="0"/>
              <a:t>HERISSON </a:t>
            </a:r>
            <a:r>
              <a:rPr lang="fr-FR" sz="7200" b="1" u="sng" dirty="0" smtClean="0"/>
              <a:t>– FORME </a:t>
            </a:r>
          </a:p>
          <a:p>
            <a:pPr>
              <a:buNone/>
            </a:pPr>
            <a:r>
              <a:rPr lang="fr-FR" sz="7200" dirty="0" smtClean="0"/>
              <a:t> </a:t>
            </a:r>
          </a:p>
          <a:p>
            <a:r>
              <a:rPr lang="fr-FR" sz="7200" dirty="0" smtClean="0"/>
              <a:t>- Se mesure au mètre carré .</a:t>
            </a:r>
          </a:p>
          <a:p>
            <a:r>
              <a:rPr lang="fr-FR" sz="7200" dirty="0" smtClean="0"/>
              <a:t>- On ne déduit pas  les surfaces inférieures à 0,30 m</a:t>
            </a:r>
            <a:r>
              <a:rPr lang="fr-FR" sz="7200" baseline="30000" dirty="0" smtClean="0"/>
              <a:t>2   </a:t>
            </a:r>
            <a:r>
              <a:rPr lang="fr-FR" sz="7200" dirty="0" smtClean="0"/>
              <a:t>(regards de visite) </a:t>
            </a:r>
          </a:p>
          <a:p>
            <a:pPr>
              <a:buNone/>
            </a:pPr>
            <a:r>
              <a:rPr lang="fr-FR" sz="7200" dirty="0" smtClean="0"/>
              <a:t>.</a:t>
            </a:r>
          </a:p>
          <a:p>
            <a:pPr>
              <a:buNone/>
            </a:pPr>
            <a:r>
              <a:rPr lang="fr-FR" sz="7200" b="1" u="sng" dirty="0" smtClean="0"/>
              <a:t>POSTE 3 : ASSAINISSEMENT </a:t>
            </a:r>
          </a:p>
          <a:p>
            <a:pPr>
              <a:buNone/>
            </a:pPr>
            <a:r>
              <a:rPr lang="fr-FR" sz="7200" dirty="0" smtClean="0"/>
              <a:t> </a:t>
            </a:r>
          </a:p>
          <a:p>
            <a:r>
              <a:rPr lang="fr-FR" sz="7200" dirty="0" smtClean="0"/>
              <a:t>3.1- REGARDS DE VISITE </a:t>
            </a:r>
          </a:p>
          <a:p>
            <a:pPr>
              <a:buNone/>
            </a:pPr>
            <a:r>
              <a:rPr lang="fr-FR" sz="7200" dirty="0" smtClean="0"/>
              <a:t> </a:t>
            </a:r>
          </a:p>
          <a:p>
            <a:pPr lvl="0"/>
            <a:r>
              <a:rPr lang="fr-FR" sz="7200" dirty="0" smtClean="0"/>
              <a:t>Se mesure à l’unité ;</a:t>
            </a:r>
          </a:p>
          <a:p>
            <a:pPr lvl="0"/>
            <a:r>
              <a:rPr lang="fr-FR" sz="7200" dirty="0" smtClean="0"/>
              <a:t>Une plus value est appliquée au delà de  1,50m .de profondeur </a:t>
            </a:r>
            <a:r>
              <a:rPr lang="fr-FR" sz="7200" dirty="0" smtClean="0"/>
              <a:t>.</a:t>
            </a:r>
          </a:p>
          <a:p>
            <a:pPr>
              <a:buNone/>
            </a:pPr>
            <a:r>
              <a:rPr lang="fr-FR" sz="7200" dirty="0" smtClean="0"/>
              <a:t> </a:t>
            </a:r>
          </a:p>
          <a:p>
            <a:r>
              <a:rPr lang="fr-FR" sz="7200" dirty="0" smtClean="0"/>
              <a:t>32- CANALISATION D’EGOUTS</a:t>
            </a:r>
          </a:p>
          <a:p>
            <a:pPr>
              <a:buNone/>
            </a:pPr>
            <a:r>
              <a:rPr lang="fr-FR" sz="7200" dirty="0" smtClean="0"/>
              <a:t> </a:t>
            </a:r>
          </a:p>
          <a:p>
            <a:r>
              <a:rPr lang="fr-FR" sz="7200" dirty="0" smtClean="0"/>
              <a:t>Se mesure au mètre linéaire ;</a:t>
            </a:r>
          </a:p>
          <a:p>
            <a:r>
              <a:rPr lang="fr-FR" sz="7200" dirty="0" smtClean="0"/>
              <a:t>La longueur à considérer est celle mesurée depuis la face intérieure du regard de visite ; </a:t>
            </a:r>
          </a:p>
          <a:p>
            <a:r>
              <a:rPr lang="fr-FR" sz="7200" dirty="0" smtClean="0"/>
              <a:t>La longueur ainsi obtenue est arrondie au mètre supérieur .</a:t>
            </a:r>
          </a:p>
          <a:p>
            <a:pPr>
              <a:buNone/>
            </a:pPr>
            <a:r>
              <a:rPr lang="fr-FR" dirty="0" smtClean="0"/>
              <a:t> </a:t>
            </a:r>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sz="3100" b="1" u="sng" dirty="0"/>
              <a:t>3.1  </a:t>
            </a:r>
            <a:r>
              <a:rPr lang="fr-FR" sz="3100" b="1" u="sng" dirty="0" smtClean="0"/>
              <a:t>Définition </a:t>
            </a:r>
            <a:endParaRPr lang="fr-FR" sz="3100" b="1" u="sng" dirty="0"/>
          </a:p>
          <a:p>
            <a:pPr>
              <a:buNone/>
            </a:pPr>
            <a:r>
              <a:rPr lang="fr-FR" dirty="0"/>
              <a:t>Le mode de métrer est la manière dont le métreur décompose  détaille, énumère et présente les articles du métré.</a:t>
            </a:r>
          </a:p>
          <a:p>
            <a:pPr>
              <a:buNone/>
            </a:pPr>
            <a:r>
              <a:rPr lang="fr-FR" dirty="0"/>
              <a:t> </a:t>
            </a:r>
          </a:p>
          <a:p>
            <a:pPr>
              <a:buNone/>
            </a:pPr>
            <a:r>
              <a:rPr lang="fr-FR" dirty="0"/>
              <a:t>Pour la rédaction du métré ,aussi bien que pour en faciliter la vérification et en rechercher les erreurs, il importe de suivre trois règles :</a:t>
            </a:r>
          </a:p>
          <a:p>
            <a:pPr>
              <a:buNone/>
            </a:pPr>
            <a:r>
              <a:rPr lang="fr-FR" dirty="0"/>
              <a:t> </a:t>
            </a:r>
          </a:p>
          <a:p>
            <a:pPr>
              <a:buNone/>
            </a:pPr>
            <a:r>
              <a:rPr lang="fr-FR" dirty="0"/>
              <a:t> - le métré doit suivre l’ordre chronologique des travaux </a:t>
            </a:r>
          </a:p>
          <a:p>
            <a:pPr>
              <a:buNone/>
            </a:pPr>
            <a:r>
              <a:rPr lang="fr-FR" dirty="0"/>
              <a:t> </a:t>
            </a:r>
          </a:p>
          <a:p>
            <a:pPr>
              <a:buNone/>
            </a:pPr>
            <a:r>
              <a:rPr lang="fr-FR" dirty="0"/>
              <a:t>- le métré doit suivre la localisation des travaux </a:t>
            </a:r>
          </a:p>
          <a:p>
            <a:pPr>
              <a:buNone/>
            </a:pPr>
            <a:r>
              <a:rPr lang="fr-FR" dirty="0"/>
              <a:t> </a:t>
            </a:r>
          </a:p>
          <a:p>
            <a:pPr>
              <a:buNone/>
            </a:pPr>
            <a:r>
              <a:rPr lang="fr-FR" dirty="0"/>
              <a:t>- le métré doit être séparé par construction.</a:t>
            </a:r>
          </a:p>
          <a:p>
            <a:pPr>
              <a:buNone/>
            </a:pP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sz="3400" b="1" u="sng" dirty="0" smtClean="0"/>
              <a:t>3.2 Ordre </a:t>
            </a:r>
            <a:r>
              <a:rPr lang="fr-FR" sz="3400" b="1" u="sng" dirty="0"/>
              <a:t>chronologique des travaux</a:t>
            </a:r>
            <a:r>
              <a:rPr lang="fr-FR" sz="3400" dirty="0"/>
              <a:t> :</a:t>
            </a:r>
          </a:p>
          <a:p>
            <a:pPr>
              <a:buNone/>
            </a:pPr>
            <a:r>
              <a:rPr lang="fr-FR" dirty="0"/>
              <a:t> </a:t>
            </a:r>
          </a:p>
          <a:p>
            <a:pPr>
              <a:buNone/>
            </a:pPr>
            <a:r>
              <a:rPr lang="fr-FR" dirty="0"/>
              <a:t>Ainsi la construction d’un immeuble sera détaillée à partir du sol vierge, en suivant </a:t>
            </a:r>
            <a:r>
              <a:rPr lang="fr-FR" dirty="0" smtClean="0"/>
              <a:t>le </a:t>
            </a:r>
            <a:r>
              <a:rPr lang="fr-FR" dirty="0"/>
              <a:t>dégagement du sol, le terrassement, les fondations profondes….jusqu’aux ouvrages hors combles, suivis des ouvrages extérieurs au bâtiment (façades…) , des espaces libres et abords, des égouts et canalisations.</a:t>
            </a:r>
          </a:p>
          <a:p>
            <a:pPr>
              <a:buNone/>
            </a:pPr>
            <a:r>
              <a:rPr lang="fr-FR" dirty="0"/>
              <a:t>La mise à nu et le dégagement du sol seront donc détaillés, dans l’ordre des travaux, jusqu’à l’enlèvement des déblais et matériaux excédentaires, sans oublier le forfait pour l’arrachage des arbres et des souches.</a:t>
            </a:r>
          </a:p>
          <a:p>
            <a:pPr>
              <a:buNone/>
            </a:pPr>
            <a:r>
              <a:rPr lang="fr-FR" dirty="0"/>
              <a:t>Les terrassements seront détaillés en descendant pour les fouilles, comme pour les déblais.</a:t>
            </a:r>
          </a:p>
          <a:p>
            <a:pPr>
              <a:buNone/>
            </a:pPr>
            <a:r>
              <a:rPr lang="fr-FR" dirty="0"/>
              <a:t>Les fondations profondes, fondations, élévations et cloisons, seront détaillées en montant.</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fontScale="70000" lnSpcReduction="20000"/>
          </a:bodyPr>
          <a:lstStyle/>
          <a:p>
            <a:pPr>
              <a:buNone/>
            </a:pPr>
            <a:r>
              <a:rPr lang="fr-FR" b="1" u="sng" dirty="0" smtClean="0"/>
              <a:t>3.3 Localisation </a:t>
            </a:r>
            <a:r>
              <a:rPr lang="fr-FR" b="1" u="sng" dirty="0"/>
              <a:t>des travaux</a:t>
            </a:r>
            <a:r>
              <a:rPr lang="fr-FR" dirty="0"/>
              <a:t> </a:t>
            </a:r>
            <a:r>
              <a:rPr lang="fr-FR" dirty="0" smtClean="0"/>
              <a:t>:</a:t>
            </a:r>
          </a:p>
          <a:p>
            <a:pPr>
              <a:buNone/>
            </a:pPr>
            <a:endParaRPr lang="fr-FR" dirty="0"/>
          </a:p>
          <a:p>
            <a:pPr>
              <a:buNone/>
            </a:pPr>
            <a:r>
              <a:rPr lang="fr-FR" dirty="0"/>
              <a:t>L’interprétation de la première règle se fait, pour l’application de la seconde, de la manière suivante :</a:t>
            </a:r>
          </a:p>
          <a:p>
            <a:r>
              <a:rPr lang="fr-FR" dirty="0"/>
              <a:t>Les murs, par exemple, seront détaillés en gros œuvre, les murs de façades d’abord, puis les murs de pignon, puis les refonds, et ceci sur toute la hauteur du bâtiment . ils seront toutefois détaillés par niveau.</a:t>
            </a:r>
          </a:p>
          <a:p>
            <a:r>
              <a:rPr lang="fr-FR" dirty="0"/>
              <a:t>Les cloisons, détaillées dans chaque étage seront prises, par exemple, de la droite du plan , en allant vers la gauche.</a:t>
            </a:r>
          </a:p>
          <a:p>
            <a:r>
              <a:rPr lang="fr-FR" dirty="0"/>
              <a:t>les planchers, toujours en gros œuvre, seront détaillés par étage, en montant, s’il y a lieu, dans chaque étage, de la droite vers la </a:t>
            </a:r>
            <a:r>
              <a:rPr lang="fr-FR" dirty="0" smtClean="0"/>
              <a:t>gauche.</a:t>
            </a:r>
          </a:p>
          <a:p>
            <a:pPr lvl="0"/>
            <a:r>
              <a:rPr lang="fr-FR" dirty="0"/>
              <a:t>Les aménagements intérieurs seront détaillés dans le même esprit, c ‘est- à- dire par étage et dans l’ordre montant de ceux-ci, local par local en partant de la droite. </a:t>
            </a:r>
          </a:p>
          <a:p>
            <a:endParaRPr lang="fr-FR" dirty="0"/>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a:xfrm>
            <a:off x="457200" y="1071546"/>
            <a:ext cx="8229600" cy="5054617"/>
          </a:xfrm>
        </p:spPr>
        <p:txBody>
          <a:bodyPr>
            <a:normAutofit fontScale="25000" lnSpcReduction="20000"/>
          </a:bodyPr>
          <a:lstStyle/>
          <a:p>
            <a:pPr>
              <a:buNone/>
            </a:pPr>
            <a:r>
              <a:rPr lang="fr-FR" sz="8800" b="1" u="sng" dirty="0"/>
              <a:t>3.4.Séparation par construction :</a:t>
            </a:r>
          </a:p>
          <a:p>
            <a:pPr>
              <a:buNone/>
            </a:pPr>
            <a:r>
              <a:rPr lang="fr-FR" dirty="0"/>
              <a:t> </a:t>
            </a:r>
          </a:p>
          <a:p>
            <a:pPr>
              <a:buNone/>
            </a:pPr>
            <a:r>
              <a:rPr lang="fr-FR" sz="8000" dirty="0"/>
              <a:t>En cas de plusieurs constructions différentes dans un même projet, il importe de séparer les métrés de chaque bâtiment , de façon qu’une page de métré se rapporte à l’une des constructions exclusivement. Ceci facilite la vérification et la recherche d’erreurs ou d’omissions et permet de s’y retrouver en cas de modifications.</a:t>
            </a:r>
          </a:p>
          <a:p>
            <a:pPr>
              <a:buNone/>
            </a:pPr>
            <a:r>
              <a:rPr lang="fr-FR" sz="8000" dirty="0"/>
              <a:t> </a:t>
            </a:r>
            <a:r>
              <a:rPr lang="fr-FR" sz="8000" dirty="0" smtClean="0"/>
              <a:t>Exemple</a:t>
            </a:r>
            <a:r>
              <a:rPr lang="fr-FR" sz="8000" dirty="0"/>
              <a:t> :</a:t>
            </a:r>
          </a:p>
          <a:p>
            <a:pPr>
              <a:buNone/>
            </a:pPr>
            <a:r>
              <a:rPr lang="fr-FR" sz="8000" dirty="0"/>
              <a:t> </a:t>
            </a:r>
          </a:p>
          <a:p>
            <a:pPr>
              <a:buNone/>
            </a:pPr>
            <a:r>
              <a:rPr lang="fr-FR" sz="8000" dirty="0"/>
              <a:t>Soit un collège comprenant des bâtiments séparés pour les classes, les toilettes et le logement du Directeur ;il y a lieu d’ouvrir un dossier distinct pour chaque construction, soit 3, plus un dossier qui comprendra les travaux se rapportant à l’ensemble, tel que ; mûr de clôture , assainissement, allées ; etc.….et que l’on nommera, par exemple, travaux extérieurs.</a:t>
            </a:r>
          </a:p>
          <a:p>
            <a:pPr>
              <a:buNone/>
            </a:pPr>
            <a:r>
              <a:rPr lang="fr-FR" sz="8000" dirty="0"/>
              <a:t> </a:t>
            </a:r>
          </a:p>
          <a:p>
            <a:pPr>
              <a:buNone/>
            </a:pPr>
            <a:r>
              <a:rPr lang="fr-FR" sz="8000" dirty="0"/>
              <a:t>Ceci est très important car un métré n’est réellement terminé qu’après la réception ; et même après l’achèvement complet d’un bâtiment, le métré peut subir des modifications, ou après modifications, ou après vérification, on peut y ajouter les éventuelles omissions.</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buNone/>
            </a:pPr>
            <a:r>
              <a:rPr lang="fr-FR" b="1" dirty="0" smtClean="0"/>
              <a:t>3</a:t>
            </a:r>
            <a:r>
              <a:rPr lang="fr-FR" dirty="0" smtClean="0"/>
              <a:t>.</a:t>
            </a:r>
            <a:r>
              <a:rPr lang="fr-FR" b="1" u="sng" dirty="0"/>
              <a:t> </a:t>
            </a:r>
            <a:r>
              <a:rPr lang="fr-FR" b="1" u="sng" dirty="0" smtClean="0"/>
              <a:t>5 </a:t>
            </a:r>
            <a:r>
              <a:rPr lang="fr-FR" b="1" u="sng" dirty="0"/>
              <a:t>Le mode de mesurer </a:t>
            </a:r>
            <a:r>
              <a:rPr lang="fr-FR" b="1" u="sng" dirty="0" smtClean="0"/>
              <a:t>:</a:t>
            </a:r>
            <a:r>
              <a:rPr lang="fr-FR" dirty="0"/>
              <a:t> </a:t>
            </a:r>
          </a:p>
          <a:p>
            <a:pPr>
              <a:buNone/>
            </a:pPr>
            <a:r>
              <a:rPr lang="fr-FR" sz="2400" dirty="0"/>
              <a:t>Le métré conduit à évaluer un certain volume de travaux, ou plus exactement une certaine quantité de travaux, à partir de prix unitaires.</a:t>
            </a:r>
          </a:p>
          <a:p>
            <a:pPr>
              <a:buNone/>
            </a:pPr>
            <a:r>
              <a:rPr lang="fr-FR" sz="2400" dirty="0"/>
              <a:t>Il importe donc, avant tout, d’évaluer cette quantité de travaux, de la mesurer</a:t>
            </a:r>
            <a:r>
              <a:rPr lang="fr-FR" sz="2400" dirty="0" smtClean="0"/>
              <a:t>.</a:t>
            </a:r>
            <a:r>
              <a:rPr lang="fr-FR" sz="2400" dirty="0"/>
              <a:t> </a:t>
            </a:r>
          </a:p>
          <a:p>
            <a:pPr>
              <a:buNone/>
            </a:pPr>
            <a:r>
              <a:rPr lang="fr-FR" sz="2400" dirty="0"/>
              <a:t>Le mesurage se fait, soit sur plan (avant métré) soit sur place. Le détail des ouvrages correspond toujours à, une décomposition géométrique de lignes, de surfaces, de volumes ; préparée sur plans, repérée sur place. Cette décomposition conduit le métreur à appliquer des formules usuelles de calcul qu’il doit connaître par cœur ou savoir très facilement retrouver.</a:t>
            </a:r>
          </a:p>
          <a:p>
            <a:endParaRPr lang="fr-FR" dirty="0"/>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lstStyle/>
          <a:p>
            <a:r>
              <a:rPr lang="fr-FR" b="1" u="sng" dirty="0"/>
              <a:t>a) Règles générales </a:t>
            </a:r>
            <a:endParaRPr lang="fr-FR" dirty="0"/>
          </a:p>
          <a:p>
            <a:pPr>
              <a:buNone/>
            </a:pPr>
            <a:r>
              <a:rPr lang="fr-FR" dirty="0" smtClean="0"/>
              <a:t>la </a:t>
            </a:r>
            <a:r>
              <a:rPr lang="fr-FR" dirty="0"/>
              <a:t>décomposition devra toujours être faite de façon à supprimer les causes d'erreurs ou d'omissions ; elle devra aussi avoir pour but d’éviter les mêmes calculs à un stade ultérieur d’achèvement ou de </a:t>
            </a:r>
            <a:r>
              <a:rPr lang="fr-FR" dirty="0" smtClean="0"/>
              <a:t>finition.</a:t>
            </a:r>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dirty="0" smtClean="0"/>
              <a:t>Chapitre 3 : mode de métré</a:t>
            </a:r>
            <a:br>
              <a:rPr lang="fr-FR" dirty="0" smtClean="0"/>
            </a:br>
            <a:endParaRPr lang="fr-FR" dirty="0"/>
          </a:p>
        </p:txBody>
      </p:sp>
      <p:grpSp>
        <p:nvGrpSpPr>
          <p:cNvPr id="1026" name="Group 2"/>
          <p:cNvGrpSpPr>
            <a:grpSpLocks noGrp="1" noChangeAspect="1"/>
          </p:cNvGrpSpPr>
          <p:nvPr>
            <p:ph idx="1"/>
          </p:nvPr>
        </p:nvGrpSpPr>
        <p:grpSpPr bwMode="auto">
          <a:xfrm>
            <a:off x="457200" y="2786058"/>
            <a:ext cx="6372000" cy="2452927"/>
            <a:chOff x="2574" y="6268"/>
            <a:chExt cx="5400" cy="2340"/>
          </a:xfrm>
        </p:grpSpPr>
        <p:sp>
          <p:nvSpPr>
            <p:cNvPr id="1027" name="Line 3"/>
            <p:cNvSpPr>
              <a:spLocks noChangeShapeType="1"/>
            </p:cNvSpPr>
            <p:nvPr/>
          </p:nvSpPr>
          <p:spPr bwMode="auto">
            <a:xfrm flipV="1">
              <a:off x="2574" y="6268"/>
              <a:ext cx="0" cy="234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8" name="Line 4"/>
            <p:cNvSpPr>
              <a:spLocks noChangeShapeType="1"/>
            </p:cNvSpPr>
            <p:nvPr/>
          </p:nvSpPr>
          <p:spPr bwMode="auto">
            <a:xfrm>
              <a:off x="2574" y="6268"/>
              <a:ext cx="54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9" name="Line 5"/>
            <p:cNvSpPr>
              <a:spLocks noChangeShapeType="1"/>
            </p:cNvSpPr>
            <p:nvPr/>
          </p:nvSpPr>
          <p:spPr bwMode="auto">
            <a:xfrm>
              <a:off x="7974" y="6268"/>
              <a:ext cx="0" cy="234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0" name="Line 6"/>
            <p:cNvSpPr>
              <a:spLocks noChangeShapeType="1"/>
            </p:cNvSpPr>
            <p:nvPr/>
          </p:nvSpPr>
          <p:spPr bwMode="auto">
            <a:xfrm flipH="1">
              <a:off x="7254" y="8344"/>
              <a:ext cx="72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1" name="Line 7"/>
            <p:cNvSpPr>
              <a:spLocks noChangeShapeType="1"/>
            </p:cNvSpPr>
            <p:nvPr/>
          </p:nvSpPr>
          <p:spPr bwMode="auto">
            <a:xfrm flipV="1">
              <a:off x="7254" y="6742"/>
              <a:ext cx="0" cy="18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2" name="Line 8"/>
            <p:cNvSpPr>
              <a:spLocks noChangeShapeType="1"/>
            </p:cNvSpPr>
            <p:nvPr/>
          </p:nvSpPr>
          <p:spPr bwMode="auto">
            <a:xfrm flipH="1">
              <a:off x="3294" y="6742"/>
              <a:ext cx="396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3" name="Line 9"/>
            <p:cNvSpPr>
              <a:spLocks noChangeShapeType="1"/>
            </p:cNvSpPr>
            <p:nvPr/>
          </p:nvSpPr>
          <p:spPr bwMode="auto">
            <a:xfrm>
              <a:off x="3294" y="6742"/>
              <a:ext cx="0" cy="18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4" name="Line 10"/>
            <p:cNvSpPr>
              <a:spLocks noChangeShapeType="1"/>
            </p:cNvSpPr>
            <p:nvPr/>
          </p:nvSpPr>
          <p:spPr bwMode="auto">
            <a:xfrm flipH="1">
              <a:off x="2574" y="8344"/>
              <a:ext cx="72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5" name="Line 11"/>
            <p:cNvSpPr>
              <a:spLocks noChangeShapeType="1"/>
            </p:cNvSpPr>
            <p:nvPr/>
          </p:nvSpPr>
          <p:spPr bwMode="auto">
            <a:xfrm>
              <a:off x="7254" y="6742"/>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6" name="Line 12"/>
            <p:cNvSpPr>
              <a:spLocks noChangeShapeType="1"/>
            </p:cNvSpPr>
            <p:nvPr/>
          </p:nvSpPr>
          <p:spPr bwMode="auto">
            <a:xfrm>
              <a:off x="7974" y="6742"/>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7" name="Line 13"/>
            <p:cNvSpPr>
              <a:spLocks noChangeShapeType="1"/>
            </p:cNvSpPr>
            <p:nvPr/>
          </p:nvSpPr>
          <p:spPr bwMode="auto">
            <a:xfrm flipH="1">
              <a:off x="2574" y="6742"/>
              <a:ext cx="72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8" name="Line 14"/>
            <p:cNvSpPr>
              <a:spLocks noChangeShapeType="1"/>
            </p:cNvSpPr>
            <p:nvPr/>
          </p:nvSpPr>
          <p:spPr bwMode="auto">
            <a:xfrm>
              <a:off x="7254" y="6742"/>
              <a:ext cx="72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039" name="Rectangle 15"/>
          <p:cNvSpPr>
            <a:spLocks noChangeArrowheads="1"/>
          </p:cNvSpPr>
          <p:nvPr/>
        </p:nvSpPr>
        <p:spPr bwMode="auto">
          <a:xfrm>
            <a:off x="0" y="164305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tabLst>
                <a:tab pos="677863" algn="l"/>
              </a:tabLst>
            </a:pPr>
            <a:r>
              <a:rPr kumimoji="0" lang="fr-F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 mur se mesure entre ses repères d’extrémité et non pas d’angle à angle.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Low" defTabSz="914400" rtl="0" eaLnBrk="0" fontAlgn="base" latinLnBrk="0" hangingPunct="0">
              <a:lnSpc>
                <a:spcPct val="100000"/>
              </a:lnSpc>
              <a:spcBef>
                <a:spcPct val="0"/>
              </a:spcBef>
              <a:spcAft>
                <a:spcPct val="0"/>
              </a:spcAft>
              <a:buClrTx/>
              <a:buSzTx/>
              <a:buFontTx/>
              <a:buNone/>
              <a:tabLst>
                <a:tab pos="677863" algn="l"/>
              </a:tabLst>
            </a:pPr>
            <a:r>
              <a:rPr kumimoji="0" lang="fr-F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EXEMPLE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214282" y="5429264"/>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 mesure AB +DC et non pas AB + BC</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inscrire les mesures dans l’ordre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plan horizontal :  longueur x largeur x hauteur</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plan vertical : longueur x hauteur x épaisseur</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dirty="0" smtClean="0"/>
              <a:t>Chapitre 3 : mode de métré</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endParaRPr lang="fr-FR" dirty="0" smtClean="0"/>
          </a:p>
          <a:p>
            <a:endParaRPr lang="fr-FR" dirty="0"/>
          </a:p>
          <a:p>
            <a:endParaRPr lang="fr-FR" dirty="0" smtClean="0"/>
          </a:p>
          <a:p>
            <a:endParaRPr lang="fr-FR" dirty="0"/>
          </a:p>
          <a:p>
            <a:r>
              <a:rPr lang="fr-FR" dirty="0"/>
              <a:t>La surface de ce mur ne se calcule pas en faisant la somme </a:t>
            </a:r>
            <a:r>
              <a:rPr lang="fr-FR" dirty="0" smtClean="0"/>
              <a:t>des surfaces </a:t>
            </a:r>
            <a:r>
              <a:rPr lang="fr-FR" dirty="0"/>
              <a:t>,mais en déduisant la surface des vides </a:t>
            </a:r>
            <a:r>
              <a:rPr lang="fr-FR" dirty="0" smtClean="0"/>
              <a:t> </a:t>
            </a:r>
            <a:r>
              <a:rPr lang="fr-FR" dirty="0"/>
              <a:t>de la surface totale, les volumes se calculent suivant le même principe.</a:t>
            </a:r>
          </a:p>
          <a:p>
            <a:endParaRPr lang="fr-FR" dirty="0"/>
          </a:p>
        </p:txBody>
      </p:sp>
      <p:sp>
        <p:nvSpPr>
          <p:cNvPr id="21506" name="Line 2"/>
          <p:cNvSpPr>
            <a:spLocks noChangeShapeType="1"/>
          </p:cNvSpPr>
          <p:nvPr/>
        </p:nvSpPr>
        <p:spPr bwMode="auto">
          <a:xfrm>
            <a:off x="3463925" y="2489190"/>
            <a:ext cx="0" cy="696913"/>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07" name="Line 3"/>
          <p:cNvSpPr>
            <a:spLocks noChangeShapeType="1"/>
          </p:cNvSpPr>
          <p:nvPr/>
        </p:nvSpPr>
        <p:spPr bwMode="auto">
          <a:xfrm flipV="1">
            <a:off x="3463925" y="2000240"/>
            <a:ext cx="0" cy="57150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08" name="Line 4"/>
          <p:cNvSpPr>
            <a:spLocks noChangeShapeType="1"/>
          </p:cNvSpPr>
          <p:nvPr/>
        </p:nvSpPr>
        <p:spPr bwMode="auto">
          <a:xfrm>
            <a:off x="4035425" y="2500303"/>
            <a:ext cx="0" cy="68580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09" name="Line 5"/>
          <p:cNvSpPr>
            <a:spLocks noChangeShapeType="1"/>
          </p:cNvSpPr>
          <p:nvPr/>
        </p:nvSpPr>
        <p:spPr bwMode="auto">
          <a:xfrm flipV="1">
            <a:off x="4035425" y="2000240"/>
            <a:ext cx="0" cy="57150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0" name="Line 6"/>
          <p:cNvSpPr>
            <a:spLocks noChangeShapeType="1"/>
          </p:cNvSpPr>
          <p:nvPr/>
        </p:nvSpPr>
        <p:spPr bwMode="auto">
          <a:xfrm flipV="1">
            <a:off x="4492625" y="2000240"/>
            <a:ext cx="0" cy="57150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1" name="Line 7"/>
          <p:cNvSpPr>
            <a:spLocks noChangeShapeType="1"/>
          </p:cNvSpPr>
          <p:nvPr/>
        </p:nvSpPr>
        <p:spPr bwMode="auto">
          <a:xfrm flipV="1">
            <a:off x="5064125" y="2571740"/>
            <a:ext cx="57150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2" name="Line 8"/>
          <p:cNvSpPr>
            <a:spLocks noChangeShapeType="1"/>
          </p:cNvSpPr>
          <p:nvPr/>
        </p:nvSpPr>
        <p:spPr bwMode="auto">
          <a:xfrm flipV="1">
            <a:off x="5064125" y="2000240"/>
            <a:ext cx="0" cy="57150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3" name="Line 9"/>
          <p:cNvSpPr>
            <a:spLocks noChangeShapeType="1"/>
          </p:cNvSpPr>
          <p:nvPr/>
        </p:nvSpPr>
        <p:spPr bwMode="auto">
          <a:xfrm>
            <a:off x="4035425" y="2571740"/>
            <a:ext cx="45720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4" name="Line 10"/>
          <p:cNvSpPr>
            <a:spLocks noChangeShapeType="1"/>
          </p:cNvSpPr>
          <p:nvPr/>
        </p:nvSpPr>
        <p:spPr bwMode="auto">
          <a:xfrm>
            <a:off x="3121025" y="2000240"/>
            <a:ext cx="25146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5" name="Line 11"/>
          <p:cNvSpPr>
            <a:spLocks noChangeShapeType="1"/>
          </p:cNvSpPr>
          <p:nvPr/>
        </p:nvSpPr>
        <p:spPr bwMode="auto">
          <a:xfrm>
            <a:off x="5635625" y="2000240"/>
            <a:ext cx="0" cy="13716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6" name="Line 12"/>
          <p:cNvSpPr>
            <a:spLocks noChangeShapeType="1"/>
          </p:cNvSpPr>
          <p:nvPr/>
        </p:nvSpPr>
        <p:spPr bwMode="auto">
          <a:xfrm flipH="1">
            <a:off x="1520825" y="2000240"/>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7" name="Line 13"/>
          <p:cNvSpPr>
            <a:spLocks noChangeShapeType="1"/>
          </p:cNvSpPr>
          <p:nvPr/>
        </p:nvSpPr>
        <p:spPr bwMode="auto">
          <a:xfrm flipH="1">
            <a:off x="2892425" y="2379653"/>
            <a:ext cx="57150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8" name="Line 14"/>
          <p:cNvSpPr>
            <a:spLocks noChangeShapeType="1"/>
          </p:cNvSpPr>
          <p:nvPr/>
        </p:nvSpPr>
        <p:spPr bwMode="auto">
          <a:xfrm>
            <a:off x="2892425" y="2379653"/>
            <a:ext cx="0" cy="842962"/>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19" name="Line 15"/>
          <p:cNvSpPr>
            <a:spLocks noChangeShapeType="1"/>
          </p:cNvSpPr>
          <p:nvPr/>
        </p:nvSpPr>
        <p:spPr bwMode="auto">
          <a:xfrm flipH="1">
            <a:off x="2317750" y="2379653"/>
            <a:ext cx="5715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0" name="Line 16"/>
          <p:cNvSpPr>
            <a:spLocks noChangeShapeType="1"/>
          </p:cNvSpPr>
          <p:nvPr/>
        </p:nvSpPr>
        <p:spPr bwMode="auto">
          <a:xfrm>
            <a:off x="2320925" y="2379653"/>
            <a:ext cx="0" cy="842962"/>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1" name="Line 17"/>
          <p:cNvSpPr>
            <a:spLocks noChangeShapeType="1"/>
          </p:cNvSpPr>
          <p:nvPr/>
        </p:nvSpPr>
        <p:spPr bwMode="auto">
          <a:xfrm flipH="1">
            <a:off x="1520825" y="2379653"/>
            <a:ext cx="800100"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2" name="Line 18"/>
          <p:cNvSpPr>
            <a:spLocks noChangeShapeType="1"/>
          </p:cNvSpPr>
          <p:nvPr/>
        </p:nvSpPr>
        <p:spPr bwMode="auto">
          <a:xfrm flipV="1">
            <a:off x="1520825" y="2000240"/>
            <a:ext cx="0" cy="13716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3" name="Line 19"/>
          <p:cNvSpPr>
            <a:spLocks noChangeShapeType="1"/>
          </p:cNvSpPr>
          <p:nvPr/>
        </p:nvSpPr>
        <p:spPr bwMode="auto">
          <a:xfrm>
            <a:off x="1520825" y="2000240"/>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4" name="Line 20"/>
          <p:cNvSpPr>
            <a:spLocks noChangeShapeType="1"/>
          </p:cNvSpPr>
          <p:nvPr/>
        </p:nvSpPr>
        <p:spPr bwMode="auto">
          <a:xfrm flipH="1">
            <a:off x="3463925" y="2649528"/>
            <a:ext cx="5715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5" name="Line 21"/>
          <p:cNvSpPr>
            <a:spLocks noChangeShapeType="1"/>
          </p:cNvSpPr>
          <p:nvPr/>
        </p:nvSpPr>
        <p:spPr bwMode="auto">
          <a:xfrm flipV="1">
            <a:off x="3463925" y="2301865"/>
            <a:ext cx="0" cy="4572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6" name="Line 22"/>
          <p:cNvSpPr>
            <a:spLocks noChangeShapeType="1"/>
          </p:cNvSpPr>
          <p:nvPr/>
        </p:nvSpPr>
        <p:spPr bwMode="auto">
          <a:xfrm>
            <a:off x="3463925" y="2301865"/>
            <a:ext cx="5715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7" name="Line 23"/>
          <p:cNvSpPr>
            <a:spLocks noChangeShapeType="1"/>
          </p:cNvSpPr>
          <p:nvPr/>
        </p:nvSpPr>
        <p:spPr bwMode="auto">
          <a:xfrm>
            <a:off x="4035425" y="2301865"/>
            <a:ext cx="0" cy="4572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8" name="Line 24"/>
          <p:cNvSpPr>
            <a:spLocks noChangeShapeType="1"/>
          </p:cNvSpPr>
          <p:nvPr/>
        </p:nvSpPr>
        <p:spPr bwMode="auto">
          <a:xfrm>
            <a:off x="4492625" y="2301865"/>
            <a:ext cx="5715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29" name="Line 25"/>
          <p:cNvSpPr>
            <a:spLocks noChangeShapeType="1"/>
          </p:cNvSpPr>
          <p:nvPr/>
        </p:nvSpPr>
        <p:spPr bwMode="auto">
          <a:xfrm>
            <a:off x="5064125" y="2301865"/>
            <a:ext cx="0" cy="3429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30" name="Line 26"/>
          <p:cNvSpPr>
            <a:spLocks noChangeShapeType="1"/>
          </p:cNvSpPr>
          <p:nvPr/>
        </p:nvSpPr>
        <p:spPr bwMode="auto">
          <a:xfrm>
            <a:off x="5064125" y="2649528"/>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31" name="Line 27"/>
          <p:cNvSpPr>
            <a:spLocks noChangeShapeType="1"/>
          </p:cNvSpPr>
          <p:nvPr/>
        </p:nvSpPr>
        <p:spPr bwMode="auto">
          <a:xfrm flipH="1">
            <a:off x="4492625" y="2571740"/>
            <a:ext cx="5715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32" name="Line 28"/>
          <p:cNvSpPr>
            <a:spLocks noChangeShapeType="1"/>
          </p:cNvSpPr>
          <p:nvPr/>
        </p:nvSpPr>
        <p:spPr bwMode="auto">
          <a:xfrm flipV="1">
            <a:off x="4492625" y="2309803"/>
            <a:ext cx="0" cy="334962"/>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33" name="Line 29"/>
          <p:cNvSpPr>
            <a:spLocks noChangeShapeType="1"/>
          </p:cNvSpPr>
          <p:nvPr/>
        </p:nvSpPr>
        <p:spPr bwMode="auto">
          <a:xfrm>
            <a:off x="1520825" y="2000240"/>
            <a:ext cx="19431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534" name="Line 30"/>
          <p:cNvSpPr>
            <a:spLocks noChangeShapeType="1"/>
          </p:cNvSpPr>
          <p:nvPr/>
        </p:nvSpPr>
        <p:spPr bwMode="auto">
          <a:xfrm>
            <a:off x="1520825" y="3076565"/>
            <a:ext cx="41148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3048</TotalTime>
  <Words>370</Words>
  <Application>Microsoft Office PowerPoint</Application>
  <PresentationFormat>Affichage à l'écran (4:3)</PresentationFormat>
  <Paragraphs>142</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Chapitre 3 : mode de métré </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dc:creator>
  <cp:lastModifiedBy>n</cp:lastModifiedBy>
  <cp:revision>78</cp:revision>
  <dcterms:created xsi:type="dcterms:W3CDTF">2018-03-12T18:01:05Z</dcterms:created>
  <dcterms:modified xsi:type="dcterms:W3CDTF">2018-03-21T19:58:09Z</dcterms:modified>
</cp:coreProperties>
</file>