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7" r:id="rId9"/>
    <p:sldId id="266" r:id="rId10"/>
    <p:sldId id="262" r:id="rId11"/>
    <p:sldId id="268" r:id="rId12"/>
    <p:sldId id="271" r:id="rId13"/>
    <p:sldId id="263" r:id="rId14"/>
    <p:sldId id="264" r:id="rId15"/>
    <p:sldId id="269" r:id="rId16"/>
    <p:sldId id="265" r:id="rId17"/>
  </p:sldIdLst>
  <p:sldSz cx="12192000" cy="6858000"/>
  <p:notesSz cx="6858000" cy="9144000"/>
  <p:defaultTextStyle>
    <a:defPPr>
      <a:defRPr lang="f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A2E5C-BE13-285A-74D3-4A9E4C51E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0180AF-6E30-9BF0-DD6C-2F254EC16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E2F142-D125-1DFA-DCD0-015F68E1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E041-72FC-4CE3-91E0-A86E3A664E7F}" type="datetimeFigureOut">
              <a:rPr lang="fr-DZ" smtClean="0"/>
              <a:t>21/01/2026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D4DF6C-4027-A107-04D6-45C97E56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77DEBD-8044-8B87-3DDF-4E3319D2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0A5-430C-4618-99F7-88F702FD3166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55940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0CE9F-0AB4-E088-57A5-CA1E01C0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271EC4-F6F3-5262-9411-F91FCC6C2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467DB3-A062-F713-3E72-908F12B2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E041-72FC-4CE3-91E0-A86E3A664E7F}" type="datetimeFigureOut">
              <a:rPr lang="fr-DZ" smtClean="0"/>
              <a:t>21/01/2026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163739-63F7-5675-9E4A-81B4B20D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08601B-2AA9-EC13-E113-677B18F0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0A5-430C-4618-99F7-88F702FD3166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71059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050310-32A0-2EA2-4D71-73A3ECB81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EF0B7A-C89C-CE55-6ED5-0BFFB0485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05BC3E-FF05-7DBD-4A4D-B8E49A83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E041-72FC-4CE3-91E0-A86E3A664E7F}" type="datetimeFigureOut">
              <a:rPr lang="fr-DZ" smtClean="0"/>
              <a:t>21/01/2026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594AFB-8338-2C53-F253-B53E9A2B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2DA09-690A-32BF-6439-1175E737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0A5-430C-4618-99F7-88F702FD3166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2235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843803-019F-961B-3962-7807074F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5D5F41-044E-98A0-DFDD-6502CCE0C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A364B5-6230-838B-492A-FB6EB2F7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E041-72FC-4CE3-91E0-A86E3A664E7F}" type="datetimeFigureOut">
              <a:rPr lang="fr-DZ" smtClean="0"/>
              <a:t>21/01/2026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E18CF4-2CC3-6A2A-93FE-7C2545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3E5CCF-13C7-0D4C-08FD-77FB06CF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0A5-430C-4618-99F7-88F702FD3166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11678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177EB-BBB1-0F6A-6594-EB43043A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016F0D-0B6B-A5AA-B257-834FEAA2B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F4BD0-79AE-D3E7-0E12-AE5B071D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E041-72FC-4CE3-91E0-A86E3A664E7F}" type="datetimeFigureOut">
              <a:rPr lang="fr-DZ" smtClean="0"/>
              <a:t>21/01/2026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F031A6-0055-A47A-EFC5-4A97D921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5DA47A-9DBF-4A0C-382A-96717FDB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0A5-430C-4618-99F7-88F702FD3166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3853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FAD9F-295E-118B-7530-F9A4B979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0E7F46-7857-AF08-2D68-B0A3C2BDD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A79BA5-FCE2-98E1-FCB9-2233B99E8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11C62C-040C-CE9E-57AA-3DEE3467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E041-72FC-4CE3-91E0-A86E3A664E7F}" type="datetimeFigureOut">
              <a:rPr lang="fr-DZ" smtClean="0"/>
              <a:t>21/01/2026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8FBF94-7A23-C802-0B21-F67B3308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37A26D-6E88-A57B-EC31-8823A5B3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0A5-430C-4618-99F7-88F702FD3166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54951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6B15E-5F7E-9D08-2073-3B499032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FBDF7F-833F-F504-7D2A-7CBE68BA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6501DF-6E11-24E5-2DE6-7C0C65E06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DC34C7-4409-2511-1CEB-6D6A48376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A23613-3D5D-2299-62B9-DA951A983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AD0C4E-F58B-DC10-EEF1-A9AC8473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E041-72FC-4CE3-91E0-A86E3A664E7F}" type="datetimeFigureOut">
              <a:rPr lang="fr-DZ" smtClean="0"/>
              <a:t>21/01/2026</a:t>
            </a:fld>
            <a:endParaRPr lang="fr-DZ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37DD70-A4B0-1914-6D73-655CD8F0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18D9A4-E548-A0D8-908E-AA5CA290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0A5-430C-4618-99F7-88F702FD3166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59392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D3D36-9D7C-2052-F590-6098CF94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2E39AE-19FB-3D76-0D7B-8FE2D925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E041-72FC-4CE3-91E0-A86E3A664E7F}" type="datetimeFigureOut">
              <a:rPr lang="fr-DZ" smtClean="0"/>
              <a:t>21/01/2026</a:t>
            </a:fld>
            <a:endParaRPr lang="fr-DZ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DF803C-11F4-D801-F011-89B17C99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9312C4-5459-7454-1124-426A5A26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0A5-430C-4618-99F7-88F702FD3166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70408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42F48E-9C24-BBFB-F8DF-9A3F9CAC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E041-72FC-4CE3-91E0-A86E3A664E7F}" type="datetimeFigureOut">
              <a:rPr lang="fr-DZ" smtClean="0"/>
              <a:t>21/01/2026</a:t>
            </a:fld>
            <a:endParaRPr lang="fr-DZ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5EFF36-A455-D391-0129-3175E57C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7FBF80-8F8B-18B1-CBC4-050D79EB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0A5-430C-4618-99F7-88F702FD3166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62681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C271B-DF43-7613-EC00-C1E08EFC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51FF3-D910-B457-A90E-8F0653F3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509FE3-604C-C1AE-5D41-26698B9CD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C87F31-5C4C-C422-0763-2B281B60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E041-72FC-4CE3-91E0-A86E3A664E7F}" type="datetimeFigureOut">
              <a:rPr lang="fr-DZ" smtClean="0"/>
              <a:t>21/01/2026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2DA230-B216-9D0B-F507-E9663994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D75C90-7CDF-9090-B9A4-EE982B12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0A5-430C-4618-99F7-88F702FD3166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90541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DC276-1C15-DAEA-6093-C065AB39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F07182-939E-C23F-2D76-739971062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DZ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64BBE4-A5AC-920C-26B9-92236B555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1F87B1-C0BF-FF75-400D-43448A73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E041-72FC-4CE3-91E0-A86E3A664E7F}" type="datetimeFigureOut">
              <a:rPr lang="fr-DZ" smtClean="0"/>
              <a:t>21/01/2026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FAEDB7-E5B1-5C2B-582B-A69A1DCD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23BE37-4BB4-BD58-5552-80DEB1F4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0A5-430C-4618-99F7-88F702FD3166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32048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64310A-9B73-AD2F-ED5F-07EA9FA6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C640F8-3AA1-4AA9-DF3C-034282DA9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851387-DDA8-4AD3-F33B-31DB640F1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8E041-72FC-4CE3-91E0-A86E3A664E7F}" type="datetimeFigureOut">
              <a:rPr lang="fr-DZ" smtClean="0"/>
              <a:t>21/01/2026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ECF145-61A1-99B1-1147-F7591CC96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7A8D5B-B376-18F5-3654-1956CC4F8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10A5-430C-4618-99F7-88F702FD3166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8019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D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639282-865F-1BCB-D2F1-4556D6071112}"/>
              </a:ext>
            </a:extLst>
          </p:cNvPr>
          <p:cNvSpPr/>
          <p:nvPr/>
        </p:nvSpPr>
        <p:spPr>
          <a:xfrm>
            <a:off x="1523298" y="2600743"/>
            <a:ext cx="91454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DZ" sz="4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L’</a:t>
            </a:r>
            <a:r>
              <a:rPr lang="fr-FR" sz="4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fr-DZ" sz="4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ntelligence</a:t>
            </a:r>
            <a:r>
              <a:rPr lang="fr-DZ" sz="4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Artificielle en Odontologie Conservatrice et Endodontie (OCE)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60128A-C995-69C2-54AA-A7998BDC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920" y="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Tlemcen | Tlemcen">
            <a:extLst>
              <a:ext uri="{FF2B5EF4-FFF2-40B4-BE49-F238E27FC236}">
                <a16:creationId xmlns:a16="http://schemas.microsoft.com/office/drawing/2014/main" id="{4E0F4D81-D9E2-4C5D-D344-13249016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A7D5F0-4B17-E338-5B5A-66C5FF8E55B9}"/>
              </a:ext>
            </a:extLst>
          </p:cNvPr>
          <p:cNvSpPr txBox="1"/>
          <p:nvPr/>
        </p:nvSpPr>
        <p:spPr>
          <a:xfrm>
            <a:off x="2820353" y="493326"/>
            <a:ext cx="6097904" cy="1873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0855" marR="1713865" algn="ctr">
              <a:buNone/>
            </a:pPr>
            <a:r>
              <a:rPr lang="fr-FR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Conférences</a:t>
            </a:r>
            <a:endParaRPr lang="fr-DZ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0220" marR="1713865" algn="ctr">
              <a:lnSpc>
                <a:spcPct val="150000"/>
              </a:lnSpc>
              <a:spcBef>
                <a:spcPts val="1180"/>
              </a:spcBef>
              <a:buNone/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800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</a:t>
            </a:r>
            <a:r>
              <a:rPr lang="fr-FR" sz="18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graduation</a:t>
            </a:r>
            <a:r>
              <a:rPr lang="fr-FR" sz="1800" b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OCE 4</a:t>
            </a:r>
            <a:r>
              <a:rPr lang="fr-FR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ème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Année Résidanat</a:t>
            </a:r>
            <a:endParaRPr lang="fr-DZ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0220" marR="1713865" algn="ctr">
              <a:lnSpc>
                <a:spcPct val="150000"/>
              </a:lnSpc>
              <a:spcBef>
                <a:spcPts val="1180"/>
              </a:spcBef>
              <a:buNone/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2025-2026</a:t>
            </a:r>
            <a:endParaRPr lang="fr-DZ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E86E06-07D9-0649-AD76-7C6E2560E8A7}"/>
              </a:ext>
            </a:extLst>
          </p:cNvPr>
          <p:cNvSpPr txBox="1"/>
          <p:nvPr/>
        </p:nvSpPr>
        <p:spPr>
          <a:xfrm>
            <a:off x="434340" y="5287456"/>
            <a:ext cx="37321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  <a:tabLst>
                <a:tab pos="4857750" algn="l"/>
              </a:tabLst>
            </a:pP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Présentée par : </a:t>
            </a:r>
          </a:p>
          <a:p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 BENHAMMOU</a:t>
            </a:r>
            <a:endParaRPr lang="fr-DZ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5AD40C0-2B46-4036-AD37-E6AA2B9A2DEE}"/>
              </a:ext>
            </a:extLst>
          </p:cNvPr>
          <p:cNvSpPr txBox="1"/>
          <p:nvPr/>
        </p:nvSpPr>
        <p:spPr>
          <a:xfrm>
            <a:off x="5568100" y="5287456"/>
            <a:ext cx="6093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  <a:tabLst>
                <a:tab pos="4857750" algn="l"/>
              </a:tabLst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Encadrée par : </a:t>
            </a:r>
            <a:endParaRPr lang="fr-F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buNone/>
              <a:tabLst>
                <a:tab pos="4857750" algn="l"/>
              </a:tabLst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Pr. ALLAL</a:t>
            </a:r>
            <a:endParaRPr lang="fr-DZ" sz="3200" dirty="0"/>
          </a:p>
        </p:txBody>
      </p:sp>
    </p:spTree>
    <p:extLst>
      <p:ext uri="{BB962C8B-B14F-4D97-AF65-F5344CB8AC3E}">
        <p14:creationId xmlns:p14="http://schemas.microsoft.com/office/powerpoint/2010/main" val="37005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15F8F8C-9BE0-EAFC-6E6D-DFD65405A2E4}"/>
              </a:ext>
            </a:extLst>
          </p:cNvPr>
          <p:cNvSpPr txBox="1"/>
          <p:nvPr/>
        </p:nvSpPr>
        <p:spPr>
          <a:xfrm>
            <a:off x="605663" y="1272391"/>
            <a:ext cx="1098067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3.1 </a:t>
            </a:r>
            <a:r>
              <a:rPr lang="fr-DZ" sz="2800" b="1" dirty="0">
                <a:solidFill>
                  <a:schemeClr val="accent6">
                    <a:lumMod val="75000"/>
                  </a:schemeClr>
                </a:solidFill>
              </a:rPr>
              <a:t> Diagnostic de précision </a:t>
            </a:r>
            <a:r>
              <a:rPr lang="fr-DZ" sz="2800" dirty="0"/>
              <a:t>:</a:t>
            </a:r>
          </a:p>
          <a:p>
            <a:r>
              <a:rPr lang="fr-DZ" sz="2800" dirty="0"/>
              <a:t>   * Identification des stades de pulpite via le modèle "</a:t>
            </a:r>
            <a:r>
              <a:rPr lang="fr-DZ" sz="2800" dirty="0" err="1"/>
              <a:t>ResNet</a:t>
            </a:r>
            <a:r>
              <a:rPr lang="fr-DZ" sz="2800" dirty="0"/>
              <a:t>".</a:t>
            </a:r>
          </a:p>
          <a:p>
            <a:r>
              <a:rPr lang="fr-DZ" sz="2800" dirty="0"/>
              <a:t>   * Détection des lésions péri-apicales (précision jusqu'à 92,8%).</a:t>
            </a:r>
            <a:endParaRPr lang="fr-FR" sz="2800" dirty="0"/>
          </a:p>
          <a:p>
            <a:endParaRPr lang="fr-DZ" sz="2800" dirty="0"/>
          </a:p>
          <a:p>
            <a:r>
              <a:rPr lang="fr-D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3.2</a:t>
            </a:r>
            <a:r>
              <a:rPr lang="fr-DZ" sz="2800" b="1" dirty="0">
                <a:solidFill>
                  <a:schemeClr val="accent6">
                    <a:lumMod val="75000"/>
                  </a:schemeClr>
                </a:solidFill>
              </a:rPr>
              <a:t> Thérapeutique </a:t>
            </a:r>
            <a:r>
              <a:rPr lang="fr-DZ" sz="2800" dirty="0"/>
              <a:t>:</a:t>
            </a:r>
          </a:p>
          <a:p>
            <a:r>
              <a:rPr lang="fr-DZ" sz="2800" dirty="0"/>
              <a:t>   * Longueur de travail : Précision de 96% avec l'IA contre 76% pour les méthodes classiques.</a:t>
            </a:r>
          </a:p>
          <a:p>
            <a:r>
              <a:rPr lang="fr-DZ" sz="2800" dirty="0"/>
              <a:t>   * Fractures radiculaires : Détection des </a:t>
            </a:r>
            <a:r>
              <a:rPr lang="fr-DZ" sz="2800" dirty="0" err="1"/>
              <a:t>microfractures</a:t>
            </a:r>
            <a:r>
              <a:rPr lang="fr-DZ" sz="2800" dirty="0"/>
              <a:t> invisibles en 2D via le CBCT.</a:t>
            </a:r>
            <a:endParaRPr lang="fr-FR" sz="2800" dirty="0"/>
          </a:p>
          <a:p>
            <a:endParaRPr lang="fr-DZ" sz="2800" dirty="0"/>
          </a:p>
          <a:p>
            <a:r>
              <a:rPr lang="fr-D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3.3 </a:t>
            </a:r>
            <a:r>
              <a:rPr lang="fr-DZ" sz="2800" b="1" dirty="0">
                <a:solidFill>
                  <a:schemeClr val="accent6">
                    <a:lumMod val="75000"/>
                  </a:schemeClr>
                </a:solidFill>
              </a:rPr>
              <a:t> Prédiction </a:t>
            </a:r>
            <a:r>
              <a:rPr lang="fr-DZ" sz="2800" dirty="0"/>
              <a:t>:</a:t>
            </a:r>
          </a:p>
          <a:p>
            <a:r>
              <a:rPr lang="fr-DZ" sz="2800" dirty="0"/>
              <a:t>   * Prévision des douleurs post-opératoires avec une précision de 95,6%.</a:t>
            </a:r>
          </a:p>
          <a:p>
            <a:r>
              <a:rPr lang="fr-DZ" sz="2800" dirty="0"/>
              <a:t>   * Évaluation de la viabilité des cellules souches pulpaires.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FC137-33F1-7A9B-0BC3-A1EF52D08B6F}"/>
              </a:ext>
            </a:extLst>
          </p:cNvPr>
          <p:cNvSpPr/>
          <p:nvPr/>
        </p:nvSpPr>
        <p:spPr>
          <a:xfrm>
            <a:off x="998569" y="235565"/>
            <a:ext cx="8594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DZ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Applications en Endodontie</a:t>
            </a:r>
          </a:p>
        </p:txBody>
      </p:sp>
    </p:spTree>
    <p:extLst>
      <p:ext uri="{BB962C8B-B14F-4D97-AF65-F5344CB8AC3E}">
        <p14:creationId xmlns:p14="http://schemas.microsoft.com/office/powerpoint/2010/main" val="215730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1BB168BC-CB8E-78EC-6E5F-D3C0CC671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90" y="383477"/>
            <a:ext cx="9589770" cy="59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5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film radiographique, Imagerie médicale, radiologie, radiographie&#10;&#10;Le contenu généré par l’IA peut être incorrect.">
            <a:extLst>
              <a:ext uri="{FF2B5EF4-FFF2-40B4-BE49-F238E27FC236}">
                <a16:creationId xmlns:a16="http://schemas.microsoft.com/office/drawing/2014/main" id="{38F49ABA-F2D5-94B0-AD4C-6BE66D929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64" y="842340"/>
            <a:ext cx="7091286" cy="53984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4ADA64D-95FD-AB45-D686-EE965B94B7E0}"/>
              </a:ext>
            </a:extLst>
          </p:cNvPr>
          <p:cNvSpPr txBox="1"/>
          <p:nvPr/>
        </p:nvSpPr>
        <p:spPr>
          <a:xfrm>
            <a:off x="7498080" y="2228850"/>
            <a:ext cx="4411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figure : Segmentation automatique des obturations canalaires.</a:t>
            </a:r>
            <a:br>
              <a:rPr lang="fr-FR" dirty="0"/>
            </a:br>
            <a:r>
              <a:rPr lang="fr-FR" dirty="0"/>
              <a:t>La </a:t>
            </a:r>
            <a:r>
              <a:rPr lang="fr-FR" b="1" dirty="0"/>
              <a:t>segmentation manuelle</a:t>
            </a:r>
            <a:r>
              <a:rPr lang="fr-FR" dirty="0"/>
              <a:t> (image supérieure) et la </a:t>
            </a:r>
            <a:r>
              <a:rPr lang="fr-FR" b="1" dirty="0"/>
              <a:t>segmentation automatique</a:t>
            </a:r>
            <a:r>
              <a:rPr lang="fr-FR" dirty="0"/>
              <a:t> (image inférieure) sont présentées ci-dessus.</a:t>
            </a:r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326913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8A7157E-E36F-CEBD-F011-82673B3A17B0}"/>
              </a:ext>
            </a:extLst>
          </p:cNvPr>
          <p:cNvSpPr txBox="1"/>
          <p:nvPr/>
        </p:nvSpPr>
        <p:spPr>
          <a:xfrm>
            <a:off x="929640" y="1849249"/>
            <a:ext cx="101041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DZ" sz="2800" dirty="0"/>
              <a:t>* </a:t>
            </a:r>
            <a:r>
              <a:rPr lang="fr-DZ" sz="2800" b="1" u="sng" dirty="0">
                <a:solidFill>
                  <a:schemeClr val="accent6">
                    <a:lumMod val="75000"/>
                  </a:schemeClr>
                </a:solidFill>
              </a:rPr>
              <a:t>CFAO et caméras intra-orales</a:t>
            </a:r>
            <a:r>
              <a:rPr lang="fr-DZ" sz="2800" dirty="0"/>
              <a:t> : nettoyage des scans en temps réel et aide à la conception prothétique.</a:t>
            </a:r>
          </a:p>
          <a:p>
            <a:r>
              <a:rPr lang="fr-DZ" sz="2800" dirty="0"/>
              <a:t>   </a:t>
            </a:r>
            <a:r>
              <a:rPr lang="fr-DZ" sz="2800" b="1" u="sng" dirty="0">
                <a:solidFill>
                  <a:schemeClr val="accent6">
                    <a:lumMod val="75000"/>
                  </a:schemeClr>
                </a:solidFill>
              </a:rPr>
              <a:t>* Projet esthétique </a:t>
            </a:r>
            <a:r>
              <a:rPr lang="fr-DZ" sz="2800" dirty="0"/>
              <a:t>: Modélisation 3D via smartphone (ex: </a:t>
            </a:r>
            <a:r>
              <a:rPr lang="fr-DZ" sz="2800" dirty="0" err="1"/>
              <a:t>Smilecloud</a:t>
            </a:r>
            <a:r>
              <a:rPr lang="fr-DZ" sz="2800" dirty="0"/>
              <a:t>).</a:t>
            </a:r>
            <a:endParaRPr lang="fr-FR" sz="2800" dirty="0"/>
          </a:p>
          <a:p>
            <a:endParaRPr lang="fr-DZ" sz="2800" dirty="0"/>
          </a:p>
          <a:p>
            <a:r>
              <a:rPr lang="fr-DZ" sz="2800" dirty="0"/>
              <a:t> * </a:t>
            </a:r>
            <a:r>
              <a:rPr lang="fr-DZ" sz="2800" b="1" u="sng" dirty="0">
                <a:solidFill>
                  <a:schemeClr val="accent6">
                    <a:lumMod val="75000"/>
                  </a:schemeClr>
                </a:solidFill>
              </a:rPr>
              <a:t>Pédiatrie</a:t>
            </a:r>
            <a:r>
              <a:rPr lang="fr-DZ" sz="2800" dirty="0"/>
              <a:t> :</a:t>
            </a:r>
          </a:p>
          <a:p>
            <a:r>
              <a:rPr lang="fr-DZ" sz="2800" dirty="0"/>
              <a:t>   * Évaluation du risque carieux individuel (précision de 70%).</a:t>
            </a:r>
          </a:p>
          <a:p>
            <a:r>
              <a:rPr lang="fr-DZ" sz="2800" dirty="0"/>
              <a:t>   * Réalité virtuelle/augmentée pour réduire l'anxiété des enfants.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80A6D0-D157-C438-1565-620B30EFA5EC}"/>
              </a:ext>
            </a:extLst>
          </p:cNvPr>
          <p:cNvSpPr txBox="1"/>
          <p:nvPr/>
        </p:nvSpPr>
        <p:spPr>
          <a:xfrm>
            <a:off x="1608772" y="968425"/>
            <a:ext cx="9946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DZ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Odontologie Restauratrice et Pédiatrique</a:t>
            </a:r>
            <a:r>
              <a:rPr lang="fr-FR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fr-DZ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4B9D27E-EFF9-E792-BDF8-826EB91D8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06127"/>
              </p:ext>
            </p:extLst>
          </p:nvPr>
        </p:nvGraphicFramePr>
        <p:xfrm>
          <a:off x="712470" y="2632740"/>
          <a:ext cx="11228070" cy="2225010"/>
        </p:xfrm>
        <a:graphic>
          <a:graphicData uri="http://schemas.openxmlformats.org/drawingml/2006/table">
            <a:tbl>
              <a:tblPr/>
              <a:tblGrid>
                <a:gridCol w="5614035">
                  <a:extLst>
                    <a:ext uri="{9D8B030D-6E8A-4147-A177-3AD203B41FA5}">
                      <a16:colId xmlns:a16="http://schemas.microsoft.com/office/drawing/2014/main" val="3641891228"/>
                    </a:ext>
                  </a:extLst>
                </a:gridCol>
                <a:gridCol w="5614035">
                  <a:extLst>
                    <a:ext uri="{9D8B030D-6E8A-4147-A177-3AD203B41FA5}">
                      <a16:colId xmlns:a16="http://schemas.microsoft.com/office/drawing/2014/main" val="511710617"/>
                    </a:ext>
                  </a:extLst>
                </a:gridCol>
              </a:tblGrid>
              <a:tr h="4450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/>
                        <a:t>Avantages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/>
                        <a:t>Limites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52519"/>
                  </a:ext>
                </a:extLst>
              </a:tr>
              <a:tr h="4450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Meilleure précision diagnostique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Dépendance excessive à l’IA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37768"/>
                  </a:ext>
                </a:extLst>
              </a:tr>
              <a:tr h="4450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Diminution des erreurs humaines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Moins de jugement clinique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52360"/>
                  </a:ext>
                </a:extLst>
              </a:tr>
              <a:tr h="4450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Gain de temps et d’efficacité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Données biaisées ou de qualité variable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576577"/>
                  </a:ext>
                </a:extLst>
              </a:tr>
              <a:tr h="4450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Outil utile pour la formation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Coût élevé et questions éthiques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72395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1F4852C-4DBD-5CA8-0BCA-2BB274DBB0C9}"/>
              </a:ext>
            </a:extLst>
          </p:cNvPr>
          <p:cNvSpPr/>
          <p:nvPr/>
        </p:nvSpPr>
        <p:spPr>
          <a:xfrm>
            <a:off x="1491561" y="841355"/>
            <a:ext cx="7128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DZ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Avantages et Limites</a:t>
            </a:r>
            <a:r>
              <a:rPr lang="fr-F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: </a:t>
            </a:r>
            <a:endParaRPr lang="fr-DZ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55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B118C8F-154F-D09B-D424-AA6C9BC0A5F7}"/>
              </a:ext>
            </a:extLst>
          </p:cNvPr>
          <p:cNvSpPr txBox="1"/>
          <p:nvPr/>
        </p:nvSpPr>
        <p:spPr>
          <a:xfrm>
            <a:off x="512445" y="1328202"/>
            <a:ext cx="11167109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l’IA doit être considérée comme </a:t>
            </a:r>
            <a:r>
              <a:rPr lang="fr-FR" sz="2400" b="1" dirty="0"/>
              <a:t>un collègue de soutien supplémentaire </a:t>
            </a:r>
            <a:r>
              <a:rPr lang="fr-FR" sz="2400" dirty="0"/>
              <a:t>au cabinet dentaire, dont le rôle est de </a:t>
            </a:r>
            <a:r>
              <a:rPr lang="fr-FR" sz="2400" b="1" u="sng" dirty="0"/>
              <a:t>simplifier et de prédire efficacement le diagnostic </a:t>
            </a:r>
            <a:r>
              <a:rPr lang="fr-FR" sz="2400" dirty="0"/>
              <a:t>et la </a:t>
            </a:r>
            <a:r>
              <a:rPr lang="fr-FR" sz="2400" b="1" u="sng" dirty="0"/>
              <a:t>planification des traitements</a:t>
            </a:r>
            <a:r>
              <a:rPr lang="fr-FR" sz="2400" dirty="0"/>
              <a:t>, </a:t>
            </a:r>
            <a:r>
              <a:rPr lang="fr-FR" sz="2400" b="1" u="sng" dirty="0"/>
              <a:t>améliorant ainsi la prise en charge globale de la santé bucco-dentaire des patients</a:t>
            </a:r>
            <a:r>
              <a:rPr lang="fr-FR" sz="2400" dirty="0"/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Le toucher humain et les émotions conserveront toujours une importance fondamentale dans les soins dentaires, et ils sont irremplaçables.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L’IA jouera un rôle essentiel dans les régions où l’accès à des chirurgiens-dentistes ou à des spécialistes qualifiés est limité.</a:t>
            </a:r>
          </a:p>
          <a:p>
            <a:pPr algn="r"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i="1" dirty="0"/>
              <a:t>Mat Bellamy</a:t>
            </a:r>
            <a:endParaRPr lang="fr-DZ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AB9376-0A0F-ABD2-0969-588BCCD98C63}"/>
              </a:ext>
            </a:extLst>
          </p:cNvPr>
          <p:cNvSpPr/>
          <p:nvPr/>
        </p:nvSpPr>
        <p:spPr>
          <a:xfrm>
            <a:off x="237112" y="194310"/>
            <a:ext cx="119548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Est-ce </a:t>
            </a:r>
            <a:r>
              <a:rPr lang="fr-FR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r>
              <a:rPr lang="fr-FR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ue l’IA remplace le dentiste dans l’avenir ?</a:t>
            </a:r>
            <a:endParaRPr lang="fr-DZ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196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9034758-9ACD-54B7-43A3-758791DF5F9F}"/>
              </a:ext>
            </a:extLst>
          </p:cNvPr>
          <p:cNvSpPr txBox="1"/>
          <p:nvPr/>
        </p:nvSpPr>
        <p:spPr>
          <a:xfrm>
            <a:off x="479008" y="1231345"/>
            <a:ext cx="11499632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/>
              <a:t>l’IA constitue un outil précieux qui simplifie le diagnostic, la planification des traitements, les soins bucco-dentaires et le bien-être général. Elle soutient et renforce les compétences des chirurgiens-dentistes et des spécialistes, au bénéfice final des patients comme des cliniciens.</a:t>
            </a:r>
          </a:p>
          <a:p>
            <a:pPr>
              <a:lnSpc>
                <a:spcPct val="150000"/>
              </a:lnSpc>
            </a:pPr>
            <a:r>
              <a:rPr lang="fr-DZ" sz="3200" dirty="0"/>
              <a:t>Cependant, elle doit rester un outil complémentaire à l'expertise humaine, dans un cadre éthique et sécurisé.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6FFF50-237F-C275-6A92-62904B77C176}"/>
              </a:ext>
            </a:extLst>
          </p:cNvPr>
          <p:cNvSpPr/>
          <p:nvPr/>
        </p:nvSpPr>
        <p:spPr>
          <a:xfrm>
            <a:off x="990492" y="109835"/>
            <a:ext cx="3940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 </a:t>
            </a:r>
            <a:r>
              <a:rPr lang="fr-D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8772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A057D1-BCAF-A07C-EEE7-CE4EC7229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fr-FR" dirty="0"/>
              <a:t>L’intelligence artificielle (IA), conçue par John McCarthy en 1956, s’intègre progressivement en odontologie conservatrice et endodontique (OCE). </a:t>
            </a:r>
          </a:p>
          <a:p>
            <a:pPr>
              <a:lnSpc>
                <a:spcPct val="200000"/>
              </a:lnSpc>
            </a:pPr>
            <a:r>
              <a:rPr lang="fr-FR" dirty="0"/>
              <a:t>Elle permet </a:t>
            </a:r>
            <a:r>
              <a:rPr lang="fr-FR" b="1" u="sng" dirty="0"/>
              <a:t>d’améliorer le diagnostic</a:t>
            </a:r>
            <a:r>
              <a:rPr lang="fr-FR" dirty="0"/>
              <a:t>, </a:t>
            </a:r>
            <a:r>
              <a:rPr lang="fr-FR" b="1" u="sng" dirty="0"/>
              <a:t>la planification des traitements </a:t>
            </a:r>
            <a:r>
              <a:rPr lang="fr-FR" dirty="0"/>
              <a:t>et </a:t>
            </a:r>
            <a:r>
              <a:rPr lang="fr-FR" b="1" u="sng" dirty="0"/>
              <a:t>la précision des soins</a:t>
            </a:r>
            <a:r>
              <a:rPr lang="fr-FR" dirty="0"/>
              <a:t>, tout en </a:t>
            </a:r>
            <a:r>
              <a:rPr lang="fr-FR" b="1" u="sng" dirty="0"/>
              <a:t>restant un outil d’aide au praticien</a:t>
            </a:r>
            <a:r>
              <a:rPr lang="fr-FR" dirty="0"/>
              <a:t>.</a:t>
            </a:r>
            <a:endParaRPr lang="fr-D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01331A-C395-422B-A5C1-1E15C7D6A5E8}"/>
              </a:ext>
            </a:extLst>
          </p:cNvPr>
          <p:cNvSpPr/>
          <p:nvPr/>
        </p:nvSpPr>
        <p:spPr>
          <a:xfrm>
            <a:off x="915995" y="475595"/>
            <a:ext cx="608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1. INTRODUCTION : </a:t>
            </a:r>
            <a:endParaRPr lang="fr-DZ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49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33A2E70-2A84-0451-D74D-96B4B4FA8708}"/>
              </a:ext>
            </a:extLst>
          </p:cNvPr>
          <p:cNvSpPr txBox="1"/>
          <p:nvPr/>
        </p:nvSpPr>
        <p:spPr>
          <a:xfrm>
            <a:off x="758190" y="643027"/>
            <a:ext cx="1067561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Définition de l’intelligence artificielle (IA):</a:t>
            </a:r>
            <a:endParaRPr lang="fr-FR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sz="3600" dirty="0"/>
              <a:t>AI associe « intelligence » (capacités cognitives) et « artificiel » (créé par l’homme) pour désigner des machines capables de simuler, percevoir, comprendre, agir et apprendre comme l’humain, grâce à l’apprentissage automatique et profond, ce dernier étant une forme d’apprentissage non supervisé. </a:t>
            </a:r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10022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582F42-0C50-8A2D-6F97-EC23FAD3CB3D}"/>
              </a:ext>
            </a:extLst>
          </p:cNvPr>
          <p:cNvSpPr txBox="1"/>
          <p:nvPr/>
        </p:nvSpPr>
        <p:spPr>
          <a:xfrm>
            <a:off x="655320" y="1831522"/>
            <a:ext cx="10515600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/>
              <a:t>L’AI, devenue incontournable en odontologie, est passée de la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simple visualisation à l’analyse d’images</a:t>
            </a:r>
            <a:r>
              <a:rPr lang="fr-FR" sz="3200" dirty="0"/>
              <a:t>,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la modélisation 3D et la robotique</a:t>
            </a:r>
            <a:r>
              <a:rPr lang="fr-FR" sz="3200" dirty="0"/>
              <a:t>, permettant aujourd’hui de détecter automatiquement les lésions et de prédire les résultats ; cependant, son avenir repose sur la validation clinique et l’éthique. </a:t>
            </a:r>
            <a:endParaRPr lang="fr-DZ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0076F9-A7BB-32E3-6384-3E448EAB7319}"/>
              </a:ext>
            </a:extLst>
          </p:cNvPr>
          <p:cNvSpPr/>
          <p:nvPr/>
        </p:nvSpPr>
        <p:spPr>
          <a:xfrm>
            <a:off x="100768" y="578465"/>
            <a:ext cx="11990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Évolution de l’IA en médecine dentaire</a:t>
            </a:r>
            <a:endParaRPr lang="fr-DZ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23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2A0540E-633A-DE3D-090C-B2247ACDBA3E}"/>
              </a:ext>
            </a:extLst>
          </p:cNvPr>
          <p:cNvSpPr txBox="1"/>
          <p:nvPr/>
        </p:nvSpPr>
        <p:spPr>
          <a:xfrm>
            <a:off x="837945" y="1500277"/>
            <a:ext cx="10255568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DZ" dirty="0"/>
          </a:p>
          <a:p>
            <a:r>
              <a:rPr lang="fr-D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2.1 </a:t>
            </a:r>
            <a:r>
              <a:rPr lang="fr-DZ" sz="2800" b="1" dirty="0">
                <a:solidFill>
                  <a:schemeClr val="accent6">
                    <a:lumMod val="75000"/>
                  </a:schemeClr>
                </a:solidFill>
              </a:rPr>
              <a:t> Prévention :</a:t>
            </a:r>
          </a:p>
          <a:p>
            <a:r>
              <a:rPr lang="fr-DZ" sz="3200" dirty="0"/>
              <a:t>   * Détection de la plaque dentaire via des modèles de Deep Learning.</a:t>
            </a:r>
            <a:endParaRPr lang="fr-FR" sz="3200" dirty="0"/>
          </a:p>
          <a:p>
            <a:endParaRPr lang="fr-DZ" sz="3200" dirty="0"/>
          </a:p>
          <a:p>
            <a:r>
              <a:rPr lang="fr-DZ" sz="3200" dirty="0"/>
              <a:t>   * Brosses à dents connectées analysant en temps réel la pression et la durée du brossage.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7B7F0-D5BA-B57D-494C-303CE075B10A}"/>
              </a:ext>
            </a:extLst>
          </p:cNvPr>
          <p:cNvSpPr/>
          <p:nvPr/>
        </p:nvSpPr>
        <p:spPr>
          <a:xfrm>
            <a:off x="0" y="326557"/>
            <a:ext cx="119314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fr-DZ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Applications en Odontologie Conservatrice</a:t>
            </a:r>
            <a:endParaRPr lang="fr-FR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15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nt, organe, rose&#10;&#10;Le contenu généré par l’IA peut être incorrect.">
            <a:extLst>
              <a:ext uri="{FF2B5EF4-FFF2-40B4-BE49-F238E27FC236}">
                <a16:creationId xmlns:a16="http://schemas.microsoft.com/office/drawing/2014/main" id="{CD68ACF6-F0F0-EDC1-B856-9F5A45F70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4" y="251461"/>
            <a:ext cx="11101452" cy="2700690"/>
          </a:xfrm>
          <a:prstGeom prst="rect">
            <a:avLst/>
          </a:prstGeom>
        </p:spPr>
      </p:pic>
      <p:pic>
        <p:nvPicPr>
          <p:cNvPr id="5" name="Image 4" descr="Une image contenant capture d’écran, Graphique, art&#10;&#10;Le contenu généré par l’IA peut être incorrect.">
            <a:extLst>
              <a:ext uri="{FF2B5EF4-FFF2-40B4-BE49-F238E27FC236}">
                <a16:creationId xmlns:a16="http://schemas.microsoft.com/office/drawing/2014/main" id="{C48F2F4C-0C90-B2EA-13CD-7851774E2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75" y="2952151"/>
            <a:ext cx="11595250" cy="28988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C4CF141-C08A-A6CB-4AF1-3C0D79EEC49F}"/>
              </a:ext>
            </a:extLst>
          </p:cNvPr>
          <p:cNvSpPr txBox="1"/>
          <p:nvPr/>
        </p:nvSpPr>
        <p:spPr>
          <a:xfrm>
            <a:off x="839152" y="5652841"/>
            <a:ext cx="11185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URWPalladioL-Roma"/>
              </a:rPr>
              <a:t>Figure :</a:t>
            </a:r>
            <a:r>
              <a:rPr lang="fr-FR" b="1" dirty="0"/>
              <a:t>Exemples qualitatifs de détection de la plaque dentaire.</a:t>
            </a:r>
            <a:br>
              <a:rPr lang="fr-FR" dirty="0"/>
            </a:br>
            <a:r>
              <a:rPr lang="fr-FR" dirty="0"/>
              <a:t>mettent en évidence : la </a:t>
            </a:r>
            <a:r>
              <a:rPr lang="fr-FR" b="1" dirty="0"/>
              <a:t>plaque récente</a:t>
            </a:r>
            <a:r>
              <a:rPr lang="fr-FR" dirty="0"/>
              <a:t> en </a:t>
            </a:r>
            <a:r>
              <a:rPr lang="fr-FR" b="1" dirty="0"/>
              <a:t>bleu</a:t>
            </a:r>
            <a:r>
              <a:rPr lang="fr-FR" dirty="0"/>
              <a:t>, la </a:t>
            </a:r>
            <a:r>
              <a:rPr lang="fr-FR" b="1" dirty="0"/>
              <a:t>plaque mature</a:t>
            </a:r>
            <a:r>
              <a:rPr lang="fr-FR" dirty="0"/>
              <a:t> en </a:t>
            </a:r>
            <a:r>
              <a:rPr lang="fr-FR" b="1" dirty="0"/>
              <a:t>vert</a:t>
            </a:r>
            <a:r>
              <a:rPr lang="fr-FR" dirty="0"/>
              <a:t>, la </a:t>
            </a:r>
            <a:r>
              <a:rPr lang="fr-FR" b="1" dirty="0"/>
              <a:t>plaque très </a:t>
            </a:r>
            <a:r>
              <a:rPr lang="fr-FR" b="1" dirty="0" err="1"/>
              <a:t>surmature</a:t>
            </a:r>
            <a:r>
              <a:rPr lang="fr-FR" dirty="0"/>
              <a:t> en </a:t>
            </a:r>
            <a:r>
              <a:rPr lang="fr-FR" b="1" dirty="0"/>
              <a:t>jaune</a:t>
            </a:r>
            <a:r>
              <a:rPr lang="fr-FR" dirty="0"/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D605CE-7362-EADC-37F4-F67DCFE13F31}"/>
              </a:ext>
            </a:extLst>
          </p:cNvPr>
          <p:cNvSpPr txBox="1"/>
          <p:nvPr/>
        </p:nvSpPr>
        <p:spPr>
          <a:xfrm>
            <a:off x="1023937" y="6211669"/>
            <a:ext cx="1014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b="1" dirty="0"/>
              <a:t>Alfonso </a:t>
            </a:r>
            <a:r>
              <a:rPr lang="fr-FR" b="1" dirty="0" err="1"/>
              <a:t>Ramírez-Pedraza</a:t>
            </a:r>
            <a:r>
              <a:rPr lang="fr-FR" b="1" dirty="0"/>
              <a:t>,</a:t>
            </a:r>
            <a:r>
              <a:rPr lang="fr-FR" dirty="0"/>
              <a:t> </a:t>
            </a:r>
            <a:r>
              <a:rPr lang="en-US" b="1" dirty="0"/>
              <a:t>Deep Learning in Oral Hygiene: Automated Dental Plaque Detection via YOLO Frameworks and Quantification Using the O’Leary Index 2025</a:t>
            </a:r>
          </a:p>
        </p:txBody>
      </p:sp>
    </p:spTree>
    <p:extLst>
      <p:ext uri="{BB962C8B-B14F-4D97-AF65-F5344CB8AC3E}">
        <p14:creationId xmlns:p14="http://schemas.microsoft.com/office/powerpoint/2010/main" val="236964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D5C4F77-F1DD-09AE-CA1D-88919A007327}"/>
              </a:ext>
            </a:extLst>
          </p:cNvPr>
          <p:cNvSpPr txBox="1"/>
          <p:nvPr/>
        </p:nvSpPr>
        <p:spPr>
          <a:xfrm>
            <a:off x="573881" y="997565"/>
            <a:ext cx="1104423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2.2 </a:t>
            </a:r>
            <a:r>
              <a:rPr lang="fr-DZ" sz="3600" b="1" dirty="0">
                <a:solidFill>
                  <a:schemeClr val="accent6">
                    <a:lumMod val="75000"/>
                  </a:schemeClr>
                </a:solidFill>
              </a:rPr>
              <a:t>Diagnostic et Analyse </a:t>
            </a:r>
            <a:r>
              <a:rPr lang="fr-DZ" dirty="0"/>
              <a:t>:</a:t>
            </a:r>
            <a:endParaRPr lang="fr-FR" dirty="0"/>
          </a:p>
          <a:p>
            <a:endParaRPr lang="fr-DZ" dirty="0"/>
          </a:p>
          <a:p>
            <a:r>
              <a:rPr lang="fr-DZ" dirty="0"/>
              <a:t>   </a:t>
            </a:r>
            <a:r>
              <a:rPr lang="fr-DZ" sz="3200" dirty="0"/>
              <a:t>* </a:t>
            </a:r>
            <a:r>
              <a:rPr lang="fr-DZ" sz="3200" b="1" dirty="0"/>
              <a:t>Numérotation automatique </a:t>
            </a:r>
            <a:r>
              <a:rPr lang="fr-DZ" sz="3200" dirty="0"/>
              <a:t>: Précision de 0,9945 pour la formule dentaire.</a:t>
            </a:r>
            <a:endParaRPr lang="fr-FR" sz="3200" dirty="0"/>
          </a:p>
          <a:p>
            <a:endParaRPr lang="fr-DZ" sz="3200" dirty="0"/>
          </a:p>
          <a:p>
            <a:r>
              <a:rPr lang="fr-DZ" sz="3200" dirty="0"/>
              <a:t>   * </a:t>
            </a:r>
            <a:r>
              <a:rPr lang="fr-DZ" sz="3200" b="1" dirty="0"/>
              <a:t>Lésions carieuses </a:t>
            </a:r>
            <a:r>
              <a:rPr lang="fr-DZ" sz="3200" dirty="0"/>
              <a:t>: Détection précoce sur radiographies (ex: logiciels </a:t>
            </a:r>
            <a:r>
              <a:rPr lang="fr-DZ" sz="3200" dirty="0" err="1"/>
              <a:t>Overjet</a:t>
            </a:r>
            <a:r>
              <a:rPr lang="fr-DZ" sz="3200" dirty="0"/>
              <a:t>, </a:t>
            </a:r>
            <a:r>
              <a:rPr lang="fr-DZ" sz="3200" dirty="0" err="1"/>
              <a:t>Videahealth</a:t>
            </a:r>
            <a:r>
              <a:rPr lang="fr-DZ" sz="3200" dirty="0"/>
              <a:t>).</a:t>
            </a:r>
            <a:endParaRPr lang="fr-FR" sz="3200" dirty="0"/>
          </a:p>
          <a:p>
            <a:endParaRPr lang="fr-DZ" sz="3200" dirty="0"/>
          </a:p>
          <a:p>
            <a:r>
              <a:rPr lang="fr-DZ" sz="3200" dirty="0"/>
              <a:t>   * </a:t>
            </a:r>
            <a:r>
              <a:rPr lang="fr-DZ" sz="3200" b="1" dirty="0"/>
              <a:t>Anomalies</a:t>
            </a:r>
            <a:r>
              <a:rPr lang="fr-DZ" sz="3200" dirty="0"/>
              <a:t> : Identification des dents surnuméraires avec 87% de précision.</a:t>
            </a:r>
          </a:p>
        </p:txBody>
      </p:sp>
    </p:spTree>
    <p:extLst>
      <p:ext uri="{BB962C8B-B14F-4D97-AF65-F5344CB8AC3E}">
        <p14:creationId xmlns:p14="http://schemas.microsoft.com/office/powerpoint/2010/main" val="204125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 multimédia, radiologie&#10;&#10;Le contenu généré par l’IA peut être incorrect.">
            <a:extLst>
              <a:ext uri="{FF2B5EF4-FFF2-40B4-BE49-F238E27FC236}">
                <a16:creationId xmlns:a16="http://schemas.microsoft.com/office/drawing/2014/main" id="{601C2C2F-9AF9-9430-CA9E-B58D32C00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93" y="354330"/>
            <a:ext cx="10054694" cy="574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8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film radiographique, capture d’écran, médical">
            <a:extLst>
              <a:ext uri="{FF2B5EF4-FFF2-40B4-BE49-F238E27FC236}">
                <a16:creationId xmlns:a16="http://schemas.microsoft.com/office/drawing/2014/main" id="{7C5DA50B-3372-165D-CA84-E5F2AB29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696" y="458419"/>
            <a:ext cx="7316608" cy="594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678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760</Words>
  <Application>Microsoft Office PowerPoint</Application>
  <PresentationFormat>Grand écran</PresentationFormat>
  <Paragraphs>69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URWPalladioL-Roma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Naima BENHAMMOU</dc:creator>
  <cp:lastModifiedBy>Naima BENHAMMOU</cp:lastModifiedBy>
  <cp:revision>3</cp:revision>
  <dcterms:created xsi:type="dcterms:W3CDTF">2026-01-20T17:41:10Z</dcterms:created>
  <dcterms:modified xsi:type="dcterms:W3CDTF">2026-01-21T12:46:22Z</dcterms:modified>
</cp:coreProperties>
</file>