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79" r:id="rId3"/>
    <p:sldId id="276" r:id="rId4"/>
    <p:sldId id="277" r:id="rId5"/>
    <p:sldId id="275"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8" r:id="rId25"/>
    <p:sldId id="280" r:id="rId26"/>
    <p:sldId id="281" r:id="rId27"/>
    <p:sldId id="282" r:id="rId28"/>
    <p:sldId id="283" r:id="rId2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34615" autoAdjust="0"/>
    <p:restoredTop sz="86444" autoAdjust="0"/>
  </p:normalViewPr>
  <p:slideViewPr>
    <p:cSldViewPr>
      <p:cViewPr varScale="1">
        <p:scale>
          <a:sx n="64" d="100"/>
          <a:sy n="64" d="100"/>
        </p:scale>
        <p:origin x="-108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38F93D-4EDC-45FE-B97E-6B413911E943}" type="datetimeFigureOut">
              <a:rPr lang="fr-FR" smtClean="0"/>
              <a:t>18/02/2020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62DC69-4454-484E-87D9-CBA2680199E5}"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FF62DC69-4454-484E-87D9-CBA2680199E5}" type="slidenum">
              <a:rPr lang="fr-FR" smtClean="0"/>
              <a:t>18</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30DE377-29C0-43BE-8A0F-22756299D454}" type="datetimeFigureOut">
              <a:rPr lang="fr-FR" smtClean="0"/>
              <a:pPr/>
              <a:t>18/02/2020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10E7E31-67F5-40E5-8331-9F9F938408A1}"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30DE377-29C0-43BE-8A0F-22756299D454}" type="datetimeFigureOut">
              <a:rPr lang="fr-FR" smtClean="0"/>
              <a:pPr/>
              <a:t>18/02/2020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10E7E31-67F5-40E5-8331-9F9F938408A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30DE377-29C0-43BE-8A0F-22756299D454}" type="datetimeFigureOut">
              <a:rPr lang="fr-FR" smtClean="0"/>
              <a:pPr/>
              <a:t>18/02/2020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10E7E31-67F5-40E5-8331-9F9F938408A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30DE377-29C0-43BE-8A0F-22756299D454}" type="datetimeFigureOut">
              <a:rPr lang="fr-FR" smtClean="0"/>
              <a:pPr/>
              <a:t>18/02/2020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10E7E31-67F5-40E5-8331-9F9F938408A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30DE377-29C0-43BE-8A0F-22756299D454}" type="datetimeFigureOut">
              <a:rPr lang="fr-FR" smtClean="0"/>
              <a:pPr/>
              <a:t>18/02/2020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10E7E31-67F5-40E5-8331-9F9F938408A1}"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30DE377-29C0-43BE-8A0F-22756299D454}" type="datetimeFigureOut">
              <a:rPr lang="fr-FR" smtClean="0"/>
              <a:pPr/>
              <a:t>18/02/2020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10E7E31-67F5-40E5-8331-9F9F938408A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30DE377-29C0-43BE-8A0F-22756299D454}" type="datetimeFigureOut">
              <a:rPr lang="fr-FR" smtClean="0"/>
              <a:pPr/>
              <a:t>18/02/2020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10E7E31-67F5-40E5-8331-9F9F938408A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30DE377-29C0-43BE-8A0F-22756299D454}" type="datetimeFigureOut">
              <a:rPr lang="fr-FR" smtClean="0"/>
              <a:pPr/>
              <a:t>18/02/2020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10E7E31-67F5-40E5-8331-9F9F938408A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30DE377-29C0-43BE-8A0F-22756299D454}" type="datetimeFigureOut">
              <a:rPr lang="fr-FR" smtClean="0"/>
              <a:pPr/>
              <a:t>18/02/2020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10E7E31-67F5-40E5-8331-9F9F938408A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30DE377-29C0-43BE-8A0F-22756299D454}" type="datetimeFigureOut">
              <a:rPr lang="fr-FR" smtClean="0"/>
              <a:pPr/>
              <a:t>18/02/2020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10E7E31-67F5-40E5-8331-9F9F938408A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30DE377-29C0-43BE-8A0F-22756299D454}" type="datetimeFigureOut">
              <a:rPr lang="fr-FR" smtClean="0"/>
              <a:pPr/>
              <a:t>18/02/2020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10E7E31-67F5-40E5-8331-9F9F938408A1}"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DE377-29C0-43BE-8A0F-22756299D454}" type="datetimeFigureOut">
              <a:rPr lang="fr-FR" smtClean="0"/>
              <a:pPr/>
              <a:t>18/02/2020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0E7E31-67F5-40E5-8331-9F9F938408A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coursdiderot.com/" TargetMode="External"/><Relationship Id="rId2" Type="http://schemas.openxmlformats.org/officeDocument/2006/relationships/hyperlink" Target="http://www.iucnredlist.org/info/tables/table1" TargetMode="External"/><Relationship Id="rId1" Type="http://schemas.openxmlformats.org/officeDocument/2006/relationships/slideLayout" Target="../slideLayouts/slideLayout2.xml"/><Relationship Id="rId6" Type="http://schemas.openxmlformats.org/officeDocument/2006/relationships/hyperlink" Target="http://www.cnrs.fr/inee/" TargetMode="External"/><Relationship Id="rId5" Type="http://schemas.openxmlformats.org/officeDocument/2006/relationships/hyperlink" Target="http://www.developpement-durable.gouv.fr/" TargetMode="External"/><Relationship Id="rId4" Type="http://schemas.openxmlformats.org/officeDocument/2006/relationships/hyperlink" Target="http://www.ccfd-terresolidaire.org/COP"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85786" y="285728"/>
            <a:ext cx="7772400" cy="428628"/>
          </a:xfrm>
        </p:spPr>
        <p:txBody>
          <a:bodyPr>
            <a:normAutofit fontScale="90000"/>
          </a:bodyPr>
          <a:lstStyle/>
          <a:p>
            <a:r>
              <a:rPr lang="fr-FR" b="1" smtClean="0">
                <a:solidFill>
                  <a:srgbClr val="FF0000"/>
                </a:solidFill>
                <a:latin typeface="Times New Roman" pitchFamily="18" charset="0"/>
                <a:cs typeface="Times New Roman" pitchFamily="18" charset="0"/>
              </a:rPr>
              <a:t/>
            </a:r>
            <a:br>
              <a:rPr lang="fr-FR" b="1" smtClean="0">
                <a:solidFill>
                  <a:srgbClr val="FF0000"/>
                </a:solidFill>
                <a:latin typeface="Times New Roman" pitchFamily="18" charset="0"/>
                <a:cs typeface="Times New Roman" pitchFamily="18" charset="0"/>
              </a:rPr>
            </a:br>
            <a:endParaRPr lang="fr-FR" b="1" dirty="0">
              <a:solidFill>
                <a:srgbClr val="FF0000"/>
              </a:solidFill>
              <a:latin typeface="Times New Roman" pitchFamily="18" charset="0"/>
              <a:cs typeface="Times New Roman" pitchFamily="18" charset="0"/>
            </a:endParaRPr>
          </a:p>
        </p:txBody>
      </p:sp>
      <p:sp>
        <p:nvSpPr>
          <p:cNvPr id="4" name="Rectangle 3"/>
          <p:cNvSpPr/>
          <p:nvPr/>
        </p:nvSpPr>
        <p:spPr>
          <a:xfrm>
            <a:off x="285720" y="500042"/>
            <a:ext cx="8643998" cy="6001643"/>
          </a:xfrm>
          <a:prstGeom prst="rect">
            <a:avLst/>
          </a:prstGeom>
        </p:spPr>
        <p:txBody>
          <a:bodyPr wrap="square">
            <a:spAutoFit/>
          </a:bodyPr>
          <a:lstStyle/>
          <a:p>
            <a:r>
              <a:rPr lang="fr-FR" sz="4800" b="1" u="sng" dirty="0" smtClean="0">
                <a:solidFill>
                  <a:srgbClr val="FF0000"/>
                </a:solidFill>
              </a:rPr>
              <a:t>Conservation de la biodiversité et développement durable</a:t>
            </a:r>
          </a:p>
          <a:p>
            <a:endParaRPr lang="fr-FR" sz="4800" b="1" dirty="0" smtClean="0"/>
          </a:p>
          <a:p>
            <a:endParaRPr lang="fr-FR" sz="4800" b="1" dirty="0" smtClean="0"/>
          </a:p>
          <a:p>
            <a:r>
              <a:rPr lang="fr-FR" sz="4800" b="1" dirty="0" smtClean="0"/>
              <a:t>Crédits : 4</a:t>
            </a:r>
          </a:p>
          <a:p>
            <a:endParaRPr lang="fr-FR" sz="4800" dirty="0" smtClean="0"/>
          </a:p>
          <a:p>
            <a:r>
              <a:rPr lang="fr-FR" sz="4800" b="1" dirty="0" smtClean="0"/>
              <a:t>Coefficient: 2</a:t>
            </a:r>
            <a:endParaRPr lang="fr-FR" sz="4800" dirty="0" smtClean="0"/>
          </a:p>
          <a:p>
            <a:endParaRPr lang="fr-FR" sz="4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142852"/>
            <a:ext cx="8572560" cy="5509200"/>
          </a:xfrm>
          <a:prstGeom prst="rect">
            <a:avLst/>
          </a:prstGeom>
        </p:spPr>
        <p:txBody>
          <a:bodyPr wrap="square">
            <a:spAutoFit/>
          </a:bodyPr>
          <a:lstStyle/>
          <a:p>
            <a:r>
              <a:rPr lang="fr-FR" sz="3200" dirty="0" smtClean="0">
                <a:solidFill>
                  <a:srgbClr val="FF0000"/>
                </a:solidFill>
                <a:latin typeface="Times New Roman" pitchFamily="18" charset="0"/>
                <a:cs typeface="Times New Roman" pitchFamily="18" charset="0"/>
              </a:rPr>
              <a:t>La dégradation peut aussi prendre la forme d'une destruction physique des habitats,</a:t>
            </a:r>
            <a:r>
              <a:rPr lang="fr-FR" sz="3200" dirty="0" smtClean="0">
                <a:latin typeface="Times New Roman" pitchFamily="18" charset="0"/>
                <a:cs typeface="Times New Roman" pitchFamily="18" charset="0"/>
              </a:rPr>
              <a:t> ayant de tout temps sporadiquement existé mais qui a atteint une ampleur et une rapidité beaucoup plus importante du fait de l'expansion humaine, notamment depuis la révolution industrielle dans le Nord et de l'explosion démographique</a:t>
            </a:r>
            <a:r>
              <a:rPr lang="fr-FR" sz="3200" dirty="0">
                <a:latin typeface="Times New Roman" pitchFamily="18" charset="0"/>
                <a:cs typeface="Times New Roman" pitchFamily="18" charset="0"/>
              </a:rPr>
              <a:t> </a:t>
            </a:r>
            <a:r>
              <a:rPr lang="fr-FR" sz="3200" dirty="0" smtClean="0">
                <a:latin typeface="Times New Roman" pitchFamily="18" charset="0"/>
                <a:cs typeface="Times New Roman" pitchFamily="18" charset="0"/>
              </a:rPr>
              <a:t>encore en cours dans le Sud induisant une surpopulation mondiale qui fait pression sur les milieux naturels (extension des zones de cultures et de pâturages au détriment des écosystèmes naturels, pratiques de surpêche).</a:t>
            </a:r>
            <a:endParaRPr lang="fr-FR"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4348" y="1571612"/>
            <a:ext cx="8229600" cy="4525963"/>
          </a:xfrm>
        </p:spPr>
        <p:txBody>
          <a:bodyPr>
            <a:normAutofit/>
          </a:bodyPr>
          <a:lstStyle/>
          <a:p>
            <a:pPr>
              <a:buNone/>
            </a:pPr>
            <a:r>
              <a:rPr lang="fr-FR" sz="5400" b="1" dirty="0" smtClean="0"/>
              <a:t> </a:t>
            </a:r>
          </a:p>
          <a:p>
            <a:pPr>
              <a:buNone/>
            </a:pPr>
            <a:r>
              <a:rPr lang="fr-FR" sz="5400" b="1" dirty="0" smtClean="0">
                <a:solidFill>
                  <a:srgbClr val="FF0000"/>
                </a:solidFill>
              </a:rPr>
              <a:t>Fragmentation des habitats</a:t>
            </a:r>
            <a:endParaRPr lang="fr-FR" sz="5400" dirty="0" smtClean="0">
              <a:solidFill>
                <a:srgbClr val="FF0000"/>
              </a:solidFill>
            </a:endParaRPr>
          </a:p>
          <a:p>
            <a:endParaRPr lang="fr-FR" sz="5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58" y="142852"/>
            <a:ext cx="8643998" cy="7909858"/>
          </a:xfrm>
          <a:prstGeom prst="rect">
            <a:avLst/>
          </a:prstGeom>
        </p:spPr>
        <p:txBody>
          <a:bodyPr wrap="square">
            <a:spAutoFit/>
          </a:bodyPr>
          <a:lstStyle/>
          <a:p>
            <a:endParaRPr lang="fr-FR" sz="2800" dirty="0" smtClean="0">
              <a:latin typeface="Times New Roman" pitchFamily="18" charset="0"/>
              <a:cs typeface="Times New Roman" pitchFamily="18" charset="0"/>
            </a:endParaRPr>
          </a:p>
          <a:p>
            <a:r>
              <a:rPr lang="fr-FR" sz="2800" dirty="0" smtClean="0">
                <a:latin typeface="Times New Roman" pitchFamily="18" charset="0"/>
                <a:cs typeface="Times New Roman" pitchFamily="18" charset="0"/>
              </a:rPr>
              <a:t>La notion de </a:t>
            </a:r>
            <a:r>
              <a:rPr lang="fr-FR" sz="2800" b="1" dirty="0" smtClean="0">
                <a:latin typeface="Times New Roman" pitchFamily="18" charset="0"/>
                <a:cs typeface="Times New Roman" pitchFamily="18" charset="0"/>
              </a:rPr>
              <a:t>fragmentation</a:t>
            </a:r>
            <a:r>
              <a:rPr lang="fr-FR" sz="2800"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des habitats</a:t>
            </a:r>
            <a:r>
              <a:rPr lang="fr-FR" sz="2800" dirty="0" smtClean="0">
                <a:latin typeface="Times New Roman" pitchFamily="18" charset="0"/>
                <a:cs typeface="Times New Roman" pitchFamily="18" charset="0"/>
              </a:rPr>
              <a:t> englobe tout phénomène artificiel de morcellement de l'espace, qui peut ou pourrait empêcher une ou plusieurs espèces de se déplacer comme elles le devraient et le pourraient en l'absence de facteur de fragmentation. </a:t>
            </a:r>
          </a:p>
          <a:p>
            <a:r>
              <a:rPr lang="fr-FR" sz="2800" dirty="0" smtClean="0">
                <a:latin typeface="Times New Roman" pitchFamily="18" charset="0"/>
                <a:cs typeface="Times New Roman" pitchFamily="18" charset="0"/>
              </a:rPr>
              <a:t/>
            </a:r>
            <a:br>
              <a:rPr lang="fr-FR" sz="2800" dirty="0" smtClean="0">
                <a:latin typeface="Times New Roman" pitchFamily="18" charset="0"/>
                <a:cs typeface="Times New Roman" pitchFamily="18" charset="0"/>
              </a:rPr>
            </a:br>
            <a:r>
              <a:rPr lang="fr-FR" sz="2800" dirty="0" smtClean="0">
                <a:latin typeface="Times New Roman" pitchFamily="18" charset="0"/>
                <a:cs typeface="Times New Roman" pitchFamily="18" charset="0"/>
              </a:rPr>
              <a:t>Avec le concept d'hétérogénéité, celui de fragmentation est une des bases théoriques de l'écologie du paysage (</a:t>
            </a:r>
            <a:r>
              <a:rPr lang="fr-FR" sz="2800" dirty="0" smtClean="0">
                <a:solidFill>
                  <a:srgbClr val="FF0000"/>
                </a:solidFill>
              </a:rPr>
              <a:t>parois, grillages, routes, zones traitées par des pesticides</a:t>
            </a:r>
            <a:r>
              <a:rPr lang="fr-FR" sz="2800" dirty="0" smtClean="0"/>
              <a:t>, etc.)</a:t>
            </a:r>
            <a:r>
              <a:rPr lang="fr-FR" sz="2800" dirty="0" smtClean="0">
                <a:latin typeface="Times New Roman" pitchFamily="18" charset="0"/>
                <a:cs typeface="Times New Roman" pitchFamily="18" charset="0"/>
              </a:rPr>
              <a:t>.</a:t>
            </a:r>
          </a:p>
          <a:p>
            <a:endParaRPr lang="fr-FR" sz="2800" dirty="0" smtClean="0">
              <a:latin typeface="Times New Roman" pitchFamily="18" charset="0"/>
              <a:cs typeface="Times New Roman" pitchFamily="18" charset="0"/>
            </a:endParaRPr>
          </a:p>
          <a:p>
            <a:r>
              <a:rPr lang="fr-FR" sz="2800" dirty="0" smtClean="0">
                <a:solidFill>
                  <a:srgbClr val="00B050"/>
                </a:solidFill>
              </a:rPr>
              <a:t>la fragmentation écologique est considérée comme une des premières causes d'atteinte à la biodiversité, avant la pollution.</a:t>
            </a:r>
          </a:p>
          <a:p>
            <a:endParaRPr lang="fr-FR" sz="2800" dirty="0" smtClean="0">
              <a:solidFill>
                <a:srgbClr val="00B050"/>
              </a:solidFill>
            </a:endParaRPr>
          </a:p>
          <a:p>
            <a:endParaRPr lang="fr-FR" sz="2800" dirty="0" smtClean="0">
              <a:solidFill>
                <a:srgbClr val="00B050"/>
              </a:solidFill>
            </a:endParaRPr>
          </a:p>
          <a:p>
            <a:endParaRPr lang="fr-FR" sz="2800" dirty="0" smtClean="0">
              <a:solidFill>
                <a:srgbClr val="00B050"/>
              </a:solidFill>
              <a:latin typeface="Times New Roman" pitchFamily="18" charset="0"/>
              <a:cs typeface="Times New Roman" pitchFamily="18" charset="0"/>
            </a:endParaRPr>
          </a:p>
          <a:p>
            <a:endParaRPr lang="fr-FR"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1623" y="142852"/>
            <a:ext cx="8929718" cy="6215106"/>
          </a:xfrm>
        </p:spPr>
        <p:txBody>
          <a:bodyPr>
            <a:normAutofit fontScale="92500" lnSpcReduction="20000"/>
          </a:bodyPr>
          <a:lstStyle/>
          <a:p>
            <a:pPr>
              <a:buNone/>
            </a:pPr>
            <a:r>
              <a:rPr lang="fr-FR" dirty="0" smtClean="0"/>
              <a:t>Harris et Silva-</a:t>
            </a:r>
            <a:r>
              <a:rPr lang="fr-FR" dirty="0" err="1" smtClean="0"/>
              <a:t>Loppez</a:t>
            </a:r>
            <a:r>
              <a:rPr lang="fr-FR" dirty="0" smtClean="0"/>
              <a:t> ont défini cinq principaux types de fragmentation : </a:t>
            </a:r>
            <a:r>
              <a:rPr lang="fr-FR" dirty="0" smtClean="0">
                <a:solidFill>
                  <a:srgbClr val="FF0000"/>
                </a:solidFill>
              </a:rPr>
              <a:t>la fragmentation régressive, la fragmentation enveloppante, la fragmentation </a:t>
            </a:r>
            <a:r>
              <a:rPr lang="fr-FR" dirty="0" err="1" smtClean="0">
                <a:solidFill>
                  <a:srgbClr val="FF0000"/>
                </a:solidFill>
              </a:rPr>
              <a:t>divisante</a:t>
            </a:r>
            <a:r>
              <a:rPr lang="fr-FR" dirty="0" smtClean="0">
                <a:solidFill>
                  <a:srgbClr val="FF0000"/>
                </a:solidFill>
              </a:rPr>
              <a:t>, la fragmentation interne et la fragmentation par empiètement.</a:t>
            </a:r>
          </a:p>
          <a:p>
            <a:pPr>
              <a:buNone/>
            </a:pPr>
            <a:r>
              <a:rPr lang="fr-FR" dirty="0" smtClean="0"/>
              <a:t> 1- </a:t>
            </a:r>
            <a:r>
              <a:rPr lang="fr-FR" b="1" u="sng" dirty="0" smtClean="0">
                <a:solidFill>
                  <a:srgbClr val="FF0000"/>
                </a:solidFill>
              </a:rPr>
              <a:t>fragmentation régressive</a:t>
            </a:r>
            <a:r>
              <a:rPr lang="fr-FR" dirty="0" smtClean="0"/>
              <a:t> est présente quand la déforestation se réalise </a:t>
            </a:r>
            <a:r>
              <a:rPr lang="fr-FR" b="1" u="sng" dirty="0" smtClean="0">
                <a:solidFill>
                  <a:srgbClr val="00B050"/>
                </a:solidFill>
              </a:rPr>
              <a:t>dans une seule direction</a:t>
            </a:r>
            <a:r>
              <a:rPr lang="fr-FR" dirty="0" smtClean="0"/>
              <a:t>, quels que soient les effets de lisière, l’immigration et l’émigration sont encore possibles dans la direction opposée à la fragmentation.</a:t>
            </a:r>
          </a:p>
          <a:p>
            <a:pPr>
              <a:buNone/>
            </a:pPr>
            <a:r>
              <a:rPr lang="fr-FR" dirty="0" smtClean="0"/>
              <a:t>2- </a:t>
            </a:r>
            <a:r>
              <a:rPr lang="fr-FR" u="sng" dirty="0" smtClean="0">
                <a:solidFill>
                  <a:srgbClr val="FF0000"/>
                </a:solidFill>
              </a:rPr>
              <a:t> </a:t>
            </a:r>
            <a:r>
              <a:rPr lang="fr-FR" b="1" u="sng" dirty="0" smtClean="0">
                <a:solidFill>
                  <a:srgbClr val="FF0000"/>
                </a:solidFill>
              </a:rPr>
              <a:t>fragmentation enveloppante</a:t>
            </a:r>
            <a:r>
              <a:rPr lang="fr-FR" dirty="0" smtClean="0"/>
              <a:t> se déroule quand la fragmentation </a:t>
            </a:r>
            <a:r>
              <a:rPr lang="fr-FR" b="1" u="sng" dirty="0" smtClean="0">
                <a:solidFill>
                  <a:srgbClr val="00B050"/>
                </a:solidFill>
              </a:rPr>
              <a:t>s’exerce sur tout le périmètre de l’ensemble forestier. </a:t>
            </a:r>
            <a:r>
              <a:rPr lang="fr-FR" dirty="0" smtClean="0"/>
              <a:t>Les processus d’émigrations et d’immigrations sont fortement atténués. </a:t>
            </a:r>
            <a:endParaRPr lang="fr-FR" b="1" u="sng" dirty="0" smtClean="0">
              <a:solidFill>
                <a:srgbClr val="00B050"/>
              </a:solidFill>
            </a:endParaRPr>
          </a:p>
          <a:p>
            <a:pPr>
              <a:buNone/>
            </a:pPr>
            <a:r>
              <a:rPr lang="fr-FR" dirty="0" smtClean="0"/>
              <a:t> </a:t>
            </a:r>
          </a:p>
          <a:p>
            <a:pPr>
              <a:buNone/>
            </a:pPr>
            <a:endParaRPr lang="fr-FR" dirty="0" smtClean="0"/>
          </a:p>
          <a:p>
            <a:pPr>
              <a:buNone/>
            </a:pPr>
            <a:endParaRPr lang="fr-FR" dirty="0">
              <a:solidFill>
                <a:srgbClr val="FF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302359"/>
            <a:ext cx="8572560" cy="6124754"/>
          </a:xfrm>
          <a:prstGeom prst="rect">
            <a:avLst/>
          </a:prstGeom>
        </p:spPr>
        <p:txBody>
          <a:bodyPr wrap="square">
            <a:spAutoFit/>
          </a:bodyPr>
          <a:lstStyle/>
          <a:p>
            <a:r>
              <a:rPr lang="fr-FR" sz="2800" b="1" dirty="0" smtClean="0"/>
              <a:t>3- </a:t>
            </a:r>
            <a:r>
              <a:rPr lang="fr-FR" sz="2800" b="1" u="sng" dirty="0" smtClean="0">
                <a:solidFill>
                  <a:srgbClr val="FF0000"/>
                </a:solidFill>
              </a:rPr>
              <a:t>fragmentation </a:t>
            </a:r>
            <a:r>
              <a:rPr lang="fr-FR" sz="2800" b="1" u="sng" dirty="0" err="1" smtClean="0">
                <a:solidFill>
                  <a:srgbClr val="FF0000"/>
                </a:solidFill>
              </a:rPr>
              <a:t>divisante</a:t>
            </a:r>
            <a:r>
              <a:rPr lang="fr-FR" sz="2800" u="sng" dirty="0" smtClean="0">
                <a:solidFill>
                  <a:srgbClr val="FF0000"/>
                </a:solidFill>
              </a:rPr>
              <a:t> </a:t>
            </a:r>
            <a:r>
              <a:rPr lang="fr-FR" sz="2800" dirty="0" smtClean="0"/>
              <a:t>résulte de l’apparition d’une force scindant l’ensemble forestier de telle sorte que les mouvements des organismes </a:t>
            </a:r>
            <a:r>
              <a:rPr lang="fr-FR" sz="2800" dirty="0" smtClean="0"/>
              <a:t>fonctionnels  deviennent </a:t>
            </a:r>
            <a:r>
              <a:rPr lang="fr-FR" sz="2800" dirty="0" smtClean="0"/>
              <a:t>significativement réduits. </a:t>
            </a:r>
            <a:r>
              <a:rPr lang="fr-FR" sz="2800" b="1" dirty="0" smtClean="0">
                <a:solidFill>
                  <a:srgbClr val="00B050"/>
                </a:solidFill>
              </a:rPr>
              <a:t>Les causes majeures de ce type de fragmentation sont les voies de communication (routes, voies ferrées, canaux, lignes électriques).</a:t>
            </a:r>
          </a:p>
          <a:p>
            <a:r>
              <a:rPr lang="fr-FR" sz="2800" b="1" dirty="0" smtClean="0">
                <a:solidFill>
                  <a:srgbClr val="00B050"/>
                </a:solidFill>
              </a:rPr>
              <a:t> </a:t>
            </a:r>
            <a:endParaRPr lang="fr-FR" sz="2800" dirty="0" smtClean="0"/>
          </a:p>
          <a:p>
            <a:r>
              <a:rPr lang="fr-FR" sz="2800" dirty="0" smtClean="0"/>
              <a:t>4- </a:t>
            </a:r>
            <a:r>
              <a:rPr lang="fr-FR" sz="2800" b="1" u="sng" dirty="0" smtClean="0">
                <a:solidFill>
                  <a:srgbClr val="FF0000"/>
                </a:solidFill>
              </a:rPr>
              <a:t>fragmentation interne</a:t>
            </a:r>
            <a:r>
              <a:rPr lang="fr-FR" sz="2800" u="sng" dirty="0" smtClean="0">
                <a:solidFill>
                  <a:srgbClr val="FF0000"/>
                </a:solidFill>
              </a:rPr>
              <a:t> </a:t>
            </a:r>
            <a:r>
              <a:rPr lang="fr-FR" sz="2800" dirty="0" smtClean="0"/>
              <a:t>a lieu quand l’habitat forestier est supprimé ou fortement altéré à partir de l’intérieur. Ce type de fragmentation affecte directement l’intégrité structurale de la forêt, </a:t>
            </a:r>
            <a:r>
              <a:rPr lang="fr-FR" sz="2800" b="1" dirty="0" smtClean="0">
                <a:solidFill>
                  <a:srgbClr val="00B050"/>
                </a:solidFill>
              </a:rPr>
              <a:t>entraînant des bouleversements sans doute plus rapides sur la biodiversité forestière, avec possibilités accrues de contamination par des espèces rudérales expansionnistes. </a:t>
            </a:r>
            <a:endParaRPr lang="fr-FR" sz="2800" b="1" dirty="0">
              <a:solidFill>
                <a:srgbClr val="00B05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285728"/>
            <a:ext cx="8643998" cy="7848302"/>
          </a:xfrm>
          <a:prstGeom prst="rect">
            <a:avLst/>
          </a:prstGeom>
        </p:spPr>
        <p:txBody>
          <a:bodyPr wrap="square">
            <a:spAutoFit/>
          </a:bodyPr>
          <a:lstStyle/>
          <a:p>
            <a:r>
              <a:rPr lang="fr-FR" sz="2800" b="1" u="sng" dirty="0" smtClean="0"/>
              <a:t>5-</a:t>
            </a:r>
            <a:r>
              <a:rPr lang="fr-FR" sz="2800" b="1" u="sng" dirty="0" smtClean="0">
                <a:solidFill>
                  <a:srgbClr val="FF0000"/>
                </a:solidFill>
              </a:rPr>
              <a:t> fragmentation par empiètement </a:t>
            </a:r>
            <a:r>
              <a:rPr lang="fr-FR" sz="2800" b="1" dirty="0" smtClean="0">
                <a:solidFill>
                  <a:srgbClr val="00B050"/>
                </a:solidFill>
              </a:rPr>
              <a:t>concernent </a:t>
            </a:r>
            <a:r>
              <a:rPr lang="fr-FR" sz="2800" b="1" dirty="0" smtClean="0">
                <a:solidFill>
                  <a:srgbClr val="00B050"/>
                </a:solidFill>
              </a:rPr>
              <a:t>les </a:t>
            </a:r>
            <a:r>
              <a:rPr lang="fr-FR" sz="2800" b="1" dirty="0" err="1" smtClean="0">
                <a:solidFill>
                  <a:srgbClr val="00B050"/>
                </a:solidFill>
              </a:rPr>
              <a:t>ripisylves</a:t>
            </a:r>
            <a:r>
              <a:rPr lang="fr-FR" sz="2800" b="1" dirty="0" smtClean="0">
                <a:solidFill>
                  <a:srgbClr val="00B050"/>
                </a:solidFill>
              </a:rPr>
              <a:t> ou les forêts-galeries, isolées sur les côtés</a:t>
            </a:r>
            <a:r>
              <a:rPr lang="fr-FR" sz="2800" dirty="0" smtClean="0"/>
              <a:t>, mais qui peuvent demeurer connectées aux grands ensembles forestiers en raison des effets corridors.</a:t>
            </a:r>
          </a:p>
          <a:p>
            <a:pPr algn="ctr"/>
            <a:r>
              <a:rPr lang="fr-FR" sz="2800" b="1" u="sng" dirty="0" smtClean="0">
                <a:solidFill>
                  <a:srgbClr val="FF0000"/>
                </a:solidFill>
              </a:rPr>
              <a:t>Conséquences  des invasions des espèces sur la biodiversité</a:t>
            </a:r>
          </a:p>
          <a:p>
            <a:r>
              <a:rPr lang="fr-FR" sz="2800" b="1" u="sng" dirty="0" smtClean="0">
                <a:solidFill>
                  <a:srgbClr val="00B050"/>
                </a:solidFill>
              </a:rPr>
              <a:t>1- Les invasions biologiques</a:t>
            </a:r>
          </a:p>
          <a:p>
            <a:r>
              <a:rPr lang="fr-FR" sz="2800" dirty="0" smtClean="0"/>
              <a:t>Ce phénomène correspond à l’introduction volontaire ou involontaire par l’homme d’espèces animales ou végétales en des lieux où elles n’existent pas normalement.</a:t>
            </a:r>
          </a:p>
          <a:p>
            <a:r>
              <a:rPr lang="fr-FR" sz="2800" b="1" u="sng" dirty="0" smtClean="0">
                <a:solidFill>
                  <a:srgbClr val="0070C0"/>
                </a:solidFill>
              </a:rPr>
              <a:t>Types d'invasions biologiques</a:t>
            </a:r>
          </a:p>
          <a:p>
            <a:pPr>
              <a:buFont typeface="Wingdings" pitchFamily="2" charset="2"/>
              <a:buChar char="q"/>
            </a:pPr>
            <a:r>
              <a:rPr lang="fr-FR" sz="2800" b="1" u="sng" dirty="0" smtClean="0">
                <a:solidFill>
                  <a:srgbClr val="00B050"/>
                </a:solidFill>
              </a:rPr>
              <a:t>Les invasions biologiques volontaires</a:t>
            </a:r>
            <a:r>
              <a:rPr lang="fr-FR" sz="2800" u="sng" dirty="0" smtClean="0">
                <a:solidFill>
                  <a:srgbClr val="00B050"/>
                </a:solidFill>
              </a:rPr>
              <a:t> </a:t>
            </a:r>
            <a:r>
              <a:rPr lang="fr-FR" sz="2800" dirty="0" smtClean="0"/>
              <a:t>: elle résulte notamment de l’importation par l’homme d’espèces animales domestiques sur l’ensemble des continents </a:t>
            </a:r>
            <a:endParaRPr lang="fr-FR" sz="2800" b="1" u="sng" dirty="0" smtClean="0">
              <a:solidFill>
                <a:srgbClr val="0070C0"/>
              </a:solidFill>
            </a:endParaRPr>
          </a:p>
          <a:p>
            <a:endParaRPr lang="fr-FR" sz="2800" b="1" u="sng" dirty="0" smtClean="0">
              <a:solidFill>
                <a:srgbClr val="00B050"/>
              </a:solidFill>
            </a:endParaRPr>
          </a:p>
          <a:p>
            <a:endParaRPr lang="fr-FR" sz="2800" b="1" u="sng" dirty="0" smtClean="0">
              <a:solidFill>
                <a:srgbClr val="FF0000"/>
              </a:solidFill>
            </a:endParaRPr>
          </a:p>
          <a:p>
            <a:endParaRPr lang="fr-FR" sz="2800" dirty="0" smtClean="0"/>
          </a:p>
          <a:p>
            <a:endParaRPr lang="fr-FR"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214290"/>
            <a:ext cx="8429684" cy="6555641"/>
          </a:xfrm>
          <a:prstGeom prst="rect">
            <a:avLst/>
          </a:prstGeom>
        </p:spPr>
        <p:txBody>
          <a:bodyPr wrap="square">
            <a:spAutoFit/>
          </a:bodyPr>
          <a:lstStyle/>
          <a:p>
            <a:r>
              <a:rPr lang="fr-FR" sz="2800" dirty="0" smtClean="0"/>
              <a:t>nous pouvons citer par exemple l’introduction </a:t>
            </a:r>
            <a:r>
              <a:rPr lang="fr-FR" sz="2800" b="1" dirty="0" smtClean="0"/>
              <a:t>du chat par l’homme</a:t>
            </a:r>
            <a:r>
              <a:rPr lang="fr-FR" sz="2800" dirty="0" smtClean="0"/>
              <a:t> pour limiter </a:t>
            </a:r>
            <a:r>
              <a:rPr lang="fr-FR" sz="2800" b="1" dirty="0" smtClean="0"/>
              <a:t>les populations de rats </a:t>
            </a:r>
            <a:r>
              <a:rPr lang="fr-FR" sz="2800" dirty="0" smtClean="0"/>
              <a:t>ayant colonisé la quasi-totalité des terres grâce aux activités humaines . Les deux espèces auront un impact sur le milieu naturel, du fait de la non adaptation des espèces indigènes à ces prédateurs. </a:t>
            </a:r>
          </a:p>
          <a:p>
            <a:pPr>
              <a:buFont typeface="Wingdings" pitchFamily="2" charset="2"/>
              <a:buChar char="q"/>
            </a:pPr>
            <a:r>
              <a:rPr lang="fr-FR" sz="2800" b="1" u="sng" dirty="0" smtClean="0">
                <a:solidFill>
                  <a:srgbClr val="00B050"/>
                </a:solidFill>
              </a:rPr>
              <a:t>Invasions biologiques involontaires </a:t>
            </a:r>
            <a:r>
              <a:rPr lang="fr-FR" sz="2800" dirty="0" smtClean="0"/>
              <a:t>: elle résulte des activités humaines qui ont provoqué de manière non volontaire l’introduction d’espèces dans de nouvelles aires géographiques. </a:t>
            </a:r>
          </a:p>
          <a:p>
            <a:r>
              <a:rPr lang="fr-FR" sz="2800" dirty="0" smtClean="0"/>
              <a:t>Ces espèces vont rentrer en </a:t>
            </a:r>
            <a:r>
              <a:rPr lang="fr-FR" sz="2800" b="1" dirty="0" smtClean="0">
                <a:solidFill>
                  <a:srgbClr val="FF0000"/>
                </a:solidFill>
              </a:rPr>
              <a:t>compétition</a:t>
            </a:r>
            <a:r>
              <a:rPr lang="fr-FR" sz="2800" dirty="0" smtClean="0"/>
              <a:t> avec les espèces méditerranéennes pour les ressources et l’espace, pouvant de ce fait </a:t>
            </a:r>
            <a:r>
              <a:rPr lang="fr-FR" sz="2800" b="1" dirty="0" smtClean="0">
                <a:solidFill>
                  <a:srgbClr val="FF0000"/>
                </a:solidFill>
              </a:rPr>
              <a:t>causer la raréfaction des espèces indigènes.</a:t>
            </a:r>
          </a:p>
          <a:p>
            <a:endParaRPr lang="fr-FR"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214290"/>
            <a:ext cx="8429684" cy="5262979"/>
          </a:xfrm>
          <a:prstGeom prst="rect">
            <a:avLst/>
          </a:prstGeom>
        </p:spPr>
        <p:txBody>
          <a:bodyPr wrap="square">
            <a:spAutoFit/>
          </a:bodyPr>
          <a:lstStyle/>
          <a:p>
            <a:r>
              <a:rPr lang="fr-FR" sz="2800" dirty="0" smtClean="0"/>
              <a:t>Parmi les </a:t>
            </a:r>
            <a:r>
              <a:rPr lang="fr-FR" sz="2800" dirty="0" smtClean="0">
                <a:solidFill>
                  <a:srgbClr val="FF0000"/>
                </a:solidFill>
              </a:rPr>
              <a:t>espèces exotiques</a:t>
            </a:r>
            <a:r>
              <a:rPr lang="fr-FR" sz="2800" dirty="0" smtClean="0"/>
              <a:t>, il est nécessaire de distinguer celles qui </a:t>
            </a:r>
            <a:r>
              <a:rPr lang="fr-FR" sz="2800" dirty="0" smtClean="0">
                <a:solidFill>
                  <a:srgbClr val="FF0000"/>
                </a:solidFill>
              </a:rPr>
              <a:t>deviennent envahissantes</a:t>
            </a:r>
            <a:r>
              <a:rPr lang="fr-FR" sz="2800" dirty="0" smtClean="0"/>
              <a:t>. Leurs impacts sur la faune, la flore et le milieu sont par conséquents bien plus importants qu’une autre espèce exotique.</a:t>
            </a:r>
          </a:p>
          <a:p>
            <a:r>
              <a:rPr lang="fr-FR" sz="2800" dirty="0" smtClean="0"/>
              <a:t>Ces espèces envahissantes ont une </a:t>
            </a:r>
            <a:r>
              <a:rPr lang="fr-FR" sz="2800" b="1" dirty="0" smtClean="0">
                <a:solidFill>
                  <a:srgbClr val="00B050"/>
                </a:solidFill>
              </a:rPr>
              <a:t>forte plasticité écologique qui leur permet de s’adapter facilement à tout type de conditions de milieux,</a:t>
            </a:r>
            <a:r>
              <a:rPr lang="fr-FR" sz="2800" dirty="0" smtClean="0"/>
              <a:t> ce qui n’est pas le cas des espèces indigènes. Ceci expliquant leur plus grande sensibilité en cas de changements des conditions de milieux, quelque soit l’origine. </a:t>
            </a:r>
          </a:p>
          <a:p>
            <a:endParaRPr lang="fr-FR"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142852"/>
            <a:ext cx="8715436" cy="1143000"/>
          </a:xfrm>
        </p:spPr>
        <p:txBody>
          <a:bodyPr>
            <a:normAutofit/>
          </a:bodyPr>
          <a:lstStyle/>
          <a:p>
            <a:r>
              <a:rPr lang="fr-FR" sz="3200" b="1" dirty="0" smtClean="0">
                <a:solidFill>
                  <a:srgbClr val="FF0000"/>
                </a:solidFill>
              </a:rPr>
              <a:t>Conséquences de  la sur exploitation des espèces sur la biodiversité</a:t>
            </a:r>
            <a:endParaRPr lang="fr-FR" sz="3200" dirty="0">
              <a:solidFill>
                <a:srgbClr val="FF0000"/>
              </a:solidFill>
            </a:endParaRPr>
          </a:p>
        </p:txBody>
      </p:sp>
      <p:sp>
        <p:nvSpPr>
          <p:cNvPr id="4" name="Rectangle 3"/>
          <p:cNvSpPr/>
          <p:nvPr/>
        </p:nvSpPr>
        <p:spPr>
          <a:xfrm>
            <a:off x="0" y="1225689"/>
            <a:ext cx="9144000" cy="5632311"/>
          </a:xfrm>
          <a:prstGeom prst="rect">
            <a:avLst/>
          </a:prstGeom>
        </p:spPr>
        <p:txBody>
          <a:bodyPr wrap="square">
            <a:spAutoFit/>
          </a:bodyPr>
          <a:lstStyle/>
          <a:p>
            <a:r>
              <a:rPr lang="fr-FR" sz="2400" dirty="0" smtClean="0"/>
              <a:t>Le problème de la surexploitation de la biodiversité provient d’une mauvaise gestion des ressources naturelles par l’homme.</a:t>
            </a:r>
          </a:p>
          <a:p>
            <a:r>
              <a:rPr lang="fr-FR" sz="2400" dirty="0" smtClean="0"/>
              <a:t>Cette surexploitation entraîne des conséquences écologiques (cause directe d’extinction, dérive génétique, consanguinité…) mais également de manière indirecte des conséquences économiques. </a:t>
            </a:r>
          </a:p>
          <a:p>
            <a:r>
              <a:rPr lang="fr-FR" sz="2400" dirty="0" smtClean="0"/>
              <a:t>Actuellement, la surexploitation représente une menace pour plus d’1/3 des mammifères.</a:t>
            </a:r>
          </a:p>
          <a:p>
            <a:r>
              <a:rPr lang="fr-FR" sz="2400" b="1" dirty="0" smtClean="0">
                <a:solidFill>
                  <a:srgbClr val="00B050"/>
                </a:solidFill>
              </a:rPr>
              <a:t>Si les individus d’une espèce sont capturés plus rapidement qu’ils ne peuvent se reproduire ou si la fécondité de l’espèce n’augmente pas, le taux de croissance de la population va décliner. </a:t>
            </a:r>
          </a:p>
          <a:p>
            <a:r>
              <a:rPr lang="fr-FR" sz="2400" dirty="0" smtClean="0">
                <a:solidFill>
                  <a:srgbClr val="FF0000"/>
                </a:solidFill>
              </a:rPr>
              <a:t>L’exploitation des espèces par l’homme se fait généralement sur certaines catégories d’individus.</a:t>
            </a:r>
            <a:br>
              <a:rPr lang="fr-FR" sz="2400" dirty="0" smtClean="0">
                <a:solidFill>
                  <a:srgbClr val="FF0000"/>
                </a:solidFill>
              </a:rPr>
            </a:br>
            <a:r>
              <a:rPr lang="fr-FR" sz="2400" dirty="0" smtClean="0">
                <a:solidFill>
                  <a:srgbClr val="FF0000"/>
                </a:solidFill>
              </a:rPr>
              <a:t>Souvent cette dernière touche des espèces de grande taille avec un faible taux de reproduction (comme les éléphants, baleines, rhinocéros…)</a:t>
            </a:r>
            <a:endParaRPr lang="fr-FR" sz="2400" b="1" dirty="0">
              <a:solidFill>
                <a:srgbClr val="FF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214291"/>
            <a:ext cx="8501122" cy="6740307"/>
          </a:xfrm>
          <a:prstGeom prst="rect">
            <a:avLst/>
          </a:prstGeom>
        </p:spPr>
        <p:txBody>
          <a:bodyPr wrap="square">
            <a:spAutoFit/>
          </a:bodyPr>
          <a:lstStyle/>
          <a:p>
            <a:r>
              <a:rPr lang="fr-FR" sz="2400" dirty="0" smtClean="0"/>
              <a:t>L’exploitation de certaines espèces peut les conduire à se déplacer en dehors de leur </a:t>
            </a:r>
            <a:r>
              <a:rPr lang="fr-FR" sz="2400" dirty="0" smtClean="0">
                <a:solidFill>
                  <a:srgbClr val="FF0000"/>
                </a:solidFill>
              </a:rPr>
              <a:t>habitat </a:t>
            </a:r>
            <a:r>
              <a:rPr lang="fr-FR" sz="2400" dirty="0" smtClean="0"/>
              <a:t>optimal vers </a:t>
            </a:r>
            <a:r>
              <a:rPr lang="fr-FR" sz="2400" dirty="0" smtClean="0">
                <a:solidFill>
                  <a:srgbClr val="FF0000"/>
                </a:solidFill>
              </a:rPr>
              <a:t>un habitat de moindre qualité.</a:t>
            </a:r>
          </a:p>
          <a:p>
            <a:r>
              <a:rPr lang="fr-FR" sz="2400" dirty="0" smtClean="0">
                <a:solidFill>
                  <a:srgbClr val="FF0000"/>
                </a:solidFill>
              </a:rPr>
              <a:t>L’exploitation des espèces peut conduire à la destruction involontaire d’espèces non cibles. C’est le cas notamment de la pêche.</a:t>
            </a:r>
          </a:p>
          <a:p>
            <a:r>
              <a:rPr lang="fr-FR" sz="2400" dirty="0" smtClean="0"/>
              <a:t>Les eaux usées que nous rejetons ne sont pas épurées en totalité, et transportent ainsi des germes pathogènes comme les coliformes, les streptocoques, les staphylocoques, les salmonelles et les virus.</a:t>
            </a:r>
          </a:p>
          <a:p>
            <a:r>
              <a:rPr lang="fr-FR" sz="2400" dirty="0" smtClean="0"/>
              <a:t>la pollution peut occasionner divers impacts indirects sur toute une communauté ou un écosystème : </a:t>
            </a:r>
            <a:br>
              <a:rPr lang="fr-FR" sz="2400" dirty="0" smtClean="0"/>
            </a:br>
            <a:r>
              <a:rPr lang="fr-FR" sz="2400" dirty="0" smtClean="0">
                <a:solidFill>
                  <a:srgbClr val="FF0000"/>
                </a:solidFill>
              </a:rPr>
              <a:t>1- Un </a:t>
            </a:r>
            <a:r>
              <a:rPr lang="fr-FR" sz="2400" b="1" dirty="0" smtClean="0">
                <a:solidFill>
                  <a:srgbClr val="FF0000"/>
                </a:solidFill>
              </a:rPr>
              <a:t>affaiblissement des organismes</a:t>
            </a:r>
            <a:r>
              <a:rPr lang="fr-FR" sz="2400" dirty="0" smtClean="0">
                <a:solidFill>
                  <a:srgbClr val="FF0000"/>
                </a:solidFill>
              </a:rPr>
              <a:t> consommant des espèces polluées.</a:t>
            </a:r>
            <a:br>
              <a:rPr lang="fr-FR" sz="2400" dirty="0" smtClean="0">
                <a:solidFill>
                  <a:srgbClr val="FF0000"/>
                </a:solidFill>
              </a:rPr>
            </a:br>
            <a:r>
              <a:rPr lang="fr-FR" sz="2400" dirty="0" smtClean="0">
                <a:solidFill>
                  <a:srgbClr val="FF0000"/>
                </a:solidFill>
              </a:rPr>
              <a:t>2- La </a:t>
            </a:r>
            <a:r>
              <a:rPr lang="fr-FR" sz="2400" b="1" dirty="0" smtClean="0">
                <a:solidFill>
                  <a:srgbClr val="FF0000"/>
                </a:solidFill>
              </a:rPr>
              <a:t>perturbation de certaines interactions entre espèces</a:t>
            </a:r>
            <a:r>
              <a:rPr lang="fr-FR" sz="2400" dirty="0" smtClean="0">
                <a:solidFill>
                  <a:srgbClr val="FF0000"/>
                </a:solidFill>
              </a:rPr>
              <a:t>,</a:t>
            </a:r>
          </a:p>
          <a:p>
            <a:endParaRPr lang="fr-FR" sz="2400" dirty="0" smtClean="0">
              <a:solidFill>
                <a:srgbClr val="FF0000"/>
              </a:solidFill>
            </a:endParaRPr>
          </a:p>
          <a:p>
            <a:r>
              <a:rPr lang="fr-FR" sz="2400" dirty="0" smtClean="0">
                <a:solidFill>
                  <a:srgbClr val="FF0000"/>
                </a:solidFill>
              </a:rPr>
              <a:t> </a:t>
            </a:r>
          </a:p>
          <a:p>
            <a:endParaRPr lang="fr-FR" sz="2400"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85786" y="285728"/>
            <a:ext cx="7772400" cy="428628"/>
          </a:xfrm>
        </p:spPr>
        <p:txBody>
          <a:bodyPr>
            <a:normAutofit fontScale="90000"/>
          </a:bodyPr>
          <a:lstStyle/>
          <a:p>
            <a:r>
              <a:rPr lang="fr-FR" b="1" smtClean="0">
                <a:solidFill>
                  <a:srgbClr val="FF0000"/>
                </a:solidFill>
                <a:latin typeface="Times New Roman" pitchFamily="18" charset="0"/>
                <a:cs typeface="Times New Roman" pitchFamily="18" charset="0"/>
              </a:rPr>
              <a:t/>
            </a:r>
            <a:br>
              <a:rPr lang="fr-FR" b="1" smtClean="0">
                <a:solidFill>
                  <a:srgbClr val="FF0000"/>
                </a:solidFill>
                <a:latin typeface="Times New Roman" pitchFamily="18" charset="0"/>
                <a:cs typeface="Times New Roman" pitchFamily="18" charset="0"/>
              </a:rPr>
            </a:br>
            <a:endParaRPr lang="fr-FR" b="1" dirty="0">
              <a:solidFill>
                <a:srgbClr val="FF0000"/>
              </a:solidFill>
              <a:latin typeface="Times New Roman" pitchFamily="18" charset="0"/>
              <a:cs typeface="Times New Roman" pitchFamily="18" charset="0"/>
            </a:endParaRPr>
          </a:p>
        </p:txBody>
      </p:sp>
      <p:sp>
        <p:nvSpPr>
          <p:cNvPr id="5" name="ZoneTexte 4"/>
          <p:cNvSpPr txBox="1"/>
          <p:nvPr/>
        </p:nvSpPr>
        <p:spPr>
          <a:xfrm>
            <a:off x="428596" y="285728"/>
            <a:ext cx="8429684" cy="6124754"/>
          </a:xfrm>
          <a:prstGeom prst="rect">
            <a:avLst/>
          </a:prstGeom>
          <a:noFill/>
        </p:spPr>
        <p:txBody>
          <a:bodyPr wrap="square" rtlCol="0">
            <a:spAutoFit/>
          </a:bodyPr>
          <a:lstStyle/>
          <a:p>
            <a:r>
              <a:rPr lang="fr-FR" sz="3200" b="1" u="sng" dirty="0" smtClean="0">
                <a:solidFill>
                  <a:srgbClr val="FF0000"/>
                </a:solidFill>
              </a:rPr>
              <a:t>Contenu de la matière : </a:t>
            </a:r>
            <a:endParaRPr lang="fr-FR" sz="3200" u="sng" dirty="0" smtClean="0">
              <a:solidFill>
                <a:srgbClr val="FF0000"/>
              </a:solidFill>
            </a:endParaRPr>
          </a:p>
          <a:p>
            <a:r>
              <a:rPr lang="fr-FR" b="1" dirty="0" smtClean="0"/>
              <a:t>1. </a:t>
            </a:r>
            <a:r>
              <a:rPr lang="fr-FR" sz="2400" b="1" dirty="0" smtClean="0"/>
              <a:t>Les principales  causes d’extinction des espèces</a:t>
            </a:r>
            <a:endParaRPr lang="fr-FR" sz="2400" dirty="0" smtClean="0"/>
          </a:p>
          <a:p>
            <a:r>
              <a:rPr lang="fr-FR" sz="2400" b="1" dirty="0" smtClean="0"/>
              <a:t> </a:t>
            </a:r>
            <a:endParaRPr lang="fr-FR" sz="2400" dirty="0" smtClean="0"/>
          </a:p>
          <a:p>
            <a:r>
              <a:rPr lang="fr-FR" sz="2400" b="1" dirty="0" smtClean="0"/>
              <a:t>2. Fragmentation des habitats</a:t>
            </a:r>
            <a:endParaRPr lang="fr-FR" sz="2400" dirty="0" smtClean="0"/>
          </a:p>
          <a:p>
            <a:r>
              <a:rPr lang="fr-FR" sz="2400" b="1" dirty="0" smtClean="0"/>
              <a:t> </a:t>
            </a:r>
            <a:endParaRPr lang="fr-FR" sz="2400" dirty="0" smtClean="0"/>
          </a:p>
          <a:p>
            <a:r>
              <a:rPr lang="fr-FR" sz="2400" b="1" dirty="0" smtClean="0"/>
              <a:t>3. Conséquences  des invasions des espèces sur la biodiversité</a:t>
            </a:r>
            <a:endParaRPr lang="fr-FR" sz="2400" dirty="0" smtClean="0"/>
          </a:p>
          <a:p>
            <a:r>
              <a:rPr lang="fr-FR" sz="2400" dirty="0" smtClean="0"/>
              <a:t>- Les invasions biologiques volontaires</a:t>
            </a:r>
          </a:p>
          <a:p>
            <a:r>
              <a:rPr lang="fr-FR" sz="2400" dirty="0" smtClean="0"/>
              <a:t>- Les invasions biologiques involontaires</a:t>
            </a:r>
          </a:p>
          <a:p>
            <a:r>
              <a:rPr lang="fr-FR" sz="2400" dirty="0" smtClean="0"/>
              <a:t>- Processus d’invasion des espèces exotiques</a:t>
            </a:r>
          </a:p>
          <a:p>
            <a:r>
              <a:rPr lang="fr-FR" sz="2400" dirty="0" smtClean="0"/>
              <a:t> </a:t>
            </a:r>
          </a:p>
          <a:p>
            <a:r>
              <a:rPr lang="fr-FR" sz="2400" b="1" dirty="0" smtClean="0"/>
              <a:t>4. Conséquences de  la sur exploitation des espèces sur la biodiversité</a:t>
            </a:r>
            <a:endParaRPr lang="fr-FR" sz="2400" dirty="0" smtClean="0"/>
          </a:p>
          <a:p>
            <a:r>
              <a:rPr lang="fr-FR" sz="2400" dirty="0" smtClean="0"/>
              <a:t>- Les pollutions organiques sur les espèces animales et végétales</a:t>
            </a:r>
          </a:p>
          <a:p>
            <a:r>
              <a:rPr lang="fr-FR" sz="2400" dirty="0" smtClean="0"/>
              <a:t>- Les pollutions chimiques</a:t>
            </a:r>
          </a:p>
          <a:p>
            <a:r>
              <a:rPr lang="fr-FR" sz="2400" dirty="0" smtClean="0"/>
              <a:t>- Les espèces menacées par la pollution (exemples)</a:t>
            </a:r>
          </a:p>
          <a:p>
            <a:r>
              <a:rPr lang="fr-FR" sz="2400" dirty="0" smtClean="0"/>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214290"/>
            <a:ext cx="8429684" cy="6001643"/>
          </a:xfrm>
          <a:prstGeom prst="rect">
            <a:avLst/>
          </a:prstGeom>
        </p:spPr>
        <p:txBody>
          <a:bodyPr wrap="square">
            <a:spAutoFit/>
          </a:bodyPr>
          <a:lstStyle/>
          <a:p>
            <a:r>
              <a:rPr lang="fr-FR" sz="2400" dirty="0" smtClean="0">
                <a:solidFill>
                  <a:srgbClr val="FF0000"/>
                </a:solidFill>
              </a:rPr>
              <a:t>La </a:t>
            </a:r>
            <a:r>
              <a:rPr lang="fr-FR" sz="2400" b="1" dirty="0" smtClean="0">
                <a:solidFill>
                  <a:srgbClr val="FF0000"/>
                </a:solidFill>
              </a:rPr>
              <a:t>prolifération massive d'organismes</a:t>
            </a:r>
            <a:r>
              <a:rPr lang="fr-FR" sz="2400" dirty="0" smtClean="0"/>
              <a:t> favorisés par la pollution et qui s’emparent de la nourriture habituellement consommée par les espèces présentes dans le milieu </a:t>
            </a:r>
            <a:br>
              <a:rPr lang="fr-FR" sz="2400" dirty="0" smtClean="0"/>
            </a:br>
            <a:r>
              <a:rPr lang="fr-FR" sz="2400" dirty="0" smtClean="0"/>
              <a:t/>
            </a:r>
            <a:br>
              <a:rPr lang="fr-FR" sz="2400" dirty="0" smtClean="0"/>
            </a:br>
            <a:r>
              <a:rPr lang="fr-FR" sz="2400" dirty="0" smtClean="0">
                <a:solidFill>
                  <a:srgbClr val="FF0000"/>
                </a:solidFill>
              </a:rPr>
              <a:t>La </a:t>
            </a:r>
            <a:r>
              <a:rPr lang="fr-FR" sz="2400" b="1" dirty="0" smtClean="0">
                <a:solidFill>
                  <a:srgbClr val="FF0000"/>
                </a:solidFill>
              </a:rPr>
              <a:t>modification de l’habitat</a:t>
            </a:r>
            <a:r>
              <a:rPr lang="fr-FR" sz="2400" dirty="0" smtClean="0"/>
              <a:t> à la suite des opérations de nettoyage, comme l’altération ou la disparition du substrat.</a:t>
            </a:r>
          </a:p>
          <a:p>
            <a:endParaRPr lang="fr-FR" sz="2400" dirty="0" smtClean="0"/>
          </a:p>
          <a:p>
            <a:pPr algn="ctr"/>
            <a:r>
              <a:rPr lang="fr-FR" sz="3200" b="1" u="sng" dirty="0" smtClean="0"/>
              <a:t>Développement durable</a:t>
            </a:r>
          </a:p>
          <a:p>
            <a:r>
              <a:rPr lang="fr-FR" sz="3200" dirty="0" smtClean="0"/>
              <a:t>Le </a:t>
            </a:r>
            <a:r>
              <a:rPr lang="fr-FR" sz="3200" b="1" dirty="0" smtClean="0"/>
              <a:t>développement durable </a:t>
            </a:r>
            <a:r>
              <a:rPr lang="fr-FR" sz="3200" dirty="0" smtClean="0"/>
              <a:t>est la notion qui définit le changement dont a besoin notre planète et ses habitants pour vivre dans un monde plus équitable</a:t>
            </a:r>
            <a:r>
              <a:rPr lang="fr-FR" sz="3200" b="1" dirty="0" smtClean="0">
                <a:solidFill>
                  <a:srgbClr val="00B050"/>
                </a:solidFill>
              </a:rPr>
              <a:t>, en bonne santé et en respectant l’environnement.</a:t>
            </a:r>
          </a:p>
          <a:p>
            <a:endParaRPr lang="fr-FR"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0"/>
            <a:ext cx="8643998" cy="1077218"/>
          </a:xfrm>
          <a:prstGeom prst="rect">
            <a:avLst/>
          </a:prstGeom>
        </p:spPr>
        <p:txBody>
          <a:bodyPr wrap="square">
            <a:spAutoFit/>
          </a:bodyPr>
          <a:lstStyle/>
          <a:p>
            <a:pPr algn="ctr"/>
            <a:r>
              <a:rPr lang="fr-FR" sz="3200" b="1" dirty="0" smtClean="0">
                <a:solidFill>
                  <a:srgbClr val="FF0000"/>
                </a:solidFill>
                <a:latin typeface="Times New Roman" pitchFamily="18" charset="0"/>
                <a:cs typeface="Times New Roman" pitchFamily="18" charset="0"/>
              </a:rPr>
              <a:t>Conservation de la biodiversité  </a:t>
            </a:r>
          </a:p>
          <a:p>
            <a:pPr algn="ctr"/>
            <a:r>
              <a:rPr lang="fr-FR" sz="3200" b="1" dirty="0" smtClean="0">
                <a:solidFill>
                  <a:srgbClr val="FF0000"/>
                </a:solidFill>
                <a:latin typeface="Times New Roman" pitchFamily="18" charset="0"/>
                <a:cs typeface="Times New Roman" pitchFamily="18" charset="0"/>
              </a:rPr>
              <a:t>(</a:t>
            </a:r>
            <a:r>
              <a:rPr lang="fr-FR" sz="3200" b="1" i="1" dirty="0" smtClean="0">
                <a:solidFill>
                  <a:srgbClr val="FF0000"/>
                </a:solidFill>
                <a:latin typeface="Times New Roman" pitchFamily="18" charset="0"/>
                <a:cs typeface="Times New Roman" pitchFamily="18" charset="0"/>
              </a:rPr>
              <a:t>in situ</a:t>
            </a:r>
            <a:r>
              <a:rPr lang="fr-FR" sz="3200" b="1" dirty="0" smtClean="0">
                <a:solidFill>
                  <a:srgbClr val="FF0000"/>
                </a:solidFill>
                <a:latin typeface="Times New Roman" pitchFamily="18" charset="0"/>
                <a:cs typeface="Times New Roman" pitchFamily="18" charset="0"/>
              </a:rPr>
              <a:t> et </a:t>
            </a:r>
            <a:r>
              <a:rPr lang="fr-FR" sz="3200" b="1" i="1" dirty="0" smtClean="0">
                <a:solidFill>
                  <a:srgbClr val="FF0000"/>
                </a:solidFill>
                <a:latin typeface="Times New Roman" pitchFamily="18" charset="0"/>
                <a:cs typeface="Times New Roman" pitchFamily="18" charset="0"/>
              </a:rPr>
              <a:t>ex situ</a:t>
            </a:r>
            <a:r>
              <a:rPr lang="fr-FR" sz="3200" b="1" dirty="0" smtClean="0">
                <a:solidFill>
                  <a:srgbClr val="FF0000"/>
                </a:solidFill>
                <a:latin typeface="Times New Roman" pitchFamily="18" charset="0"/>
                <a:cs typeface="Times New Roman" pitchFamily="18" charset="0"/>
              </a:rPr>
              <a:t>)</a:t>
            </a:r>
            <a:endParaRPr lang="fr-FR" sz="3200" b="1" dirty="0">
              <a:solidFill>
                <a:srgbClr val="FF0000"/>
              </a:solidFill>
              <a:latin typeface="Times New Roman" pitchFamily="18" charset="0"/>
              <a:cs typeface="Times New Roman" pitchFamily="18" charset="0"/>
            </a:endParaRPr>
          </a:p>
        </p:txBody>
      </p:sp>
      <p:sp>
        <p:nvSpPr>
          <p:cNvPr id="5" name="Rectangle 4"/>
          <p:cNvSpPr/>
          <p:nvPr/>
        </p:nvSpPr>
        <p:spPr>
          <a:xfrm>
            <a:off x="357158" y="1071546"/>
            <a:ext cx="8501122" cy="4893647"/>
          </a:xfrm>
          <a:prstGeom prst="rect">
            <a:avLst/>
          </a:prstGeom>
        </p:spPr>
        <p:txBody>
          <a:bodyPr wrap="square">
            <a:spAutoFit/>
          </a:bodyPr>
          <a:lstStyle/>
          <a:p>
            <a:r>
              <a:rPr lang="fr-FR" sz="2400" b="1" u="sng" dirty="0" smtClean="0">
                <a:solidFill>
                  <a:srgbClr val="00B050"/>
                </a:solidFill>
              </a:rPr>
              <a:t>Conservation ex-situ : </a:t>
            </a:r>
            <a:r>
              <a:rPr lang="fr-FR" sz="2400" dirty="0" smtClean="0"/>
              <a:t>est une technique de conservation de la faune et de la flore sauvages qui intervient hors du milieu naturel. Ce processus de protection d'une espèce menacée de plante ou d’animal permet d’enlever une partie de la population de l'habitat menacé et de la placer dans un nouvel environnement, qui peut être une aire sauvage ou sous les soins de l'homme. </a:t>
            </a:r>
          </a:p>
          <a:p>
            <a:r>
              <a:rPr lang="fr-FR" sz="2400" b="1" u="sng" dirty="0" smtClean="0">
                <a:solidFill>
                  <a:srgbClr val="00B050"/>
                </a:solidFill>
              </a:rPr>
              <a:t>Lieux de conservation ex situ</a:t>
            </a:r>
          </a:p>
          <a:p>
            <a:r>
              <a:rPr lang="fr-FR" sz="2400" dirty="0" smtClean="0"/>
              <a:t>1- Les parcs zoologiques et les parcs animaliers spécifiques aux espèces animales terrestres,</a:t>
            </a:r>
          </a:p>
          <a:p>
            <a:r>
              <a:rPr lang="fr-FR" sz="2400" dirty="0" smtClean="0"/>
              <a:t>Les aquariums publics,</a:t>
            </a:r>
          </a:p>
          <a:p>
            <a:r>
              <a:rPr lang="fr-FR" sz="2400" dirty="0" smtClean="0"/>
              <a:t>Les conservatoires botaniques nationaux, les jardins botaniques, les arboretums pour les espèces végétales.</a:t>
            </a:r>
          </a:p>
          <a:p>
            <a:endParaRPr lang="fr-FR" sz="2400" b="1" u="sng" dirty="0">
              <a:solidFill>
                <a:srgbClr val="00B05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357166"/>
            <a:ext cx="8358246" cy="6555641"/>
          </a:xfrm>
          <a:prstGeom prst="rect">
            <a:avLst/>
          </a:prstGeom>
        </p:spPr>
        <p:txBody>
          <a:bodyPr wrap="square">
            <a:spAutoFit/>
          </a:bodyPr>
          <a:lstStyle/>
          <a:p>
            <a:r>
              <a:rPr lang="fr-FR" sz="2400" b="1" u="sng" dirty="0" smtClean="0">
                <a:solidFill>
                  <a:srgbClr val="00B050"/>
                </a:solidFill>
              </a:rPr>
              <a:t>Conservation in-situ :</a:t>
            </a:r>
            <a:r>
              <a:rPr lang="fr-FR" sz="2400" dirty="0" smtClean="0">
                <a:solidFill>
                  <a:srgbClr val="00B050"/>
                </a:solidFill>
              </a:rPr>
              <a:t> </a:t>
            </a:r>
            <a:r>
              <a:rPr lang="fr-FR" sz="2400" dirty="0" smtClean="0"/>
              <a:t>est une technique de conservation de la faune et de la flore sauvages qui intervient sur le terrain dans le milieu naturel. Ce processus concerne les espèces animales ou végétales en voie d'extinction dans leur milieu naturel. Il a pour objectif soit la protection de l’habitat des espèces, soit la réduction des menaces affectant l’espèce sur l’habitat. </a:t>
            </a:r>
          </a:p>
          <a:p>
            <a:pPr algn="ctr"/>
            <a:r>
              <a:rPr lang="fr-FR" sz="2400" u="sng" dirty="0" smtClean="0"/>
              <a:t> </a:t>
            </a:r>
            <a:r>
              <a:rPr lang="fr-FR" sz="3600" b="1" u="sng" dirty="0" smtClean="0"/>
              <a:t>Dans le monde </a:t>
            </a:r>
          </a:p>
          <a:p>
            <a:r>
              <a:rPr lang="fr-FR" sz="2400" b="1" u="sng" dirty="0" smtClean="0">
                <a:solidFill>
                  <a:srgbClr val="FF0000"/>
                </a:solidFill>
              </a:rPr>
              <a:t>Aires protégées classées par l'Union internationale pour la conservation de la nature (UICN) :</a:t>
            </a:r>
            <a:endParaRPr lang="fr-FR" sz="2400" u="sng" dirty="0" smtClean="0">
              <a:solidFill>
                <a:srgbClr val="FF0000"/>
              </a:solidFill>
            </a:endParaRPr>
          </a:p>
          <a:p>
            <a:r>
              <a:rPr lang="fr-FR" sz="2400" dirty="0" smtClean="0"/>
              <a:t>Catégorie UICN : </a:t>
            </a:r>
            <a:r>
              <a:rPr lang="fr-FR" sz="2400" dirty="0" err="1" smtClean="0"/>
              <a:t>Ia</a:t>
            </a:r>
            <a:r>
              <a:rPr lang="fr-FR" sz="2400" dirty="0" smtClean="0"/>
              <a:t> (Réserve naturelle intégrale)</a:t>
            </a:r>
          </a:p>
          <a:p>
            <a:r>
              <a:rPr lang="fr-FR" sz="2400" dirty="0" smtClean="0"/>
              <a:t>Catégorie UICN : </a:t>
            </a:r>
            <a:r>
              <a:rPr lang="fr-FR" sz="2400" dirty="0" err="1" smtClean="0"/>
              <a:t>Ib</a:t>
            </a:r>
            <a:r>
              <a:rPr lang="fr-FR" sz="2400" dirty="0" smtClean="0"/>
              <a:t> (Zone de nature sauvage)</a:t>
            </a:r>
          </a:p>
          <a:p>
            <a:r>
              <a:rPr lang="fr-FR" sz="2400" dirty="0" smtClean="0"/>
              <a:t>Catégorie UICN : II (Parc national)</a:t>
            </a:r>
          </a:p>
          <a:p>
            <a:r>
              <a:rPr lang="fr-FR" sz="2400" dirty="0" smtClean="0"/>
              <a:t>Catégorie UICN : III (Monument naturel)</a:t>
            </a:r>
          </a:p>
          <a:p>
            <a:endParaRPr lang="fr-FR" sz="2400" dirty="0" smtClean="0"/>
          </a:p>
          <a:p>
            <a:endParaRPr lang="fr-FR" sz="2400" dirty="0" smtClean="0"/>
          </a:p>
          <a:p>
            <a:endParaRPr lang="fr-FR" sz="2400" dirty="0" smtClean="0"/>
          </a:p>
          <a:p>
            <a:endParaRPr lang="fr-FR" sz="2400" b="1" u="sng" dirty="0">
              <a:solidFill>
                <a:srgbClr val="00B05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500042"/>
            <a:ext cx="8929718" cy="6678751"/>
          </a:xfrm>
          <a:prstGeom prst="rect">
            <a:avLst/>
          </a:prstGeom>
        </p:spPr>
        <p:txBody>
          <a:bodyPr wrap="square">
            <a:spAutoFit/>
          </a:bodyPr>
          <a:lstStyle/>
          <a:p>
            <a:r>
              <a:rPr lang="fr-FR" sz="3600" b="1" u="sng" dirty="0" smtClean="0">
                <a:solidFill>
                  <a:srgbClr val="FF0000"/>
                </a:solidFill>
              </a:rPr>
              <a:t>Les aires protégées en Algérie</a:t>
            </a:r>
          </a:p>
          <a:p>
            <a:r>
              <a:rPr lang="fr-FR" sz="2400" dirty="0" smtClean="0"/>
              <a:t>Réserves naturelles en projet: Djebel </a:t>
            </a:r>
            <a:r>
              <a:rPr lang="fr-FR" sz="2400" dirty="0" err="1" smtClean="0"/>
              <a:t>Aissa</a:t>
            </a:r>
            <a:r>
              <a:rPr lang="fr-FR" sz="2400" dirty="0" smtClean="0"/>
              <a:t> (</a:t>
            </a:r>
            <a:r>
              <a:rPr lang="fr-FR" sz="2400" dirty="0" err="1" smtClean="0"/>
              <a:t>Naâma</a:t>
            </a:r>
            <a:r>
              <a:rPr lang="fr-FR" sz="2400" dirty="0" smtClean="0"/>
              <a:t>), les Iles </a:t>
            </a:r>
            <a:r>
              <a:rPr lang="fr-FR" sz="2400" dirty="0" err="1" smtClean="0"/>
              <a:t>Habibas</a:t>
            </a:r>
            <a:r>
              <a:rPr lang="fr-FR" sz="2400" dirty="0" smtClean="0"/>
              <a:t> (Oran), </a:t>
            </a:r>
            <a:r>
              <a:rPr lang="fr-FR" sz="2400" dirty="0" err="1" smtClean="0"/>
              <a:t>Yakouren</a:t>
            </a:r>
            <a:r>
              <a:rPr lang="fr-FR" sz="2400" dirty="0" smtClean="0"/>
              <a:t> (</a:t>
            </a:r>
            <a:r>
              <a:rPr lang="fr-FR" sz="2400" dirty="0" err="1" smtClean="0"/>
              <a:t>Tizi</a:t>
            </a:r>
            <a:r>
              <a:rPr lang="fr-FR" sz="2400" dirty="0" smtClean="0"/>
              <a:t> </a:t>
            </a:r>
            <a:r>
              <a:rPr lang="fr-FR" sz="2400" dirty="0" err="1" smtClean="0"/>
              <a:t>ouzou</a:t>
            </a:r>
            <a:r>
              <a:rPr lang="fr-FR" sz="2400" dirty="0" smtClean="0"/>
              <a:t>), les iles Rachgoun, le lac </a:t>
            </a:r>
            <a:r>
              <a:rPr lang="fr-FR" sz="2400" dirty="0" err="1" smtClean="0"/>
              <a:t>Fetzara</a:t>
            </a:r>
            <a:r>
              <a:rPr lang="fr-FR" sz="2400" dirty="0" smtClean="0"/>
              <a:t>, la zone humide de </a:t>
            </a:r>
            <a:r>
              <a:rPr lang="fr-FR" sz="2400" dirty="0" err="1" smtClean="0"/>
              <a:t>Beni</a:t>
            </a:r>
            <a:r>
              <a:rPr lang="fr-FR" sz="2400" dirty="0" smtClean="0"/>
              <a:t> </a:t>
            </a:r>
            <a:r>
              <a:rPr lang="fr-FR" sz="2400" dirty="0" err="1" smtClean="0"/>
              <a:t>Belaid</a:t>
            </a:r>
            <a:r>
              <a:rPr lang="fr-FR" sz="2400" dirty="0" smtClean="0"/>
              <a:t>, etc... - Plusieurs réserves intégrales incluses dans les différents Parcs nationaux.</a:t>
            </a:r>
          </a:p>
          <a:p>
            <a:r>
              <a:rPr lang="fr-FR" sz="3200" b="1" u="sng" dirty="0" smtClean="0">
                <a:solidFill>
                  <a:srgbClr val="00B050"/>
                </a:solidFill>
              </a:rPr>
              <a:t>Gestion des ressources génétiques des populations sauvages et domestiquées</a:t>
            </a:r>
          </a:p>
          <a:p>
            <a:r>
              <a:rPr lang="fr-FR" sz="3200" dirty="0" smtClean="0"/>
              <a:t>On demande beaucoup à l'amélioration des plantes et des animaux. Les agriculteurs et les industriels veulent des cultivars et des races de plus en plus performants, avec des caractéristiques de plus en plus précises.</a:t>
            </a:r>
            <a:endParaRPr lang="fr-FR" sz="3200" u="sng" dirty="0" smtClean="0">
              <a:solidFill>
                <a:srgbClr val="00B050"/>
              </a:solidFill>
            </a:endParaRPr>
          </a:p>
          <a:p>
            <a:endParaRPr lang="fr-FR" sz="2400" dirty="0" smtClean="0"/>
          </a:p>
          <a:p>
            <a:endParaRPr lang="fr-FR" sz="2400" dirty="0" smtClean="0"/>
          </a:p>
          <a:p>
            <a:endParaRPr lang="fr-FR" sz="2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58" y="214290"/>
            <a:ext cx="8501122" cy="5632311"/>
          </a:xfrm>
          <a:prstGeom prst="rect">
            <a:avLst/>
          </a:prstGeom>
        </p:spPr>
        <p:txBody>
          <a:bodyPr wrap="square">
            <a:spAutoFit/>
          </a:bodyPr>
          <a:lstStyle/>
          <a:p>
            <a:r>
              <a:rPr lang="fr-FR" sz="2400" dirty="0" smtClean="0">
                <a:latin typeface="Times New Roman" pitchFamily="18" charset="0"/>
                <a:cs typeface="Times New Roman" pitchFamily="18" charset="0"/>
              </a:rPr>
              <a:t>De fait, l'amélioration génétique a montré </a:t>
            </a:r>
            <a:r>
              <a:rPr lang="fr-FR" sz="2400" b="1" dirty="0" smtClean="0">
                <a:solidFill>
                  <a:srgbClr val="00B050"/>
                </a:solidFill>
                <a:latin typeface="Times New Roman" pitchFamily="18" charset="0"/>
                <a:cs typeface="Times New Roman" pitchFamily="18" charset="0"/>
              </a:rPr>
              <a:t>son efficacité</a:t>
            </a:r>
            <a:r>
              <a:rPr lang="fr-FR" sz="2400" dirty="0" smtClean="0">
                <a:latin typeface="Times New Roman" pitchFamily="18" charset="0"/>
                <a:cs typeface="Times New Roman" pitchFamily="18" charset="0"/>
              </a:rPr>
              <a:t>, mais cette efficacité même </a:t>
            </a:r>
            <a:r>
              <a:rPr lang="fr-FR" sz="2400" dirty="0" smtClean="0">
                <a:latin typeface="Times New Roman" pitchFamily="18" charset="0"/>
                <a:cs typeface="Times New Roman" pitchFamily="18" charset="0"/>
              </a:rPr>
              <a:t>à </a:t>
            </a:r>
            <a:r>
              <a:rPr lang="fr-FR" sz="2400" dirty="0" smtClean="0">
                <a:latin typeface="Times New Roman" pitchFamily="18" charset="0"/>
                <a:cs typeface="Times New Roman" pitchFamily="18" charset="0"/>
              </a:rPr>
              <a:t>des </a:t>
            </a:r>
            <a:r>
              <a:rPr lang="fr-FR" sz="2400" dirty="0" smtClean="0">
                <a:solidFill>
                  <a:srgbClr val="00B050"/>
                </a:solidFill>
                <a:latin typeface="Times New Roman" pitchFamily="18" charset="0"/>
                <a:cs typeface="Times New Roman" pitchFamily="18" charset="0"/>
              </a:rPr>
              <a:t>conséquences redoutables</a:t>
            </a:r>
            <a:r>
              <a:rPr lang="fr-FR" sz="2400" dirty="0" smtClean="0">
                <a:latin typeface="Times New Roman" pitchFamily="18" charset="0"/>
                <a:cs typeface="Times New Roman" pitchFamily="18" charset="0"/>
              </a:rPr>
              <a:t>. Elle entraîne chez les plantes </a:t>
            </a:r>
            <a:r>
              <a:rPr lang="fr-FR" sz="2400" dirty="0" smtClean="0">
                <a:solidFill>
                  <a:srgbClr val="00B050"/>
                </a:solidFill>
                <a:latin typeface="Times New Roman" pitchFamily="18" charset="0"/>
                <a:cs typeface="Times New Roman" pitchFamily="18" charset="0"/>
              </a:rPr>
              <a:t>une érosion génétique à un triple niveau</a:t>
            </a:r>
            <a:r>
              <a:rPr lang="fr-FR" sz="2400" dirty="0" smtClean="0">
                <a:latin typeface="Times New Roman" pitchFamily="18" charset="0"/>
                <a:cs typeface="Times New Roman" pitchFamily="18" charset="0"/>
              </a:rPr>
              <a:t> :</a:t>
            </a:r>
          </a:p>
          <a:p>
            <a:pPr>
              <a:buFont typeface="Wingdings" pitchFamily="2" charset="2"/>
              <a:buChar char="Ø"/>
            </a:pPr>
            <a:r>
              <a:rPr lang="fr-FR" sz="2400" dirty="0" smtClean="0">
                <a:latin typeface="Times New Roman" pitchFamily="18" charset="0"/>
                <a:cs typeface="Times New Roman" pitchFamily="18" charset="0"/>
              </a:rPr>
              <a:t>-  le nombre d'espèces cultivées diminue,</a:t>
            </a:r>
            <a:r>
              <a:rPr lang="fr-FR" sz="2400" dirty="0" smtClean="0"/>
              <a:t> du fait que les plantes très cultivées sont les plus étudiées parce que les enjeux commerciaux sont importants, et que leurs progrès génétiques sont donc plus rapides.</a:t>
            </a:r>
          </a:p>
          <a:p>
            <a:pPr>
              <a:buFont typeface="Wingdings" pitchFamily="2" charset="2"/>
              <a:buChar char="Ø"/>
            </a:pPr>
            <a:r>
              <a:rPr lang="fr-FR" sz="2400" dirty="0" smtClean="0"/>
              <a:t> la diversité de la gamme variétale diminue au sein d'une espèce. </a:t>
            </a:r>
          </a:p>
          <a:p>
            <a:pPr>
              <a:buFont typeface="Wingdings" pitchFamily="2" charset="2"/>
              <a:buChar char="Ø"/>
            </a:pPr>
            <a:r>
              <a:rPr lang="fr-FR" sz="2400" dirty="0" smtClean="0"/>
              <a:t> la variabilité interne aux variétés diminue, pour des raisons techniques, commerciales et réglementaires. Les variétés-populations sont progressivement remplacées par des hybrides .</a:t>
            </a:r>
          </a:p>
          <a:p>
            <a:pPr>
              <a:buFont typeface="Wingdings" pitchFamily="2" charset="2"/>
              <a:buChar char="Ø"/>
            </a:pPr>
            <a:endParaRPr lang="fr-FR" sz="2400" dirty="0" smtClean="0"/>
          </a:p>
          <a:p>
            <a:pPr>
              <a:buFont typeface="Wingdings" pitchFamily="2" charset="2"/>
              <a:buChar char="Ø"/>
            </a:pPr>
            <a:endParaRPr lang="fr-FR" sz="2400" dirty="0" smtClean="0">
              <a:latin typeface="Times New Roman" pitchFamily="18" charset="0"/>
              <a:cs typeface="Times New Roman" pitchFamily="18" charset="0"/>
            </a:endParaRPr>
          </a:p>
          <a:p>
            <a:endParaRPr lang="fr-FR" sz="24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85720" y="285728"/>
            <a:ext cx="8572528"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1" i="0"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Aspects socio-économiques de la conservation et de la gestion des ressources biologiques</a:t>
            </a:r>
            <a:endParaRPr kumimoji="0" lang="fr-FR" sz="2800" b="0" i="0" u="sng"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5" name="Rectangle 4"/>
          <p:cNvSpPr/>
          <p:nvPr/>
        </p:nvSpPr>
        <p:spPr>
          <a:xfrm>
            <a:off x="428596" y="1428736"/>
            <a:ext cx="8215370" cy="1231106"/>
          </a:xfrm>
          <a:prstGeom prst="rect">
            <a:avLst/>
          </a:prstGeom>
        </p:spPr>
        <p:txBody>
          <a:bodyPr wrap="square">
            <a:spAutoFit/>
          </a:bodyPr>
          <a:lstStyle/>
          <a:p>
            <a:pPr>
              <a:buFont typeface="Wingdings" pitchFamily="2" charset="2"/>
              <a:buChar char="q"/>
            </a:pPr>
            <a:r>
              <a:rPr lang="fr-FR" sz="2800" b="1" u="sng" dirty="0" smtClean="0">
                <a:latin typeface="Times New Roman" pitchFamily="18" charset="0"/>
                <a:cs typeface="Times New Roman" pitchFamily="18" charset="0"/>
              </a:rPr>
              <a:t> Les avantages de la biodiversité: Valeurs et usages</a:t>
            </a:r>
            <a:r>
              <a:rPr lang="fr-FR" sz="2800" dirty="0" smtClean="0"/>
              <a:t> </a:t>
            </a:r>
            <a:endParaRPr lang="fr-FR" sz="2800" dirty="0" smtClean="0">
              <a:latin typeface="Times New Roman" pitchFamily="18" charset="0"/>
              <a:cs typeface="Times New Roman" pitchFamily="18" charset="0"/>
            </a:endParaRPr>
          </a:p>
          <a:p>
            <a:r>
              <a:rPr lang="fr-FR" sz="2800" dirty="0" smtClean="0">
                <a:latin typeface="Times New Roman" pitchFamily="18" charset="0"/>
                <a:cs typeface="Times New Roman" pitchFamily="18" charset="0"/>
              </a:rPr>
              <a:t> </a:t>
            </a:r>
          </a:p>
          <a:p>
            <a:r>
              <a:rPr lang="fr-FR" dirty="0" smtClean="0"/>
              <a:t> </a:t>
            </a:r>
            <a:endParaRPr lang="fr-FR" dirty="0"/>
          </a:p>
        </p:txBody>
      </p:sp>
      <p:sp>
        <p:nvSpPr>
          <p:cNvPr id="6" name="Rectangle 5"/>
          <p:cNvSpPr/>
          <p:nvPr/>
        </p:nvSpPr>
        <p:spPr>
          <a:xfrm>
            <a:off x="357158" y="2000241"/>
            <a:ext cx="8572560" cy="4893647"/>
          </a:xfrm>
          <a:prstGeom prst="rect">
            <a:avLst/>
          </a:prstGeom>
        </p:spPr>
        <p:txBody>
          <a:bodyPr wrap="square">
            <a:spAutoFit/>
          </a:bodyPr>
          <a:lstStyle/>
          <a:p>
            <a:r>
              <a:rPr lang="fr-FR" sz="2400" b="1" u="sng" dirty="0" smtClean="0">
                <a:solidFill>
                  <a:srgbClr val="FF0000"/>
                </a:solidFill>
                <a:latin typeface="Times New Roman" pitchFamily="18" charset="0"/>
                <a:cs typeface="Times New Roman" pitchFamily="18" charset="0"/>
              </a:rPr>
              <a:t>Ressources génétiques</a:t>
            </a:r>
            <a:r>
              <a:rPr lang="fr-FR" sz="2400" dirty="0" smtClean="0">
                <a:latin typeface="Times New Roman" pitchFamily="18" charset="0"/>
                <a:cs typeface="Times New Roman" pitchFamily="18" charset="0"/>
              </a:rPr>
              <a:t>: La convention sur la diversité biologique définit les ressources génétiques comme le matériel génétique d'origine animale, végétale </a:t>
            </a:r>
          </a:p>
          <a:p>
            <a:r>
              <a:rPr lang="fr-FR" sz="2400" b="1" u="sng" dirty="0" smtClean="0">
                <a:solidFill>
                  <a:srgbClr val="FF0000"/>
                </a:solidFill>
                <a:latin typeface="Times New Roman" pitchFamily="18" charset="0"/>
                <a:cs typeface="Times New Roman" pitchFamily="18" charset="0"/>
              </a:rPr>
              <a:t>Usage alimentaire des ressources vivantes</a:t>
            </a:r>
            <a:r>
              <a:rPr lang="fr-FR" sz="2400" dirty="0" smtClean="0">
                <a:latin typeface="Times New Roman" pitchFamily="18" charset="0"/>
                <a:cs typeface="Times New Roman" pitchFamily="18" charset="0"/>
              </a:rPr>
              <a:t>: Ce sont les activités de prélèvement dans le milieu naturel (cueillette, pêche).</a:t>
            </a:r>
          </a:p>
          <a:p>
            <a:r>
              <a:rPr lang="fr-FR" sz="2400" b="1" u="sng" dirty="0" smtClean="0">
                <a:solidFill>
                  <a:srgbClr val="FF0000"/>
                </a:solidFill>
                <a:latin typeface="Times New Roman" pitchFamily="18" charset="0"/>
                <a:cs typeface="Times New Roman" pitchFamily="18" charset="0"/>
              </a:rPr>
              <a:t>Les produits de l'</a:t>
            </a:r>
            <a:r>
              <a:rPr lang="fr-FR" sz="2400" b="1" u="sng" dirty="0" err="1" smtClean="0">
                <a:solidFill>
                  <a:srgbClr val="FF0000"/>
                </a:solidFill>
                <a:latin typeface="Times New Roman" pitchFamily="18" charset="0"/>
                <a:cs typeface="Times New Roman" pitchFamily="18" charset="0"/>
              </a:rPr>
              <a:t>extractivisme</a:t>
            </a:r>
            <a:r>
              <a:rPr lang="fr-FR" sz="2400" dirty="0" smtClean="0">
                <a:latin typeface="Times New Roman" pitchFamily="18" charset="0"/>
                <a:cs typeface="Times New Roman" pitchFamily="18" charset="0"/>
              </a:rPr>
              <a:t>: Ce terme désigne l'exploitation commerciales des produits forestiers non ligneux: fruits, gommes, résines, les huiles, les fibres. Le coton, le lin, la laine, la soie, le caoutchouc.</a:t>
            </a:r>
          </a:p>
          <a:p>
            <a:r>
              <a:rPr lang="fr-FR" sz="2400" b="1" u="sng" dirty="0" smtClean="0">
                <a:solidFill>
                  <a:srgbClr val="FF0000"/>
                </a:solidFill>
                <a:latin typeface="Times New Roman" pitchFamily="18" charset="0"/>
                <a:cs typeface="Times New Roman" pitchFamily="18" charset="0"/>
              </a:rPr>
              <a:t>Le bois</a:t>
            </a:r>
            <a:r>
              <a:rPr lang="fr-FR" sz="2400" dirty="0" smtClean="0">
                <a:latin typeface="Times New Roman" pitchFamily="18" charset="0"/>
                <a:cs typeface="Times New Roman" pitchFamily="18" charset="0"/>
              </a:rPr>
              <a:t>: le commerce du bois est une activité importante au niveau international. </a:t>
            </a:r>
          </a:p>
          <a:p>
            <a:r>
              <a:rPr lang="fr-FR" sz="2400" dirty="0" smtClean="0">
                <a:latin typeface="Times New Roman" pitchFamily="18" charset="0"/>
                <a:cs typeface="Times New Roman" pitchFamily="18" charset="0"/>
              </a:rPr>
              <a:t> </a:t>
            </a:r>
          </a:p>
          <a:p>
            <a:endParaRPr lang="fr-FR" sz="24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1472" y="357166"/>
            <a:ext cx="8286808" cy="6001643"/>
          </a:xfrm>
          <a:prstGeom prst="rect">
            <a:avLst/>
          </a:prstGeom>
        </p:spPr>
        <p:txBody>
          <a:bodyPr wrap="square">
            <a:spAutoFit/>
          </a:bodyPr>
          <a:lstStyle/>
          <a:p>
            <a:r>
              <a:rPr lang="fr-FR" sz="2400" b="1" u="sng" dirty="0" smtClean="0">
                <a:solidFill>
                  <a:srgbClr val="FF0000"/>
                </a:solidFill>
                <a:latin typeface="Times New Roman" pitchFamily="18" charset="0"/>
                <a:cs typeface="Times New Roman" pitchFamily="18" charset="0"/>
              </a:rPr>
              <a:t>Les perspectives industrielles des biotechnologies</a:t>
            </a:r>
            <a:r>
              <a:rPr lang="fr-FR" sz="2400" dirty="0" smtClean="0">
                <a:latin typeface="Times New Roman" pitchFamily="18" charset="0"/>
                <a:cs typeface="Times New Roman" pitchFamily="18" charset="0"/>
              </a:rPr>
              <a:t>: L'industrie s'intéresse à certains éléments de la biodiversité: Les microorganismes, les gènes et les molécules. </a:t>
            </a:r>
          </a:p>
          <a:p>
            <a:r>
              <a:rPr lang="fr-FR" sz="2400" b="1" u="sng" dirty="0" smtClean="0">
                <a:solidFill>
                  <a:srgbClr val="FF0000"/>
                </a:solidFill>
                <a:latin typeface="Times New Roman" pitchFamily="18" charset="0"/>
                <a:cs typeface="Times New Roman" pitchFamily="18" charset="0"/>
              </a:rPr>
              <a:t>Les agro carburants</a:t>
            </a:r>
            <a:r>
              <a:rPr lang="fr-FR" sz="2400" dirty="0" smtClean="0">
                <a:latin typeface="Times New Roman" pitchFamily="18" charset="0"/>
                <a:cs typeface="Times New Roman" pitchFamily="18" charset="0"/>
              </a:rPr>
              <a:t>: Les biocarburants (Des carburants d'origine végétale destinés à remplacer en partie, les carburants dérivés du pétrole dont les réserves s'épuisent rapidement) sont produits à partir de plantes oléagineuses comme le colza ou le tournesol ou bien l'alcool obtenu par fermentation des sucres de betteraves.</a:t>
            </a:r>
          </a:p>
          <a:p>
            <a:r>
              <a:rPr lang="fr-FR" sz="2400" b="1" u="sng" dirty="0" smtClean="0">
                <a:solidFill>
                  <a:srgbClr val="FF0000"/>
                </a:solidFill>
                <a:latin typeface="Times New Roman" pitchFamily="18" charset="0"/>
                <a:cs typeface="Times New Roman" pitchFamily="18" charset="0"/>
              </a:rPr>
              <a:t>Animaux et plantes d'ornements</a:t>
            </a:r>
            <a:r>
              <a:rPr lang="fr-FR" sz="2400" dirty="0" smtClean="0">
                <a:latin typeface="Times New Roman" pitchFamily="18" charset="0"/>
                <a:cs typeface="Times New Roman" pitchFamily="18" charset="0"/>
              </a:rPr>
              <a:t>: Aujourd'hui le nombre d'espèces végétales cultivées à usage ornementale et plus élevé que le nombre de plantes à usage agricole et de nouvelles espèces issues d'hybridation font l'objet d'innovation </a:t>
            </a:r>
            <a:r>
              <a:rPr lang="fr-FR" sz="2400" dirty="0" smtClean="0">
                <a:latin typeface="Times New Roman" pitchFamily="18" charset="0"/>
                <a:cs typeface="Times New Roman" pitchFamily="18" charset="0"/>
              </a:rPr>
              <a:t>permanente </a:t>
            </a:r>
            <a:r>
              <a:rPr lang="fr-FR" sz="2400" dirty="0" smtClean="0">
                <a:latin typeface="Times New Roman" pitchFamily="18" charset="0"/>
                <a:cs typeface="Times New Roman" pitchFamily="18" charset="0"/>
              </a:rPr>
              <a:t>et sont régulièrement commercialisées.</a:t>
            </a:r>
          </a:p>
          <a:p>
            <a:endParaRPr lang="fr-FR" sz="2400" dirty="0" smtClean="0">
              <a:latin typeface="Times New Roman" pitchFamily="18" charset="0"/>
              <a:cs typeface="Times New Roman" pitchFamily="18" charset="0"/>
            </a:endParaRPr>
          </a:p>
          <a:p>
            <a:endParaRPr lang="fr-FR"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214290"/>
            <a:ext cx="8501122" cy="6001643"/>
          </a:xfrm>
          <a:prstGeom prst="rect">
            <a:avLst/>
          </a:prstGeom>
        </p:spPr>
        <p:txBody>
          <a:bodyPr wrap="square">
            <a:spAutoFit/>
          </a:bodyPr>
          <a:lstStyle/>
          <a:p>
            <a:r>
              <a:rPr lang="fr-FR" sz="2400" b="1" u="sng" dirty="0" smtClean="0">
                <a:solidFill>
                  <a:srgbClr val="FF0000"/>
                </a:solidFill>
                <a:latin typeface="Times New Roman" pitchFamily="18" charset="0"/>
                <a:cs typeface="Times New Roman" pitchFamily="18" charset="0"/>
              </a:rPr>
              <a:t>L'écotourisme:</a:t>
            </a:r>
            <a:r>
              <a:rPr lang="fr-FR" sz="2400" dirty="0" smtClean="0">
                <a:latin typeface="Times New Roman" pitchFamily="18" charset="0"/>
                <a:cs typeface="Times New Roman" pitchFamily="18" charset="0"/>
              </a:rPr>
              <a:t> Il est devenu une nouvelle industrie. La valorisation de la biodiversité par l'observation d'animaux sauvages est une source de revenus pour certains pays qui ont développé une politique de tourisme basée sur la valorisation de leur patrimoine naturel.</a:t>
            </a:r>
          </a:p>
          <a:p>
            <a:r>
              <a:rPr lang="fr-FR" sz="2400" b="1" u="sng" dirty="0" smtClean="0">
                <a:solidFill>
                  <a:srgbClr val="FF0000"/>
                </a:solidFill>
                <a:latin typeface="Times New Roman" pitchFamily="18" charset="0"/>
                <a:cs typeface="Times New Roman" pitchFamily="18" charset="0"/>
              </a:rPr>
              <a:t>Recherche, éducation et surveillance</a:t>
            </a:r>
            <a:r>
              <a:rPr lang="fr-FR" sz="2400" dirty="0" smtClean="0">
                <a:latin typeface="Times New Roman" pitchFamily="18" charset="0"/>
                <a:cs typeface="Times New Roman" pitchFamily="18" charset="0"/>
              </a:rPr>
              <a:t>: Il y a encore beaucoup à apprendre sur la façon d'utiliser au mieux les ressources biologiques, comment maintenir la base génétique des ressources biologiques récoltées, et comment réhabiliter les écosystèmes</a:t>
            </a:r>
            <a:r>
              <a:rPr lang="fr-FR" sz="2400" dirty="0" smtClean="0"/>
              <a:t>. </a:t>
            </a:r>
          </a:p>
          <a:p>
            <a:r>
              <a:rPr lang="fr-FR" sz="2400" b="1" u="sng" dirty="0" smtClean="0">
                <a:solidFill>
                  <a:srgbClr val="FF0000"/>
                </a:solidFill>
                <a:latin typeface="Times New Roman" pitchFamily="18" charset="0"/>
                <a:cs typeface="Times New Roman" pitchFamily="18" charset="0"/>
              </a:rPr>
              <a:t>La biodiversité maintient l'intégrité de l'environnement à travers</a:t>
            </a:r>
            <a:r>
              <a:rPr lang="fr-FR" sz="2400" u="sng" dirty="0" smtClean="0">
                <a:solidFill>
                  <a:srgbClr val="FF0000"/>
                </a:solidFill>
                <a:latin typeface="Times New Roman" pitchFamily="18" charset="0"/>
                <a:cs typeface="Times New Roman" pitchFamily="18" charset="0"/>
              </a:rPr>
              <a:t>: </a:t>
            </a:r>
          </a:p>
          <a:p>
            <a:pPr>
              <a:buFont typeface="Wingdings" pitchFamily="2" charset="2"/>
              <a:buChar char="q"/>
            </a:pPr>
            <a:r>
              <a:rPr lang="fr-FR" sz="2400" b="1" u="sng" dirty="0" smtClean="0">
                <a:solidFill>
                  <a:srgbClr val="00B050"/>
                </a:solidFill>
                <a:latin typeface="Times New Roman" pitchFamily="18" charset="0"/>
                <a:cs typeface="Times New Roman" pitchFamily="18" charset="0"/>
              </a:rPr>
              <a:t> La fixation biologique de l'azote</a:t>
            </a:r>
            <a:r>
              <a:rPr lang="fr-FR" sz="2400" dirty="0" smtClean="0">
                <a:latin typeface="Times New Roman" pitchFamily="18" charset="0"/>
                <a:cs typeface="Times New Roman" pitchFamily="18" charset="0"/>
              </a:rPr>
              <a:t>: L'azote est l'élément constitutif des plantes le plus important après le carbone.</a:t>
            </a:r>
          </a:p>
          <a:p>
            <a:pPr>
              <a:buFont typeface="Wingdings" pitchFamily="2" charset="2"/>
              <a:buChar char="q"/>
            </a:pPr>
            <a:r>
              <a:rPr lang="fr-FR" sz="2400" b="1" u="sng" dirty="0" smtClean="0">
                <a:solidFill>
                  <a:srgbClr val="00B050"/>
                </a:solidFill>
                <a:latin typeface="Times New Roman" pitchFamily="18" charset="0"/>
                <a:cs typeface="Times New Roman" pitchFamily="18" charset="0"/>
              </a:rPr>
              <a:t>Minéralisation de la matière organique</a:t>
            </a:r>
          </a:p>
          <a:p>
            <a:pPr>
              <a:buFont typeface="Wingdings" pitchFamily="2" charset="2"/>
              <a:buChar char="q"/>
            </a:pPr>
            <a:r>
              <a:rPr lang="fr-FR" sz="2400" b="1" u="sng" dirty="0" smtClean="0">
                <a:solidFill>
                  <a:srgbClr val="00B050"/>
                </a:solidFill>
                <a:latin typeface="Times New Roman" pitchFamily="18" charset="0"/>
                <a:cs typeface="Times New Roman" pitchFamily="18" charset="0"/>
              </a:rPr>
              <a:t>Maintien de l'équilibre CO2 / O2</a:t>
            </a:r>
            <a:r>
              <a:rPr lang="fr-FR" sz="2400" dirty="0" smtClean="0">
                <a:latin typeface="Times New Roman" pitchFamily="18" charset="0"/>
                <a:cs typeface="Times New Roman" pitchFamily="18" charset="0"/>
              </a:rPr>
              <a:t>. C'est à travers la biodiversité que cet équilibre (du CO2 et de l'O2 est entretenu). </a:t>
            </a:r>
            <a:endParaRPr lang="fr-FR" sz="2400"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357166"/>
            <a:ext cx="8715436" cy="5632311"/>
          </a:xfrm>
          <a:prstGeom prst="rect">
            <a:avLst/>
          </a:prstGeom>
        </p:spPr>
        <p:txBody>
          <a:bodyPr wrap="square">
            <a:spAutoFit/>
          </a:bodyPr>
          <a:lstStyle/>
          <a:p>
            <a:pPr>
              <a:buFont typeface="Wingdings" pitchFamily="2" charset="2"/>
              <a:buChar char="q"/>
            </a:pPr>
            <a:r>
              <a:rPr lang="fr-FR" sz="2400" b="1" u="sng" dirty="0" smtClean="0">
                <a:solidFill>
                  <a:srgbClr val="00B050"/>
                </a:solidFill>
                <a:latin typeface="Times New Roman" pitchFamily="18" charset="0"/>
                <a:cs typeface="Times New Roman" pitchFamily="18" charset="0"/>
              </a:rPr>
              <a:t>Absorption et décomposition des polluants et des déchets </a:t>
            </a:r>
            <a:r>
              <a:rPr lang="fr-FR" sz="2400" dirty="0" smtClean="0">
                <a:latin typeface="Times New Roman" pitchFamily="18" charset="0"/>
                <a:cs typeface="Times New Roman" pitchFamily="18" charset="0"/>
              </a:rPr>
              <a:t>: Dans les réseaux trophiques et les chaînes alimentaires où le flux d'énergie passe par la production, la consommation et la décomposition .</a:t>
            </a:r>
          </a:p>
          <a:p>
            <a:r>
              <a:rPr lang="fr-FR" sz="2400" b="1" u="sng" dirty="0" smtClean="0">
                <a:solidFill>
                  <a:srgbClr val="FF0000"/>
                </a:solidFill>
                <a:latin typeface="Times New Roman" pitchFamily="18" charset="0"/>
                <a:cs typeface="Times New Roman" pitchFamily="18" charset="0"/>
              </a:rPr>
              <a:t>Sans la biodiversité , il n'ya pas d'environnement sain pour l'homme</a:t>
            </a:r>
            <a:r>
              <a:rPr lang="fr-FR" sz="2400" dirty="0" smtClean="0">
                <a:latin typeface="Times New Roman" pitchFamily="18" charset="0"/>
                <a:cs typeface="Times New Roman" pitchFamily="18" charset="0"/>
              </a:rPr>
              <a:t>:</a:t>
            </a:r>
          </a:p>
          <a:p>
            <a:r>
              <a:rPr lang="fr-FR" sz="2400" dirty="0" smtClean="0">
                <a:latin typeface="Times New Roman" pitchFamily="18" charset="0"/>
                <a:cs typeface="Times New Roman" pitchFamily="18" charset="0"/>
              </a:rPr>
              <a:t> - C'est la première source médicinale et alimentaire de l'homme. </a:t>
            </a:r>
          </a:p>
          <a:p>
            <a:pPr>
              <a:buFontTx/>
              <a:buChar char="-"/>
            </a:pPr>
            <a:r>
              <a:rPr lang="fr-FR" sz="2400" dirty="0" smtClean="0">
                <a:latin typeface="Times New Roman" pitchFamily="18" charset="0"/>
                <a:cs typeface="Times New Roman" pitchFamily="18" charset="0"/>
              </a:rPr>
              <a:t>Réduit le risque des pandémies.</a:t>
            </a:r>
          </a:p>
          <a:p>
            <a:pPr>
              <a:buFontTx/>
              <a:buChar char="-"/>
            </a:pPr>
            <a:r>
              <a:rPr lang="fr-FR" sz="2400" dirty="0" smtClean="0">
                <a:latin typeface="Times New Roman" pitchFamily="18" charset="0"/>
                <a:cs typeface="Times New Roman" pitchFamily="18" charset="0"/>
              </a:rPr>
              <a:t> Réduit les risques de catastrophes naturelles (Incendies , inondations, érosions).</a:t>
            </a:r>
          </a:p>
          <a:p>
            <a:pPr>
              <a:buFontTx/>
              <a:buChar char="-"/>
            </a:pPr>
            <a:r>
              <a:rPr lang="fr-FR" sz="2400" dirty="0" smtClean="0">
                <a:latin typeface="Times New Roman" pitchFamily="18" charset="0"/>
                <a:cs typeface="Times New Roman" pitchFamily="18" charset="0"/>
              </a:rPr>
              <a:t>Epure l'eau, l'air et les sols. </a:t>
            </a:r>
          </a:p>
          <a:p>
            <a:pPr>
              <a:buFontTx/>
              <a:buChar char="-"/>
            </a:pPr>
            <a:r>
              <a:rPr lang="fr-FR" sz="2400" b="1" u="sng" dirty="0" smtClean="0">
                <a:solidFill>
                  <a:srgbClr val="FF0000"/>
                </a:solidFill>
                <a:latin typeface="Times New Roman" pitchFamily="18" charset="0"/>
                <a:cs typeface="Times New Roman" pitchFamily="18" charset="0"/>
              </a:rPr>
              <a:t>L'économie est dépendante de la biodiversité </a:t>
            </a:r>
          </a:p>
          <a:p>
            <a:pPr>
              <a:buFontTx/>
              <a:buChar char="-"/>
            </a:pPr>
            <a:r>
              <a:rPr lang="fr-FR" sz="2400" b="1" u="sng" dirty="0" smtClean="0">
                <a:solidFill>
                  <a:srgbClr val="FF0000"/>
                </a:solidFill>
                <a:latin typeface="Times New Roman" pitchFamily="18" charset="0"/>
                <a:cs typeface="Times New Roman" pitchFamily="18" charset="0"/>
              </a:rPr>
              <a:t>La biodiversité est source de développement social</a:t>
            </a:r>
          </a:p>
          <a:p>
            <a:pPr>
              <a:buFontTx/>
              <a:buChar char="-"/>
            </a:pPr>
            <a:r>
              <a:rPr lang="fr-FR" sz="2400" dirty="0" smtClean="0">
                <a:latin typeface="Times New Roman" pitchFamily="18" charset="0"/>
                <a:cs typeface="Times New Roman" pitchFamily="18" charset="0"/>
              </a:rPr>
              <a:t> Par l'emploi direct ou indirect qu'elle génère</a:t>
            </a:r>
          </a:p>
          <a:p>
            <a:pPr>
              <a:buFontTx/>
              <a:buChar char="-"/>
            </a:pPr>
            <a:r>
              <a:rPr lang="fr-FR" sz="2400" dirty="0" smtClean="0">
                <a:latin typeface="Times New Roman" pitchFamily="18" charset="0"/>
                <a:cs typeface="Times New Roman" pitchFamily="18" charset="0"/>
              </a:rPr>
              <a:t>  Par les soins de santé qu'elle procure, en particulier sa fonction de ressourcement.</a:t>
            </a:r>
            <a:endParaRPr lang="fr-FR" sz="2400" b="1" u="sng" dirty="0">
              <a:solidFill>
                <a:srgbClr val="FF0000"/>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285728"/>
            <a:ext cx="8715436" cy="6124754"/>
          </a:xfrm>
          <a:prstGeom prst="rect">
            <a:avLst/>
          </a:prstGeom>
        </p:spPr>
        <p:txBody>
          <a:bodyPr wrap="square">
            <a:spAutoFit/>
          </a:bodyPr>
          <a:lstStyle/>
          <a:p>
            <a:r>
              <a:rPr lang="fr-FR" b="1" dirty="0" smtClean="0"/>
              <a:t>5</a:t>
            </a:r>
            <a:r>
              <a:rPr lang="fr-FR" sz="2400" b="1" dirty="0" smtClean="0"/>
              <a:t>. </a:t>
            </a:r>
            <a:r>
              <a:rPr lang="fr-FR" sz="2800" b="1" u="sng" dirty="0" smtClean="0"/>
              <a:t>Développement durable</a:t>
            </a:r>
            <a:endParaRPr lang="fr-FR" sz="2800" u="sng" dirty="0" smtClean="0"/>
          </a:p>
          <a:p>
            <a:r>
              <a:rPr lang="fr-FR" sz="2800" dirty="0" smtClean="0"/>
              <a:t>- Notion de développement durable</a:t>
            </a:r>
          </a:p>
          <a:p>
            <a:r>
              <a:rPr lang="fr-FR" sz="2800" dirty="0" smtClean="0"/>
              <a:t>- Conservation de la biodiversité  (</a:t>
            </a:r>
            <a:r>
              <a:rPr lang="fr-FR" sz="2800" i="1" dirty="0" smtClean="0"/>
              <a:t>in situ</a:t>
            </a:r>
            <a:r>
              <a:rPr lang="fr-FR" sz="2800" dirty="0" smtClean="0"/>
              <a:t> et </a:t>
            </a:r>
            <a:r>
              <a:rPr lang="fr-FR" sz="2800" i="1" dirty="0" smtClean="0"/>
              <a:t>ex situ</a:t>
            </a:r>
            <a:r>
              <a:rPr lang="fr-FR" sz="2800" dirty="0" smtClean="0"/>
              <a:t>)</a:t>
            </a:r>
          </a:p>
          <a:p>
            <a:r>
              <a:rPr lang="fr-FR" sz="2800" dirty="0" smtClean="0"/>
              <a:t>- Exemples d’aires protégées dans le monde, en méditerranée et en Algérie</a:t>
            </a:r>
          </a:p>
          <a:p>
            <a:r>
              <a:rPr lang="fr-FR" sz="2800" dirty="0" smtClean="0"/>
              <a:t>- Lutte contre l’érosion de la biodiversité et la  désertification</a:t>
            </a:r>
          </a:p>
          <a:p>
            <a:r>
              <a:rPr lang="fr-FR" sz="2800" dirty="0" smtClean="0"/>
              <a:t> </a:t>
            </a:r>
          </a:p>
          <a:p>
            <a:r>
              <a:rPr lang="fr-FR" sz="2800" b="1" dirty="0" smtClean="0"/>
              <a:t>6. </a:t>
            </a:r>
            <a:r>
              <a:rPr lang="fr-FR" sz="2800" b="1" u="sng" dirty="0" smtClean="0"/>
              <a:t>Gestion des ressources génétiques des populations sauvages et domestiquées</a:t>
            </a:r>
            <a:endParaRPr lang="fr-FR" sz="2800" u="sng" dirty="0" smtClean="0"/>
          </a:p>
          <a:p>
            <a:r>
              <a:rPr lang="fr-FR" sz="2800" b="1" dirty="0" smtClean="0"/>
              <a:t> </a:t>
            </a:r>
            <a:endParaRPr lang="fr-FR" sz="2800" dirty="0" smtClean="0"/>
          </a:p>
          <a:p>
            <a:r>
              <a:rPr lang="fr-FR" sz="2800" b="1" dirty="0" smtClean="0"/>
              <a:t>7. </a:t>
            </a:r>
            <a:r>
              <a:rPr lang="fr-FR" sz="2800" b="1" u="sng" dirty="0" smtClean="0"/>
              <a:t>Aspects socio-économiques de la conservation et de la gestion des ressources biologiques</a:t>
            </a:r>
            <a:endParaRPr lang="fr-FR" sz="2800" u="sng" dirty="0" smtClean="0"/>
          </a:p>
          <a:p>
            <a:r>
              <a:rPr lang="fr-FR" sz="2800" b="1" dirty="0" smtClean="0"/>
              <a:t> </a:t>
            </a:r>
            <a:endParaRPr lang="fr-FR" sz="2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357166"/>
            <a:ext cx="8358246" cy="5786199"/>
          </a:xfrm>
          <a:prstGeom prst="rect">
            <a:avLst/>
          </a:prstGeom>
        </p:spPr>
        <p:txBody>
          <a:bodyPr wrap="square">
            <a:spAutoFit/>
          </a:bodyPr>
          <a:lstStyle/>
          <a:p>
            <a:r>
              <a:rPr lang="en-US" sz="2800" u="sng" dirty="0" smtClean="0">
                <a:solidFill>
                  <a:srgbClr val="FF0000"/>
                </a:solidFill>
              </a:rPr>
              <a:t>References </a:t>
            </a:r>
            <a:r>
              <a:rPr lang="en-US" sz="2800" u="sng" dirty="0" err="1" smtClean="0">
                <a:solidFill>
                  <a:srgbClr val="FF0000"/>
                </a:solidFill>
              </a:rPr>
              <a:t>bibliographiques</a:t>
            </a:r>
            <a:endParaRPr lang="fr-FR" sz="2800" u="sng" dirty="0" smtClean="0">
              <a:solidFill>
                <a:srgbClr val="FF0000"/>
              </a:solidFill>
            </a:endParaRPr>
          </a:p>
          <a:p>
            <a:pPr>
              <a:lnSpc>
                <a:spcPct val="150000"/>
              </a:lnSpc>
            </a:pPr>
            <a:r>
              <a:rPr lang="en-US" dirty="0" smtClean="0"/>
              <a:t>1. </a:t>
            </a:r>
            <a:r>
              <a:rPr lang="en-US" dirty="0" err="1" smtClean="0"/>
              <a:t>Akcakaya</a:t>
            </a:r>
            <a:r>
              <a:rPr lang="en-US" dirty="0" smtClean="0"/>
              <a:t> H., S. </a:t>
            </a:r>
            <a:r>
              <a:rPr lang="en-US" dirty="0" err="1" smtClean="0"/>
              <a:t>Butchart</a:t>
            </a:r>
            <a:r>
              <a:rPr lang="en-US" dirty="0" smtClean="0"/>
              <a:t>, G. Mace, S. Stuart, et C. Hilton-Taylor, 2006- Use and misuse of the IUCN Red List Criteria in projecting climate change impacts on biodiversity. Global Change Biology, 12:2037-2043.</a:t>
            </a:r>
            <a:endParaRPr lang="fr-FR" dirty="0" smtClean="0"/>
          </a:p>
          <a:p>
            <a:pPr>
              <a:lnSpc>
                <a:spcPct val="150000"/>
              </a:lnSpc>
            </a:pPr>
            <a:r>
              <a:rPr lang="en-US" dirty="0" smtClean="0"/>
              <a:t>2. UICN, Commission de la </a:t>
            </a:r>
            <a:r>
              <a:rPr lang="en-US" dirty="0" err="1" smtClean="0"/>
              <a:t>sauvegarde</a:t>
            </a:r>
            <a:r>
              <a:rPr lang="en-US" dirty="0" smtClean="0"/>
              <a:t> des </a:t>
            </a:r>
            <a:r>
              <a:rPr lang="en-US" dirty="0" err="1" smtClean="0"/>
              <a:t>espèces</a:t>
            </a:r>
            <a:r>
              <a:rPr lang="en-US" dirty="0" smtClean="0"/>
              <a:t>, « </a:t>
            </a:r>
            <a:r>
              <a:rPr lang="en-US" i="1" u="sng" dirty="0" smtClean="0">
                <a:hlinkClick r:id="rId2"/>
              </a:rPr>
              <a:t>Numbers of threatened species by major groups of organisms (1996–2004)</a:t>
            </a:r>
            <a:r>
              <a:rPr lang="en-US" dirty="0" smtClean="0"/>
              <a:t> ».</a:t>
            </a:r>
            <a:endParaRPr lang="fr-FR" dirty="0" smtClean="0"/>
          </a:p>
          <a:p>
            <a:pPr>
              <a:lnSpc>
                <a:spcPct val="150000"/>
              </a:lnSpc>
            </a:pPr>
            <a:r>
              <a:rPr lang="fr-FR" dirty="0" smtClean="0"/>
              <a:t>3. DAJOZ R., 1985- Précis d’écologie. Ed. </a:t>
            </a:r>
            <a:r>
              <a:rPr lang="fr-FR" dirty="0" err="1" smtClean="0"/>
              <a:t>Dunod</a:t>
            </a:r>
            <a:r>
              <a:rPr lang="fr-FR" dirty="0" smtClean="0"/>
              <a:t>, Paris, 505 p.</a:t>
            </a:r>
          </a:p>
          <a:p>
            <a:pPr>
              <a:lnSpc>
                <a:spcPct val="150000"/>
              </a:lnSpc>
            </a:pPr>
            <a:r>
              <a:rPr lang="fr-FR" b="1" u="sng" dirty="0" smtClean="0">
                <a:solidFill>
                  <a:srgbClr val="FF0000"/>
                </a:solidFill>
              </a:rPr>
              <a:t>3. SITES INTERNET</a:t>
            </a:r>
          </a:p>
          <a:p>
            <a:pPr>
              <a:lnSpc>
                <a:spcPct val="150000"/>
              </a:lnSpc>
            </a:pPr>
            <a:r>
              <a:rPr lang="fr-FR" i="1" u="sng" dirty="0" smtClean="0">
                <a:hlinkClick r:id="rId3"/>
              </a:rPr>
              <a:t>www.coursdiderot.com/</a:t>
            </a:r>
            <a:r>
              <a:rPr lang="ar-SA" dirty="0" smtClean="0"/>
              <a:t>‎</a:t>
            </a:r>
            <a:endParaRPr lang="fr-FR" dirty="0" smtClean="0"/>
          </a:p>
          <a:p>
            <a:pPr>
              <a:lnSpc>
                <a:spcPct val="150000"/>
              </a:lnSpc>
            </a:pPr>
            <a:r>
              <a:rPr lang="fr-FR" i="1" u="sng" dirty="0" smtClean="0">
                <a:hlinkClick r:id="rId4"/>
              </a:rPr>
              <a:t>www.ccfd-terresolidaire.org/COP</a:t>
            </a:r>
            <a:r>
              <a:rPr lang="ar-SA" dirty="0" smtClean="0"/>
              <a:t>‎</a:t>
            </a:r>
            <a:endParaRPr lang="fr-FR" dirty="0" smtClean="0"/>
          </a:p>
          <a:p>
            <a:pPr>
              <a:lnSpc>
                <a:spcPct val="150000"/>
              </a:lnSpc>
            </a:pPr>
            <a:r>
              <a:rPr lang="fr-FR" u="sng" dirty="0" smtClean="0">
                <a:hlinkClick r:id="rId5"/>
              </a:rPr>
              <a:t>www.developpement-durable.gouv.fr/</a:t>
            </a:r>
            <a:endParaRPr lang="fr-FR" dirty="0" smtClean="0"/>
          </a:p>
          <a:p>
            <a:pPr>
              <a:lnSpc>
                <a:spcPct val="150000"/>
              </a:lnSpc>
            </a:pPr>
            <a:r>
              <a:rPr lang="fr-FR" i="1" dirty="0" smtClean="0"/>
              <a:t>www.agir</a:t>
            </a:r>
            <a:r>
              <a:rPr lang="fr-FR" b="1" i="1" dirty="0" smtClean="0"/>
              <a:t>pour</a:t>
            </a:r>
            <a:r>
              <a:rPr lang="fr-FR" i="1" dirty="0" smtClean="0"/>
              <a:t>l</a:t>
            </a:r>
            <a:r>
              <a:rPr lang="fr-FR" b="1" i="1" dirty="0" smtClean="0"/>
              <a:t>environnement</a:t>
            </a:r>
            <a:r>
              <a:rPr lang="fr-FR" i="1" dirty="0" smtClean="0"/>
              <a:t>.org/</a:t>
            </a:r>
            <a:r>
              <a:rPr lang="ar-SA" dirty="0" smtClean="0"/>
              <a:t>‎</a:t>
            </a:r>
            <a:endParaRPr lang="fr-FR" dirty="0" smtClean="0"/>
          </a:p>
          <a:p>
            <a:pPr>
              <a:lnSpc>
                <a:spcPct val="150000"/>
              </a:lnSpc>
            </a:pPr>
            <a:r>
              <a:rPr lang="fr-FR" u="sng" dirty="0" smtClean="0">
                <a:hlinkClick r:id="rId6"/>
              </a:rPr>
              <a:t>www.cnrs.fr/inee/</a:t>
            </a:r>
            <a:endParaRPr lang="fr-FR" dirty="0" smtClean="0"/>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1071546"/>
            <a:ext cx="8572560" cy="5016758"/>
          </a:xfrm>
          <a:prstGeom prst="rect">
            <a:avLst/>
          </a:prstGeom>
        </p:spPr>
        <p:txBody>
          <a:bodyPr wrap="square">
            <a:spAutoFit/>
          </a:bodyPr>
          <a:lstStyle/>
          <a:p>
            <a:r>
              <a:rPr lang="fr-FR" sz="3200" dirty="0" smtClean="0">
                <a:latin typeface="Times New Roman" pitchFamily="18" charset="0"/>
                <a:cs typeface="Times New Roman" pitchFamily="18" charset="0"/>
              </a:rPr>
              <a:t>En biologie et en écologie, l'</a:t>
            </a:r>
            <a:r>
              <a:rPr lang="fr-FR" sz="3200" b="1" dirty="0" smtClean="0">
                <a:latin typeface="Times New Roman" pitchFamily="18" charset="0"/>
                <a:cs typeface="Times New Roman" pitchFamily="18" charset="0"/>
              </a:rPr>
              <a:t>extinction</a:t>
            </a:r>
            <a:r>
              <a:rPr lang="fr-FR" sz="3200" dirty="0" smtClean="0">
                <a:latin typeface="Times New Roman" pitchFamily="18" charset="0"/>
                <a:cs typeface="Times New Roman" pitchFamily="18" charset="0"/>
              </a:rPr>
              <a:t> </a:t>
            </a:r>
            <a:r>
              <a:rPr lang="fr-FR" sz="3200" b="1" u="sng" dirty="0" smtClean="0">
                <a:latin typeface="Times New Roman" pitchFamily="18" charset="0"/>
                <a:cs typeface="Times New Roman" pitchFamily="18" charset="0"/>
              </a:rPr>
              <a:t>est la disparition totale d'une espèce ou d'un groupe de taxons, réduisant ainsi la biodiversité.</a:t>
            </a:r>
          </a:p>
          <a:p>
            <a:r>
              <a:rPr lang="fr-FR" sz="3200" dirty="0" smtClean="0">
                <a:latin typeface="Times New Roman" pitchFamily="18" charset="0"/>
                <a:cs typeface="Times New Roman" pitchFamily="18" charset="0"/>
              </a:rPr>
              <a:t>Les écologues distinguent cette extinction numérique de l'</a:t>
            </a:r>
            <a:r>
              <a:rPr lang="fr-FR" sz="3200" b="1" dirty="0" smtClean="0">
                <a:latin typeface="Times New Roman" pitchFamily="18" charset="0"/>
                <a:cs typeface="Times New Roman" pitchFamily="18" charset="0"/>
              </a:rPr>
              <a:t>extinction fonctionnelle</a:t>
            </a:r>
            <a:r>
              <a:rPr lang="fr-FR" sz="3200" u="sng" dirty="0" smtClean="0">
                <a:solidFill>
                  <a:srgbClr val="FF0000"/>
                </a:solidFill>
                <a:latin typeface="Times New Roman" pitchFamily="18" charset="0"/>
                <a:cs typeface="Times New Roman" pitchFamily="18" charset="0"/>
              </a:rPr>
              <a:t> qui est la réduction de taille de la population d'une espèce telle qu'elle conduit à la raréfaction ou à l'extinction d'autres espèces dans la communauté, ce qui altère la fonctionnalité et la stabilité de l'écosystème.</a:t>
            </a:r>
            <a:endParaRPr lang="fr-FR" sz="3200" u="sng" dirty="0">
              <a:solidFill>
                <a:srgbClr val="FF0000"/>
              </a:solidFill>
              <a:latin typeface="Times New Roman" pitchFamily="18" charset="0"/>
              <a:cs typeface="Times New Roman" pitchFamily="18" charset="0"/>
            </a:endParaRPr>
          </a:p>
        </p:txBody>
      </p:sp>
      <p:sp>
        <p:nvSpPr>
          <p:cNvPr id="6" name="Rectangle 5"/>
          <p:cNvSpPr/>
          <p:nvPr/>
        </p:nvSpPr>
        <p:spPr>
          <a:xfrm>
            <a:off x="642910" y="214290"/>
            <a:ext cx="7286676" cy="830997"/>
          </a:xfrm>
          <a:prstGeom prst="rect">
            <a:avLst/>
          </a:prstGeom>
        </p:spPr>
        <p:txBody>
          <a:bodyPr wrap="square">
            <a:spAutoFit/>
          </a:bodyPr>
          <a:lstStyle/>
          <a:p>
            <a:pPr algn="ctr"/>
            <a:r>
              <a:rPr lang="fr-FR" sz="4800" b="1" dirty="0" smtClean="0">
                <a:solidFill>
                  <a:srgbClr val="FF0000"/>
                </a:solidFill>
                <a:latin typeface="Times New Roman" pitchFamily="18" charset="0"/>
                <a:cs typeface="Times New Roman" pitchFamily="18" charset="0"/>
              </a:rPr>
              <a:t>Extinction des espèces</a:t>
            </a:r>
            <a:endParaRPr lang="fr-FR" sz="4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71604" y="285728"/>
            <a:ext cx="5357850" cy="769441"/>
          </a:xfrm>
          <a:prstGeom prst="rect">
            <a:avLst/>
          </a:prstGeom>
        </p:spPr>
        <p:txBody>
          <a:bodyPr wrap="square">
            <a:spAutoFit/>
          </a:bodyPr>
          <a:lstStyle/>
          <a:p>
            <a:pPr algn="ctr"/>
            <a:r>
              <a:rPr lang="fr-FR" sz="4400" b="1" dirty="0">
                <a:solidFill>
                  <a:srgbClr val="FF0000"/>
                </a:solidFill>
              </a:rPr>
              <a:t>Causes</a:t>
            </a:r>
          </a:p>
        </p:txBody>
      </p:sp>
      <p:sp>
        <p:nvSpPr>
          <p:cNvPr id="6" name="Rectangle 5"/>
          <p:cNvSpPr/>
          <p:nvPr/>
        </p:nvSpPr>
        <p:spPr>
          <a:xfrm>
            <a:off x="357158" y="1000108"/>
            <a:ext cx="8429684" cy="5000660"/>
          </a:xfrm>
          <a:prstGeom prst="rect">
            <a:avLst/>
          </a:prstGeom>
        </p:spPr>
        <p:txBody>
          <a:bodyPr wrap="square">
            <a:spAutoFit/>
          </a:bodyPr>
          <a:lstStyle/>
          <a:p>
            <a:r>
              <a:rPr lang="fr-FR" sz="2800" dirty="0"/>
              <a:t>Plusieurs causes peuvent contribuer directement ou indirectement à l'extinction d'une espèce ou d'un groupe d'espèces. « De la même façon que chaque espèce est unique, chaque extinction l'est aussi… les causes de chacune d'entre elles sont variées — certaines subtiles et complexes, d'autres évidentes et simples </a:t>
            </a:r>
            <a:r>
              <a:rPr lang="fr-FR" sz="2800" dirty="0" smtClean="0"/>
              <a:t>»</a:t>
            </a:r>
            <a:endParaRPr lang="fr-FR" sz="2800" dirty="0"/>
          </a:p>
          <a:p>
            <a:r>
              <a:rPr lang="fr-FR" sz="2800" dirty="0"/>
              <a:t>Plus simplement, </a:t>
            </a:r>
            <a:r>
              <a:rPr lang="fr-FR" sz="2800" dirty="0">
                <a:solidFill>
                  <a:srgbClr val="FF0000"/>
                </a:solidFill>
              </a:rPr>
              <a:t>toute espèce inapte à </a:t>
            </a:r>
            <a:r>
              <a:rPr lang="fr-FR" sz="2800" dirty="0" smtClean="0">
                <a:solidFill>
                  <a:srgbClr val="FF0000"/>
                </a:solidFill>
              </a:rPr>
              <a:t>survivre ou </a:t>
            </a:r>
            <a:r>
              <a:rPr lang="fr-FR" sz="2800" dirty="0">
                <a:solidFill>
                  <a:srgbClr val="FF0000"/>
                </a:solidFill>
              </a:rPr>
              <a:t>à se reproduire dans son environnement, et incapable de se déplacer jusqu'à un nouvel environnement où elle peut le faire, meurt et s'éteint</a:t>
            </a:r>
            <a:r>
              <a:rPr lang="fr-FR" sz="2800" dirty="0" smtClean="0">
                <a:solidFill>
                  <a:srgbClr val="FF0000"/>
                </a:solidFill>
              </a:rPr>
              <a:t>. </a:t>
            </a:r>
          </a:p>
          <a:p>
            <a:endParaRPr lang="fr-FR"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58" y="428604"/>
            <a:ext cx="8286808" cy="6124754"/>
          </a:xfrm>
          <a:prstGeom prst="rect">
            <a:avLst/>
          </a:prstGeom>
        </p:spPr>
        <p:txBody>
          <a:bodyPr wrap="square">
            <a:spAutoFit/>
          </a:bodyPr>
          <a:lstStyle/>
          <a:p>
            <a:r>
              <a:rPr lang="fr-FR" sz="2800" dirty="0" smtClean="0"/>
              <a:t>Une espèce ne présentant normalement pas de risque d'extinction peut disparaître subitement lors d'événements particulièrement graves, comme lorsqu'une pollution rend l'ensemble de son habitat invivable ; à l'inverse, </a:t>
            </a:r>
            <a:r>
              <a:rPr lang="fr-FR" sz="2800" dirty="0" smtClean="0">
                <a:solidFill>
                  <a:srgbClr val="FF0000"/>
                </a:solidFill>
              </a:rPr>
              <a:t>le phénomène d'extinction peut se dérouler progressivement sur des milliers ou des millions d'années, par exemple lorsqu'une espèce perd graduellement l'avantage dans la </a:t>
            </a:r>
            <a:r>
              <a:rPr lang="fr-FR" sz="2800" b="1" u="sng" dirty="0" smtClean="0">
                <a:solidFill>
                  <a:srgbClr val="FF0000"/>
                </a:solidFill>
              </a:rPr>
              <a:t>compétition</a:t>
            </a:r>
            <a:r>
              <a:rPr lang="fr-FR" sz="2800" dirty="0" smtClean="0">
                <a:solidFill>
                  <a:srgbClr val="FF0000"/>
                </a:solidFill>
              </a:rPr>
              <a:t> pour la nourriture ou </a:t>
            </a:r>
            <a:r>
              <a:rPr lang="fr-FR" sz="2800" b="1" u="sng" dirty="0" smtClean="0">
                <a:solidFill>
                  <a:srgbClr val="FF0000"/>
                </a:solidFill>
              </a:rPr>
              <a:t>l'espace</a:t>
            </a:r>
            <a:r>
              <a:rPr lang="fr-FR" sz="2800" dirty="0" smtClean="0">
                <a:solidFill>
                  <a:srgbClr val="FF0000"/>
                </a:solidFill>
              </a:rPr>
              <a:t> face à des espèces mieux adaptées.</a:t>
            </a:r>
          </a:p>
          <a:p>
            <a:r>
              <a:rPr lang="fr-FR" sz="2800" dirty="0" smtClean="0">
                <a:solidFill>
                  <a:srgbClr val="FF0000"/>
                </a:solidFill>
              </a:rPr>
              <a:t>La biologie </a:t>
            </a:r>
            <a:r>
              <a:rPr lang="fr-FR" sz="2800" dirty="0">
                <a:solidFill>
                  <a:srgbClr val="FF0000"/>
                </a:solidFill>
              </a:rPr>
              <a:t>de la conservation</a:t>
            </a:r>
            <a:r>
              <a:rPr lang="fr-FR" sz="2800" dirty="0"/>
              <a:t> utilise le modèle de </a:t>
            </a:r>
            <a:r>
              <a:rPr lang="fr-FR" sz="2800" dirty="0">
                <a:solidFill>
                  <a:srgbClr val="FF0000"/>
                </a:solidFill>
              </a:rPr>
              <a:t>la spirale </a:t>
            </a:r>
            <a:r>
              <a:rPr lang="fr-FR" sz="2800" dirty="0" smtClean="0">
                <a:solidFill>
                  <a:srgbClr val="FF0000"/>
                </a:solidFill>
              </a:rPr>
              <a:t>d'extinction </a:t>
            </a:r>
            <a:r>
              <a:rPr lang="fr-FR" sz="2800" dirty="0" smtClean="0"/>
              <a:t>afin </a:t>
            </a:r>
            <a:r>
              <a:rPr lang="fr-FR" sz="2800" dirty="0"/>
              <a:t>de classer les extinctions selon leur(s) cause(s).</a:t>
            </a:r>
            <a:endParaRPr lang="fr-FR" sz="2800" dirty="0" smtClean="0"/>
          </a:p>
          <a:p>
            <a:endParaRPr lang="fr-FR" sz="28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428604"/>
            <a:ext cx="8715436" cy="6093976"/>
          </a:xfrm>
          <a:prstGeom prst="rect">
            <a:avLst/>
          </a:prstGeom>
        </p:spPr>
        <p:txBody>
          <a:bodyPr wrap="square">
            <a:spAutoFit/>
          </a:bodyPr>
          <a:lstStyle/>
          <a:p>
            <a:r>
              <a:rPr lang="fr-FR" sz="3600" b="1" dirty="0">
                <a:solidFill>
                  <a:srgbClr val="FF0000"/>
                </a:solidFill>
              </a:rPr>
              <a:t>Causes génétiques et </a:t>
            </a:r>
            <a:r>
              <a:rPr lang="fr-FR" sz="3600" b="1" dirty="0" smtClean="0">
                <a:solidFill>
                  <a:srgbClr val="FF0000"/>
                </a:solidFill>
              </a:rPr>
              <a:t>démographiques</a:t>
            </a:r>
          </a:p>
          <a:p>
            <a:endParaRPr lang="fr-FR" dirty="0" smtClean="0"/>
          </a:p>
          <a:p>
            <a:r>
              <a:rPr lang="fr-FR" sz="2400" dirty="0" smtClean="0"/>
              <a:t>La</a:t>
            </a:r>
            <a:r>
              <a:rPr lang="fr-FR" sz="2400" dirty="0">
                <a:solidFill>
                  <a:srgbClr val="FF0000"/>
                </a:solidFill>
              </a:rPr>
              <a:t> génétique </a:t>
            </a:r>
            <a:r>
              <a:rPr lang="fr-FR" sz="2400" dirty="0"/>
              <a:t>des </a:t>
            </a:r>
            <a:r>
              <a:rPr lang="fr-FR" sz="2400" dirty="0" smtClean="0"/>
              <a:t>populations et </a:t>
            </a:r>
            <a:r>
              <a:rPr lang="fr-FR" sz="2400" dirty="0"/>
              <a:t>les </a:t>
            </a:r>
            <a:r>
              <a:rPr lang="fr-FR" sz="2400" dirty="0">
                <a:solidFill>
                  <a:srgbClr val="FF0000"/>
                </a:solidFill>
              </a:rPr>
              <a:t>phénomènes démographiques </a:t>
            </a:r>
            <a:r>
              <a:rPr lang="fr-FR" sz="2400" dirty="0"/>
              <a:t>affectent l'évolution et donc le risque d'extinction des espèces</a:t>
            </a:r>
            <a:r>
              <a:rPr lang="fr-FR" sz="2400" dirty="0" smtClean="0"/>
              <a:t>.</a:t>
            </a:r>
          </a:p>
          <a:p>
            <a:r>
              <a:rPr lang="fr-FR" sz="2400" dirty="0" smtClean="0"/>
              <a:t> </a:t>
            </a:r>
            <a:r>
              <a:rPr lang="fr-FR" sz="2400" dirty="0">
                <a:solidFill>
                  <a:srgbClr val="FF0000"/>
                </a:solidFill>
              </a:rPr>
              <a:t>Les espèces ayant de faibles </a:t>
            </a:r>
            <a:r>
              <a:rPr lang="fr-FR" sz="2400" dirty="0" smtClean="0">
                <a:solidFill>
                  <a:srgbClr val="FF0000"/>
                </a:solidFill>
              </a:rPr>
              <a:t>populations</a:t>
            </a:r>
            <a:r>
              <a:rPr lang="fr-FR" sz="2400" dirty="0">
                <a:solidFill>
                  <a:srgbClr val="FF0000"/>
                </a:solidFill>
              </a:rPr>
              <a:t> sont beaucoup plus vulnérables à ces événements</a:t>
            </a:r>
            <a:r>
              <a:rPr lang="fr-FR" sz="2400" dirty="0"/>
              <a:t>.</a:t>
            </a:r>
          </a:p>
          <a:p>
            <a:r>
              <a:rPr lang="fr-FR" sz="2400" dirty="0"/>
              <a:t>De façon simplifiée, la </a:t>
            </a:r>
            <a:r>
              <a:rPr lang="fr-FR" sz="2400" dirty="0">
                <a:solidFill>
                  <a:srgbClr val="FF0000"/>
                </a:solidFill>
              </a:rPr>
              <a:t>sélection naturelle propage les traits génétiques bénéfiques et élimine les faiblesses</a:t>
            </a:r>
            <a:r>
              <a:rPr lang="fr-FR" sz="2400" dirty="0"/>
              <a:t>. </a:t>
            </a:r>
            <a:endParaRPr lang="fr-FR" sz="2400" dirty="0" smtClean="0"/>
          </a:p>
          <a:p>
            <a:r>
              <a:rPr lang="fr-FR" sz="2400" dirty="0" smtClean="0"/>
              <a:t>Il </a:t>
            </a:r>
            <a:r>
              <a:rPr lang="fr-FR" sz="2400" dirty="0"/>
              <a:t>est néanmoins possible qu'une mutation délétère se répande au sein d'une population à cause d'une dérive </a:t>
            </a:r>
            <a:r>
              <a:rPr lang="fr-FR" sz="2400" dirty="0" smtClean="0"/>
              <a:t>génétique.</a:t>
            </a:r>
          </a:p>
          <a:p>
            <a:r>
              <a:rPr lang="fr-FR" sz="2400" b="1" dirty="0" smtClean="0">
                <a:solidFill>
                  <a:srgbClr val="FF0000"/>
                </a:solidFill>
              </a:rPr>
              <a:t>Destruction </a:t>
            </a:r>
            <a:r>
              <a:rPr lang="fr-FR" sz="2400" b="1" dirty="0">
                <a:solidFill>
                  <a:srgbClr val="FF0000"/>
                </a:solidFill>
              </a:rPr>
              <a:t>de </a:t>
            </a:r>
            <a:r>
              <a:rPr lang="fr-FR" sz="2400" b="1" dirty="0" smtClean="0">
                <a:solidFill>
                  <a:srgbClr val="FF0000"/>
                </a:solidFill>
              </a:rPr>
              <a:t>l'habitat</a:t>
            </a:r>
          </a:p>
          <a:p>
            <a:r>
              <a:rPr lang="fr-FR" sz="2400" dirty="0"/>
              <a:t>La destruction ou </a:t>
            </a:r>
            <a:r>
              <a:rPr lang="fr-FR" sz="2400" dirty="0" smtClean="0"/>
              <a:t>fragmentation de </a:t>
            </a:r>
            <a:r>
              <a:rPr lang="fr-FR" sz="2400" dirty="0"/>
              <a:t>l'habitat d'une espèce ou d'un groupe d'espèce peut altérer le paysage adaptatif à un point tel que l'espèce n'est plus en mesure d'y survivre et donc s'éteint.</a:t>
            </a:r>
            <a:endParaRPr lang="fr-FR" sz="2400" b="1" dirty="0">
              <a:solidFill>
                <a:srgbClr val="FF0000"/>
              </a:solidFill>
            </a:endParaRPr>
          </a:p>
          <a:p>
            <a:endParaRPr lang="fr-FR" sz="2400" dirty="0" smtClean="0"/>
          </a:p>
          <a:p>
            <a:endParaRPr lang="fr-FR"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285728"/>
            <a:ext cx="8715436" cy="6124754"/>
          </a:xfrm>
          <a:prstGeom prst="rect">
            <a:avLst/>
          </a:prstGeom>
        </p:spPr>
        <p:txBody>
          <a:bodyPr wrap="square">
            <a:spAutoFit/>
          </a:bodyPr>
          <a:lstStyle/>
          <a:p>
            <a:r>
              <a:rPr lang="fr-FR" sz="2800" dirty="0">
                <a:latin typeface="Times New Roman" pitchFamily="18" charset="0"/>
                <a:cs typeface="Times New Roman" pitchFamily="18" charset="0"/>
              </a:rPr>
              <a:t>Cela peut arriver par des effets directs comme </a:t>
            </a:r>
            <a:r>
              <a:rPr lang="fr-FR" sz="2800" dirty="0">
                <a:solidFill>
                  <a:srgbClr val="FF0000"/>
                </a:solidFill>
                <a:latin typeface="Times New Roman" pitchFamily="18" charset="0"/>
                <a:cs typeface="Times New Roman" pitchFamily="18" charset="0"/>
              </a:rPr>
              <a:t>la pollution de l'environnement</a:t>
            </a:r>
            <a:r>
              <a:rPr lang="fr-FR" sz="2800" dirty="0">
                <a:latin typeface="Times New Roman" pitchFamily="18" charset="0"/>
                <a:cs typeface="Times New Roman" pitchFamily="18" charset="0"/>
              </a:rPr>
              <a:t>, ou indirectement, par la diminution de la capacité d'une espèce à rester efficace lors de la dégradation de son milieu de vie dans la compétition pour les ressources naturelles ou contre de nouvelles espèces concurrentes</a:t>
            </a:r>
            <a:r>
              <a:rPr lang="fr-FR" sz="2800" dirty="0" smtClean="0">
                <a:latin typeface="Times New Roman" pitchFamily="18" charset="0"/>
                <a:cs typeface="Times New Roman" pitchFamily="18" charset="0"/>
              </a:rPr>
              <a:t>.</a:t>
            </a:r>
          </a:p>
          <a:p>
            <a:r>
              <a:rPr lang="fr-FR" sz="2800" dirty="0">
                <a:solidFill>
                  <a:srgbClr val="FF0000"/>
                </a:solidFill>
                <a:latin typeface="Times New Roman" pitchFamily="18" charset="0"/>
                <a:cs typeface="Times New Roman" pitchFamily="18" charset="0"/>
              </a:rPr>
              <a:t>La dégradation de l'habitat par la toxicité </a:t>
            </a:r>
            <a:r>
              <a:rPr lang="fr-FR" sz="2800" dirty="0">
                <a:latin typeface="Times New Roman" pitchFamily="18" charset="0"/>
                <a:cs typeface="Times New Roman" pitchFamily="18" charset="0"/>
              </a:rPr>
              <a:t>peut mettre fin à une espèce très rapidement, en tuant tous les membres </a:t>
            </a:r>
            <a:r>
              <a:rPr lang="fr-FR" sz="2800" dirty="0" smtClean="0">
                <a:latin typeface="Times New Roman" pitchFamily="18" charset="0"/>
                <a:cs typeface="Times New Roman" pitchFamily="18" charset="0"/>
              </a:rPr>
              <a:t>par contamination ou </a:t>
            </a:r>
            <a:r>
              <a:rPr lang="fr-FR" sz="2800" dirty="0">
                <a:latin typeface="Times New Roman" pitchFamily="18" charset="0"/>
                <a:cs typeface="Times New Roman" pitchFamily="18" charset="0"/>
              </a:rPr>
              <a:t>en les rendant stériles. Cela peut se produire sur de longues périodes, à des niveaux faibles de toxicité, affectant la durée de vie, les capacités de reproduction ou de compétitivité</a:t>
            </a:r>
            <a:r>
              <a:rPr lang="fr-FR" sz="2800" dirty="0" smtClean="0">
                <a:latin typeface="Times New Roman" pitchFamily="18" charset="0"/>
                <a:cs typeface="Times New Roman" pitchFamily="18" charset="0"/>
              </a:rPr>
              <a:t>.</a:t>
            </a:r>
          </a:p>
          <a:p>
            <a:r>
              <a:rPr lang="fr-FR" sz="2800" dirty="0" smtClean="0">
                <a:latin typeface="Times New Roman" pitchFamily="18" charset="0"/>
                <a:cs typeface="Times New Roman" pitchFamily="18" charset="0"/>
              </a:rPr>
              <a:t/>
            </a:r>
            <a:br>
              <a:rPr lang="fr-FR" sz="2800" dirty="0" smtClean="0">
                <a:latin typeface="Times New Roman" pitchFamily="18" charset="0"/>
                <a:cs typeface="Times New Roman" pitchFamily="18" charset="0"/>
              </a:rPr>
            </a:br>
            <a:endParaRPr lang="fr-F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TotalTime>
  <Words>1433</Words>
  <Application>Microsoft Office PowerPoint</Application>
  <PresentationFormat>Affichage à l'écran (4:3)</PresentationFormat>
  <Paragraphs>163</Paragraphs>
  <Slides>28</Slides>
  <Notes>1</Notes>
  <HiddenSlides>0</HiddenSlides>
  <MMClips>0</MMClips>
  <ScaleCrop>false</ScaleCrop>
  <HeadingPairs>
    <vt:vector size="4" baseType="variant">
      <vt:variant>
        <vt:lpstr>Thème</vt:lpstr>
      </vt:variant>
      <vt:variant>
        <vt:i4>1</vt:i4>
      </vt:variant>
      <vt:variant>
        <vt:lpstr>Titres des diapositives</vt:lpstr>
      </vt:variant>
      <vt:variant>
        <vt:i4>28</vt:i4>
      </vt:variant>
    </vt:vector>
  </HeadingPairs>
  <TitlesOfParts>
    <vt:vector size="29" baseType="lpstr">
      <vt:lpstr>Thème Office</vt:lpstr>
      <vt:lpstr> </vt:lpstr>
      <vt:lpstr> </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Conséquences de  la sur exploitation des espèces sur la biodiversité</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Extinction des espèces </dc:title>
  <dc:creator>xphtx</dc:creator>
  <cp:lastModifiedBy>xphtx</cp:lastModifiedBy>
  <cp:revision>44</cp:revision>
  <dcterms:created xsi:type="dcterms:W3CDTF">2020-01-10T14:52:39Z</dcterms:created>
  <dcterms:modified xsi:type="dcterms:W3CDTF">2020-02-18T13:47:46Z</dcterms:modified>
</cp:coreProperties>
</file>