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81" r:id="rId4"/>
    <p:sldId id="283" r:id="rId5"/>
    <p:sldId id="258" r:id="rId6"/>
    <p:sldId id="259" r:id="rId7"/>
    <p:sldId id="260" r:id="rId8"/>
    <p:sldId id="261" r:id="rId9"/>
    <p:sldId id="262" r:id="rId10"/>
    <p:sldId id="284" r:id="rId11"/>
    <p:sldId id="263" r:id="rId12"/>
    <p:sldId id="264" r:id="rId13"/>
    <p:sldId id="285" r:id="rId14"/>
    <p:sldId id="286" r:id="rId15"/>
    <p:sldId id="265" r:id="rId16"/>
    <p:sldId id="266" r:id="rId17"/>
    <p:sldId id="267" r:id="rId18"/>
    <p:sldId id="268" r:id="rId19"/>
    <p:sldId id="287" r:id="rId2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77AF1FCB-AFE3-47A8-96E6-A20BE2981B6F}" type="slidenum">
              <a:rPr lang="fr-FR" smtClean="0"/>
              <a:pPr/>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77AF1FCB-AFE3-47A8-96E6-A20BE2981B6F}" type="slidenum">
              <a:rPr lang="fr-FR" smtClean="0"/>
              <a:pPr/>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77AF1FCB-AFE3-47A8-96E6-A20BE2981B6F}" type="slidenum">
              <a:rPr lang="fr-FR" smtClean="0"/>
              <a:pPr/>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2A267AC6-BA59-4BDA-A96D-5A2951B01C74}" type="datetimeFigureOut">
              <a:rPr lang="fr-FR" smtClean="0"/>
              <a:pPr/>
              <a:t>23/11/2015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77AF1FCB-AFE3-47A8-96E6-A20BE2981B6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2A267AC6-BA59-4BDA-A96D-5A2951B01C74}" type="datetimeFigureOut">
              <a:rPr lang="fr-FR" smtClean="0"/>
              <a:pPr/>
              <a:t>23/11/2015</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77AF1FCB-AFE3-47A8-96E6-A20BE2981B6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2A267AC6-BA59-4BDA-A96D-5A2951B01C74}" type="datetimeFigureOut">
              <a:rPr lang="fr-FR" smtClean="0"/>
              <a:pPr/>
              <a:t>23/11/2015</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77AF1FCB-AFE3-47A8-96E6-A20BE2981B6F}"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857224" y="3643314"/>
            <a:ext cx="7772400" cy="1975104"/>
          </a:xfrm>
        </p:spPr>
        <p:txBody>
          <a:bodyPr/>
          <a:lstStyle/>
          <a:p>
            <a:r>
              <a:rPr lang="fr-FR" sz="6000" dirty="0" smtClean="0"/>
              <a:t>Problématique</a:t>
            </a:r>
            <a:endParaRPr lang="fr-FR" sz="60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Cet agissement aide le chercheur à s’organiser et à établir un plan de travail initial, de manière à le centrer autour de cette question principale et éviter tout risque de s’égarer sur des pistes inutiles.</a:t>
            </a:r>
          </a:p>
          <a:p>
            <a:pPr algn="ctr">
              <a:buNone/>
            </a:pPr>
            <a:r>
              <a:rPr lang="fr-FR" dirty="0" smtClean="0"/>
              <a:t>Il faut rappeler aussi que cette manœuvre est liée étroitement avec l’enquête préliminaire, du fait qu’elle constitue pour elle le cadre de référence pour mener cette recherche.</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sz="3200" dirty="0" smtClean="0">
                <a:solidFill>
                  <a:srgbClr val="FFFF00"/>
                </a:solidFill>
              </a:rPr>
              <a:t>Exemples de schèmes </a:t>
            </a:r>
            <a:r>
              <a:rPr lang="fr-FR" sz="3200" dirty="0" smtClean="0"/>
              <a:t>:</a:t>
            </a:r>
          </a:p>
          <a:p>
            <a:pPr algn="ctr">
              <a:buNone/>
            </a:pPr>
            <a:r>
              <a:rPr lang="fr-FR" sz="3200" dirty="0" err="1" smtClean="0"/>
              <a:t>Sc</a:t>
            </a:r>
            <a:r>
              <a:rPr lang="fr-FR" sz="3200" dirty="0" smtClean="0"/>
              <a:t> causal, </a:t>
            </a:r>
            <a:r>
              <a:rPr lang="fr-FR" sz="3200" dirty="0" err="1" smtClean="0"/>
              <a:t>sc</a:t>
            </a:r>
            <a:r>
              <a:rPr lang="fr-FR" sz="3200" dirty="0" smtClean="0"/>
              <a:t> fonctionnel, </a:t>
            </a:r>
            <a:r>
              <a:rPr lang="fr-FR" sz="3200" dirty="0" err="1" smtClean="0"/>
              <a:t>sc</a:t>
            </a:r>
            <a:r>
              <a:rPr lang="fr-FR" sz="3200" dirty="0" smtClean="0"/>
              <a:t> structurant, </a:t>
            </a:r>
            <a:r>
              <a:rPr lang="fr-FR" sz="3200" dirty="0" err="1" smtClean="0"/>
              <a:t>sc</a:t>
            </a:r>
            <a:r>
              <a:rPr lang="fr-FR" sz="3200" dirty="0" smtClean="0"/>
              <a:t> dialectique, </a:t>
            </a:r>
            <a:r>
              <a:rPr lang="fr-FR" sz="3200" dirty="0" err="1" smtClean="0"/>
              <a:t>sc</a:t>
            </a:r>
            <a:r>
              <a:rPr lang="fr-FR" sz="3200" dirty="0" smtClean="0"/>
              <a:t> actanciel.</a:t>
            </a:r>
          </a:p>
          <a:p>
            <a:pPr algn="ctr">
              <a:buNone/>
            </a:pPr>
            <a:endParaRPr lang="fr-FR" sz="2800" dirty="0" smtClean="0"/>
          </a:p>
          <a:p>
            <a:pPr algn="ctr">
              <a:buNone/>
            </a:pPr>
            <a:r>
              <a:rPr lang="fr-FR" sz="3200" dirty="0" smtClean="0"/>
              <a:t>En réalité, chaque schème nous propose un mode d’explication du phénomène étudié mais à une échelle plus large.  </a:t>
            </a:r>
            <a:endParaRPr lang="fr-FR" sz="3200"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De toute façon, l’élaboration d’une problématique implique la définition de trois éléments essentiels :</a:t>
            </a:r>
          </a:p>
          <a:p>
            <a:pPr>
              <a:buNone/>
            </a:pPr>
            <a:r>
              <a:rPr lang="fr-FR" dirty="0" smtClean="0"/>
              <a:t>1- ce qu’on cherche à expliquer </a:t>
            </a:r>
          </a:p>
          <a:p>
            <a:pPr>
              <a:buNone/>
            </a:pPr>
            <a:r>
              <a:rPr lang="fr-FR" dirty="0" smtClean="0"/>
              <a:t>2- avec quoi on le mettra en relation</a:t>
            </a:r>
          </a:p>
          <a:p>
            <a:pPr>
              <a:buNone/>
            </a:pPr>
            <a:r>
              <a:rPr lang="fr-FR" dirty="0" smtClean="0"/>
              <a:t>3- nature de relation entre les deux éléments précédents. </a:t>
            </a:r>
          </a:p>
          <a:p>
            <a:pPr>
              <a:buNone/>
            </a:pPr>
            <a:r>
              <a:rPr lang="fr-FR" dirty="0" smtClean="0"/>
              <a:t> </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Et afin que le travail de recherche soit bien cadré, l’adoption d’un plan de travail est très indispensable au cours de cette étape.</a:t>
            </a:r>
          </a:p>
          <a:p>
            <a:pPr algn="ctr">
              <a:buNone/>
            </a:pPr>
            <a:r>
              <a:rPr lang="fr-FR" dirty="0" smtClean="0"/>
              <a:t>Ce plan comprendra généralement deux éléments essentiels :</a:t>
            </a:r>
          </a:p>
          <a:p>
            <a:pPr>
              <a:buFontTx/>
              <a:buChar char="-"/>
            </a:pPr>
            <a:r>
              <a:rPr lang="fr-FR" dirty="0" smtClean="0"/>
              <a:t>Quelques grandes questions à élucider </a:t>
            </a:r>
          </a:p>
          <a:p>
            <a:pPr>
              <a:buFontTx/>
              <a:buChar char="-"/>
            </a:pPr>
            <a:r>
              <a:rPr lang="fr-FR" dirty="0" smtClean="0"/>
              <a:t>Quelques grandes domaines à étudier </a:t>
            </a:r>
          </a:p>
          <a:p>
            <a:pPr>
              <a:buFontTx/>
              <a:buChar char="-"/>
            </a:pP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a:bodyPr>
          <a:lstStyle/>
          <a:p>
            <a:pPr algn="ctr">
              <a:buNone/>
            </a:pPr>
            <a:r>
              <a:rPr lang="fr-FR" dirty="0" smtClean="0">
                <a:solidFill>
                  <a:srgbClr val="FFFF00"/>
                </a:solidFill>
              </a:rPr>
              <a:t>Exemple :</a:t>
            </a:r>
          </a:p>
          <a:p>
            <a:pPr algn="ctr">
              <a:buNone/>
            </a:pPr>
            <a:r>
              <a:rPr lang="fr-FR" dirty="0" smtClean="0">
                <a:solidFill>
                  <a:srgbClr val="FFFF00"/>
                </a:solidFill>
              </a:rPr>
              <a:t>Thème abordé : </a:t>
            </a:r>
            <a:r>
              <a:rPr lang="fr-FR" dirty="0" smtClean="0"/>
              <a:t>place de l’économie algérienne dans le système économique mondial </a:t>
            </a:r>
          </a:p>
          <a:p>
            <a:pPr algn="ctr">
              <a:buNone/>
            </a:pPr>
            <a:r>
              <a:rPr lang="fr-FR" dirty="0" smtClean="0">
                <a:solidFill>
                  <a:srgbClr val="FFFF00"/>
                </a:solidFill>
              </a:rPr>
              <a:t>P 1: </a:t>
            </a:r>
            <a:r>
              <a:rPr lang="fr-FR" dirty="0" smtClean="0"/>
              <a:t>quel est le mode de développement économique de l’Algérie depuis </a:t>
            </a:r>
            <a:r>
              <a:rPr lang="fr-FR" dirty="0" smtClean="0"/>
              <a:t>l’indépendance ?</a:t>
            </a:r>
            <a:endParaRPr lang="fr-FR" dirty="0" smtClean="0"/>
          </a:p>
          <a:p>
            <a:pPr algn="ctr">
              <a:buNone/>
            </a:pPr>
            <a:r>
              <a:rPr lang="fr-FR" dirty="0" smtClean="0">
                <a:solidFill>
                  <a:srgbClr val="FFFF00"/>
                </a:solidFill>
              </a:rPr>
              <a:t>P 2 : </a:t>
            </a:r>
            <a:r>
              <a:rPr lang="fr-FR" dirty="0" smtClean="0"/>
              <a:t>compte tenu des efforts fournis par l’état pour développer l’économie nationale</a:t>
            </a:r>
            <a:r>
              <a:rPr lang="fr-FR" dirty="0" smtClean="0"/>
              <a:t>, mais en réalité les résultats montrent que l’économie nationale est en dépendance absolue </a:t>
            </a:r>
            <a:r>
              <a:rPr lang="fr-FR" dirty="0" smtClean="0"/>
              <a:t>à l’extérieur.  </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fontScale="92500" lnSpcReduction="10000"/>
          </a:bodyPr>
          <a:lstStyle/>
          <a:p>
            <a:pPr algn="ctr">
              <a:buNone/>
            </a:pPr>
            <a:r>
              <a:rPr lang="fr-FR" dirty="0" smtClean="0">
                <a:solidFill>
                  <a:srgbClr val="FFFF00"/>
                </a:solidFill>
              </a:rPr>
              <a:t>2- Construire sa propre problématique:</a:t>
            </a:r>
          </a:p>
          <a:p>
            <a:pPr algn="ctr">
              <a:buNone/>
            </a:pPr>
            <a:r>
              <a:rPr lang="fr-FR" dirty="0" smtClean="0"/>
              <a:t>Cette étape approuve la capacité de réflexion chez le chercheur et sa prédisposition personnelle à mener ce travail de recherche.</a:t>
            </a:r>
          </a:p>
          <a:p>
            <a:pPr algn="ctr">
              <a:buNone/>
            </a:pPr>
            <a:r>
              <a:rPr lang="fr-FR" dirty="0" smtClean="0"/>
              <a:t>En fait, cette étape ouvre la voie au chercheur de clarifier sa position et le ramène à choisir une orientation théorique bien définie.</a:t>
            </a:r>
          </a:p>
          <a:p>
            <a:pPr algn="ctr">
              <a:buNone/>
            </a:pPr>
            <a:r>
              <a:rPr lang="fr-FR" dirty="0" smtClean="0"/>
              <a:t>A partir de la, le chercheur s’inscrira clairement et sans ambigüité dans un schème d’intelligibilité capable à expliquer le phénomène étudié.</a:t>
            </a:r>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Donc, la problématisation  admet la complémentarité de deux dimensions inséparables, d’un coté une perspective théorique et dans l’autre coté l’objet de recherche concret.   </a:t>
            </a:r>
          </a:p>
          <a:p>
            <a:pPr algn="ctr">
              <a:buNone/>
            </a:pPr>
            <a:r>
              <a:rPr lang="fr-FR" dirty="0" smtClean="0"/>
              <a:t>De toutes évidences, le chercheur est tenu à construire un système conceptuel adapté à l’objet de recherche.</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r>
              <a:rPr lang="fr-FR" dirty="0" smtClean="0">
                <a:solidFill>
                  <a:srgbClr val="FFFF00"/>
                </a:solidFill>
              </a:rPr>
              <a:t>Exemple</a:t>
            </a:r>
            <a:r>
              <a:rPr lang="fr-FR" dirty="0" smtClean="0"/>
              <a:t> : </a:t>
            </a:r>
            <a:endParaRPr lang="fr-FR" dirty="0" smtClean="0"/>
          </a:p>
          <a:p>
            <a:pPr algn="ctr">
              <a:buNone/>
            </a:pPr>
            <a:r>
              <a:rPr lang="fr-FR" dirty="0" smtClean="0"/>
              <a:t>pour </a:t>
            </a:r>
            <a:r>
              <a:rPr lang="fr-FR" dirty="0" smtClean="0"/>
              <a:t>étudier les comportements de déviance dans les quartiers populaires, on peut mener cette recherche à partir de l’approche de l’acteur social.</a:t>
            </a:r>
          </a:p>
          <a:p>
            <a:pPr algn="ctr">
              <a:buNone/>
            </a:pPr>
            <a:r>
              <a:rPr lang="fr-FR" dirty="0" smtClean="0"/>
              <a:t>Cette démarche servira énormément le chercheur dans son travail de </a:t>
            </a:r>
            <a:r>
              <a:rPr lang="fr-FR" dirty="0" smtClean="0"/>
              <a:t>recherche, </a:t>
            </a:r>
            <a:r>
              <a:rPr lang="fr-FR" dirty="0" smtClean="0"/>
              <a:t>à raison que ces approches </a:t>
            </a:r>
            <a:r>
              <a:rPr lang="fr-FR" dirty="0" smtClean="0"/>
              <a:t>ont </a:t>
            </a:r>
            <a:r>
              <a:rPr lang="fr-FR" dirty="0" smtClean="0"/>
              <a:t>prouvé leurs capacités à expliquer le phénomène étudié.</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t>Il faut signaler aussi que choisir un champ théorique signifie que le chercheur est dans la mesure d’employer des concepts relevant de ce champ de réflexion.</a:t>
            </a:r>
          </a:p>
          <a:p>
            <a:pPr algn="ctr">
              <a:buNone/>
            </a:pPr>
            <a:r>
              <a:rPr lang="fr-FR" dirty="0" smtClean="0"/>
              <a:t>Donc, </a:t>
            </a:r>
            <a:r>
              <a:rPr lang="fr-FR" dirty="0" smtClean="0"/>
              <a:t>le chercheur est censé d’employer ses outils idéels ( théoriques, conceptuels, scientifiques ), afin d’expliquer et interpréter le phénomène dont il est objet de sa recherche. (   Michel Beaud, 45 )</a:t>
            </a:r>
            <a:endParaRPr lang="fr-FR"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Conclusion </a:t>
            </a:r>
            <a:endParaRPr lang="fr-FR" dirty="0"/>
          </a:p>
        </p:txBody>
      </p:sp>
      <p:sp>
        <p:nvSpPr>
          <p:cNvPr id="3" name="Espace réservé du contenu 2"/>
          <p:cNvSpPr>
            <a:spLocks noGrp="1"/>
          </p:cNvSpPr>
          <p:nvPr>
            <p:ph idx="1"/>
          </p:nvPr>
        </p:nvSpPr>
        <p:spPr/>
        <p:txBody>
          <a:bodyPr/>
          <a:lstStyle/>
          <a:p>
            <a:pPr algn="ctr">
              <a:buNone/>
            </a:pPr>
            <a:endParaRPr lang="fr-FR" sz="2000" dirty="0" smtClean="0"/>
          </a:p>
          <a:p>
            <a:pPr algn="ctr">
              <a:buNone/>
            </a:pPr>
            <a:r>
              <a:rPr lang="fr-FR" dirty="0" smtClean="0"/>
              <a:t>La problématique constitue la phase charnière dans la progression du travail de recherche, sans elle le travail mené par le chercheur n’aura aucune chance de déboucher vers des résultats scientifiques, et à priori il est jugé non conforme à l’esprit scientifique.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et précision</a:t>
            </a:r>
            <a:endParaRPr lang="fr-FR" dirty="0"/>
          </a:p>
        </p:txBody>
      </p:sp>
      <p:sp>
        <p:nvSpPr>
          <p:cNvPr id="3" name="Espace réservé du contenu 2"/>
          <p:cNvSpPr>
            <a:spLocks noGrp="1"/>
          </p:cNvSpPr>
          <p:nvPr>
            <p:ph idx="1"/>
          </p:nvPr>
        </p:nvSpPr>
        <p:spPr>
          <a:xfrm>
            <a:off x="914400" y="1785926"/>
            <a:ext cx="7772400" cy="4572000"/>
          </a:xfrm>
        </p:spPr>
        <p:txBody>
          <a:bodyPr/>
          <a:lstStyle/>
          <a:p>
            <a:pPr algn="ctr">
              <a:buNone/>
            </a:pPr>
            <a:r>
              <a:rPr lang="fr-FR" dirty="0" smtClean="0"/>
              <a:t>La problématique consiste à développer une approche théorique capable à nous fournir les moyens pour aborder le problème posé par la question de départ.</a:t>
            </a:r>
          </a:p>
          <a:p>
            <a:pPr algn="ctr">
              <a:buNone/>
            </a:pPr>
            <a:r>
              <a:rPr lang="fr-FR" dirty="0" smtClean="0"/>
              <a:t>A vrai dire la problématique constitue la question fondamentale qui structure finalement le travail de recherche.</a:t>
            </a:r>
          </a:p>
          <a:p>
            <a:pPr algn="ctr">
              <a:buNone/>
            </a:pPr>
            <a:endParaRPr lang="fr-FR" dirty="0"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buNone/>
            </a:pPr>
            <a:r>
              <a:rPr lang="fr-FR" dirty="0" smtClean="0"/>
              <a:t>Proprement dit,</a:t>
            </a:r>
          </a:p>
          <a:p>
            <a:pPr algn="ctr">
              <a:buNone/>
            </a:pPr>
            <a:r>
              <a:rPr lang="fr-FR" sz="3200" dirty="0" smtClean="0"/>
              <a:t> «  c’est l’ensemble construit autour d’une question principales, des hypothèses de recherche et des lignes d’analyse qui permettent de traiter le sujet choisi »</a:t>
            </a:r>
          </a:p>
          <a:p>
            <a:pPr algn="ctr">
              <a:buNone/>
            </a:pPr>
            <a:r>
              <a:rPr lang="fr-FR" sz="3200" dirty="0" smtClean="0"/>
              <a:t> ( Michel Beaud, p:32 ) </a:t>
            </a:r>
            <a:endParaRPr lang="fr-FR" sz="3200" dirty="0"/>
          </a:p>
        </p:txBody>
      </p:sp>
      <p:sp>
        <p:nvSpPr>
          <p:cNvPr id="4" name="Titre 1"/>
          <p:cNvSpPr>
            <a:spLocks noGrp="1"/>
          </p:cNvSpPr>
          <p:nvPr>
            <p:ph type="title"/>
          </p:nvPr>
        </p:nvSpPr>
        <p:spPr>
          <a:xfrm>
            <a:off x="914400" y="512064"/>
            <a:ext cx="7772400" cy="914400"/>
          </a:xfrm>
        </p:spPr>
        <p:txBody>
          <a:bodyPr/>
          <a:lstStyle/>
          <a:p>
            <a:r>
              <a:rPr lang="fr-FR" dirty="0" smtClean="0"/>
              <a:t>Définition et précision</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2800" dirty="0" smtClean="0"/>
          </a:p>
          <a:p>
            <a:pPr algn="ctr">
              <a:buNone/>
            </a:pPr>
            <a:r>
              <a:rPr lang="fr-FR" sz="3600" dirty="0" smtClean="0"/>
              <a:t>Arrêter une vraie problématique exige que la question de la recherche remplit les conditions suivantes : </a:t>
            </a:r>
          </a:p>
          <a:p>
            <a:pPr algn="ctr">
              <a:buNone/>
            </a:pPr>
            <a:r>
              <a:rPr lang="fr-FR" sz="3600" dirty="0" smtClean="0"/>
              <a:t> </a:t>
            </a:r>
            <a:r>
              <a:rPr lang="fr-FR" sz="3600" dirty="0" smtClean="0"/>
              <a:t>elle est supposé à être une question </a:t>
            </a:r>
            <a:r>
              <a:rPr lang="fr-FR" sz="3600" dirty="0" smtClean="0">
                <a:solidFill>
                  <a:srgbClr val="FFFF00"/>
                </a:solidFill>
              </a:rPr>
              <a:t>cruciale</a:t>
            </a:r>
            <a:r>
              <a:rPr lang="fr-FR" sz="3600" dirty="0" smtClean="0"/>
              <a:t>, </a:t>
            </a:r>
            <a:r>
              <a:rPr lang="fr-FR" sz="3600" dirty="0" smtClean="0">
                <a:solidFill>
                  <a:srgbClr val="FFFF00"/>
                </a:solidFill>
              </a:rPr>
              <a:t>essentielle</a:t>
            </a:r>
            <a:r>
              <a:rPr lang="fr-FR" sz="3600" dirty="0" smtClean="0"/>
              <a:t>, </a:t>
            </a:r>
            <a:r>
              <a:rPr lang="fr-FR" sz="3600" dirty="0" smtClean="0">
                <a:solidFill>
                  <a:srgbClr val="FFFF00"/>
                </a:solidFill>
              </a:rPr>
              <a:t>centrale</a:t>
            </a:r>
            <a:r>
              <a:rPr lang="fr-FR" sz="3600" dirty="0" smtClean="0"/>
              <a:t> par rapport au sujet choisi.</a:t>
            </a:r>
            <a:endParaRPr lang="fr-FR" sz="3600" dirty="0"/>
          </a:p>
        </p:txBody>
      </p:sp>
      <p:sp>
        <p:nvSpPr>
          <p:cNvPr id="4" name="Titre 1"/>
          <p:cNvSpPr>
            <a:spLocks noGrp="1"/>
          </p:cNvSpPr>
          <p:nvPr>
            <p:ph type="title"/>
          </p:nvPr>
        </p:nvSpPr>
        <p:spPr>
          <a:xfrm>
            <a:off x="914400" y="512064"/>
            <a:ext cx="7772400" cy="914400"/>
          </a:xfrm>
        </p:spPr>
        <p:txBody>
          <a:bodyPr/>
          <a:lstStyle/>
          <a:p>
            <a:r>
              <a:rPr lang="fr-FR" dirty="0" smtClean="0"/>
              <a:t>Définition et précision</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Définition et précision</a:t>
            </a:r>
            <a:endParaRPr lang="fr-FR" dirty="0"/>
          </a:p>
        </p:txBody>
      </p:sp>
      <p:sp>
        <p:nvSpPr>
          <p:cNvPr id="3" name="Espace réservé du contenu 2"/>
          <p:cNvSpPr>
            <a:spLocks noGrp="1"/>
          </p:cNvSpPr>
          <p:nvPr>
            <p:ph idx="1"/>
          </p:nvPr>
        </p:nvSpPr>
        <p:spPr/>
        <p:txBody>
          <a:bodyPr/>
          <a:lstStyle/>
          <a:p>
            <a:pPr algn="ctr">
              <a:buNone/>
            </a:pPr>
            <a:r>
              <a:rPr lang="fr-FR" dirty="0" smtClean="0"/>
              <a:t>Plus </a:t>
            </a:r>
            <a:r>
              <a:rPr lang="fr-FR" dirty="0" smtClean="0"/>
              <a:t>précisément la problématisation s’agit </a:t>
            </a:r>
            <a:r>
              <a:rPr lang="fr-FR" dirty="0" smtClean="0"/>
              <a:t>de poursuivre le travail de recherche de manière assez systématique et approfondie. </a:t>
            </a:r>
          </a:p>
          <a:p>
            <a:pPr algn="ctr">
              <a:buNone/>
            </a:pPr>
            <a:r>
              <a:rPr lang="fr-FR" dirty="0" smtClean="0"/>
              <a:t>Plus encore, elle permet au chercheur de formuler ses repères théoriques tout au long son travail de recherche.</a:t>
            </a:r>
          </a:p>
          <a:p>
            <a:pPr algn="ctr">
              <a:buNone/>
            </a:pPr>
            <a:endParaRPr lang="fr-F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Exemple:</a:t>
            </a:r>
            <a:endParaRPr lang="fr-FR" dirty="0"/>
          </a:p>
        </p:txBody>
      </p:sp>
      <p:sp>
        <p:nvSpPr>
          <p:cNvPr id="3" name="Espace réservé du contenu 2"/>
          <p:cNvSpPr>
            <a:spLocks noGrp="1"/>
          </p:cNvSpPr>
          <p:nvPr>
            <p:ph idx="1"/>
          </p:nvPr>
        </p:nvSpPr>
        <p:spPr/>
        <p:txBody>
          <a:bodyPr/>
          <a:lstStyle/>
          <a:p>
            <a:pPr algn="ctr">
              <a:buFontTx/>
              <a:buChar char="-"/>
            </a:pPr>
            <a:r>
              <a:rPr lang="fr-FR" b="1" dirty="0" smtClean="0">
                <a:solidFill>
                  <a:srgbClr val="FFFF00"/>
                </a:solidFill>
              </a:rPr>
              <a:t>Question de départ </a:t>
            </a:r>
            <a:r>
              <a:rPr lang="fr-FR" dirty="0" smtClean="0"/>
              <a:t>: </a:t>
            </a:r>
          </a:p>
          <a:p>
            <a:pPr algn="ctr">
              <a:buNone/>
            </a:pPr>
            <a:r>
              <a:rPr lang="fr-FR" dirty="0" smtClean="0"/>
              <a:t>Quelles sont les causes des échecs scolaires ?</a:t>
            </a:r>
          </a:p>
          <a:p>
            <a:pPr algn="just">
              <a:buNone/>
            </a:pPr>
            <a:endParaRPr lang="fr-FR" dirty="0" smtClean="0"/>
          </a:p>
          <a:p>
            <a:pPr algn="ctr">
              <a:buFontTx/>
              <a:buChar char="-"/>
            </a:pPr>
            <a:r>
              <a:rPr lang="fr-FR" b="1" dirty="0" smtClean="0">
                <a:solidFill>
                  <a:srgbClr val="FFFF00"/>
                </a:solidFill>
              </a:rPr>
              <a:t>Problématique</a:t>
            </a:r>
            <a:r>
              <a:rPr lang="fr-FR" dirty="0" smtClean="0"/>
              <a:t>: </a:t>
            </a:r>
          </a:p>
          <a:p>
            <a:pPr algn="ctr">
              <a:buNone/>
            </a:pPr>
            <a:r>
              <a:rPr lang="fr-FR" dirty="0" smtClean="0"/>
              <a:t>Est ce que les échecs scolaires sont le résultat d’une mauvaise réorientation des élèves au cours de leurs cursus ?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
        <p:nvSpPr>
          <p:cNvPr id="3" name="Espace réservé du contenu 2"/>
          <p:cNvSpPr>
            <a:spLocks noGrp="1"/>
          </p:cNvSpPr>
          <p:nvPr>
            <p:ph idx="1"/>
          </p:nvPr>
        </p:nvSpPr>
        <p:spPr/>
        <p:txBody>
          <a:bodyPr>
            <a:normAutofit/>
          </a:bodyPr>
          <a:lstStyle/>
          <a:p>
            <a:pPr algn="ctr">
              <a:buNone/>
            </a:pPr>
            <a:r>
              <a:rPr lang="fr-FR" sz="3200" dirty="0" smtClean="0"/>
              <a:t>L’élaboration de la problématique se déroule généralement en deux étapes successives et fondamentales, la première se résume à mettre le point sur les différentes problématiques possibles, tandis que la deuxième est destinée à construire sa propre problématique.  </a:t>
            </a:r>
            <a:endParaRPr lang="fr-F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lstStyle/>
          <a:p>
            <a:pPr algn="ctr">
              <a:buNone/>
            </a:pPr>
            <a:r>
              <a:rPr lang="fr-FR" dirty="0" smtClean="0">
                <a:solidFill>
                  <a:srgbClr val="FFFF00"/>
                </a:solidFill>
              </a:rPr>
              <a:t>1- Dégager et élucider les différentes problématiques possibles :</a:t>
            </a:r>
          </a:p>
          <a:p>
            <a:pPr algn="ctr">
              <a:buNone/>
            </a:pPr>
            <a:r>
              <a:rPr lang="fr-FR" dirty="0" smtClean="0"/>
              <a:t> Avant d’élaborer de manière définitive la problématique d’un travail de recherche, il est très important de faire le point sur les différentes problématiques déjà adoptées par des grands chercheurs au cours de leurs travaux de recherches.    </a:t>
            </a:r>
            <a:endParaRPr lang="fr-FR" dirty="0"/>
          </a:p>
        </p:txBody>
      </p:sp>
      <p:sp>
        <p:nvSpPr>
          <p:cNvPr id="6"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p:txBody>
          <a:bodyPr>
            <a:normAutofit/>
          </a:bodyPr>
          <a:lstStyle/>
          <a:p>
            <a:pPr algn="ctr">
              <a:buNone/>
            </a:pPr>
            <a:endParaRPr lang="fr-FR" sz="2400" dirty="0" smtClean="0"/>
          </a:p>
          <a:p>
            <a:pPr algn="ctr">
              <a:buNone/>
            </a:pPr>
            <a:r>
              <a:rPr lang="fr-FR" sz="3200" dirty="0" smtClean="0"/>
              <a:t>Cette </a:t>
            </a:r>
            <a:r>
              <a:rPr lang="fr-FR" sz="3200" dirty="0" smtClean="0"/>
              <a:t>tâche s’effectuera essentiellement en se référant aux recherches dont on partage son objet de recherche, et qui nous proposent des schèmes théoriques </a:t>
            </a:r>
            <a:r>
              <a:rPr lang="fr-FR" sz="3200" dirty="0" smtClean="0"/>
              <a:t>multiples et </a:t>
            </a:r>
            <a:r>
              <a:rPr lang="fr-FR" sz="3200" dirty="0" smtClean="0"/>
              <a:t>très variés dans le traitement de cet </a:t>
            </a:r>
            <a:r>
              <a:rPr lang="fr-FR" sz="3200" dirty="0" smtClean="0"/>
              <a:t>objet.</a:t>
            </a:r>
            <a:endParaRPr lang="fr-FR" sz="3200" dirty="0"/>
          </a:p>
        </p:txBody>
      </p:sp>
      <p:sp>
        <p:nvSpPr>
          <p:cNvPr id="4" name="Titre 1"/>
          <p:cNvSpPr>
            <a:spLocks noGrp="1"/>
          </p:cNvSpPr>
          <p:nvPr>
            <p:ph type="title"/>
          </p:nvPr>
        </p:nvSpPr>
        <p:spPr>
          <a:xfrm>
            <a:off x="428596" y="512064"/>
            <a:ext cx="8501122" cy="914400"/>
          </a:xfrm>
        </p:spPr>
        <p:txBody>
          <a:bodyPr/>
          <a:lstStyle/>
          <a:p>
            <a:r>
              <a:rPr lang="fr-FR" sz="3600" dirty="0" smtClean="0"/>
              <a:t>Comment élaborer une problématique </a:t>
            </a:r>
            <a:endParaRPr lang="fr-FR" sz="36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Mé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1308</TotalTime>
  <Words>901</Words>
  <Application>Microsoft Office PowerPoint</Application>
  <PresentationFormat>Affichage à l'écran (4:3)</PresentationFormat>
  <Paragraphs>71</Paragraphs>
  <Slides>19</Slides>
  <Notes>0</Notes>
  <HiddenSlides>0</HiddenSlides>
  <MMClips>0</MMClips>
  <ScaleCrop>false</ScaleCrop>
  <HeadingPairs>
    <vt:vector size="4" baseType="variant">
      <vt:variant>
        <vt:lpstr>Thème</vt:lpstr>
      </vt:variant>
      <vt:variant>
        <vt:i4>1</vt:i4>
      </vt:variant>
      <vt:variant>
        <vt:lpstr>Titres des diapositives</vt:lpstr>
      </vt:variant>
      <vt:variant>
        <vt:i4>19</vt:i4>
      </vt:variant>
    </vt:vector>
  </HeadingPairs>
  <TitlesOfParts>
    <vt:vector size="20" baseType="lpstr">
      <vt:lpstr>Métro</vt:lpstr>
      <vt:lpstr>Problématique</vt:lpstr>
      <vt:lpstr>Définition et précision</vt:lpstr>
      <vt:lpstr>Définition et précision</vt:lpstr>
      <vt:lpstr>Définition et précision</vt:lpstr>
      <vt:lpstr>Définition et précision</vt:lpstr>
      <vt:lpstr>Exemple:</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Comment élaborer une problématique </vt:lpstr>
      <vt:lpstr>Conclusion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Problématique</dc:title>
  <dc:creator>alili</dc:creator>
  <cp:lastModifiedBy>alili</cp:lastModifiedBy>
  <cp:revision>67</cp:revision>
  <dcterms:created xsi:type="dcterms:W3CDTF">2015-11-22T21:21:52Z</dcterms:created>
  <dcterms:modified xsi:type="dcterms:W3CDTF">2015-11-23T23:10:08Z</dcterms:modified>
</cp:coreProperties>
</file>