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11"/>
    <p:restoredTop sz="93069"/>
  </p:normalViewPr>
  <p:slideViewPr>
    <p:cSldViewPr snapToGrid="0" snapToObjects="1">
      <p:cViewPr varScale="1">
        <p:scale>
          <a:sx n="92" d="100"/>
          <a:sy n="92" d="100"/>
        </p:scale>
        <p:origin x="220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5/3/23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5/3/23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5/3/23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5/3/23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5/3/23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5/3/23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5/3/23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5/3/23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5/3/23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5/3/23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5/3/23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5/3/23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mp.berkeley.edu/history/malthus.html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8.jpeg"/><Relationship Id="rId4" Type="http://schemas.openxmlformats.org/officeDocument/2006/relationships/image" Target="../media/image8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5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4.jpeg"/><Relationship Id="rId4" Type="http://schemas.openxmlformats.org/officeDocument/2006/relationships/image" Target="../media/image88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7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infoscience.fr/histoire/portrait/buffon.html-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infoscience.fr/histoire/biograph/biograph.php3?Titre=Lamarck" TargetMode="External"/><Relationship Id="rId4" Type="http://schemas.openxmlformats.org/officeDocument/2006/relationships/hyperlink" Target="http://www.lamarck.cnrs.f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46020"/>
            <a:ext cx="9144000" cy="1059180"/>
          </a:xfrm>
          <a:prstGeom prst="rect">
            <a:avLst/>
          </a:prstGeom>
        </p:spPr>
      </p:pic>
      <p:sp>
        <p:nvSpPr>
          <p:cNvPr id="3" name="TextBox 1"/>
          <p:cNvSpPr txBox="1"/>
          <p:nvPr/>
        </p:nvSpPr>
        <p:spPr>
          <a:xfrm>
            <a:off x="2291460" y="2690078"/>
            <a:ext cx="4686472" cy="5486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600" dirty="0">
                <a:solidFill>
                  <a:srgbClr val="000000"/>
                </a:solidFill>
                <a:latin typeface="Arial"/>
                <a:ea typeface="Arial"/>
              </a:rPr>
              <a:t>Théories</a:t>
            </a:r>
            <a:r>
              <a:rPr lang="en-US" altLang="zh-CN" sz="3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3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36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3600" dirty="0">
                <a:solidFill>
                  <a:srgbClr val="000000"/>
                </a:solidFill>
                <a:latin typeface="Arial"/>
                <a:ea typeface="Arial"/>
              </a:rPr>
              <a:t>l'évolution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24840"/>
          </a:xfrm>
          <a:prstGeom prst="rect">
            <a:avLst/>
          </a:prstGeom>
        </p:spPr>
      </p:pic>
      <p:sp>
        <p:nvSpPr>
          <p:cNvPr id="2" name="Freeform 43"/>
          <p:cNvSpPr/>
          <p:nvPr/>
        </p:nvSpPr>
        <p:spPr>
          <a:xfrm>
            <a:off x="514350" y="603250"/>
            <a:ext cx="8223250" cy="4768850"/>
          </a:xfrm>
          <a:custGeom>
            <a:avLst/>
            <a:gdLst>
              <a:gd name="connsiteX0" fmla="*/ 12445 w 8223250"/>
              <a:gd name="connsiteY0" fmla="*/ 4769993 h 4768850"/>
              <a:gd name="connsiteX1" fmla="*/ 8234171 w 8223250"/>
              <a:gd name="connsiteY1" fmla="*/ 4769993 h 4768850"/>
              <a:gd name="connsiteX2" fmla="*/ 8234171 w 8223250"/>
              <a:gd name="connsiteY2" fmla="*/ 17526 h 4768850"/>
              <a:gd name="connsiteX3" fmla="*/ 12445 w 8223250"/>
              <a:gd name="connsiteY3" fmla="*/ 17526 h 4768850"/>
              <a:gd name="connsiteX4" fmla="*/ 12445 w 8223250"/>
              <a:gd name="connsiteY4" fmla="*/ 4769993 h 476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23250" h="4768850">
                <a:moveTo>
                  <a:pt x="12445" y="4769993"/>
                </a:moveTo>
                <a:lnTo>
                  <a:pt x="8234171" y="4769993"/>
                </a:lnTo>
                <a:lnTo>
                  <a:pt x="8234171" y="17526"/>
                </a:lnTo>
                <a:lnTo>
                  <a:pt x="12445" y="17526"/>
                </a:lnTo>
                <a:lnTo>
                  <a:pt x="12445" y="4769993"/>
                </a:lnTo>
                <a:close/>
              </a:path>
            </a:pathLst>
          </a:custGeom>
          <a:solidFill>
            <a:srgbClr val="000070">
              <a:alpha val="0"/>
            </a:srgbClr>
          </a:solidFill>
          <a:ln w="9525">
            <a:solidFill>
              <a:srgbClr val="4E80BB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4"/>
          <p:cNvSpPr txBox="1"/>
          <p:nvPr/>
        </p:nvSpPr>
        <p:spPr>
          <a:xfrm>
            <a:off x="618439" y="21513"/>
            <a:ext cx="8181623" cy="64041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112189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transformisme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Lamarck: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fossiles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510"/>
              </a:lnSpc>
            </a:pPr>
            <a:endParaRPr lang="en-US" dirty="0"/>
          </a:p>
          <a:p>
            <a:pPr marL="0" indent="216408">
              <a:lnSpc>
                <a:spcPct val="100000"/>
              </a:lnSpc>
            </a:pPr>
            <a:r>
              <a:rPr lang="en-US" altLang="zh-CN" sz="1400" b="1" i="1" dirty="0">
                <a:solidFill>
                  <a:srgbClr val="00009B"/>
                </a:solidFill>
                <a:latin typeface="Arial"/>
                <a:ea typeface="Arial"/>
              </a:rPr>
              <a:t>Les</a:t>
            </a:r>
            <a:r>
              <a:rPr lang="en-US" altLang="zh-CN" sz="1400" b="1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00009B"/>
                </a:solidFill>
                <a:latin typeface="Arial"/>
                <a:ea typeface="Arial"/>
              </a:rPr>
              <a:t>espèces</a:t>
            </a:r>
            <a:r>
              <a:rPr lang="en-US" altLang="zh-CN" sz="1400" b="1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00009B"/>
                </a:solidFill>
                <a:latin typeface="Arial"/>
                <a:ea typeface="Arial"/>
              </a:rPr>
              <a:t>dites</a:t>
            </a:r>
            <a:r>
              <a:rPr lang="en-US" altLang="zh-CN" sz="1400" b="1" i="1" spc="-8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00009B"/>
                </a:solidFill>
                <a:latin typeface="Arial"/>
                <a:ea typeface="Arial"/>
              </a:rPr>
              <a:t>perdues</a:t>
            </a:r>
          </a:p>
          <a:p>
            <a:pPr>
              <a:lnSpc>
                <a:spcPts val="844"/>
              </a:lnSpc>
            </a:pPr>
            <a:endParaRPr lang="en-US" dirty="0"/>
          </a:p>
          <a:p>
            <a:pPr marL="0" indent="216408" hangingPunct="0">
              <a:lnSpc>
                <a:spcPct val="130833"/>
              </a:lnSpc>
            </a:pP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C'est</a:t>
            </a:r>
            <a:r>
              <a:rPr lang="en-US" altLang="zh-CN" sz="1400" i="1" spc="1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encore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une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question</a:t>
            </a:r>
            <a:r>
              <a:rPr lang="en-US" altLang="zh-CN" sz="1400" i="1" spc="1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pour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moi,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que</a:t>
            </a:r>
            <a:r>
              <a:rPr lang="en-US" altLang="zh-CN" sz="1400" i="1" spc="1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de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savoir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si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les</a:t>
            </a:r>
            <a:r>
              <a:rPr lang="en-US" altLang="zh-CN" sz="1400" i="1" spc="1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moyens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qu'a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pris</a:t>
            </a:r>
            <a:r>
              <a:rPr lang="en-US" altLang="zh-CN" sz="1400" i="1" spc="1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la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nature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pour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assurer</a:t>
            </a:r>
            <a:r>
              <a:rPr lang="en-US" altLang="zh-CN" sz="1400" i="1" spc="1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la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conservation</a:t>
            </a:r>
            <a:r>
              <a:rPr lang="en-US" altLang="zh-CN" sz="14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des</a:t>
            </a:r>
            <a:r>
              <a:rPr lang="en-US" altLang="zh-CN" sz="14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espèces</a:t>
            </a:r>
            <a:r>
              <a:rPr lang="en-US" altLang="zh-CN" sz="14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ou</a:t>
            </a:r>
            <a:r>
              <a:rPr lang="en-US" altLang="zh-CN" sz="14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des</a:t>
            </a:r>
            <a:r>
              <a:rPr lang="en-US" altLang="zh-CN" sz="14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races,</a:t>
            </a:r>
            <a:r>
              <a:rPr lang="en-US" altLang="zh-CN" sz="14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ont</a:t>
            </a:r>
            <a:r>
              <a:rPr lang="en-US" altLang="zh-CN" sz="14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été</a:t>
            </a:r>
            <a:r>
              <a:rPr lang="en-US" altLang="zh-CN" sz="14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tellement</a:t>
            </a:r>
            <a:r>
              <a:rPr lang="en-US" altLang="zh-CN" sz="14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insuffisants,</a:t>
            </a:r>
            <a:r>
              <a:rPr lang="en-US" altLang="zh-CN" sz="14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que</a:t>
            </a:r>
            <a:r>
              <a:rPr lang="en-US" altLang="zh-CN" sz="14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u="sng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des</a:t>
            </a:r>
            <a:r>
              <a:rPr lang="en-US" altLang="zh-CN" sz="1400" i="1" u="sng" spc="7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400" i="1" u="sng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races</a:t>
            </a:r>
            <a:r>
              <a:rPr lang="en-US" altLang="zh-CN" sz="1400" i="1" u="sng" spc="80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400" i="1" u="sng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entières</a:t>
            </a:r>
            <a:r>
              <a:rPr lang="en-US" altLang="zh-CN" sz="1400" i="1" u="sng" spc="7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400" i="1" u="sng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soient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u="sng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maintenant</a:t>
            </a:r>
            <a:r>
              <a:rPr lang="en-US" altLang="zh-CN" sz="1400" i="1" u="sng" spc="94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400" i="1" u="sng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anéanties</a:t>
            </a:r>
            <a:r>
              <a:rPr lang="en-US" altLang="zh-CN" sz="1400" i="1" u="sng" spc="100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400" i="1" u="sng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ou</a:t>
            </a:r>
            <a:r>
              <a:rPr lang="en-US" altLang="zh-CN" sz="1400" i="1" u="sng" spc="100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400" i="1" u="sng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perdues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.</a:t>
            </a:r>
            <a:r>
              <a:rPr lang="en-US" altLang="zh-CN" sz="1400" i="1" spc="10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Cependant,</a:t>
            </a:r>
            <a:r>
              <a:rPr lang="en-US" altLang="zh-CN" sz="1400" i="1" spc="10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les</a:t>
            </a:r>
            <a:r>
              <a:rPr lang="en-US" altLang="zh-CN" sz="1400" i="1" spc="10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débris</a:t>
            </a:r>
            <a:r>
              <a:rPr lang="en-US" altLang="zh-CN" sz="1400" i="1" spc="10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fossiles</a:t>
            </a:r>
            <a:r>
              <a:rPr lang="en-US" altLang="zh-CN" sz="1400" i="1" spc="10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que</a:t>
            </a:r>
            <a:r>
              <a:rPr lang="en-US" altLang="zh-CN" sz="1400" i="1" spc="10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nous</a:t>
            </a:r>
            <a:r>
              <a:rPr lang="en-US" altLang="zh-CN" sz="1400" i="1" spc="10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trouvons</a:t>
            </a:r>
            <a:r>
              <a:rPr lang="en-US" altLang="zh-CN" sz="1400" i="1" spc="10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enfouis</a:t>
            </a:r>
            <a:r>
              <a:rPr lang="en-US" altLang="zh-CN" sz="1400" i="1" spc="10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dans</a:t>
            </a:r>
            <a:r>
              <a:rPr lang="en-US" altLang="zh-CN" sz="1400" i="1" spc="10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le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sol</a:t>
            </a:r>
            <a:r>
              <a:rPr lang="en-US" altLang="zh-CN" sz="1400" i="1" spc="69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en</a:t>
            </a:r>
            <a:r>
              <a:rPr lang="en-US" altLang="zh-CN" sz="1400" i="1" spc="69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tant</a:t>
            </a:r>
            <a:r>
              <a:rPr lang="en-US" altLang="zh-CN" sz="14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de</a:t>
            </a:r>
            <a:r>
              <a:rPr lang="en-US" altLang="zh-CN" sz="1400" i="1" spc="69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lieux</a:t>
            </a:r>
            <a:r>
              <a:rPr lang="en-US" altLang="zh-CN" sz="14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différents,</a:t>
            </a:r>
            <a:r>
              <a:rPr lang="en-US" altLang="zh-CN" sz="1400" i="1" spc="69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nous</a:t>
            </a:r>
            <a:r>
              <a:rPr lang="en-US" altLang="zh-CN" sz="14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offrent</a:t>
            </a:r>
            <a:r>
              <a:rPr lang="en-US" altLang="zh-CN" sz="1400" i="1" spc="69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les</a:t>
            </a:r>
            <a:r>
              <a:rPr lang="en-US" altLang="zh-CN" sz="14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restes</a:t>
            </a:r>
            <a:r>
              <a:rPr lang="en-US" altLang="zh-CN" sz="1400" i="1" spc="69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d'une</a:t>
            </a:r>
            <a:r>
              <a:rPr lang="en-US" altLang="zh-CN" sz="14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multitude</a:t>
            </a:r>
            <a:r>
              <a:rPr lang="en-US" altLang="zh-CN" sz="1400" i="1" spc="69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d'animaux</a:t>
            </a:r>
            <a:r>
              <a:rPr lang="en-US" altLang="zh-CN" sz="14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divers</a:t>
            </a:r>
            <a:r>
              <a:rPr lang="en-US" altLang="zh-CN" sz="1400" i="1" spc="69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qui</a:t>
            </a:r>
            <a:r>
              <a:rPr lang="en-US" altLang="zh-CN" sz="14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ont</a:t>
            </a:r>
            <a:r>
              <a:rPr lang="en-US" altLang="zh-CN" sz="1400" i="1" spc="69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existé,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00009B"/>
                </a:solidFill>
                <a:latin typeface="Arial"/>
                <a:ea typeface="Arial"/>
              </a:rPr>
              <a:t>et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00009B"/>
                </a:solidFill>
                <a:latin typeface="Arial"/>
                <a:ea typeface="Arial"/>
              </a:rPr>
              <a:t>parmi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00009B"/>
                </a:solidFill>
                <a:latin typeface="Arial"/>
                <a:ea typeface="Arial"/>
              </a:rPr>
              <a:t>lesquels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ea typeface="Arial"/>
              </a:rPr>
              <a:t>il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44" dirty="0">
                <a:solidFill>
                  <a:srgbClr val="00009B"/>
                </a:solidFill>
                <a:latin typeface="Arial"/>
                <a:ea typeface="Arial"/>
              </a:rPr>
              <a:t>ne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00009B"/>
                </a:solidFill>
                <a:latin typeface="Arial"/>
                <a:ea typeface="Arial"/>
              </a:rPr>
              <a:t>s'en</a:t>
            </a:r>
            <a:r>
              <a:rPr lang="en-US" altLang="zh-CN" sz="1400" i="1" spc="2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00009B"/>
                </a:solidFill>
                <a:latin typeface="Arial"/>
                <a:ea typeface="Arial"/>
              </a:rPr>
              <a:t>trouve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00009B"/>
                </a:solidFill>
                <a:latin typeface="Arial"/>
                <a:ea typeface="Arial"/>
              </a:rPr>
              <a:t>qu'un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00009B"/>
                </a:solidFill>
                <a:latin typeface="Arial"/>
                <a:ea typeface="Arial"/>
              </a:rPr>
              <a:t>très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00009B"/>
                </a:solidFill>
                <a:latin typeface="Arial"/>
                <a:ea typeface="Arial"/>
              </a:rPr>
              <a:t>petit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40" dirty="0">
                <a:solidFill>
                  <a:srgbClr val="00009B"/>
                </a:solidFill>
                <a:latin typeface="Arial"/>
                <a:ea typeface="Arial"/>
              </a:rPr>
              <a:t>nombre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40" dirty="0">
                <a:solidFill>
                  <a:srgbClr val="00009B"/>
                </a:solidFill>
                <a:latin typeface="Arial"/>
                <a:ea typeface="Arial"/>
              </a:rPr>
              <a:t>dont</a:t>
            </a:r>
            <a:r>
              <a:rPr lang="en-US" altLang="zh-CN" sz="1400" i="1" spc="2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40" dirty="0">
                <a:solidFill>
                  <a:srgbClr val="00009B"/>
                </a:solidFill>
                <a:latin typeface="Arial"/>
                <a:ea typeface="Arial"/>
              </a:rPr>
              <a:t>nous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00009B"/>
                </a:solidFill>
                <a:latin typeface="Arial"/>
                <a:ea typeface="Arial"/>
              </a:rPr>
              <a:t>connaissons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00009B"/>
                </a:solidFill>
                <a:latin typeface="Arial"/>
                <a:ea typeface="Arial"/>
              </a:rPr>
              <a:t>maintenant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55" dirty="0">
                <a:solidFill>
                  <a:srgbClr val="00009B"/>
                </a:solidFill>
                <a:latin typeface="Arial"/>
                <a:ea typeface="Arial"/>
              </a:rPr>
              <a:t>des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analogues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vivants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parfaitement</a:t>
            </a:r>
            <a:r>
              <a:rPr lang="en-US" altLang="zh-CN" sz="1400" i="1" spc="-6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semblables.</a:t>
            </a:r>
          </a:p>
          <a:p>
            <a:pPr>
              <a:lnSpc>
                <a:spcPts val="609"/>
              </a:lnSpc>
            </a:pPr>
            <a:endParaRPr lang="en-US" dirty="0"/>
          </a:p>
          <a:p>
            <a:pPr marL="0" indent="216408" hangingPunct="0">
              <a:lnSpc>
                <a:spcPct val="130833"/>
              </a:lnSpc>
            </a:pP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Or,</a:t>
            </a:r>
            <a:r>
              <a:rPr lang="en-US" altLang="zh-CN" sz="1400" i="1" spc="11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si</a:t>
            </a:r>
            <a:r>
              <a:rPr lang="en-US" altLang="zh-CN" sz="1400" i="1" spc="11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quantité</a:t>
            </a:r>
            <a:r>
              <a:rPr lang="en-US" altLang="zh-CN" sz="1400" i="1" spc="11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de</a:t>
            </a:r>
            <a:r>
              <a:rPr lang="en-US" altLang="zh-CN" sz="1400" i="1" spc="11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ces</a:t>
            </a:r>
            <a:r>
              <a:rPr lang="en-US" altLang="zh-CN" sz="1400" i="1" spc="11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coquilles</a:t>
            </a:r>
            <a:r>
              <a:rPr lang="en-US" altLang="zh-CN" sz="1400" i="1" spc="11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fossiles</a:t>
            </a:r>
            <a:r>
              <a:rPr lang="en-US" altLang="zh-CN" sz="1400" i="1" spc="11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se</a:t>
            </a:r>
            <a:r>
              <a:rPr lang="en-US" altLang="zh-CN" sz="1400" i="1" spc="11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montrent</a:t>
            </a:r>
            <a:r>
              <a:rPr lang="en-US" altLang="zh-CN" sz="1400" i="1" spc="11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avec</a:t>
            </a:r>
            <a:r>
              <a:rPr lang="en-US" altLang="zh-CN" sz="1400" i="1" spc="11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des</a:t>
            </a:r>
            <a:r>
              <a:rPr lang="en-US" altLang="zh-CN" sz="1400" i="1" spc="11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différences</a:t>
            </a:r>
            <a:r>
              <a:rPr lang="en-US" altLang="zh-CN" sz="1400" i="1" spc="11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qui</a:t>
            </a:r>
            <a:r>
              <a:rPr lang="en-US" altLang="zh-CN" sz="1400" i="1" spc="11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ne</a:t>
            </a:r>
            <a:r>
              <a:rPr lang="en-US" altLang="zh-CN" sz="1400" i="1" spc="11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nous</a:t>
            </a:r>
            <a:r>
              <a:rPr lang="en-US" altLang="zh-CN" sz="1400" i="1" spc="11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permettent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pas,</a:t>
            </a:r>
            <a:r>
              <a:rPr lang="en-US" altLang="zh-CN" sz="1400" i="1" spc="89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d'après</a:t>
            </a:r>
            <a:r>
              <a:rPr lang="en-US" altLang="zh-CN" sz="1400" i="1" spc="89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les</a:t>
            </a:r>
            <a:r>
              <a:rPr lang="en-US" altLang="zh-CN" sz="1400" i="1" spc="89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opinions</a:t>
            </a:r>
            <a:r>
              <a:rPr lang="en-US" altLang="zh-CN" sz="1400" i="1" spc="89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admises,</a:t>
            </a:r>
            <a:r>
              <a:rPr lang="en-US" altLang="zh-CN" sz="1400" i="1" spc="89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de</a:t>
            </a:r>
            <a:r>
              <a:rPr lang="en-US" altLang="zh-CN" sz="1400" i="1" spc="89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les</a:t>
            </a:r>
            <a:r>
              <a:rPr lang="en-US" altLang="zh-CN" sz="1400" i="1" spc="89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regarder</a:t>
            </a:r>
            <a:r>
              <a:rPr lang="en-US" altLang="zh-CN" sz="1400" i="1" spc="89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comme</a:t>
            </a:r>
            <a:r>
              <a:rPr lang="en-US" altLang="zh-CN" sz="1400" i="1" spc="89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des</a:t>
            </a:r>
            <a:r>
              <a:rPr lang="en-US" altLang="zh-CN" sz="1400" i="1" spc="89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analogues</a:t>
            </a:r>
            <a:r>
              <a:rPr lang="en-US" altLang="zh-CN" sz="1400" i="1" spc="89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des</a:t>
            </a:r>
            <a:r>
              <a:rPr lang="en-US" altLang="zh-CN" sz="1400" i="1" spc="9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espèces</a:t>
            </a:r>
            <a:r>
              <a:rPr lang="en-US" altLang="zh-CN" sz="1400" i="1" spc="89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avoisinantes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00009B"/>
                </a:solidFill>
                <a:latin typeface="Arial"/>
                <a:ea typeface="Arial"/>
              </a:rPr>
              <a:t>que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40" dirty="0">
                <a:solidFill>
                  <a:srgbClr val="00009B"/>
                </a:solidFill>
                <a:latin typeface="Arial"/>
                <a:ea typeface="Arial"/>
              </a:rPr>
              <a:t>nous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00009B"/>
                </a:solidFill>
                <a:latin typeface="Arial"/>
                <a:ea typeface="Arial"/>
              </a:rPr>
              <a:t>connaissons,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00009B"/>
                </a:solidFill>
                <a:latin typeface="Arial"/>
                <a:ea typeface="Arial"/>
              </a:rPr>
              <a:t>s'ensuit</a:t>
            </a:r>
            <a:r>
              <a:rPr lang="en-US" altLang="zh-CN" sz="1400" i="1" spc="60" dirty="0">
                <a:solidFill>
                  <a:srgbClr val="00009B"/>
                </a:solidFill>
                <a:latin typeface="Arial"/>
                <a:ea typeface="Arial"/>
              </a:rPr>
              <a:t>-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ea typeface="Arial"/>
              </a:rPr>
              <a:t>il</a:t>
            </a:r>
            <a:r>
              <a:rPr lang="en-US" altLang="zh-CN" sz="1400" i="1" spc="2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00009B"/>
                </a:solidFill>
                <a:latin typeface="Arial"/>
                <a:ea typeface="Arial"/>
              </a:rPr>
              <a:t>nécessairement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60" dirty="0">
                <a:solidFill>
                  <a:srgbClr val="00009B"/>
                </a:solidFill>
                <a:latin typeface="Arial"/>
                <a:ea typeface="Arial"/>
              </a:rPr>
              <a:t>que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00009B"/>
                </a:solidFill>
                <a:latin typeface="Arial"/>
                <a:ea typeface="Arial"/>
              </a:rPr>
              <a:t>ces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00009B"/>
                </a:solidFill>
                <a:latin typeface="Arial"/>
                <a:ea typeface="Arial"/>
              </a:rPr>
              <a:t>coquilles</a:t>
            </a:r>
            <a:r>
              <a:rPr lang="en-US" altLang="zh-CN" sz="1400" i="1" spc="2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00009B"/>
                </a:solidFill>
                <a:latin typeface="Arial"/>
                <a:ea typeface="Arial"/>
              </a:rPr>
              <a:t>appartiennent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75" dirty="0">
                <a:solidFill>
                  <a:srgbClr val="00009B"/>
                </a:solidFill>
                <a:latin typeface="Arial"/>
                <a:ea typeface="Arial"/>
              </a:rPr>
              <a:t>à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00009B"/>
                </a:solidFill>
                <a:latin typeface="Arial"/>
                <a:ea typeface="Arial"/>
              </a:rPr>
              <a:t>des</a:t>
            </a:r>
            <a:r>
              <a:rPr lang="en-US" altLang="zh-CN" sz="1400" i="1" spc="2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00009B"/>
                </a:solidFill>
                <a:latin typeface="Arial"/>
                <a:ea typeface="Arial"/>
              </a:rPr>
              <a:t>espèces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réellement</a:t>
            </a:r>
            <a:r>
              <a:rPr lang="en-US" altLang="zh-CN" sz="14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perdues?</a:t>
            </a:r>
            <a:r>
              <a:rPr lang="en-US" altLang="zh-CN" sz="14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Pourquoi,</a:t>
            </a:r>
            <a:r>
              <a:rPr lang="en-US" altLang="zh-CN" sz="14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d'ailleurs,</a:t>
            </a:r>
            <a:r>
              <a:rPr lang="en-US" altLang="zh-CN" sz="14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seraient-elles</a:t>
            </a:r>
            <a:r>
              <a:rPr lang="en-US" altLang="zh-CN" sz="14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perdues,</a:t>
            </a:r>
            <a:r>
              <a:rPr lang="en-US" altLang="zh-CN" sz="14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dès</a:t>
            </a:r>
            <a:r>
              <a:rPr lang="en-US" altLang="zh-CN" sz="14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que</a:t>
            </a:r>
            <a:r>
              <a:rPr lang="en-US" altLang="zh-CN" sz="14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l'homme</a:t>
            </a:r>
            <a:r>
              <a:rPr lang="en-US" altLang="zh-CN" sz="14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n'a</a:t>
            </a:r>
            <a:r>
              <a:rPr lang="en-US" altLang="zh-CN" sz="14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pu</a:t>
            </a:r>
            <a:r>
              <a:rPr lang="en-US" altLang="zh-CN" sz="1400" i="1" spc="8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opérer</a:t>
            </a:r>
            <a:r>
              <a:rPr lang="en-US" altLang="zh-CN" sz="14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leur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40" dirty="0">
                <a:solidFill>
                  <a:srgbClr val="00009B"/>
                </a:solidFill>
                <a:latin typeface="Arial"/>
                <a:ea typeface="Arial"/>
              </a:rPr>
              <a:t>destruction?</a:t>
            </a:r>
            <a:r>
              <a:rPr lang="en-US" altLang="zh-CN" sz="1400" i="1" spc="2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85" dirty="0">
                <a:solidFill>
                  <a:srgbClr val="FE0000"/>
                </a:solidFill>
                <a:latin typeface="Arial"/>
                <a:ea typeface="Arial"/>
              </a:rPr>
              <a:t>Ne</a:t>
            </a:r>
            <a:r>
              <a:rPr lang="en-US" altLang="zh-CN" sz="1400" b="1" i="1" spc="3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40" dirty="0">
                <a:solidFill>
                  <a:srgbClr val="FE0000"/>
                </a:solidFill>
                <a:latin typeface="Arial"/>
                <a:ea typeface="Arial"/>
              </a:rPr>
              <a:t>serait</a:t>
            </a:r>
            <a:r>
              <a:rPr lang="en-US" altLang="zh-CN" sz="1400" b="1" i="1" spc="55" dirty="0">
                <a:solidFill>
                  <a:srgbClr val="FE0000"/>
                </a:solidFill>
                <a:latin typeface="Arial"/>
                <a:ea typeface="Arial"/>
              </a:rPr>
              <a:t>-</a:t>
            </a:r>
            <a:r>
              <a:rPr lang="en-US" altLang="zh-CN" sz="1400" b="1" i="1" spc="25" dirty="0">
                <a:solidFill>
                  <a:srgbClr val="FE0000"/>
                </a:solidFill>
                <a:latin typeface="Arial"/>
                <a:ea typeface="Arial"/>
              </a:rPr>
              <a:t>il</a:t>
            </a:r>
            <a:r>
              <a:rPr lang="en-US" altLang="zh-CN" sz="1400" b="1" i="1" spc="3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55" dirty="0">
                <a:solidFill>
                  <a:srgbClr val="FE0000"/>
                </a:solidFill>
                <a:latin typeface="Arial"/>
                <a:ea typeface="Arial"/>
              </a:rPr>
              <a:t>pas</a:t>
            </a:r>
            <a:r>
              <a:rPr lang="en-US" altLang="zh-CN" sz="1400" b="1" i="1" spc="2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44" dirty="0">
                <a:solidFill>
                  <a:srgbClr val="FE0000"/>
                </a:solidFill>
                <a:latin typeface="Arial"/>
                <a:ea typeface="Arial"/>
              </a:rPr>
              <a:t>possible,</a:t>
            </a:r>
            <a:r>
              <a:rPr lang="en-US" altLang="zh-CN" sz="1400" b="1" i="1" spc="3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64" dirty="0">
                <a:solidFill>
                  <a:srgbClr val="FE0000"/>
                </a:solidFill>
                <a:latin typeface="Arial"/>
                <a:ea typeface="Arial"/>
              </a:rPr>
              <a:t>au</a:t>
            </a:r>
            <a:r>
              <a:rPr lang="en-US" altLang="zh-CN" sz="1400" b="1" i="1" spc="3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40" dirty="0">
                <a:solidFill>
                  <a:srgbClr val="FE0000"/>
                </a:solidFill>
                <a:latin typeface="Arial"/>
                <a:ea typeface="Arial"/>
              </a:rPr>
              <a:t>contraire,</a:t>
            </a:r>
            <a:r>
              <a:rPr lang="en-US" altLang="zh-CN" sz="1400" b="1" i="1" spc="2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69" dirty="0">
                <a:solidFill>
                  <a:srgbClr val="FE0000"/>
                </a:solidFill>
                <a:latin typeface="Arial"/>
                <a:ea typeface="Arial"/>
              </a:rPr>
              <a:t>que</a:t>
            </a:r>
            <a:r>
              <a:rPr lang="en-US" altLang="zh-CN" sz="1400" b="1" i="1" spc="3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44" dirty="0">
                <a:solidFill>
                  <a:srgbClr val="FE0000"/>
                </a:solidFill>
                <a:latin typeface="Arial"/>
                <a:ea typeface="Arial"/>
              </a:rPr>
              <a:t>les</a:t>
            </a:r>
            <a:r>
              <a:rPr lang="en-US" altLang="zh-CN" sz="1400" b="1" i="1" spc="3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44" dirty="0">
                <a:solidFill>
                  <a:srgbClr val="FE0000"/>
                </a:solidFill>
                <a:latin typeface="Arial"/>
                <a:ea typeface="Arial"/>
              </a:rPr>
              <a:t>individus</a:t>
            </a:r>
            <a:r>
              <a:rPr lang="en-US" altLang="zh-CN" sz="1400" b="1" i="1" spc="3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44" dirty="0">
                <a:solidFill>
                  <a:srgbClr val="FE0000"/>
                </a:solidFill>
                <a:latin typeface="Arial"/>
                <a:ea typeface="Arial"/>
              </a:rPr>
              <a:t>fossiles</a:t>
            </a:r>
            <a:r>
              <a:rPr lang="en-US" altLang="zh-CN" sz="1400" b="1" i="1" spc="2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60" dirty="0">
                <a:solidFill>
                  <a:srgbClr val="FE0000"/>
                </a:solidFill>
                <a:latin typeface="Arial"/>
                <a:ea typeface="Arial"/>
              </a:rPr>
              <a:t>dont</a:t>
            </a:r>
            <a:r>
              <a:rPr lang="en-US" altLang="zh-CN" sz="1400" b="1" i="1" spc="3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25" dirty="0">
                <a:solidFill>
                  <a:srgbClr val="FE0000"/>
                </a:solidFill>
                <a:latin typeface="Arial"/>
                <a:ea typeface="Arial"/>
              </a:rPr>
              <a:t>il</a:t>
            </a:r>
            <a:r>
              <a:rPr lang="en-US" altLang="zh-CN" sz="1400" b="1" i="1" spc="3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40" dirty="0">
                <a:solidFill>
                  <a:srgbClr val="FE0000"/>
                </a:solidFill>
                <a:latin typeface="Arial"/>
                <a:ea typeface="Arial"/>
              </a:rPr>
              <a:t>s'agit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ea typeface="Arial"/>
              </a:rPr>
              <a:t>appartinssent</a:t>
            </a:r>
            <a:r>
              <a:rPr lang="en-US" altLang="zh-CN" sz="1400" b="1" i="1" spc="5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ea typeface="Arial"/>
              </a:rPr>
              <a:t>à</a:t>
            </a:r>
            <a:r>
              <a:rPr lang="en-US" altLang="zh-CN" sz="1400" b="1" i="1" spc="5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ea typeface="Arial"/>
              </a:rPr>
              <a:t>des</a:t>
            </a:r>
            <a:r>
              <a:rPr lang="en-US" altLang="zh-CN" sz="1400" b="1" i="1" spc="5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ea typeface="Arial"/>
              </a:rPr>
              <a:t>espèces</a:t>
            </a:r>
            <a:r>
              <a:rPr lang="en-US" altLang="zh-CN" sz="1400" b="1" i="1" spc="6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ea typeface="Arial"/>
              </a:rPr>
              <a:t>encore</a:t>
            </a:r>
            <a:r>
              <a:rPr lang="en-US" altLang="zh-CN" sz="1400" b="1" i="1" spc="5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ea typeface="Arial"/>
              </a:rPr>
              <a:t>existantes,</a:t>
            </a:r>
            <a:r>
              <a:rPr lang="en-US" altLang="zh-CN" sz="1400" b="1" i="1" spc="5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ea typeface="Arial"/>
              </a:rPr>
              <a:t>mais</a:t>
            </a:r>
            <a:r>
              <a:rPr lang="en-US" altLang="zh-CN" sz="1400" b="1" i="1" spc="6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ea typeface="Arial"/>
              </a:rPr>
              <a:t>qui</a:t>
            </a:r>
            <a:r>
              <a:rPr lang="en-US" altLang="zh-CN" sz="1400" b="1" i="1" spc="5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ea typeface="Arial"/>
              </a:rPr>
              <a:t>ont</a:t>
            </a:r>
            <a:r>
              <a:rPr lang="en-US" altLang="zh-CN" sz="1400" b="1" i="1" spc="5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ea typeface="Arial"/>
              </a:rPr>
              <a:t>changé</a:t>
            </a:r>
            <a:r>
              <a:rPr lang="en-US" altLang="zh-CN" sz="1400" b="1" i="1" spc="6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ea typeface="Arial"/>
              </a:rPr>
              <a:t>depuis,</a:t>
            </a:r>
            <a:r>
              <a:rPr lang="en-US" altLang="zh-CN" sz="1400" b="1" i="1" spc="5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ea typeface="Arial"/>
              </a:rPr>
              <a:t>et</a:t>
            </a:r>
            <a:r>
              <a:rPr lang="en-US" altLang="zh-CN" sz="1400" b="1" i="1" spc="5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ea typeface="Arial"/>
              </a:rPr>
              <a:t>ont</a:t>
            </a:r>
            <a:r>
              <a:rPr lang="en-US" altLang="zh-CN" sz="1400" b="1" i="1" spc="6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ea typeface="Arial"/>
              </a:rPr>
              <a:t>donné</a:t>
            </a:r>
            <a:r>
              <a:rPr lang="en-US" altLang="zh-CN" sz="1400" b="1" i="1" spc="5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ea typeface="Arial"/>
              </a:rPr>
              <a:t>lieu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ea typeface="Arial"/>
              </a:rPr>
              <a:t>aux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ea typeface="Arial"/>
              </a:rPr>
              <a:t>espèces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ea typeface="Arial"/>
              </a:rPr>
              <a:t>actuellement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ea typeface="Arial"/>
              </a:rPr>
              <a:t>vivantes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ea typeface="Arial"/>
              </a:rPr>
              <a:t>que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ea typeface="Arial"/>
              </a:rPr>
              <a:t>nous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ea typeface="Arial"/>
              </a:rPr>
              <a:t>en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ea typeface="Arial"/>
              </a:rPr>
              <a:t>trouvons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400" b="1" i="1" dirty="0">
                <a:solidFill>
                  <a:srgbClr val="FE0000"/>
                </a:solidFill>
                <a:latin typeface="Arial"/>
                <a:ea typeface="Arial"/>
              </a:rPr>
              <a:t>voisines</a:t>
            </a:r>
            <a:r>
              <a:rPr lang="en-US" altLang="zh-CN" sz="1400" i="1" dirty="0">
                <a:solidFill>
                  <a:srgbClr val="FE0000"/>
                </a:solidFill>
                <a:latin typeface="Arial"/>
                <a:ea typeface="Arial"/>
              </a:rPr>
              <a:t>.</a:t>
            </a:r>
            <a:r>
              <a:rPr lang="en-US" altLang="zh-CN" sz="1400" i="1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Les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cs typeface="Arial"/>
              </a:rPr>
              <a:t> 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considérations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cs typeface="Arial"/>
              </a:rPr>
              <a:t> 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qui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suivent,</a:t>
            </a:r>
            <a:r>
              <a:rPr lang="en-US" altLang="zh-CN" sz="1400" i="1" spc="-1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et</a:t>
            </a:r>
            <a:r>
              <a:rPr lang="en-US" altLang="zh-CN" sz="1400" i="1" spc="-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nos</a:t>
            </a:r>
            <a:r>
              <a:rPr lang="en-US" altLang="zh-CN" sz="1400" i="1" spc="-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observations</a:t>
            </a:r>
            <a:r>
              <a:rPr lang="en-US" altLang="zh-CN" sz="1400" i="1" spc="-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dans</a:t>
            </a:r>
            <a:r>
              <a:rPr lang="en-US" altLang="zh-CN" sz="1400" i="1" spc="-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le</a:t>
            </a:r>
            <a:r>
              <a:rPr lang="en-US" altLang="zh-CN" sz="1400" i="1" spc="-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cours</a:t>
            </a:r>
            <a:r>
              <a:rPr lang="en-US" altLang="zh-CN" sz="1400" i="1" spc="-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de</a:t>
            </a:r>
            <a:r>
              <a:rPr lang="en-US" altLang="zh-CN" sz="1400" i="1" spc="-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cet</a:t>
            </a:r>
            <a:r>
              <a:rPr lang="en-US" altLang="zh-CN" sz="1400" i="1" spc="-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ouvrage,</a:t>
            </a:r>
            <a:r>
              <a:rPr lang="en-US" altLang="zh-CN" sz="1400" i="1" spc="-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rendront</a:t>
            </a:r>
            <a:r>
              <a:rPr lang="en-US" altLang="zh-CN" sz="1400" i="1" spc="-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cette</a:t>
            </a:r>
            <a:r>
              <a:rPr lang="en-US" altLang="zh-CN" sz="1400" i="1" spc="-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présomption</a:t>
            </a:r>
            <a:r>
              <a:rPr lang="en-US" altLang="zh-CN" sz="1400" i="1" spc="-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très</a:t>
            </a:r>
            <a:r>
              <a:rPr lang="en-US" altLang="zh-CN" sz="1400" i="1" spc="-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probable.</a:t>
            </a:r>
          </a:p>
          <a:p>
            <a:pPr>
              <a:lnSpc>
                <a:spcPts val="889"/>
              </a:lnSpc>
            </a:pPr>
            <a:endParaRPr lang="en-US" dirty="0"/>
          </a:p>
          <a:p>
            <a:pPr marL="0" indent="216408">
              <a:lnSpc>
                <a:spcPct val="100000"/>
              </a:lnSpc>
            </a:pPr>
            <a:r>
              <a:rPr lang="en-US" altLang="zh-CN" sz="1400" b="1" i="1" dirty="0">
                <a:solidFill>
                  <a:srgbClr val="00009B"/>
                </a:solidFill>
                <a:latin typeface="Arial"/>
                <a:ea typeface="Arial"/>
              </a:rPr>
              <a:t>J.B.</a:t>
            </a:r>
            <a:r>
              <a:rPr lang="en-US" altLang="zh-CN" sz="1400" b="1" i="1" spc="-3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00009B"/>
                </a:solidFill>
                <a:latin typeface="Arial"/>
                <a:ea typeface="Arial"/>
              </a:rPr>
              <a:t>Lamarck.</a:t>
            </a:r>
            <a:r>
              <a:rPr lang="en-US" altLang="zh-CN" sz="1400" b="1" i="1" spc="-3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00009B"/>
                </a:solidFill>
                <a:latin typeface="Arial"/>
                <a:ea typeface="Arial"/>
              </a:rPr>
              <a:t>1809.</a:t>
            </a:r>
            <a:r>
              <a:rPr lang="en-US" altLang="zh-CN" sz="1400" b="1" i="1" spc="-3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00009B"/>
                </a:solidFill>
                <a:latin typeface="Arial"/>
                <a:ea typeface="Arial"/>
              </a:rPr>
              <a:t>Philosophie</a:t>
            </a:r>
            <a:r>
              <a:rPr lang="en-US" altLang="zh-CN" sz="1400" b="1" i="1" spc="-3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00009B"/>
                </a:solidFill>
                <a:latin typeface="Arial"/>
                <a:ea typeface="Arial"/>
              </a:rPr>
              <a:t>zoologique.</a:t>
            </a:r>
            <a:r>
              <a:rPr lang="en-US" altLang="zh-CN" sz="1400" b="1" i="1" spc="-3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00009B"/>
                </a:solidFill>
                <a:latin typeface="Arial"/>
                <a:ea typeface="Arial"/>
              </a:rPr>
              <a:t>Flammarion,</a:t>
            </a:r>
            <a:r>
              <a:rPr lang="en-US" altLang="zh-CN" sz="1400" b="1" i="1" spc="-3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00009B"/>
                </a:solidFill>
                <a:latin typeface="Arial"/>
                <a:ea typeface="Arial"/>
              </a:rPr>
              <a:t>Paris,</a:t>
            </a:r>
            <a:r>
              <a:rPr lang="en-US" altLang="zh-CN" sz="1400" b="1" i="1" spc="-4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00009B"/>
                </a:solidFill>
                <a:latin typeface="Arial"/>
                <a:ea typeface="Arial"/>
              </a:rPr>
              <a:t>p114.</a:t>
            </a:r>
          </a:p>
          <a:p>
            <a:pPr>
              <a:lnSpc>
                <a:spcPts val="1344"/>
              </a:lnSpc>
            </a:pPr>
            <a:endParaRPr lang="en-US" dirty="0"/>
          </a:p>
          <a:p>
            <a:pPr marL="12801" hangingPunct="0">
              <a:lnSpc>
                <a:spcPct val="125000"/>
              </a:lnSpc>
            </a:pP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La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découverte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de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fossiles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ne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correspondant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pas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aux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espèces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actuelles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dans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des</a:t>
            </a:r>
            <a:r>
              <a:rPr lang="en-US" altLang="zh-CN" sz="1600" spc="12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couches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30" dirty="0">
                <a:solidFill>
                  <a:srgbClr val="FE0000"/>
                </a:solidFill>
                <a:latin typeface="Arial"/>
                <a:ea typeface="Arial"/>
              </a:rPr>
              <a:t>géologiques</a:t>
            </a:r>
            <a:r>
              <a:rPr lang="en-US" altLang="zh-CN" sz="1600" spc="1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30" dirty="0">
                <a:solidFill>
                  <a:srgbClr val="FE0000"/>
                </a:solidFill>
                <a:latin typeface="Arial"/>
                <a:ea typeface="Arial"/>
              </a:rPr>
              <a:t>anciennes</a:t>
            </a:r>
            <a:r>
              <a:rPr lang="en-US" altLang="zh-CN" sz="1600" spc="1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30" dirty="0">
                <a:solidFill>
                  <a:srgbClr val="FE0000"/>
                </a:solidFill>
                <a:latin typeface="Arial"/>
                <a:ea typeface="Arial"/>
              </a:rPr>
              <a:t>suggère</a:t>
            </a:r>
            <a:r>
              <a:rPr lang="en-US" altLang="zh-CN" sz="1600" spc="2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25" dirty="0">
                <a:solidFill>
                  <a:srgbClr val="FE0000"/>
                </a:solidFill>
                <a:latin typeface="Arial"/>
                <a:ea typeface="Arial"/>
              </a:rPr>
              <a:t>l’apparition</a:t>
            </a:r>
            <a:r>
              <a:rPr lang="en-US" altLang="zh-CN" sz="1600" spc="1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40" dirty="0">
                <a:solidFill>
                  <a:srgbClr val="FE0000"/>
                </a:solidFill>
                <a:latin typeface="Arial"/>
                <a:ea typeface="Arial"/>
              </a:rPr>
              <a:t>de</a:t>
            </a:r>
            <a:r>
              <a:rPr lang="en-US" altLang="zh-CN" sz="1600" spc="2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25" dirty="0">
                <a:solidFill>
                  <a:srgbClr val="FE0000"/>
                </a:solidFill>
                <a:latin typeface="Arial"/>
                <a:ea typeface="Arial"/>
              </a:rPr>
              <a:t>nouvelles</a:t>
            </a:r>
            <a:r>
              <a:rPr lang="en-US" altLang="zh-CN" sz="1600" spc="1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34" dirty="0">
                <a:solidFill>
                  <a:srgbClr val="FE0000"/>
                </a:solidFill>
                <a:latin typeface="Arial"/>
                <a:ea typeface="Arial"/>
              </a:rPr>
              <a:t>espèces</a:t>
            </a:r>
            <a:r>
              <a:rPr lang="en-US" altLang="zh-CN" sz="1600" spc="1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34" dirty="0">
                <a:solidFill>
                  <a:srgbClr val="FE0000"/>
                </a:solidFill>
                <a:latin typeface="Arial"/>
                <a:ea typeface="Arial"/>
              </a:rPr>
              <a:t>par</a:t>
            </a:r>
            <a:r>
              <a:rPr lang="en-US" altLang="zh-CN" sz="1600" spc="2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25" dirty="0">
                <a:solidFill>
                  <a:srgbClr val="FE0000"/>
                </a:solidFill>
                <a:latin typeface="Arial"/>
                <a:ea typeface="Arial"/>
              </a:rPr>
              <a:t>transformation</a:t>
            </a:r>
            <a:r>
              <a:rPr lang="en-US" altLang="zh-CN" sz="1600" spc="1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85" dirty="0">
                <a:solidFill>
                  <a:srgbClr val="FE0000"/>
                </a:solidFill>
                <a:latin typeface="Arial"/>
                <a:ea typeface="Arial"/>
              </a:rPr>
              <a:t>à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partir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d’espèces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plus</a:t>
            </a:r>
            <a:r>
              <a:rPr lang="en-US" altLang="zh-CN" sz="1600" spc="-3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anciennes.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64007" y="6659460"/>
            <a:ext cx="9116474" cy="1600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6053073" algn="l"/>
              </a:tabLst>
            </a:pP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Dia: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J.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van</a:t>
            </a:r>
            <a:r>
              <a:rPr lang="en-US" altLang="zh-CN" sz="105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Helden	Source: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Jacques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Roger,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in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Le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darwinisme</a:t>
            </a:r>
            <a:r>
              <a:rPr lang="en-US" altLang="zh-CN" sz="1050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d'aujourd'hui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24840"/>
          </a:xfrm>
          <a:prstGeom prst="rect">
            <a:avLst/>
          </a:prstGeom>
        </p:spPr>
      </p:pic>
      <p:sp>
        <p:nvSpPr>
          <p:cNvPr id="2" name="TextBox 47"/>
          <p:cNvSpPr txBox="1"/>
          <p:nvPr/>
        </p:nvSpPr>
        <p:spPr>
          <a:xfrm>
            <a:off x="64007" y="27555"/>
            <a:ext cx="8808079" cy="67885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183233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transformisme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Lamarck: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notion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d’espèce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525"/>
              </a:lnSpc>
            </a:pPr>
            <a:endParaRPr lang="en-US" dirty="0"/>
          </a:p>
          <a:p>
            <a:pPr marL="494995" indent="359968" hangingPunct="0">
              <a:lnSpc>
                <a:spcPct val="114583"/>
              </a:lnSpc>
            </a:pP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Aussi,</a:t>
            </a:r>
            <a:r>
              <a:rPr lang="en-US" altLang="zh-CN" sz="16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tous</a:t>
            </a:r>
            <a:r>
              <a:rPr lang="en-US" altLang="zh-CN" sz="16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ceux</a:t>
            </a:r>
            <a:r>
              <a:rPr lang="en-US" altLang="zh-CN" sz="16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qui</a:t>
            </a:r>
            <a:r>
              <a:rPr lang="en-US" altLang="zh-CN" sz="16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se</a:t>
            </a:r>
            <a:r>
              <a:rPr lang="en-US" altLang="zh-CN" sz="16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sont</a:t>
            </a:r>
            <a:r>
              <a:rPr lang="en-US" altLang="zh-CN" sz="16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fortement</a:t>
            </a:r>
            <a:r>
              <a:rPr lang="en-US" altLang="zh-CN" sz="16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occupés</a:t>
            </a:r>
            <a:r>
              <a:rPr lang="en-US" altLang="zh-CN" sz="16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de</a:t>
            </a:r>
            <a:r>
              <a:rPr lang="en-US" altLang="zh-CN" sz="16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l'étude</a:t>
            </a:r>
            <a:r>
              <a:rPr lang="en-US" altLang="zh-CN" sz="16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de</a:t>
            </a:r>
            <a:r>
              <a:rPr lang="en-US" altLang="zh-CN" sz="16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l'histoire</a:t>
            </a:r>
            <a:r>
              <a:rPr lang="en-US" altLang="zh-CN" sz="16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naturelle</a:t>
            </a:r>
            <a:r>
              <a:rPr lang="en-US" altLang="zh-CN" sz="16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savent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que</a:t>
            </a:r>
            <a:r>
              <a:rPr lang="en-US" altLang="zh-CN" sz="16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maintenant</a:t>
            </a:r>
            <a:r>
              <a:rPr lang="en-US" altLang="zh-CN" sz="16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les</a:t>
            </a:r>
            <a:r>
              <a:rPr lang="en-US" altLang="zh-CN" sz="16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naturalistes</a:t>
            </a:r>
            <a:r>
              <a:rPr lang="en-US" altLang="zh-CN" sz="1600" i="1" spc="8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sont</a:t>
            </a:r>
            <a:r>
              <a:rPr lang="en-US" altLang="zh-CN" sz="16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extrêmement</a:t>
            </a:r>
            <a:r>
              <a:rPr lang="en-US" altLang="zh-CN" sz="16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embarrassés</a:t>
            </a:r>
            <a:r>
              <a:rPr lang="en-US" altLang="zh-CN" sz="16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pour</a:t>
            </a:r>
            <a:r>
              <a:rPr lang="en-US" altLang="zh-CN" sz="1600" i="1" spc="8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déterminer</a:t>
            </a:r>
            <a:r>
              <a:rPr lang="en-US" altLang="zh-CN" sz="16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les</a:t>
            </a:r>
            <a:r>
              <a:rPr lang="en-US" altLang="zh-CN" sz="16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objets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qu'ils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doivent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regarder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comme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des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espèces.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En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effet,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ne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sachant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pas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que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les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espèces</a:t>
            </a:r>
            <a:r>
              <a:rPr lang="en-US" altLang="zh-CN" sz="1600" i="1" spc="1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n'ont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réellement</a:t>
            </a:r>
            <a:r>
              <a:rPr lang="en-US" altLang="zh-CN" sz="16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qu'une</a:t>
            </a:r>
            <a:r>
              <a:rPr lang="en-US" altLang="zh-CN" sz="16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constance</a:t>
            </a:r>
            <a:r>
              <a:rPr lang="en-US" altLang="zh-CN" sz="16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relative</a:t>
            </a:r>
            <a:r>
              <a:rPr lang="en-US" altLang="zh-CN" sz="16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à</a:t>
            </a:r>
            <a:r>
              <a:rPr lang="en-US" altLang="zh-CN" sz="16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la</a:t>
            </a:r>
            <a:r>
              <a:rPr lang="en-US" altLang="zh-CN" sz="16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durée</a:t>
            </a:r>
            <a:r>
              <a:rPr lang="en-US" altLang="zh-CN" sz="16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des</a:t>
            </a:r>
            <a:r>
              <a:rPr lang="en-US" altLang="zh-CN" sz="16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circonstances</a:t>
            </a:r>
            <a:r>
              <a:rPr lang="en-US" altLang="zh-CN" sz="16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dans</a:t>
            </a:r>
            <a:r>
              <a:rPr lang="en-US" altLang="zh-CN" sz="1600" i="1" spc="7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lesquelles</a:t>
            </a:r>
            <a:r>
              <a:rPr lang="en-US" altLang="zh-CN" sz="16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se</a:t>
            </a:r>
            <a:r>
              <a:rPr lang="en-US" altLang="zh-CN" sz="1600" i="1" spc="8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sont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trouvés</a:t>
            </a:r>
            <a:r>
              <a:rPr lang="en-US" altLang="zh-CN" sz="1600" i="1" spc="3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tous</a:t>
            </a:r>
            <a:r>
              <a:rPr lang="en-US" altLang="zh-CN" sz="1600" i="1" spc="4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les</a:t>
            </a:r>
            <a:r>
              <a:rPr lang="en-US" altLang="zh-CN" sz="1600" i="1" spc="4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individus</a:t>
            </a:r>
            <a:r>
              <a:rPr lang="en-US" altLang="zh-CN" sz="1600" i="1" spc="3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qui</a:t>
            </a:r>
            <a:r>
              <a:rPr lang="en-US" altLang="zh-CN" sz="1600" i="1" spc="4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les</a:t>
            </a:r>
            <a:r>
              <a:rPr lang="en-US" altLang="zh-CN" sz="1600" i="1" spc="4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représentent,</a:t>
            </a:r>
            <a:r>
              <a:rPr lang="en-US" altLang="zh-CN" sz="1600" i="1" spc="3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et</a:t>
            </a:r>
            <a:r>
              <a:rPr lang="en-US" altLang="zh-CN" sz="1600" i="1" spc="4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que</a:t>
            </a:r>
            <a:r>
              <a:rPr lang="en-US" altLang="zh-CN" sz="1600" i="1" spc="4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certains</a:t>
            </a:r>
            <a:r>
              <a:rPr lang="en-US" altLang="zh-CN" sz="1600" i="1" spc="3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de</a:t>
            </a:r>
            <a:r>
              <a:rPr lang="en-US" altLang="zh-CN" sz="1600" i="1" spc="4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ces</a:t>
            </a:r>
            <a:r>
              <a:rPr lang="en-US" altLang="zh-CN" sz="1600" i="1" spc="4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individus</a:t>
            </a:r>
            <a:r>
              <a:rPr lang="en-US" altLang="zh-CN" sz="1600" i="1" spc="4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ayant</a:t>
            </a:r>
            <a:r>
              <a:rPr lang="en-US" altLang="zh-CN" sz="1600" i="1" spc="3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varié,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55" dirty="0">
                <a:solidFill>
                  <a:srgbClr val="00009B"/>
                </a:solidFill>
                <a:latin typeface="Arial"/>
                <a:ea typeface="Arial"/>
              </a:rPr>
              <a:t>constituent</a:t>
            </a:r>
            <a:r>
              <a:rPr lang="en-US" altLang="zh-CN" sz="1600" i="1" spc="3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80" dirty="0">
                <a:solidFill>
                  <a:srgbClr val="00009B"/>
                </a:solidFill>
                <a:latin typeface="Arial"/>
                <a:ea typeface="Arial"/>
              </a:rPr>
              <a:t>des</a:t>
            </a:r>
            <a:r>
              <a:rPr lang="en-US" altLang="zh-CN" sz="1600" i="1" spc="3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64" dirty="0">
                <a:solidFill>
                  <a:srgbClr val="00009B"/>
                </a:solidFill>
                <a:latin typeface="Arial"/>
                <a:ea typeface="Arial"/>
              </a:rPr>
              <a:t>races</a:t>
            </a:r>
            <a:r>
              <a:rPr lang="en-US" altLang="zh-CN" sz="1600" i="1" spc="4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60" dirty="0">
                <a:solidFill>
                  <a:srgbClr val="00009B"/>
                </a:solidFill>
                <a:latin typeface="Arial"/>
                <a:ea typeface="Arial"/>
              </a:rPr>
              <a:t>qui</a:t>
            </a:r>
            <a:r>
              <a:rPr lang="en-US" altLang="zh-CN" sz="1600" i="1" spc="3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69" dirty="0">
                <a:solidFill>
                  <a:srgbClr val="00009B"/>
                </a:solidFill>
                <a:latin typeface="Arial"/>
                <a:ea typeface="Arial"/>
              </a:rPr>
              <a:t>se</a:t>
            </a:r>
            <a:r>
              <a:rPr lang="en-US" altLang="zh-CN" sz="1600" i="1" spc="4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64" dirty="0">
                <a:solidFill>
                  <a:srgbClr val="00009B"/>
                </a:solidFill>
                <a:latin typeface="Arial"/>
                <a:ea typeface="Arial"/>
              </a:rPr>
              <a:t>nuancent</a:t>
            </a:r>
            <a:r>
              <a:rPr lang="en-US" altLang="zh-CN" sz="1600" i="1" spc="3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75" dirty="0">
                <a:solidFill>
                  <a:srgbClr val="00009B"/>
                </a:solidFill>
                <a:latin typeface="Arial"/>
                <a:ea typeface="Arial"/>
              </a:rPr>
              <a:t>avec</a:t>
            </a:r>
            <a:r>
              <a:rPr lang="en-US" altLang="zh-CN" sz="1600" i="1" spc="4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69" dirty="0">
                <a:solidFill>
                  <a:srgbClr val="00009B"/>
                </a:solidFill>
                <a:latin typeface="Arial"/>
                <a:ea typeface="Arial"/>
              </a:rPr>
              <a:t>ceux</a:t>
            </a:r>
            <a:r>
              <a:rPr lang="en-US" altLang="zh-CN" sz="1600" i="1" spc="3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75" dirty="0">
                <a:solidFill>
                  <a:srgbClr val="00009B"/>
                </a:solidFill>
                <a:latin typeface="Arial"/>
                <a:ea typeface="Arial"/>
              </a:rPr>
              <a:t>de</a:t>
            </a:r>
            <a:r>
              <a:rPr lang="en-US" altLang="zh-CN" sz="1600" i="1" spc="4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60" dirty="0">
                <a:solidFill>
                  <a:srgbClr val="00009B"/>
                </a:solidFill>
                <a:latin typeface="Arial"/>
                <a:ea typeface="Arial"/>
              </a:rPr>
              <a:t>quelqu'autre</a:t>
            </a:r>
            <a:r>
              <a:rPr lang="en-US" altLang="zh-CN" sz="1600" i="1" spc="3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69" dirty="0">
                <a:solidFill>
                  <a:srgbClr val="00009B"/>
                </a:solidFill>
                <a:latin typeface="Arial"/>
                <a:ea typeface="Arial"/>
              </a:rPr>
              <a:t>espèce</a:t>
            </a:r>
            <a:r>
              <a:rPr lang="en-US" altLang="zh-CN" sz="1600" i="1" spc="4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55" dirty="0">
                <a:solidFill>
                  <a:srgbClr val="00009B"/>
                </a:solidFill>
                <a:latin typeface="Arial"/>
                <a:ea typeface="Arial"/>
              </a:rPr>
              <a:t>voisine,</a:t>
            </a:r>
            <a:r>
              <a:rPr lang="en-US" altLang="zh-CN" sz="1600" i="1" spc="3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u="sng" spc="64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les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u="sng" spc="2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naturalistes</a:t>
            </a:r>
            <a:r>
              <a:rPr lang="en-US" altLang="zh-CN" sz="1600" i="1" u="sng" spc="1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600" i="1" u="sng" spc="34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se</a:t>
            </a:r>
            <a:r>
              <a:rPr lang="en-US" altLang="zh-CN" sz="1600" i="1" u="sng" spc="20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600" i="1" u="sng" spc="30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décident</a:t>
            </a:r>
            <a:r>
              <a:rPr lang="en-US" altLang="zh-CN" sz="1600" i="1" u="sng" spc="20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600" i="1" u="sng" spc="2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arbitrairement,</a:t>
            </a:r>
            <a:r>
              <a:rPr lang="en-US" altLang="zh-CN" sz="1600" i="1" u="sng" spc="1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600" i="1" u="sng" spc="40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en</a:t>
            </a:r>
            <a:r>
              <a:rPr lang="en-US" altLang="zh-CN" sz="1600" i="1" u="sng" spc="20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600" i="1" u="sng" spc="30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donnant,</a:t>
            </a:r>
            <a:r>
              <a:rPr lang="en-US" altLang="zh-CN" sz="1600" i="1" u="sng" spc="20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600" i="1" u="sng" spc="2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les</a:t>
            </a:r>
            <a:r>
              <a:rPr lang="en-US" altLang="zh-CN" sz="1600" i="1" u="sng" spc="1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600" i="1" u="sng" spc="30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uns,</a:t>
            </a:r>
            <a:r>
              <a:rPr lang="en-US" altLang="zh-CN" sz="1600" i="1" u="sng" spc="20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600" i="1" u="sng" spc="40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comme</a:t>
            </a:r>
            <a:r>
              <a:rPr lang="en-US" altLang="zh-CN" sz="1600" i="1" u="sng" spc="20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600" i="1" u="sng" spc="2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variétés,</a:t>
            </a:r>
            <a:r>
              <a:rPr lang="en-US" altLang="zh-CN" sz="1600" i="1" u="sng" spc="1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600" i="1" u="sng" spc="30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les</a:t>
            </a:r>
            <a:r>
              <a:rPr lang="en-US" altLang="zh-CN" sz="1600" i="1" u="sng" spc="20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600" i="1" u="sng" spc="2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autres,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u="sng" spc="30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comme</a:t>
            </a:r>
            <a:r>
              <a:rPr lang="en-US" altLang="zh-CN" sz="1600" i="1" u="sng" spc="1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600" i="1" u="sng" spc="2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espèces,</a:t>
            </a:r>
            <a:r>
              <a:rPr lang="en-US" altLang="zh-CN" sz="1600" i="1" u="sng" spc="1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600" i="1" u="sng" spc="34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des</a:t>
            </a:r>
            <a:r>
              <a:rPr lang="en-US" altLang="zh-CN" sz="1600" i="1" u="sng" spc="1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600" i="1" u="sng" spc="20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individus</a:t>
            </a:r>
            <a:r>
              <a:rPr lang="en-US" altLang="zh-CN" sz="1600" i="1" u="sng" spc="1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600" i="1" u="sng" spc="30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observés</a:t>
            </a:r>
            <a:r>
              <a:rPr lang="en-US" altLang="zh-CN" sz="1600" i="1" u="sng" spc="1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600" i="1" u="sng" spc="30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en</a:t>
            </a:r>
            <a:r>
              <a:rPr lang="en-US" altLang="zh-CN" sz="1600" i="1" u="sng" spc="1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600" i="1" u="sng" spc="20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différents</a:t>
            </a:r>
            <a:r>
              <a:rPr lang="en-US" altLang="zh-CN" sz="1600" i="1" u="sng" spc="1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600" i="1" u="sng" spc="30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pays</a:t>
            </a:r>
            <a:r>
              <a:rPr lang="en-US" altLang="zh-CN" sz="1600" i="1" u="sng" spc="1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600" i="1" u="sng" spc="2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et</a:t>
            </a:r>
            <a:r>
              <a:rPr lang="en-US" altLang="zh-CN" sz="1600" i="1" u="sng" spc="1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600" i="1" u="sng" spc="2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dans</a:t>
            </a:r>
            <a:r>
              <a:rPr lang="en-US" altLang="zh-CN" sz="1600" i="1" u="sng" spc="1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600" i="1" u="sng" spc="2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diverses</a:t>
            </a:r>
            <a:r>
              <a:rPr lang="en-US" altLang="zh-CN" sz="1600" i="1" u="sng" spc="15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600" i="1" u="sng" spc="20" dirty="0">
                <a:solidFill>
                  <a:srgbClr val="00009B"/>
                </a:solidFill>
                <a:uFill>
                  <a:solidFill>
                    <a:srgbClr val="00009B"/>
                  </a:solidFill>
                </a:uFill>
                <a:latin typeface="Arial"/>
                <a:ea typeface="Arial"/>
              </a:rPr>
              <a:t>situations</a:t>
            </a:r>
            <a:r>
              <a:rPr lang="en-US" altLang="zh-CN" sz="1600" i="1" spc="44" dirty="0">
                <a:solidFill>
                  <a:srgbClr val="00009B"/>
                </a:solidFill>
                <a:latin typeface="Arial"/>
                <a:ea typeface="Arial"/>
              </a:rPr>
              <a:t>.</a:t>
            </a:r>
            <a:r>
              <a:rPr lang="en-US" altLang="zh-CN" sz="16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10" dirty="0">
                <a:solidFill>
                  <a:srgbClr val="00009B"/>
                </a:solidFill>
                <a:latin typeface="Arial"/>
                <a:ea typeface="Arial"/>
              </a:rPr>
              <a:t>Il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34" dirty="0">
                <a:solidFill>
                  <a:srgbClr val="00009B"/>
                </a:solidFill>
                <a:latin typeface="Arial"/>
                <a:ea typeface="Arial"/>
              </a:rPr>
              <a:t>en</a:t>
            </a:r>
            <a:r>
              <a:rPr lang="en-US" altLang="zh-CN" sz="16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25" dirty="0">
                <a:solidFill>
                  <a:srgbClr val="00009B"/>
                </a:solidFill>
                <a:latin typeface="Arial"/>
                <a:ea typeface="Arial"/>
              </a:rPr>
              <a:t>résulte</a:t>
            </a:r>
            <a:r>
              <a:rPr lang="en-US" altLang="zh-CN" sz="16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40" dirty="0">
                <a:solidFill>
                  <a:srgbClr val="00009B"/>
                </a:solidFill>
                <a:latin typeface="Arial"/>
                <a:ea typeface="Arial"/>
              </a:rPr>
              <a:t>que</a:t>
            </a:r>
            <a:r>
              <a:rPr lang="en-US" altLang="zh-CN" sz="16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25" dirty="0">
                <a:solidFill>
                  <a:srgbClr val="00009B"/>
                </a:solidFill>
                <a:latin typeface="Arial"/>
                <a:ea typeface="Arial"/>
              </a:rPr>
              <a:t>la</a:t>
            </a:r>
            <a:r>
              <a:rPr lang="en-US" altLang="zh-CN" sz="16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25" dirty="0">
                <a:solidFill>
                  <a:srgbClr val="00009B"/>
                </a:solidFill>
                <a:latin typeface="Arial"/>
                <a:ea typeface="Arial"/>
              </a:rPr>
              <a:t>partie</a:t>
            </a:r>
            <a:r>
              <a:rPr lang="en-US" altLang="zh-CN" sz="16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40" dirty="0">
                <a:solidFill>
                  <a:srgbClr val="00009B"/>
                </a:solidFill>
                <a:latin typeface="Arial"/>
                <a:ea typeface="Arial"/>
              </a:rPr>
              <a:t>du</a:t>
            </a:r>
            <a:r>
              <a:rPr lang="en-US" altLang="zh-CN" sz="16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25" dirty="0">
                <a:solidFill>
                  <a:srgbClr val="00009B"/>
                </a:solidFill>
                <a:latin typeface="Arial"/>
                <a:ea typeface="Arial"/>
              </a:rPr>
              <a:t>travail</a:t>
            </a:r>
            <a:r>
              <a:rPr lang="en-US" altLang="zh-CN" sz="16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30" dirty="0">
                <a:solidFill>
                  <a:srgbClr val="00009B"/>
                </a:solidFill>
                <a:latin typeface="Arial"/>
                <a:ea typeface="Arial"/>
              </a:rPr>
              <a:t>qui</a:t>
            </a:r>
            <a:r>
              <a:rPr lang="en-US" altLang="zh-CN" sz="16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30" dirty="0">
                <a:solidFill>
                  <a:srgbClr val="00009B"/>
                </a:solidFill>
                <a:latin typeface="Arial"/>
                <a:ea typeface="Arial"/>
              </a:rPr>
              <a:t>concerne</a:t>
            </a:r>
            <a:r>
              <a:rPr lang="en-US" altLang="zh-CN" sz="16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34" dirty="0">
                <a:solidFill>
                  <a:srgbClr val="00009B"/>
                </a:solidFill>
                <a:latin typeface="Arial"/>
                <a:ea typeface="Arial"/>
              </a:rPr>
              <a:t>la</a:t>
            </a:r>
            <a:r>
              <a:rPr lang="en-US" altLang="zh-CN" sz="16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30" dirty="0">
                <a:solidFill>
                  <a:srgbClr val="00009B"/>
                </a:solidFill>
                <a:latin typeface="Arial"/>
                <a:ea typeface="Arial"/>
              </a:rPr>
              <a:t>détermination</a:t>
            </a:r>
            <a:r>
              <a:rPr lang="en-US" altLang="zh-CN" sz="16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34" dirty="0">
                <a:solidFill>
                  <a:srgbClr val="00009B"/>
                </a:solidFill>
                <a:latin typeface="Arial"/>
                <a:ea typeface="Arial"/>
              </a:rPr>
              <a:t>des</a:t>
            </a:r>
            <a:r>
              <a:rPr lang="en-US" altLang="zh-CN" sz="16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30" dirty="0">
                <a:solidFill>
                  <a:srgbClr val="00009B"/>
                </a:solidFill>
                <a:latin typeface="Arial"/>
                <a:ea typeface="Arial"/>
              </a:rPr>
              <a:t>espèces,</a:t>
            </a:r>
            <a:r>
              <a:rPr lang="en-US" altLang="zh-CN" sz="16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30" dirty="0">
                <a:solidFill>
                  <a:srgbClr val="00009B"/>
                </a:solidFill>
                <a:latin typeface="Arial"/>
                <a:ea typeface="Arial"/>
              </a:rPr>
              <a:t>devient</a:t>
            </a:r>
            <a:r>
              <a:rPr lang="en-US" altLang="zh-CN" sz="16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spc="44" dirty="0">
                <a:solidFill>
                  <a:srgbClr val="00009B"/>
                </a:solidFill>
                <a:latin typeface="Arial"/>
                <a:ea typeface="Arial"/>
              </a:rPr>
              <a:t>de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jour</a:t>
            </a:r>
            <a:r>
              <a:rPr lang="en-US" altLang="zh-CN" sz="1600" i="1" spc="44" dirty="0">
                <a:solidFill>
                  <a:srgbClr val="00009B"/>
                </a:solidFill>
                <a:latin typeface="Arial"/>
                <a:cs typeface="Arial"/>
              </a:rPr>
              <a:t>  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en</a:t>
            </a:r>
            <a:r>
              <a:rPr lang="en-US" altLang="zh-CN" sz="1600" i="1" spc="44" dirty="0">
                <a:solidFill>
                  <a:srgbClr val="00009B"/>
                </a:solidFill>
                <a:latin typeface="Arial"/>
                <a:cs typeface="Arial"/>
              </a:rPr>
              <a:t>  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jour</a:t>
            </a:r>
            <a:r>
              <a:rPr lang="en-US" altLang="zh-CN" sz="1600" i="1" spc="50" dirty="0">
                <a:solidFill>
                  <a:srgbClr val="00009B"/>
                </a:solidFill>
                <a:latin typeface="Arial"/>
                <a:cs typeface="Arial"/>
              </a:rPr>
              <a:t>  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plus</a:t>
            </a:r>
            <a:r>
              <a:rPr lang="en-US" altLang="zh-CN" sz="1600" i="1" spc="44" dirty="0">
                <a:solidFill>
                  <a:srgbClr val="00009B"/>
                </a:solidFill>
                <a:latin typeface="Arial"/>
                <a:cs typeface="Arial"/>
              </a:rPr>
              <a:t>  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défectueuse,</a:t>
            </a:r>
            <a:r>
              <a:rPr lang="en-US" altLang="zh-CN" sz="1600" i="1" spc="50" dirty="0">
                <a:solidFill>
                  <a:srgbClr val="00009B"/>
                </a:solidFill>
                <a:latin typeface="Arial"/>
                <a:cs typeface="Arial"/>
              </a:rPr>
              <a:t>  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c'est-à-dire,</a:t>
            </a:r>
            <a:r>
              <a:rPr lang="en-US" altLang="zh-CN" sz="1600" i="1" spc="44" dirty="0">
                <a:solidFill>
                  <a:srgbClr val="00009B"/>
                </a:solidFill>
                <a:latin typeface="Arial"/>
                <a:cs typeface="Arial"/>
              </a:rPr>
              <a:t>  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plus</a:t>
            </a:r>
            <a:r>
              <a:rPr lang="en-US" altLang="zh-CN" sz="1600" i="1" spc="44" dirty="0">
                <a:solidFill>
                  <a:srgbClr val="00009B"/>
                </a:solidFill>
                <a:latin typeface="Arial"/>
                <a:cs typeface="Arial"/>
              </a:rPr>
              <a:t>  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embarrassée</a:t>
            </a:r>
            <a:r>
              <a:rPr lang="en-US" altLang="zh-CN" sz="1600" i="1" spc="50" dirty="0">
                <a:solidFill>
                  <a:srgbClr val="00009B"/>
                </a:solidFill>
                <a:latin typeface="Arial"/>
                <a:cs typeface="Arial"/>
              </a:rPr>
              <a:t>  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et</a:t>
            </a:r>
            <a:r>
              <a:rPr lang="en-US" altLang="zh-CN" sz="1600" i="1" spc="44" dirty="0">
                <a:solidFill>
                  <a:srgbClr val="00009B"/>
                </a:solidFill>
                <a:latin typeface="Arial"/>
                <a:cs typeface="Arial"/>
              </a:rPr>
              <a:t>  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plus</a:t>
            </a:r>
            <a:r>
              <a:rPr lang="en-US" altLang="zh-CN" sz="1600" i="1" spc="50" dirty="0">
                <a:solidFill>
                  <a:srgbClr val="00009B"/>
                </a:solidFill>
                <a:latin typeface="Arial"/>
                <a:cs typeface="Arial"/>
              </a:rPr>
              <a:t>   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ea typeface="Arial"/>
              </a:rPr>
              <a:t>confuse.</a:t>
            </a:r>
            <a:r>
              <a:rPr lang="en-US" altLang="zh-CN" sz="16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b="1" i="1" dirty="0">
                <a:solidFill>
                  <a:srgbClr val="00009B"/>
                </a:solidFill>
                <a:latin typeface="Arial"/>
                <a:ea typeface="Arial"/>
              </a:rPr>
              <a:t>J.B</a:t>
            </a:r>
            <a:r>
              <a:rPr lang="en-US" altLang="zh-CN" sz="1600" b="1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b="1" i="1" dirty="0">
                <a:solidFill>
                  <a:srgbClr val="00009B"/>
                </a:solidFill>
                <a:latin typeface="Arial"/>
                <a:ea typeface="Arial"/>
              </a:rPr>
              <a:t>Lamarck.</a:t>
            </a:r>
            <a:r>
              <a:rPr lang="en-US" altLang="zh-CN" sz="1600" b="1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b="1" i="1" dirty="0">
                <a:solidFill>
                  <a:srgbClr val="00009B"/>
                </a:solidFill>
                <a:latin typeface="Arial"/>
                <a:ea typeface="Arial"/>
              </a:rPr>
              <a:t>1809.</a:t>
            </a:r>
            <a:r>
              <a:rPr lang="en-US" altLang="zh-CN" sz="1600" b="1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b="1" i="1" dirty="0">
                <a:solidFill>
                  <a:srgbClr val="00009B"/>
                </a:solidFill>
                <a:latin typeface="Arial"/>
                <a:ea typeface="Arial"/>
              </a:rPr>
              <a:t>Philosophie</a:t>
            </a:r>
            <a:r>
              <a:rPr lang="en-US" altLang="zh-CN" sz="1600" b="1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b="1" i="1" dirty="0">
                <a:solidFill>
                  <a:srgbClr val="00009B"/>
                </a:solidFill>
                <a:latin typeface="Arial"/>
                <a:ea typeface="Arial"/>
              </a:rPr>
              <a:t>zoologique.</a:t>
            </a:r>
            <a:r>
              <a:rPr lang="en-US" altLang="zh-CN" sz="1600" b="1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b="1" i="1" dirty="0">
                <a:solidFill>
                  <a:srgbClr val="00009B"/>
                </a:solidFill>
                <a:latin typeface="Arial"/>
                <a:ea typeface="Arial"/>
              </a:rPr>
              <a:t>Flammarion,</a:t>
            </a:r>
            <a:r>
              <a:rPr lang="en-US" altLang="zh-CN" sz="1600" b="1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b="1" i="1" dirty="0">
                <a:solidFill>
                  <a:srgbClr val="00009B"/>
                </a:solidFill>
                <a:latin typeface="Arial"/>
                <a:ea typeface="Arial"/>
              </a:rPr>
              <a:t>Paris,</a:t>
            </a:r>
            <a:r>
              <a:rPr lang="en-US" altLang="zh-CN" sz="1600" b="1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600" b="1" i="1" dirty="0">
                <a:solidFill>
                  <a:srgbClr val="00009B"/>
                </a:solidFill>
                <a:latin typeface="Arial"/>
                <a:ea typeface="Arial"/>
              </a:rPr>
              <a:t>p101.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480"/>
              </a:lnSpc>
            </a:pPr>
            <a:endParaRPr lang="en-US" dirty="0"/>
          </a:p>
          <a:p>
            <a:pPr marL="494995" hangingPunct="0">
              <a:lnSpc>
                <a:spcPct val="120000"/>
              </a:lnSpc>
            </a:pP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Comme</a:t>
            </a:r>
            <a:r>
              <a:rPr lang="en-US" altLang="zh-CN" sz="1800" spc="89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pour</a:t>
            </a:r>
            <a:r>
              <a:rPr lang="en-US" altLang="zh-CN" sz="1800" spc="89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Buffon,</a:t>
            </a:r>
            <a:r>
              <a:rPr lang="en-US" altLang="zh-CN" sz="1800" spc="94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la</a:t>
            </a:r>
            <a:r>
              <a:rPr lang="en-US" altLang="zh-CN" sz="1800" spc="89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ressemblance</a:t>
            </a:r>
            <a:r>
              <a:rPr lang="en-US" altLang="zh-CN" sz="1800" spc="89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entre</a:t>
            </a:r>
            <a:r>
              <a:rPr lang="en-US" altLang="zh-CN" sz="1800" spc="94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espèces</a:t>
            </a:r>
            <a:r>
              <a:rPr lang="en-US" altLang="zh-CN" sz="1800" spc="89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actuelles</a:t>
            </a:r>
            <a:r>
              <a:rPr lang="en-US" altLang="zh-CN" sz="1800" spc="89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suggère</a:t>
            </a:r>
            <a:r>
              <a:rPr lang="en-US" altLang="zh-CN" sz="1800" spc="94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à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Lamarck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une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parenté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entre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les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différentes</a:t>
            </a:r>
            <a:r>
              <a:rPr lang="en-US" altLang="zh-CN" sz="1800" spc="-9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espèces.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920"/>
              </a:lnSpc>
            </a:pPr>
            <a:endParaRPr lang="en-US" dirty="0"/>
          </a:p>
          <a:p>
            <a:pPr marL="0" indent="5664072">
              <a:lnSpc>
                <a:spcPct val="100000"/>
              </a:lnSpc>
            </a:pP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Source: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Jacques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Roger,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in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Le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darwinisme</a:t>
            </a:r>
            <a:r>
              <a:rPr lang="en-US" altLang="zh-CN" sz="105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d'aujourd'hui</a:t>
            </a:r>
          </a:p>
          <a:p>
            <a:pPr>
              <a:lnSpc>
                <a:spcPts val="734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Dia: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J.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van</a:t>
            </a:r>
            <a:r>
              <a:rPr lang="en-US" altLang="zh-CN" sz="105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Helden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706880"/>
          </a:xfrm>
          <a:prstGeom prst="rect">
            <a:avLst/>
          </a:prstGeom>
        </p:spPr>
      </p:pic>
      <p:sp>
        <p:nvSpPr>
          <p:cNvPr id="2" name="TextBox 49"/>
          <p:cNvSpPr txBox="1"/>
          <p:nvPr/>
        </p:nvSpPr>
        <p:spPr>
          <a:xfrm>
            <a:off x="1806829" y="21513"/>
            <a:ext cx="566428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transformisme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Lamarck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: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théorie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270967" y="1764535"/>
            <a:ext cx="207032" cy="2743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613867" y="1753168"/>
            <a:ext cx="7832421" cy="13544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4583"/>
              </a:lnSpc>
            </a:pP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Tendance</a:t>
            </a:r>
            <a:r>
              <a:rPr lang="en-US" altLang="zh-CN" sz="18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18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vivant</a:t>
            </a:r>
            <a:r>
              <a:rPr lang="en-US" altLang="zh-CN" sz="18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à</a:t>
            </a:r>
            <a:r>
              <a:rPr lang="en-US" altLang="zh-CN" sz="18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devenir</a:t>
            </a:r>
            <a:r>
              <a:rPr lang="en-US" altLang="zh-CN" sz="18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plus</a:t>
            </a:r>
            <a:r>
              <a:rPr lang="en-US" altLang="zh-CN" sz="18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18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plus</a:t>
            </a:r>
            <a:r>
              <a:rPr lang="en-US" altLang="zh-CN" sz="18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complexe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17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7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ea typeface="Arial"/>
              </a:rPr>
              <a:t>êtres</a:t>
            </a:r>
            <a:r>
              <a:rPr lang="en-US" altLang="zh-CN" sz="17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ea typeface="Arial"/>
              </a:rPr>
              <a:t>vivants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ea typeface="Arial"/>
              </a:rPr>
              <a:t>montrent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ea typeface="Arial"/>
              </a:rPr>
              <a:t>une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ea typeface="Arial"/>
              </a:rPr>
              <a:t>tendance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ea typeface="Arial"/>
              </a:rPr>
              <a:t>à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ea typeface="Arial"/>
              </a:rPr>
              <a:t>se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ea typeface="Arial"/>
              </a:rPr>
              <a:t>transformer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ea typeface="Arial"/>
              </a:rPr>
              <a:t>au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ea typeface="Arial"/>
              </a:rPr>
              <a:t>fil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ea typeface="Arial"/>
              </a:rPr>
              <a:t>générations,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ea typeface="Arial"/>
              </a:rPr>
              <a:t>pour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ea typeface="Arial"/>
              </a:rPr>
              <a:t>aller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1700" spc="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ea typeface="Arial"/>
              </a:rPr>
              <a:t>plus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ea typeface="Arial"/>
              </a:rPr>
              <a:t>simple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ea typeface="Arial"/>
              </a:rPr>
              <a:t>vers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ea typeface="Arial"/>
              </a:rPr>
              <a:t>plus</a:t>
            </a:r>
            <a:r>
              <a:rPr lang="en-US" altLang="zh-CN" sz="17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00" dirty="0">
                <a:solidFill>
                  <a:srgbClr val="000000"/>
                </a:solidFill>
                <a:latin typeface="Arial"/>
                <a:ea typeface="Arial"/>
              </a:rPr>
              <a:t>complexe.</a:t>
            </a:r>
          </a:p>
          <a:p>
            <a:pPr>
              <a:lnSpc>
                <a:spcPts val="440"/>
              </a:lnSpc>
            </a:pPr>
            <a:endParaRPr lang="en-US" dirty="0"/>
          </a:p>
          <a:p>
            <a:pPr marL="0" indent="571804">
              <a:lnSpc>
                <a:spcPct val="100000"/>
              </a:lnSpc>
            </a:pPr>
            <a:r>
              <a:rPr lang="en-US" altLang="zh-CN" sz="1500" dirty="0">
                <a:solidFill>
                  <a:srgbClr val="000000"/>
                </a:solidFill>
                <a:latin typeface="Wingdings"/>
                <a:ea typeface="Wingdings"/>
              </a:rPr>
              <a:t>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êtres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sont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distribués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selon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une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échelle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qui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va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plus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simple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au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plus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complexe</a:t>
            </a:r>
          </a:p>
          <a:p>
            <a:pPr marL="0" indent="800404">
              <a:lnSpc>
                <a:spcPct val="100000"/>
              </a:lnSpc>
            </a:pP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(peut-être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deux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échelles,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une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pour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plantes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une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pour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5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animaux).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270967" y="3475012"/>
            <a:ext cx="8520150" cy="2365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rôle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800" spc="-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circonstances:</a:t>
            </a:r>
          </a:p>
          <a:p>
            <a:pPr marL="457200" hangingPunct="0">
              <a:lnSpc>
                <a:spcPct val="122916"/>
              </a:lnSpc>
              <a:spcBef>
                <a:spcPts val="354"/>
              </a:spcBef>
            </a:pP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On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ne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peut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pas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classer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être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vivants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long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cette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échelle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façon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régulière,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il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y</a:t>
            </a:r>
            <a:r>
              <a:rPr lang="en-US" altLang="zh-CN" sz="160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groupements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rapprochés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6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vides.</a:t>
            </a:r>
          </a:p>
          <a:p>
            <a:pPr marL="0" indent="457200">
              <a:lnSpc>
                <a:spcPct val="100000"/>
              </a:lnSpc>
              <a:spcBef>
                <a:spcPts val="234"/>
              </a:spcBef>
            </a:pPr>
            <a:r>
              <a:rPr lang="en-US" altLang="zh-CN" sz="1600" dirty="0">
                <a:solidFill>
                  <a:srgbClr val="000000"/>
                </a:solidFill>
                <a:latin typeface="Wingdings"/>
                <a:ea typeface="Wingdings"/>
              </a:rPr>
              <a:t>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Il</a:t>
            </a:r>
            <a:r>
              <a:rPr lang="en-US" altLang="zh-CN" sz="16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se</a:t>
            </a:r>
            <a:r>
              <a:rPr lang="en-US" altLang="zh-CN" sz="16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produit</a:t>
            </a:r>
            <a:r>
              <a:rPr lang="en-US" altLang="zh-CN" sz="16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un</a:t>
            </a:r>
            <a:r>
              <a:rPr lang="en-US" altLang="zh-CN" sz="16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processus</a:t>
            </a:r>
            <a:r>
              <a:rPr lang="en-US" altLang="zh-CN" sz="16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d'adaptation</a:t>
            </a:r>
            <a:r>
              <a:rPr lang="en-US" altLang="zh-CN" sz="16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par</a:t>
            </a:r>
            <a:r>
              <a:rPr lang="en-US" altLang="zh-CN" sz="16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rapport</a:t>
            </a:r>
            <a:r>
              <a:rPr lang="en-US" altLang="zh-CN" sz="16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aux</a:t>
            </a:r>
            <a:r>
              <a:rPr lang="en-US" altLang="zh-CN" sz="16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circonstances</a:t>
            </a:r>
            <a:r>
              <a:rPr lang="en-US" altLang="zh-CN" sz="16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(le</a:t>
            </a:r>
            <a:r>
              <a:rPr lang="en-US" altLang="zh-CN" sz="16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milieu).</a:t>
            </a:r>
          </a:p>
          <a:p>
            <a:pPr>
              <a:lnSpc>
                <a:spcPts val="194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8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-5" dirty="0">
                <a:solidFill>
                  <a:srgbClr val="000000"/>
                </a:solidFill>
                <a:latin typeface="Arial"/>
                <a:ea typeface="Arial"/>
              </a:rPr>
              <a:t>Mécanismes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ea typeface="Arial"/>
              </a:rPr>
              <a:t>:</a:t>
            </a:r>
          </a:p>
          <a:p>
            <a:pPr>
              <a:lnSpc>
                <a:spcPts val="505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•Développement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organes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par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l'usage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désuétude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par</a:t>
            </a:r>
            <a:r>
              <a:rPr lang="en-US" altLang="zh-CN" sz="16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non-usage.</a:t>
            </a:r>
          </a:p>
          <a:p>
            <a:pPr>
              <a:lnSpc>
                <a:spcPts val="475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•Hérédité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caractères</a:t>
            </a:r>
            <a:r>
              <a:rPr lang="en-US" altLang="zh-CN" sz="16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acquis.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64007" y="6659460"/>
            <a:ext cx="9116474" cy="1600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6053073" algn="l"/>
              </a:tabLst>
            </a:pP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Dia: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J.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van</a:t>
            </a:r>
            <a:r>
              <a:rPr lang="en-US" altLang="zh-CN" sz="105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Helden	Source: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Jacques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Roger,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in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Le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darwinisme</a:t>
            </a:r>
            <a:r>
              <a:rPr lang="en-US" altLang="zh-CN" sz="1050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d'aujourd'hui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24840"/>
          </a:xfrm>
          <a:prstGeom prst="rect">
            <a:avLst/>
          </a:prstGeom>
        </p:spPr>
      </p:pic>
      <p:sp>
        <p:nvSpPr>
          <p:cNvPr id="2" name="TextBox 55"/>
          <p:cNvSpPr txBox="1"/>
          <p:nvPr/>
        </p:nvSpPr>
        <p:spPr>
          <a:xfrm>
            <a:off x="415137" y="21513"/>
            <a:ext cx="8524394" cy="5957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484655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débat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entre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fixisme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transformisme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689"/>
              </a:lnSpc>
            </a:pPr>
            <a:endParaRPr lang="en-US" dirty="0"/>
          </a:p>
          <a:p>
            <a:pPr marL="0" hangingPunct="0">
              <a:lnSpc>
                <a:spcPct val="104583"/>
              </a:lnSpc>
            </a:pPr>
            <a:r>
              <a:rPr lang="en-US" altLang="zh-CN" sz="1500" spc="15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5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5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20" dirty="0">
                <a:solidFill>
                  <a:srgbClr val="000000"/>
                </a:solidFill>
                <a:latin typeface="Arial"/>
                <a:ea typeface="Arial"/>
              </a:rPr>
              <a:t>théories</a:t>
            </a:r>
            <a:r>
              <a:rPr lang="en-US" altLang="zh-CN" sz="15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b="1" i="1" spc="25" dirty="0">
                <a:solidFill>
                  <a:srgbClr val="000000"/>
                </a:solidFill>
                <a:latin typeface="Arial"/>
                <a:ea typeface="Arial"/>
              </a:rPr>
              <a:t>transformistes</a:t>
            </a:r>
            <a:r>
              <a:rPr lang="en-US" altLang="zh-CN" sz="1500" b="1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ea typeface="Arial"/>
              </a:rPr>
              <a:t>proposées</a:t>
            </a:r>
            <a:r>
              <a:rPr lang="en-US" altLang="zh-CN" sz="15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ea typeface="Arial"/>
              </a:rPr>
              <a:t>par</a:t>
            </a:r>
            <a:r>
              <a:rPr lang="en-US" altLang="zh-CN" sz="15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ea typeface="Arial"/>
              </a:rPr>
              <a:t>Lamarck</a:t>
            </a:r>
            <a:r>
              <a:rPr lang="en-US" altLang="zh-CN" sz="15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20" dirty="0">
                <a:solidFill>
                  <a:srgbClr val="000000"/>
                </a:solidFill>
                <a:latin typeface="Arial"/>
                <a:ea typeface="Arial"/>
              </a:rPr>
              <a:t>suscitent</a:t>
            </a:r>
            <a:r>
              <a:rPr lang="en-US" altLang="zh-CN" sz="15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4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5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20" dirty="0">
                <a:solidFill>
                  <a:srgbClr val="000000"/>
                </a:solidFill>
                <a:latin typeface="Arial"/>
                <a:ea typeface="Arial"/>
              </a:rPr>
              <a:t>vives</a:t>
            </a:r>
            <a:r>
              <a:rPr lang="en-US" altLang="zh-CN" sz="15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ea typeface="Arial"/>
              </a:rPr>
              <a:t>réactions</a:t>
            </a:r>
            <a:r>
              <a:rPr lang="en-US" altLang="zh-CN" sz="15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ea typeface="Arial"/>
              </a:rPr>
              <a:t>au</a:t>
            </a:r>
            <a:r>
              <a:rPr lang="en-US" altLang="zh-CN" sz="15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20" dirty="0">
                <a:solidFill>
                  <a:srgbClr val="000000"/>
                </a:solidFill>
                <a:latin typeface="Arial"/>
                <a:ea typeface="Arial"/>
              </a:rPr>
              <a:t>sein</a:t>
            </a:r>
            <a:r>
              <a:rPr lang="en-US" altLang="zh-CN" sz="15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34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5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2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communauté</a:t>
            </a:r>
            <a:r>
              <a:rPr lang="en-US" altLang="zh-CN" sz="15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5" dirty="0">
                <a:solidFill>
                  <a:srgbClr val="000000"/>
                </a:solidFill>
                <a:latin typeface="Arial"/>
                <a:ea typeface="Arial"/>
              </a:rPr>
              <a:t>scientifique</a:t>
            </a:r>
            <a:r>
              <a:rPr lang="en-US" altLang="zh-CN" sz="1500" spc="1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72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opposants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défendent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une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théorie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Arial"/>
                <a:ea typeface="Arial"/>
              </a:rPr>
              <a:t>fixiste</a:t>
            </a:r>
            <a:r>
              <a:rPr lang="en-US" altLang="zh-CN" sz="1500" b="1" i="1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qui,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accord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avec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écritures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religieuses,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postule</a:t>
            </a:r>
          </a:p>
          <a:p>
            <a:pPr>
              <a:lnSpc>
                <a:spcPts val="43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que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espèces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n’évoluent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pas,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ont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tout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temps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été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semblables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à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ce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qu’elles</a:t>
            </a:r>
            <a:r>
              <a:rPr lang="en-US" altLang="zh-CN" sz="15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sont.</a:t>
            </a:r>
          </a:p>
          <a:p>
            <a:pPr marL="0" hangingPunct="0">
              <a:lnSpc>
                <a:spcPct val="124583"/>
              </a:lnSpc>
              <a:spcBef>
                <a:spcPts val="160"/>
              </a:spcBef>
            </a:pPr>
            <a:r>
              <a:rPr lang="en-US" altLang="zh-CN" sz="1500" spc="3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44" dirty="0">
                <a:solidFill>
                  <a:srgbClr val="000000"/>
                </a:solidFill>
                <a:latin typeface="Arial"/>
                <a:ea typeface="Arial"/>
              </a:rPr>
              <a:t>Parmi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4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40" dirty="0">
                <a:solidFill>
                  <a:srgbClr val="000000"/>
                </a:solidFill>
                <a:latin typeface="Arial"/>
                <a:ea typeface="Arial"/>
              </a:rPr>
              <a:t>principaux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50" dirty="0">
                <a:solidFill>
                  <a:srgbClr val="000000"/>
                </a:solidFill>
                <a:latin typeface="Arial"/>
                <a:ea typeface="Arial"/>
              </a:rPr>
              <a:t>opposants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50" dirty="0">
                <a:solidFill>
                  <a:srgbClr val="000000"/>
                </a:solidFill>
                <a:latin typeface="Arial"/>
                <a:ea typeface="Arial"/>
              </a:rPr>
              <a:t>au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44" dirty="0">
                <a:solidFill>
                  <a:srgbClr val="000000"/>
                </a:solidFill>
                <a:latin typeface="Arial"/>
                <a:ea typeface="Arial"/>
              </a:rPr>
              <a:t>transformisme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5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44" dirty="0">
                <a:solidFill>
                  <a:srgbClr val="000000"/>
                </a:solidFill>
                <a:latin typeface="Arial"/>
                <a:ea typeface="Arial"/>
              </a:rPr>
              <a:t>Lamarck,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60" dirty="0">
                <a:solidFill>
                  <a:srgbClr val="000000"/>
                </a:solidFill>
                <a:latin typeface="Arial"/>
                <a:ea typeface="Arial"/>
              </a:rPr>
              <a:t>on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34" dirty="0">
                <a:solidFill>
                  <a:srgbClr val="000000"/>
                </a:solidFill>
                <a:latin typeface="Arial"/>
                <a:ea typeface="Arial"/>
              </a:rPr>
              <a:t>cite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34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spc="34" dirty="0">
                <a:solidFill>
                  <a:srgbClr val="000000"/>
                </a:solidFill>
                <a:latin typeface="Arial"/>
                <a:ea typeface="Arial"/>
              </a:rPr>
              <a:t>naturaliste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b="1" i="1" spc="55" dirty="0">
                <a:solidFill>
                  <a:srgbClr val="000000"/>
                </a:solidFill>
                <a:latin typeface="Arial"/>
                <a:ea typeface="Arial"/>
              </a:rPr>
              <a:t>Georges</a:t>
            </a:r>
            <a:r>
              <a:rPr lang="en-US" altLang="zh-CN" sz="1500" b="1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Arial"/>
                <a:ea typeface="Arial"/>
              </a:rPr>
              <a:t>Cuvier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,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fervent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défenseur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15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fixisme.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457200" hangingPunct="0">
              <a:lnSpc>
                <a:spcPct val="124166"/>
              </a:lnSpc>
            </a:pPr>
            <a:r>
              <a:rPr lang="en-US" altLang="zh-CN" sz="1400" spc="15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400" spc="20" dirty="0">
                <a:solidFill>
                  <a:srgbClr val="000000"/>
                </a:solidFill>
                <a:latin typeface="Arial"/>
                <a:ea typeface="Arial"/>
              </a:rPr>
              <a:t>Cuvier</a:t>
            </a:r>
            <a:r>
              <a:rPr lang="en-US" altLang="zh-CN" sz="1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ea typeface="Arial"/>
              </a:rPr>
              <a:t>défend</a:t>
            </a:r>
            <a:r>
              <a:rPr lang="en-US" altLang="zh-CN" sz="1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ea typeface="Arial"/>
              </a:rPr>
              <a:t>une</a:t>
            </a:r>
            <a:r>
              <a:rPr lang="en-US" altLang="zh-CN" sz="1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20" dirty="0">
                <a:solidFill>
                  <a:srgbClr val="000000"/>
                </a:solidFill>
                <a:latin typeface="Arial"/>
                <a:ea typeface="Arial"/>
              </a:rPr>
              <a:t>théorie</a:t>
            </a:r>
            <a:r>
              <a:rPr lang="en-US" altLang="zh-CN" sz="1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20" dirty="0">
                <a:solidFill>
                  <a:srgbClr val="000000"/>
                </a:solidFill>
                <a:latin typeface="Arial"/>
                <a:ea typeface="Arial"/>
              </a:rPr>
              <a:t>catastrophiste</a:t>
            </a:r>
            <a:r>
              <a:rPr lang="en-US" altLang="zh-CN" sz="1400" spc="50" dirty="0">
                <a:solidFill>
                  <a:srgbClr val="000000"/>
                </a:solidFill>
                <a:latin typeface="Arial"/>
                <a:ea typeface="Arial"/>
              </a:rPr>
              <a:t>,</a:t>
            </a:r>
            <a:r>
              <a:rPr lang="en-US" altLang="zh-CN" sz="1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20" dirty="0">
                <a:solidFill>
                  <a:srgbClr val="000000"/>
                </a:solidFill>
                <a:latin typeface="Arial"/>
                <a:ea typeface="Arial"/>
              </a:rPr>
              <a:t>qui</a:t>
            </a:r>
            <a:r>
              <a:rPr lang="en-US" altLang="zh-CN" sz="1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20" dirty="0">
                <a:solidFill>
                  <a:srgbClr val="000000"/>
                </a:solidFill>
                <a:latin typeface="Arial"/>
                <a:ea typeface="Arial"/>
              </a:rPr>
              <a:t>explique</a:t>
            </a:r>
            <a:r>
              <a:rPr lang="en-US" altLang="zh-CN" sz="1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2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20" dirty="0">
                <a:solidFill>
                  <a:srgbClr val="000000"/>
                </a:solidFill>
                <a:latin typeface="Arial"/>
                <a:ea typeface="Arial"/>
              </a:rPr>
              <a:t>extinctions</a:t>
            </a:r>
            <a:r>
              <a:rPr lang="en-US" altLang="zh-CN" sz="1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ea typeface="Arial"/>
              </a:rPr>
              <a:t>massives</a:t>
            </a:r>
            <a:r>
              <a:rPr lang="en-US" altLang="zh-CN" sz="1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20" dirty="0">
                <a:solidFill>
                  <a:srgbClr val="000000"/>
                </a:solidFill>
                <a:latin typeface="Arial"/>
                <a:ea typeface="Arial"/>
              </a:rPr>
              <a:t>(révélées</a:t>
            </a:r>
            <a:r>
              <a:rPr lang="en-US" altLang="zh-CN" sz="1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ea typeface="Arial"/>
              </a:rPr>
              <a:t>par</a:t>
            </a:r>
            <a:r>
              <a:rPr lang="en-US" altLang="zh-CN" sz="1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2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fossiles)</a:t>
            </a:r>
            <a:r>
              <a:rPr lang="en-US" altLang="zh-CN" sz="14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par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une</a:t>
            </a:r>
            <a:r>
              <a:rPr lang="en-US" altLang="zh-CN" sz="14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série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4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violentes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catastrophes</a:t>
            </a:r>
            <a:r>
              <a:rPr lang="en-US" altLang="zh-CN" sz="14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survenues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par</a:t>
            </a:r>
            <a:r>
              <a:rPr lang="en-US" altLang="zh-CN" sz="14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passé.</a:t>
            </a:r>
          </a:p>
          <a:p>
            <a:pPr>
              <a:lnSpc>
                <a:spcPts val="615"/>
              </a:lnSpc>
            </a:pPr>
            <a:endParaRPr lang="en-US" dirty="0"/>
          </a:p>
          <a:p>
            <a:pPr marL="457200" hangingPunct="0">
              <a:lnSpc>
                <a:spcPct val="12500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•Notons</a:t>
            </a:r>
            <a:r>
              <a:rPr lang="en-US" altLang="zh-CN" sz="1400" spc="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que</a:t>
            </a:r>
            <a:r>
              <a:rPr lang="en-US" altLang="zh-CN" sz="1400" spc="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4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catastrophisme</a:t>
            </a:r>
            <a:r>
              <a:rPr lang="en-US" altLang="zh-CN" sz="1400" spc="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rend</a:t>
            </a:r>
            <a:r>
              <a:rPr lang="en-US" altLang="zh-CN" sz="1400" spc="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compte</a:t>
            </a:r>
            <a:r>
              <a:rPr lang="en-US" altLang="zh-CN" sz="14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400" spc="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l’extinction</a:t>
            </a:r>
            <a:r>
              <a:rPr lang="en-US" altLang="zh-CN" sz="1400" spc="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4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espèces</a:t>
            </a:r>
            <a:r>
              <a:rPr lang="en-US" altLang="zh-CN" sz="1400" spc="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anciennes</a:t>
            </a:r>
            <a:r>
              <a:rPr lang="en-US" altLang="zh-CN" sz="14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(par</a:t>
            </a:r>
            <a:r>
              <a:rPr lang="en-US" altLang="zh-CN" sz="1400" spc="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exemple</a:t>
            </a:r>
            <a:r>
              <a:rPr lang="en-US" altLang="zh-CN" sz="1400" spc="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dinosaures),</a:t>
            </a:r>
            <a:r>
              <a:rPr lang="en-US" altLang="zh-CN" sz="1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mais</a:t>
            </a:r>
            <a:r>
              <a:rPr lang="en-US" altLang="zh-CN" sz="1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n’explique</a:t>
            </a:r>
            <a:r>
              <a:rPr lang="en-US" altLang="zh-CN" sz="1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pas</a:t>
            </a:r>
            <a:r>
              <a:rPr lang="en-US" altLang="zh-CN" sz="1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pourquoi</a:t>
            </a:r>
            <a:r>
              <a:rPr lang="en-US" altLang="zh-CN" sz="1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on</a:t>
            </a:r>
            <a:r>
              <a:rPr lang="en-US" altLang="zh-CN" sz="1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ne</a:t>
            </a:r>
            <a:r>
              <a:rPr lang="en-US" altLang="zh-CN" sz="1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trouve</a:t>
            </a:r>
            <a:r>
              <a:rPr lang="en-US" altLang="zh-CN" sz="1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pas</a:t>
            </a:r>
            <a:r>
              <a:rPr lang="en-US" altLang="zh-CN" sz="1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trace</a:t>
            </a:r>
            <a:r>
              <a:rPr lang="en-US" altLang="zh-CN" sz="1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espèces</a:t>
            </a:r>
            <a:r>
              <a:rPr lang="en-US" altLang="zh-CN" sz="1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actuelles</a:t>
            </a:r>
            <a:r>
              <a:rPr lang="en-US" altLang="zh-CN" sz="1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dans</a:t>
            </a:r>
            <a:r>
              <a:rPr lang="en-US" altLang="zh-CN" sz="1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fossiles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couches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géologiques</a:t>
            </a:r>
            <a:r>
              <a:rPr lang="en-US" altLang="zh-CN" sz="14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anciennes.</a:t>
            </a:r>
          </a:p>
          <a:p>
            <a:pPr>
              <a:lnSpc>
                <a:spcPts val="569"/>
              </a:lnSpc>
            </a:pPr>
            <a:endParaRPr lang="en-US" dirty="0"/>
          </a:p>
          <a:p>
            <a:pPr marL="0" hangingPunct="0">
              <a:lnSpc>
                <a:spcPct val="124583"/>
              </a:lnSpc>
            </a:pP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motivations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Cuvier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mouvement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fixiste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sont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essentiellement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religieuses.</a:t>
            </a:r>
            <a:r>
              <a:rPr lang="en-US" altLang="zh-CN" sz="1500" spc="1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Notons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cependant</a:t>
            </a:r>
            <a:r>
              <a:rPr lang="en-US" altLang="zh-CN" sz="15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que</a:t>
            </a:r>
            <a:r>
              <a:rPr lang="en-US" altLang="zh-CN" sz="15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5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transformisme</a:t>
            </a:r>
            <a:r>
              <a:rPr lang="en-US" altLang="zh-CN" sz="15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n’est</a:t>
            </a:r>
            <a:r>
              <a:rPr lang="en-US" altLang="zh-CN" sz="15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pas</a:t>
            </a:r>
            <a:r>
              <a:rPr lang="en-US" altLang="zh-CN" sz="15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forcément</a:t>
            </a:r>
            <a:r>
              <a:rPr lang="en-US" altLang="zh-CN" sz="15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synonyme</a:t>
            </a:r>
            <a:r>
              <a:rPr lang="en-US" altLang="zh-CN" sz="15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d’athéisme.</a:t>
            </a:r>
            <a:r>
              <a:rPr lang="en-US" altLang="zh-CN" sz="15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Au</a:t>
            </a:r>
            <a:r>
              <a:rPr lang="en-US" altLang="zh-CN" sz="15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contraire,</a:t>
            </a:r>
            <a:r>
              <a:rPr lang="en-US" altLang="zh-CN" sz="15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Lamarck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se</a:t>
            </a:r>
            <a:r>
              <a:rPr lang="en-US" altLang="zh-CN" sz="15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proclame</a:t>
            </a:r>
            <a:r>
              <a:rPr lang="en-US" altLang="zh-CN" sz="15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croyant.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Il</a:t>
            </a:r>
            <a:r>
              <a:rPr lang="en-US" altLang="zh-CN" sz="15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attribue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5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transformations</a:t>
            </a:r>
            <a:r>
              <a:rPr lang="en-US" altLang="zh-CN" sz="15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espèces</a:t>
            </a:r>
            <a:r>
              <a:rPr lang="en-US" altLang="zh-CN" sz="15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à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5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volonté</a:t>
            </a:r>
            <a:r>
              <a:rPr lang="en-US" altLang="zh-CN" sz="15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«</a:t>
            </a:r>
            <a:r>
              <a:rPr lang="en-US" altLang="zh-CN" sz="15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sublime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auteur</a:t>
            </a:r>
            <a:r>
              <a:rPr lang="en-US" altLang="zh-CN" sz="15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toutes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choses</a:t>
            </a:r>
            <a:r>
              <a:rPr lang="en-US" altLang="zh-CN" sz="15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».</a:t>
            </a:r>
          </a:p>
          <a:p>
            <a:pPr>
              <a:lnSpc>
                <a:spcPts val="619"/>
              </a:lnSpc>
            </a:pPr>
            <a:endParaRPr lang="en-US" dirty="0"/>
          </a:p>
          <a:p>
            <a:pPr marL="0" hangingPunct="0">
              <a:lnSpc>
                <a:spcPct val="124583"/>
              </a:lnSpc>
            </a:pPr>
            <a:r>
              <a:rPr lang="en-US" altLang="zh-CN" sz="1400" i="1" spc="25" dirty="0">
                <a:solidFill>
                  <a:srgbClr val="00009B"/>
                </a:solidFill>
                <a:latin typeface="Arial"/>
                <a:ea typeface="Arial"/>
              </a:rPr>
              <a:t>Sans</a:t>
            </a:r>
            <a:r>
              <a:rPr lang="en-US" altLang="zh-CN" sz="1400" i="1" spc="1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25" dirty="0">
                <a:solidFill>
                  <a:srgbClr val="00009B"/>
                </a:solidFill>
                <a:latin typeface="Arial"/>
                <a:ea typeface="Arial"/>
              </a:rPr>
              <a:t>doute,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25" dirty="0">
                <a:solidFill>
                  <a:srgbClr val="00009B"/>
                </a:solidFill>
                <a:latin typeface="Arial"/>
                <a:ea typeface="Arial"/>
              </a:rPr>
              <a:t>rien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ea typeface="Arial"/>
              </a:rPr>
              <a:t>n'existe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00009B"/>
                </a:solidFill>
                <a:latin typeface="Arial"/>
                <a:ea typeface="Arial"/>
              </a:rPr>
              <a:t>que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25" dirty="0">
                <a:solidFill>
                  <a:srgbClr val="00009B"/>
                </a:solidFill>
                <a:latin typeface="Arial"/>
                <a:ea typeface="Arial"/>
              </a:rPr>
              <a:t>par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ea typeface="Arial"/>
              </a:rPr>
              <a:t>la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ea typeface="Arial"/>
              </a:rPr>
              <a:t>volonté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40" dirty="0">
                <a:solidFill>
                  <a:srgbClr val="00009B"/>
                </a:solidFill>
                <a:latin typeface="Arial"/>
                <a:ea typeface="Arial"/>
              </a:rPr>
              <a:t>du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25" dirty="0">
                <a:solidFill>
                  <a:srgbClr val="00009B"/>
                </a:solidFill>
                <a:latin typeface="Arial"/>
                <a:ea typeface="Arial"/>
              </a:rPr>
              <a:t>sublime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25" dirty="0">
                <a:solidFill>
                  <a:srgbClr val="00009B"/>
                </a:solidFill>
                <a:latin typeface="Arial"/>
                <a:ea typeface="Arial"/>
              </a:rPr>
              <a:t>Auteur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00009B"/>
                </a:solidFill>
                <a:latin typeface="Arial"/>
                <a:ea typeface="Arial"/>
              </a:rPr>
              <a:t>de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ea typeface="Arial"/>
              </a:rPr>
              <a:t>toutes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00009B"/>
                </a:solidFill>
                <a:latin typeface="Arial"/>
                <a:ea typeface="Arial"/>
              </a:rPr>
              <a:t>choses</a:t>
            </a:r>
            <a:r>
              <a:rPr lang="en-US" altLang="zh-CN" sz="1400" i="1" spc="25" dirty="0">
                <a:solidFill>
                  <a:srgbClr val="00009B"/>
                </a:solidFill>
                <a:latin typeface="Arial"/>
                <a:ea typeface="Arial"/>
              </a:rPr>
              <a:t>.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25" dirty="0">
                <a:solidFill>
                  <a:srgbClr val="00009B"/>
                </a:solidFill>
                <a:latin typeface="Arial"/>
                <a:ea typeface="Arial"/>
              </a:rPr>
              <a:t>Mais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00009B"/>
                </a:solidFill>
                <a:latin typeface="Arial"/>
                <a:ea typeface="Arial"/>
              </a:rPr>
              <a:t>pouvons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ea typeface="Arial"/>
              </a:rPr>
              <a:t>-</a:t>
            </a:r>
            <a:r>
              <a:rPr lang="en-US" altLang="zh-CN" sz="1400" i="1" spc="25" dirty="0">
                <a:solidFill>
                  <a:srgbClr val="00009B"/>
                </a:solidFill>
                <a:latin typeface="Arial"/>
                <a:ea typeface="Arial"/>
              </a:rPr>
              <a:t>nous</a:t>
            </a:r>
            <a:r>
              <a:rPr lang="en-US" altLang="zh-CN" sz="1400" i="1" spc="1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ea typeface="Arial"/>
              </a:rPr>
              <a:t>lui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assigner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des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règles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dans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l'exécution</a:t>
            </a:r>
            <a:r>
              <a:rPr lang="en-US" altLang="zh-CN" sz="1400" i="1" spc="2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de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sa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volonté,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et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fixer</a:t>
            </a:r>
            <a:r>
              <a:rPr lang="en-US" altLang="zh-CN" sz="1400" i="1" spc="2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le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mode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qu'il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a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suivi</a:t>
            </a:r>
            <a:r>
              <a:rPr lang="en-US" altLang="zh-CN" sz="1400" i="1" spc="2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à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cet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égard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?</a:t>
            </a:r>
            <a:r>
              <a:rPr lang="en-US" altLang="zh-CN" sz="1400" i="1" spc="2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Sa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puissance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25" dirty="0">
                <a:solidFill>
                  <a:srgbClr val="00009B"/>
                </a:solidFill>
                <a:latin typeface="Arial"/>
                <a:ea typeface="Arial"/>
              </a:rPr>
              <a:t>infinie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00009B"/>
                </a:solidFill>
                <a:latin typeface="Arial"/>
                <a:ea typeface="Arial"/>
              </a:rPr>
              <a:t>n'a</a:t>
            </a:r>
            <a:r>
              <a:rPr lang="en-US" altLang="zh-CN" sz="1400" i="1" spc="25" dirty="0">
                <a:solidFill>
                  <a:srgbClr val="00009B"/>
                </a:solidFill>
                <a:latin typeface="Arial"/>
                <a:ea typeface="Arial"/>
              </a:rPr>
              <a:t>-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ea typeface="Arial"/>
              </a:rPr>
              <a:t>t-</a:t>
            </a:r>
            <a:r>
              <a:rPr lang="en-US" altLang="zh-CN" sz="1400" i="1" spc="25" dirty="0">
                <a:solidFill>
                  <a:srgbClr val="00009B"/>
                </a:solidFill>
                <a:latin typeface="Arial"/>
                <a:ea typeface="Arial"/>
              </a:rPr>
              <a:t>elle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44" dirty="0">
                <a:solidFill>
                  <a:srgbClr val="00009B"/>
                </a:solidFill>
                <a:latin typeface="Arial"/>
                <a:ea typeface="Arial"/>
              </a:rPr>
              <a:t>pu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00009B"/>
                </a:solidFill>
                <a:latin typeface="Arial"/>
                <a:ea typeface="Arial"/>
              </a:rPr>
              <a:t>créer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50" dirty="0">
                <a:solidFill>
                  <a:srgbClr val="00009B"/>
                </a:solidFill>
                <a:latin typeface="Arial"/>
                <a:ea typeface="Arial"/>
              </a:rPr>
              <a:t>un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00009B"/>
                </a:solidFill>
                <a:latin typeface="Arial"/>
                <a:ea typeface="Arial"/>
              </a:rPr>
              <a:t>ordre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44" dirty="0">
                <a:solidFill>
                  <a:srgbClr val="00009B"/>
                </a:solidFill>
                <a:latin typeface="Arial"/>
                <a:ea typeface="Arial"/>
              </a:rPr>
              <a:t>de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00009B"/>
                </a:solidFill>
                <a:latin typeface="Arial"/>
                <a:ea typeface="Arial"/>
              </a:rPr>
              <a:t>choses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40" dirty="0">
                <a:solidFill>
                  <a:srgbClr val="00009B"/>
                </a:solidFill>
                <a:latin typeface="Arial"/>
                <a:ea typeface="Arial"/>
              </a:rPr>
              <a:t>qui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00009B"/>
                </a:solidFill>
                <a:latin typeface="Arial"/>
                <a:ea typeface="Arial"/>
              </a:rPr>
              <a:t>donnât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00009B"/>
                </a:solidFill>
                <a:latin typeface="Arial"/>
                <a:ea typeface="Arial"/>
              </a:rPr>
              <a:t>successivement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00009B"/>
                </a:solidFill>
                <a:latin typeface="Arial"/>
                <a:ea typeface="Arial"/>
              </a:rPr>
              <a:t>l'existence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75" dirty="0">
                <a:solidFill>
                  <a:srgbClr val="00009B"/>
                </a:solidFill>
                <a:latin typeface="Arial"/>
                <a:ea typeface="Arial"/>
              </a:rPr>
              <a:t>à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00009B"/>
                </a:solidFill>
                <a:latin typeface="Arial"/>
                <a:ea typeface="Arial"/>
              </a:rPr>
              <a:t>tout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00009B"/>
                </a:solidFill>
                <a:latin typeface="Arial"/>
                <a:ea typeface="Arial"/>
              </a:rPr>
              <a:t>ce</a:t>
            </a:r>
            <a:r>
              <a:rPr lang="en-US" altLang="zh-CN" sz="1400" i="1" spc="25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40" dirty="0">
                <a:solidFill>
                  <a:srgbClr val="00009B"/>
                </a:solidFill>
                <a:latin typeface="Arial"/>
                <a:ea typeface="Arial"/>
              </a:rPr>
              <a:t>que</a:t>
            </a:r>
            <a:r>
              <a:rPr lang="en-US" altLang="zh-CN" sz="1400" i="1" spc="20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400" i="1" spc="40" dirty="0">
                <a:solidFill>
                  <a:srgbClr val="00009B"/>
                </a:solidFill>
                <a:latin typeface="Arial"/>
                <a:ea typeface="Arial"/>
              </a:rPr>
              <a:t>nous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415137" y="6005545"/>
            <a:ext cx="8585084" cy="2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888517" algn="l"/>
                <a:tab pos="1745259" algn="l"/>
                <a:tab pos="2118639" algn="l"/>
                <a:tab pos="2690139" algn="l"/>
                <a:tab pos="3154959" algn="l"/>
                <a:tab pos="3667404" algn="l"/>
                <a:tab pos="4406544" algn="l"/>
                <a:tab pos="4831740" algn="l"/>
                <a:tab pos="5403240" algn="l"/>
                <a:tab pos="6063386" algn="l"/>
                <a:tab pos="6535826" algn="l"/>
                <a:tab pos="7797952" algn="l"/>
                <a:tab pos="8358784" algn="l"/>
              </a:tabLst>
            </a:pPr>
            <a:r>
              <a:rPr lang="en-US" altLang="zh-CN" sz="1400" i="1" spc="-5" dirty="0">
                <a:solidFill>
                  <a:srgbClr val="00009B"/>
                </a:solidFill>
                <a:latin typeface="Arial"/>
                <a:ea typeface="Arial"/>
              </a:rPr>
              <a:t>voyons,	comme	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à	tout	</a:t>
            </a:r>
            <a:r>
              <a:rPr lang="en-US" altLang="zh-CN" sz="1400" i="1" spc="5" dirty="0">
                <a:solidFill>
                  <a:srgbClr val="00009B"/>
                </a:solidFill>
                <a:latin typeface="Arial"/>
                <a:ea typeface="Arial"/>
              </a:rPr>
              <a:t>ce	</a:t>
            </a:r>
            <a:r>
              <a:rPr lang="en-US" altLang="zh-CN" sz="1400" i="1" spc="-5" dirty="0">
                <a:solidFill>
                  <a:srgbClr val="00009B"/>
                </a:solidFill>
                <a:latin typeface="Arial"/>
                <a:ea typeface="Arial"/>
              </a:rPr>
              <a:t>qui	</a:t>
            </a:r>
            <a:r>
              <a:rPr lang="en-US" altLang="zh-CN" sz="1400" i="1" dirty="0">
                <a:solidFill>
                  <a:srgbClr val="00009B"/>
                </a:solidFill>
                <a:latin typeface="Arial"/>
                <a:ea typeface="Arial"/>
              </a:rPr>
              <a:t>existe	et	</a:t>
            </a:r>
            <a:r>
              <a:rPr lang="en-US" altLang="zh-CN" sz="1400" i="1" spc="-5" dirty="0">
                <a:solidFill>
                  <a:srgbClr val="00009B"/>
                </a:solidFill>
                <a:latin typeface="Arial"/>
                <a:ea typeface="Arial"/>
              </a:rPr>
              <a:t>que	nous	ne	connaissons	pas	</a:t>
            </a:r>
            <a:r>
              <a:rPr lang="en-US" altLang="zh-CN" sz="1400" i="1" spc="-40" dirty="0">
                <a:solidFill>
                  <a:srgbClr val="00009B"/>
                </a:solidFill>
                <a:latin typeface="Arial"/>
                <a:ea typeface="Arial"/>
              </a:rPr>
              <a:t>?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64007" y="6270650"/>
            <a:ext cx="5417766" cy="5454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351129">
              <a:lnSpc>
                <a:spcPct val="100000"/>
              </a:lnSpc>
            </a:pPr>
            <a:r>
              <a:rPr lang="en-US" altLang="zh-CN" sz="1200" b="1" i="1" dirty="0">
                <a:solidFill>
                  <a:srgbClr val="00009B"/>
                </a:solidFill>
                <a:latin typeface="Arial"/>
                <a:ea typeface="Arial"/>
              </a:rPr>
              <a:t>J.B.</a:t>
            </a:r>
            <a:r>
              <a:rPr lang="en-US" altLang="zh-CN" sz="1200" b="1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200" b="1" i="1" dirty="0">
                <a:solidFill>
                  <a:srgbClr val="00009B"/>
                </a:solidFill>
                <a:latin typeface="Arial"/>
                <a:ea typeface="Arial"/>
              </a:rPr>
              <a:t>Lamarck.</a:t>
            </a:r>
            <a:r>
              <a:rPr lang="en-US" altLang="zh-CN" sz="1200" b="1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200" b="1" i="1" dirty="0">
                <a:solidFill>
                  <a:srgbClr val="00009B"/>
                </a:solidFill>
                <a:latin typeface="Arial"/>
                <a:ea typeface="Arial"/>
              </a:rPr>
              <a:t>1809.</a:t>
            </a:r>
            <a:r>
              <a:rPr lang="en-US" altLang="zh-CN" sz="1200" b="1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200" b="1" i="1" dirty="0">
                <a:solidFill>
                  <a:srgbClr val="00009B"/>
                </a:solidFill>
                <a:latin typeface="Arial"/>
                <a:ea typeface="Arial"/>
              </a:rPr>
              <a:t>Philosophie</a:t>
            </a:r>
            <a:r>
              <a:rPr lang="en-US" altLang="zh-CN" sz="1200" b="1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200" b="1" i="1" dirty="0">
                <a:solidFill>
                  <a:srgbClr val="00009B"/>
                </a:solidFill>
                <a:latin typeface="Arial"/>
                <a:ea typeface="Arial"/>
              </a:rPr>
              <a:t>zoologique.</a:t>
            </a:r>
            <a:r>
              <a:rPr lang="en-US" altLang="zh-CN" sz="1200" b="1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200" b="1" i="1" dirty="0">
                <a:solidFill>
                  <a:srgbClr val="00009B"/>
                </a:solidFill>
                <a:latin typeface="Arial"/>
                <a:ea typeface="Arial"/>
              </a:rPr>
              <a:t>Flammarion,</a:t>
            </a:r>
            <a:r>
              <a:rPr lang="en-US" altLang="zh-CN" sz="1200" b="1" i="1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200" b="1" i="1" dirty="0">
                <a:solidFill>
                  <a:srgbClr val="00009B"/>
                </a:solidFill>
                <a:latin typeface="Arial"/>
                <a:ea typeface="Arial"/>
              </a:rPr>
              <a:t>Paris,</a:t>
            </a:r>
            <a:r>
              <a:rPr lang="en-US" altLang="zh-CN" sz="1200" b="1" i="1" spc="34" dirty="0">
                <a:solidFill>
                  <a:srgbClr val="00009B"/>
                </a:solidFill>
                <a:latin typeface="Arial"/>
                <a:cs typeface="Arial"/>
              </a:rPr>
              <a:t> </a:t>
            </a:r>
            <a:r>
              <a:rPr lang="en-US" altLang="zh-CN" sz="1200" b="1" i="1" dirty="0">
                <a:solidFill>
                  <a:srgbClr val="00009B"/>
                </a:solidFill>
                <a:latin typeface="Arial"/>
                <a:ea typeface="Arial"/>
              </a:rPr>
              <a:t>p102.</a:t>
            </a:r>
          </a:p>
          <a:p>
            <a:pPr>
              <a:lnSpc>
                <a:spcPts val="1589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Dia: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J.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van</a:t>
            </a:r>
            <a:r>
              <a:rPr lang="en-US" altLang="zh-CN" sz="105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Helden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8"/>
          <p:cNvSpPr txBox="1"/>
          <p:nvPr/>
        </p:nvSpPr>
        <p:spPr>
          <a:xfrm>
            <a:off x="1639570" y="907879"/>
            <a:ext cx="5833042" cy="39681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•</a:t>
            </a:r>
            <a:r>
              <a:rPr lang="en-US" altLang="zh-CN" sz="2000" spc="-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Historique</a:t>
            </a:r>
          </a:p>
          <a:p>
            <a:pPr>
              <a:lnSpc>
                <a:spcPts val="1200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spc="64" dirty="0">
                <a:solidFill>
                  <a:srgbClr val="7D7D7D"/>
                </a:solidFill>
                <a:latin typeface="Wingdings"/>
                <a:ea typeface="Wingdings"/>
              </a:rPr>
              <a:t></a:t>
            </a:r>
            <a:r>
              <a:rPr lang="en-US" altLang="zh-CN" sz="2000" spc="40" dirty="0">
                <a:solidFill>
                  <a:srgbClr val="7D7D7D"/>
                </a:solidFill>
                <a:latin typeface="Arial"/>
                <a:ea typeface="Arial"/>
              </a:rPr>
              <a:t>Les</a:t>
            </a:r>
            <a:r>
              <a:rPr lang="en-US" altLang="zh-CN" sz="2000" spc="-1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spc="34" dirty="0">
                <a:solidFill>
                  <a:srgbClr val="7D7D7D"/>
                </a:solidFill>
                <a:latin typeface="Arial"/>
                <a:ea typeface="Arial"/>
              </a:rPr>
              <a:t>précurseurs</a:t>
            </a:r>
          </a:p>
          <a:p>
            <a:pPr>
              <a:lnSpc>
                <a:spcPts val="1200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spc="120" dirty="0">
                <a:solidFill>
                  <a:srgbClr val="000000"/>
                </a:solidFill>
                <a:latin typeface="Wingdings"/>
                <a:ea typeface="Wingdings"/>
              </a:rPr>
              <a:t></a:t>
            </a:r>
            <a:r>
              <a:rPr lang="en-US" altLang="zh-CN" sz="2000" spc="75" dirty="0">
                <a:solidFill>
                  <a:srgbClr val="000000"/>
                </a:solidFill>
                <a:latin typeface="Arial"/>
                <a:ea typeface="Arial"/>
              </a:rPr>
              <a:t>Darw</a:t>
            </a:r>
            <a:r>
              <a:rPr lang="en-US" altLang="zh-CN" sz="2000" spc="69" dirty="0">
                <a:solidFill>
                  <a:srgbClr val="000000"/>
                </a:solidFill>
                <a:latin typeface="Arial"/>
                <a:ea typeface="Arial"/>
              </a:rPr>
              <a:t>in</a:t>
            </a:r>
          </a:p>
          <a:p>
            <a:pPr>
              <a:lnSpc>
                <a:spcPts val="1239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dirty="0">
                <a:solidFill>
                  <a:srgbClr val="7D7D7D"/>
                </a:solidFill>
                <a:latin typeface="Wingdings"/>
                <a:ea typeface="Wingdings"/>
              </a:rPr>
              <a:t>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La</a:t>
            </a:r>
            <a:r>
              <a:rPr lang="en-US" altLang="zh-CN" sz="2000" spc="12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théorie</a:t>
            </a:r>
            <a:r>
              <a:rPr lang="en-US" altLang="zh-CN" sz="2000" spc="12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synthétique</a:t>
            </a:r>
            <a:r>
              <a:rPr lang="en-US" altLang="zh-CN" sz="2000" spc="12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de</a:t>
            </a:r>
            <a:r>
              <a:rPr lang="en-US" altLang="zh-CN" sz="2000" spc="12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l’évolution</a:t>
            </a:r>
          </a:p>
          <a:p>
            <a:pPr>
              <a:lnSpc>
                <a:spcPts val="116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•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La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théorie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de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’évolution</a:t>
            </a:r>
            <a:r>
              <a:rPr lang="en-US" altLang="zh-CN" sz="2000" spc="-2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aujourd’hui</a:t>
            </a:r>
          </a:p>
          <a:p>
            <a:pPr>
              <a:lnSpc>
                <a:spcPts val="1200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dirty="0">
                <a:solidFill>
                  <a:srgbClr val="7D7D7D"/>
                </a:solidFill>
                <a:latin typeface="Wingdings"/>
                <a:ea typeface="Wingdings"/>
              </a:rPr>
              <a:t>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La</a:t>
            </a:r>
            <a:r>
              <a:rPr lang="en-US" altLang="zh-CN" sz="2000" spc="6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sélection</a:t>
            </a:r>
            <a:r>
              <a:rPr lang="en-US" altLang="zh-CN" sz="2000" spc="7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naturelle:</a:t>
            </a:r>
            <a:r>
              <a:rPr lang="en-US" altLang="zh-CN" sz="2000" spc="6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la</a:t>
            </a:r>
            <a:r>
              <a:rPr lang="en-US" altLang="zh-CN" sz="2000" spc="7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raison</a:t>
            </a:r>
            <a:r>
              <a:rPr lang="en-US" altLang="zh-CN" sz="2000" spc="6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du</a:t>
            </a:r>
            <a:r>
              <a:rPr lang="en-US" altLang="zh-CN" sz="2000" spc="7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plus</a:t>
            </a:r>
            <a:r>
              <a:rPr lang="en-US" altLang="zh-CN" sz="2000" spc="6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fort?</a:t>
            </a:r>
          </a:p>
          <a:p>
            <a:pPr>
              <a:lnSpc>
                <a:spcPts val="700"/>
              </a:lnSpc>
            </a:pPr>
            <a:endParaRPr lang="en-US" dirty="0"/>
          </a:p>
          <a:p>
            <a:pPr marL="457200" hangingPunct="0">
              <a:lnSpc>
                <a:spcPct val="148333"/>
              </a:lnSpc>
            </a:pPr>
            <a:r>
              <a:rPr lang="en-US" altLang="zh-CN" sz="2000" dirty="0">
                <a:solidFill>
                  <a:srgbClr val="7D7D7D"/>
                </a:solidFill>
                <a:latin typeface="Wingdings"/>
                <a:ea typeface="Wingdings"/>
              </a:rPr>
              <a:t>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L’apparition</a:t>
            </a:r>
            <a:r>
              <a:rPr lang="en-US" altLang="zh-CN" sz="2000" spc="8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de</a:t>
            </a:r>
            <a:r>
              <a:rPr lang="en-US" altLang="zh-CN" sz="2000" spc="8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nouveaux</a:t>
            </a:r>
            <a:r>
              <a:rPr lang="en-US" altLang="zh-CN" sz="2000" spc="94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organes:</a:t>
            </a:r>
            <a:r>
              <a:rPr lang="en-US" altLang="zh-CN" sz="2000" spc="8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Evolution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des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processus</a:t>
            </a:r>
            <a:r>
              <a:rPr lang="en-US" altLang="zh-CN" sz="2000" spc="-1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développementaux</a:t>
            </a:r>
          </a:p>
          <a:p>
            <a:pPr>
              <a:lnSpc>
                <a:spcPts val="615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dirty="0">
                <a:solidFill>
                  <a:srgbClr val="7D7D7D"/>
                </a:solidFill>
                <a:latin typeface="Wingdings"/>
                <a:ea typeface="Wingdings"/>
              </a:rPr>
              <a:t>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L’évolution</a:t>
            </a:r>
            <a:r>
              <a:rPr lang="en-US" altLang="zh-CN" sz="2000" spc="114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à</a:t>
            </a:r>
            <a:r>
              <a:rPr lang="en-US" altLang="zh-CN" sz="2000" spc="114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l’échelle</a:t>
            </a:r>
            <a:r>
              <a:rPr lang="en-US" altLang="zh-CN" sz="2000" spc="114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des</a:t>
            </a:r>
            <a:r>
              <a:rPr lang="en-US" altLang="zh-CN" sz="2000" spc="114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génomes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46020"/>
            <a:ext cx="9144000" cy="769620"/>
          </a:xfrm>
          <a:prstGeom prst="rect">
            <a:avLst/>
          </a:prstGeom>
        </p:spPr>
      </p:pic>
      <p:sp>
        <p:nvSpPr>
          <p:cNvPr id="2" name="TextBox 60"/>
          <p:cNvSpPr txBox="1"/>
          <p:nvPr/>
        </p:nvSpPr>
        <p:spPr>
          <a:xfrm>
            <a:off x="1834260" y="1029257"/>
            <a:ext cx="5495818" cy="20793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928495">
              <a:lnSpc>
                <a:spcPct val="100000"/>
              </a:lnSpc>
            </a:pPr>
            <a:r>
              <a:rPr lang="en-US" altLang="zh-CN" sz="2800" i="1" spc="-5" dirty="0">
                <a:solidFill>
                  <a:srgbClr val="B7CCE3"/>
                </a:solidFill>
                <a:latin typeface="Arial"/>
                <a:ea typeface="Arial"/>
              </a:rPr>
              <a:t>Hi</a:t>
            </a:r>
            <a:r>
              <a:rPr lang="en-US" altLang="zh-CN" sz="2800" i="1" dirty="0">
                <a:solidFill>
                  <a:srgbClr val="B7CCE3"/>
                </a:solidFill>
                <a:latin typeface="Arial"/>
                <a:ea typeface="Arial"/>
              </a:rPr>
              <a:t>storique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169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3200" dirty="0">
                <a:solidFill>
                  <a:srgbClr val="000000"/>
                </a:solidFill>
                <a:latin typeface="Arial"/>
                <a:ea typeface="Arial"/>
              </a:rPr>
              <a:t>Darwin:</a:t>
            </a:r>
            <a:r>
              <a:rPr lang="en-US" altLang="zh-CN" sz="3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Arial"/>
                <a:ea typeface="Arial"/>
              </a:rPr>
              <a:t>L’Origine</a:t>
            </a:r>
            <a:r>
              <a:rPr lang="en-US" altLang="zh-CN" sz="3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3200" spc="-2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Arial"/>
                <a:ea typeface="Arial"/>
              </a:rPr>
              <a:t>espèces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12280"/>
          </a:xfrm>
          <a:prstGeom prst="rect">
            <a:avLst/>
          </a:prstGeom>
        </p:spPr>
      </p:pic>
      <p:sp>
        <p:nvSpPr>
          <p:cNvPr id="2" name="TextBox 62"/>
          <p:cNvSpPr txBox="1"/>
          <p:nvPr/>
        </p:nvSpPr>
        <p:spPr>
          <a:xfrm>
            <a:off x="2287523" y="21513"/>
            <a:ext cx="4216799" cy="63892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374269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Charles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Darwin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(1809-1882)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820"/>
              </a:lnSpc>
            </a:pPr>
            <a:endParaRPr lang="en-US" dirty="0"/>
          </a:p>
          <a:p>
            <a:pPr marL="0" hangingPunct="0">
              <a:lnSpc>
                <a:spcPct val="150000"/>
              </a:lnSpc>
            </a:pP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1831-1836:</a:t>
            </a:r>
            <a:r>
              <a:rPr lang="en-US" altLang="zh-CN" sz="1600" spc="-4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Voyage</a:t>
            </a:r>
            <a:r>
              <a:rPr lang="en-US" altLang="zh-CN" sz="1600" spc="-4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à</a:t>
            </a:r>
            <a:r>
              <a:rPr lang="en-US" altLang="zh-CN" sz="1600" spc="-4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bord</a:t>
            </a:r>
            <a:r>
              <a:rPr lang="en-US" altLang="zh-CN" sz="1600" spc="-4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du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br/>
            <a:r>
              <a:rPr lang="en-US" altLang="zh-CN" sz="1600" spc="-5" dirty="0">
                <a:solidFill>
                  <a:srgbClr val="1E477B"/>
                </a:solidFill>
                <a:latin typeface="Arial"/>
                <a:ea typeface="Arial"/>
              </a:rPr>
              <a:t>Beag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le</a:t>
            </a:r>
          </a:p>
          <a:p>
            <a:pPr>
              <a:lnSpc>
                <a:spcPts val="108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1859: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L'origine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des</a:t>
            </a:r>
            <a:r>
              <a:rPr lang="en-US" altLang="zh-CN" sz="1600" spc="-6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espèces</a:t>
            </a:r>
          </a:p>
          <a:p>
            <a:pPr>
              <a:lnSpc>
                <a:spcPts val="1075"/>
              </a:lnSpc>
            </a:pPr>
            <a:endParaRPr lang="en-US" dirty="0"/>
          </a:p>
          <a:p>
            <a:pPr marL="0" hangingPunct="0">
              <a:lnSpc>
                <a:spcPct val="150000"/>
              </a:lnSpc>
            </a:pP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1871: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La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descendance</a:t>
            </a:r>
            <a:r>
              <a:rPr lang="en-US" altLang="zh-CN" sz="1600" spc="-94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de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br/>
            <a:r>
              <a:rPr lang="en-US" altLang="zh-CN" sz="1600" spc="-5" dirty="0">
                <a:solidFill>
                  <a:srgbClr val="1E477B"/>
                </a:solidFill>
                <a:latin typeface="Arial"/>
                <a:ea typeface="Arial"/>
              </a:rPr>
              <a:t>l'hom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me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24840"/>
          </a:xfrm>
          <a:prstGeom prst="rect">
            <a:avLst/>
          </a:prstGeom>
        </p:spPr>
      </p:pic>
      <p:sp>
        <p:nvSpPr>
          <p:cNvPr id="2" name="Freeform 64"/>
          <p:cNvSpPr/>
          <p:nvPr/>
        </p:nvSpPr>
        <p:spPr>
          <a:xfrm>
            <a:off x="5851525" y="1025525"/>
            <a:ext cx="168275" cy="168275"/>
          </a:xfrm>
          <a:custGeom>
            <a:avLst/>
            <a:gdLst>
              <a:gd name="connsiteX0" fmla="*/ 111886 w 168275"/>
              <a:gd name="connsiteY0" fmla="*/ 99187 h 168275"/>
              <a:gd name="connsiteX1" fmla="*/ 175386 w 168275"/>
              <a:gd name="connsiteY1" fmla="*/ 178562 h 168275"/>
              <a:gd name="connsiteX2" fmla="*/ 16636 w 168275"/>
              <a:gd name="connsiteY2" fmla="*/ 99187 h 168275"/>
              <a:gd name="connsiteX3" fmla="*/ 175386 w 168275"/>
              <a:gd name="connsiteY3" fmla="*/ 19812 h 168275"/>
              <a:gd name="connsiteX4" fmla="*/ 111886 w 168275"/>
              <a:gd name="connsiteY4" fmla="*/ 99187 h 168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75" h="168275">
                <a:moveTo>
                  <a:pt x="111886" y="99187"/>
                </a:moveTo>
                <a:lnTo>
                  <a:pt x="175386" y="178562"/>
                </a:lnTo>
                <a:lnTo>
                  <a:pt x="16636" y="99187"/>
                </a:lnTo>
                <a:lnTo>
                  <a:pt x="175386" y="19812"/>
                </a:lnTo>
                <a:lnTo>
                  <a:pt x="111886" y="99187"/>
                </a:lnTo>
                <a:close/>
              </a:path>
            </a:pathLst>
          </a:custGeom>
          <a:solidFill>
            <a:srgbClr val="FE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5"/>
          <p:cNvSpPr/>
          <p:nvPr/>
        </p:nvSpPr>
        <p:spPr>
          <a:xfrm>
            <a:off x="5953125" y="1101725"/>
            <a:ext cx="866775" cy="53975"/>
          </a:xfrm>
          <a:custGeom>
            <a:avLst/>
            <a:gdLst>
              <a:gd name="connsiteX0" fmla="*/ 10286 w 866775"/>
              <a:gd name="connsiteY0" fmla="*/ 22987 h 53975"/>
              <a:gd name="connsiteX1" fmla="*/ 851154 w 866775"/>
              <a:gd name="connsiteY1" fmla="*/ 22987 h 53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66775" h="53975">
                <a:moveTo>
                  <a:pt x="10286" y="22987"/>
                </a:moveTo>
                <a:lnTo>
                  <a:pt x="851154" y="22987"/>
                </a:lnTo>
              </a:path>
            </a:pathLst>
          </a:custGeom>
          <a:ln w="31750">
            <a:solidFill>
              <a:srgbClr val="FE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6"/>
          <p:cNvSpPr/>
          <p:nvPr/>
        </p:nvSpPr>
        <p:spPr>
          <a:xfrm>
            <a:off x="4264025" y="1381125"/>
            <a:ext cx="168275" cy="180975"/>
          </a:xfrm>
          <a:custGeom>
            <a:avLst/>
            <a:gdLst>
              <a:gd name="connsiteX0" fmla="*/ 115189 w 168275"/>
              <a:gd name="connsiteY0" fmla="*/ 103632 h 180975"/>
              <a:gd name="connsiteX1" fmla="*/ 178689 w 168275"/>
              <a:gd name="connsiteY1" fmla="*/ 183007 h 180975"/>
              <a:gd name="connsiteX2" fmla="*/ 19939 w 168275"/>
              <a:gd name="connsiteY2" fmla="*/ 103632 h 180975"/>
              <a:gd name="connsiteX3" fmla="*/ 178689 w 168275"/>
              <a:gd name="connsiteY3" fmla="*/ 24257 h 180975"/>
              <a:gd name="connsiteX4" fmla="*/ 115189 w 168275"/>
              <a:gd name="connsiteY4" fmla="*/ 103632 h 18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75" h="180975">
                <a:moveTo>
                  <a:pt x="115189" y="103632"/>
                </a:moveTo>
                <a:lnTo>
                  <a:pt x="178689" y="183007"/>
                </a:lnTo>
                <a:lnTo>
                  <a:pt x="19939" y="103632"/>
                </a:lnTo>
                <a:lnTo>
                  <a:pt x="178689" y="24257"/>
                </a:lnTo>
                <a:lnTo>
                  <a:pt x="115189" y="103632"/>
                </a:lnTo>
                <a:close/>
              </a:path>
            </a:pathLst>
          </a:custGeom>
          <a:solidFill>
            <a:srgbClr val="FE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7"/>
          <p:cNvSpPr/>
          <p:nvPr/>
        </p:nvSpPr>
        <p:spPr>
          <a:xfrm>
            <a:off x="4378325" y="1457325"/>
            <a:ext cx="854075" cy="53975"/>
          </a:xfrm>
          <a:custGeom>
            <a:avLst/>
            <a:gdLst>
              <a:gd name="connsiteX0" fmla="*/ 889 w 854075"/>
              <a:gd name="connsiteY0" fmla="*/ 27432 h 53975"/>
              <a:gd name="connsiteX1" fmla="*/ 841755 w 854075"/>
              <a:gd name="connsiteY1" fmla="*/ 27432 h 53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4075" h="53975">
                <a:moveTo>
                  <a:pt x="889" y="27432"/>
                </a:moveTo>
                <a:lnTo>
                  <a:pt x="841755" y="27432"/>
                </a:lnTo>
              </a:path>
            </a:pathLst>
          </a:custGeom>
          <a:ln w="31750">
            <a:solidFill>
              <a:srgbClr val="FE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8"/>
          <p:cNvSpPr/>
          <p:nvPr/>
        </p:nvSpPr>
        <p:spPr>
          <a:xfrm>
            <a:off x="3616325" y="1749425"/>
            <a:ext cx="168275" cy="168275"/>
          </a:xfrm>
          <a:custGeom>
            <a:avLst/>
            <a:gdLst>
              <a:gd name="connsiteX0" fmla="*/ 114808 w 168275"/>
              <a:gd name="connsiteY0" fmla="*/ 95377 h 168275"/>
              <a:gd name="connsiteX1" fmla="*/ 178308 w 168275"/>
              <a:gd name="connsiteY1" fmla="*/ 174752 h 168275"/>
              <a:gd name="connsiteX2" fmla="*/ 19558 w 168275"/>
              <a:gd name="connsiteY2" fmla="*/ 95377 h 168275"/>
              <a:gd name="connsiteX3" fmla="*/ 178308 w 168275"/>
              <a:gd name="connsiteY3" fmla="*/ 16002 h 168275"/>
              <a:gd name="connsiteX4" fmla="*/ 114808 w 168275"/>
              <a:gd name="connsiteY4" fmla="*/ 95377 h 168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75" h="168275">
                <a:moveTo>
                  <a:pt x="114808" y="95377"/>
                </a:moveTo>
                <a:lnTo>
                  <a:pt x="178308" y="174752"/>
                </a:lnTo>
                <a:lnTo>
                  <a:pt x="19558" y="95377"/>
                </a:lnTo>
                <a:lnTo>
                  <a:pt x="178308" y="16002"/>
                </a:lnTo>
                <a:lnTo>
                  <a:pt x="114808" y="95377"/>
                </a:lnTo>
                <a:close/>
              </a:path>
            </a:pathLst>
          </a:custGeom>
          <a:solidFill>
            <a:srgbClr val="FE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9"/>
          <p:cNvSpPr/>
          <p:nvPr/>
        </p:nvSpPr>
        <p:spPr>
          <a:xfrm>
            <a:off x="3730625" y="1825625"/>
            <a:ext cx="854075" cy="41275"/>
          </a:xfrm>
          <a:custGeom>
            <a:avLst/>
            <a:gdLst>
              <a:gd name="connsiteX0" fmla="*/ 508 w 854075"/>
              <a:gd name="connsiteY0" fmla="*/ 19177 h 41275"/>
              <a:gd name="connsiteX1" fmla="*/ 841375 w 854075"/>
              <a:gd name="connsiteY1" fmla="*/ 19177 h 41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4075" h="41275">
                <a:moveTo>
                  <a:pt x="508" y="19177"/>
                </a:moveTo>
                <a:lnTo>
                  <a:pt x="841375" y="19177"/>
                </a:lnTo>
              </a:path>
            </a:pathLst>
          </a:custGeom>
          <a:ln w="31750">
            <a:solidFill>
              <a:srgbClr val="FE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70"/>
          <p:cNvSpPr/>
          <p:nvPr/>
        </p:nvSpPr>
        <p:spPr>
          <a:xfrm>
            <a:off x="3324225" y="2105025"/>
            <a:ext cx="180975" cy="168275"/>
          </a:xfrm>
          <a:custGeom>
            <a:avLst/>
            <a:gdLst>
              <a:gd name="connsiteX0" fmla="*/ 118871 w 180975"/>
              <a:gd name="connsiteY0" fmla="*/ 99822 h 168275"/>
              <a:gd name="connsiteX1" fmla="*/ 182371 w 180975"/>
              <a:gd name="connsiteY1" fmla="*/ 179197 h 168275"/>
              <a:gd name="connsiteX2" fmla="*/ 23621 w 180975"/>
              <a:gd name="connsiteY2" fmla="*/ 99822 h 168275"/>
              <a:gd name="connsiteX3" fmla="*/ 182371 w 180975"/>
              <a:gd name="connsiteY3" fmla="*/ 20447 h 168275"/>
              <a:gd name="connsiteX4" fmla="*/ 118871 w 180975"/>
              <a:gd name="connsiteY4" fmla="*/ 99822 h 168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975" h="168275">
                <a:moveTo>
                  <a:pt x="118871" y="99822"/>
                </a:moveTo>
                <a:lnTo>
                  <a:pt x="182371" y="179197"/>
                </a:lnTo>
                <a:lnTo>
                  <a:pt x="23621" y="99822"/>
                </a:lnTo>
                <a:lnTo>
                  <a:pt x="182371" y="20447"/>
                </a:lnTo>
                <a:lnTo>
                  <a:pt x="118871" y="99822"/>
                </a:lnTo>
                <a:close/>
              </a:path>
            </a:pathLst>
          </a:custGeom>
          <a:solidFill>
            <a:srgbClr val="FE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1"/>
          <p:cNvSpPr/>
          <p:nvPr/>
        </p:nvSpPr>
        <p:spPr>
          <a:xfrm>
            <a:off x="3438525" y="2181225"/>
            <a:ext cx="854075" cy="53975"/>
          </a:xfrm>
          <a:custGeom>
            <a:avLst/>
            <a:gdLst>
              <a:gd name="connsiteX0" fmla="*/ 4571 w 854075"/>
              <a:gd name="connsiteY0" fmla="*/ 23622 h 53975"/>
              <a:gd name="connsiteX1" fmla="*/ 845439 w 854075"/>
              <a:gd name="connsiteY1" fmla="*/ 23622 h 53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4075" h="53975">
                <a:moveTo>
                  <a:pt x="4571" y="23622"/>
                </a:moveTo>
                <a:lnTo>
                  <a:pt x="845439" y="23622"/>
                </a:lnTo>
              </a:path>
            </a:pathLst>
          </a:custGeom>
          <a:ln w="31750">
            <a:solidFill>
              <a:srgbClr val="FE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2"/>
          <p:cNvSpPr txBox="1"/>
          <p:nvPr/>
        </p:nvSpPr>
        <p:spPr>
          <a:xfrm>
            <a:off x="64007" y="21513"/>
            <a:ext cx="7763326" cy="67945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660525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The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origin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of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species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–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Table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matières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494"/>
              </a:lnSpc>
            </a:pPr>
            <a:endParaRPr lang="en-US" dirty="0"/>
          </a:p>
          <a:p>
            <a:pPr marL="0" indent="422757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1.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la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variation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des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espèces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à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l'état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domestique</a:t>
            </a:r>
          </a:p>
          <a:p>
            <a:pPr>
              <a:lnSpc>
                <a:spcPts val="475"/>
              </a:lnSpc>
            </a:pPr>
            <a:endParaRPr lang="en-US" dirty="0"/>
          </a:p>
          <a:p>
            <a:pPr marL="0" indent="422757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2.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la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variation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à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l'état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nature</a:t>
            </a:r>
          </a:p>
          <a:p>
            <a:pPr>
              <a:lnSpc>
                <a:spcPts val="480"/>
              </a:lnSpc>
            </a:pPr>
            <a:endParaRPr lang="en-US" dirty="0"/>
          </a:p>
          <a:p>
            <a:pPr marL="0" indent="422757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3.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La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lutte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pour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l'existence</a:t>
            </a:r>
          </a:p>
          <a:p>
            <a:pPr>
              <a:lnSpc>
                <a:spcPts val="475"/>
              </a:lnSpc>
            </a:pPr>
            <a:endParaRPr lang="en-US" dirty="0"/>
          </a:p>
          <a:p>
            <a:pPr marL="0" indent="422757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4.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La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sélection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naturelle</a:t>
            </a:r>
          </a:p>
          <a:p>
            <a:pPr>
              <a:lnSpc>
                <a:spcPts val="480"/>
              </a:lnSpc>
            </a:pPr>
            <a:endParaRPr lang="en-US" dirty="0"/>
          </a:p>
          <a:p>
            <a:pPr marL="0" indent="422757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5.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Les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lois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la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variation</a:t>
            </a:r>
          </a:p>
          <a:p>
            <a:pPr>
              <a:lnSpc>
                <a:spcPts val="475"/>
              </a:lnSpc>
            </a:pPr>
            <a:endParaRPr lang="en-US" dirty="0"/>
          </a:p>
          <a:p>
            <a:pPr marL="0" indent="422757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6.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Difficultés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la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théorie</a:t>
            </a:r>
          </a:p>
          <a:p>
            <a:pPr>
              <a:lnSpc>
                <a:spcPts val="480"/>
              </a:lnSpc>
            </a:pPr>
            <a:endParaRPr lang="en-US" dirty="0"/>
          </a:p>
          <a:p>
            <a:pPr marL="0" indent="422757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7.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Instincts</a:t>
            </a:r>
          </a:p>
          <a:p>
            <a:pPr>
              <a:lnSpc>
                <a:spcPts val="480"/>
              </a:lnSpc>
            </a:pPr>
            <a:endParaRPr lang="en-US" dirty="0"/>
          </a:p>
          <a:p>
            <a:pPr marL="0" indent="422757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8.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Hybridité</a:t>
            </a:r>
          </a:p>
          <a:p>
            <a:pPr>
              <a:lnSpc>
                <a:spcPts val="480"/>
              </a:lnSpc>
            </a:pPr>
            <a:endParaRPr lang="en-US" dirty="0"/>
          </a:p>
          <a:p>
            <a:pPr marL="0" indent="422757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9.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Insuffisance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des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archives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géologiques</a:t>
            </a:r>
          </a:p>
          <a:p>
            <a:pPr>
              <a:lnSpc>
                <a:spcPts val="475"/>
              </a:lnSpc>
            </a:pPr>
            <a:endParaRPr lang="en-US" dirty="0"/>
          </a:p>
          <a:p>
            <a:pPr marL="0" indent="422757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10.</a:t>
            </a:r>
            <a:r>
              <a:rPr lang="en-US" altLang="zh-CN" sz="20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000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la</a:t>
            </a:r>
            <a:r>
              <a:rPr lang="en-US" altLang="zh-CN" sz="2000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succession</a:t>
            </a:r>
            <a:r>
              <a:rPr lang="en-US" altLang="zh-CN" sz="2000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géologique</a:t>
            </a:r>
            <a:r>
              <a:rPr lang="en-US" altLang="zh-CN" sz="2000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des</a:t>
            </a:r>
            <a:r>
              <a:rPr lang="en-US" altLang="zh-CN" sz="2000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êtres</a:t>
            </a:r>
            <a:r>
              <a:rPr lang="en-US" altLang="zh-CN" sz="2000" spc="-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organisés</a:t>
            </a:r>
          </a:p>
          <a:p>
            <a:pPr>
              <a:lnSpc>
                <a:spcPts val="480"/>
              </a:lnSpc>
            </a:pPr>
            <a:endParaRPr lang="en-US" dirty="0"/>
          </a:p>
          <a:p>
            <a:pPr marL="0" indent="422757">
              <a:lnSpc>
                <a:spcPct val="100000"/>
              </a:lnSpc>
            </a:pPr>
            <a:r>
              <a:rPr lang="en-US" altLang="zh-CN" sz="2000" spc="-10" dirty="0">
                <a:solidFill>
                  <a:srgbClr val="000000"/>
                </a:solidFill>
                <a:latin typeface="Times New Roman"/>
                <a:ea typeface="Times New Roman"/>
              </a:rPr>
              <a:t>11.</a:t>
            </a:r>
            <a:r>
              <a:rPr lang="en-US" altLang="zh-CN" sz="20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-10" dirty="0">
                <a:solidFill>
                  <a:srgbClr val="000000"/>
                </a:solidFill>
                <a:latin typeface="Times New Roman"/>
                <a:ea typeface="Times New Roman"/>
              </a:rPr>
              <a:t>Distribution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-15" dirty="0">
                <a:solidFill>
                  <a:srgbClr val="000000"/>
                </a:solidFill>
                <a:latin typeface="Times New Roman"/>
                <a:ea typeface="Times New Roman"/>
              </a:rPr>
              <a:t>géographique</a:t>
            </a:r>
          </a:p>
          <a:p>
            <a:pPr>
              <a:lnSpc>
                <a:spcPts val="480"/>
              </a:lnSpc>
            </a:pPr>
            <a:endParaRPr lang="en-US" dirty="0"/>
          </a:p>
          <a:p>
            <a:pPr marL="0" indent="422757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12.</a:t>
            </a:r>
            <a:r>
              <a:rPr lang="en-US" altLang="zh-CN" sz="2000" spc="-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Distribution</a:t>
            </a:r>
            <a:r>
              <a:rPr lang="en-US" altLang="zh-CN" sz="2000" spc="-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géographique</a:t>
            </a:r>
            <a:r>
              <a:rPr lang="en-US" altLang="zh-CN" sz="2000" spc="-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(suite)</a:t>
            </a:r>
          </a:p>
          <a:p>
            <a:pPr>
              <a:lnSpc>
                <a:spcPts val="480"/>
              </a:lnSpc>
            </a:pPr>
            <a:endParaRPr lang="en-US" dirty="0"/>
          </a:p>
          <a:p>
            <a:pPr marL="0" indent="422757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13.</a:t>
            </a:r>
            <a:r>
              <a:rPr lang="en-US" altLang="zh-CN" sz="2000" spc="-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Affinités</a:t>
            </a:r>
            <a:r>
              <a:rPr lang="en-US" altLang="zh-CN" sz="200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mutuelles</a:t>
            </a:r>
            <a:r>
              <a:rPr lang="en-US" altLang="zh-CN" sz="200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entre</a:t>
            </a:r>
            <a:r>
              <a:rPr lang="en-US" altLang="zh-CN" sz="200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êtres</a:t>
            </a:r>
            <a:r>
              <a:rPr lang="en-US" altLang="zh-CN" sz="200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organisés;</a:t>
            </a:r>
            <a:r>
              <a:rPr lang="en-US" altLang="zh-CN" sz="2000" spc="-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morphologie;</a:t>
            </a:r>
            <a:r>
              <a:rPr lang="en-US" altLang="zh-CN" sz="2000" spc="-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embryologie;</a:t>
            </a:r>
          </a:p>
          <a:p>
            <a:pPr marL="0" indent="765657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organes</a:t>
            </a:r>
            <a:r>
              <a:rPr lang="en-US" altLang="zh-CN" sz="200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rudimentaires</a:t>
            </a:r>
          </a:p>
          <a:p>
            <a:pPr>
              <a:lnSpc>
                <a:spcPts val="480"/>
              </a:lnSpc>
            </a:pPr>
            <a:endParaRPr lang="en-US" dirty="0"/>
          </a:p>
          <a:p>
            <a:pPr marL="0" indent="422757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14.</a:t>
            </a:r>
            <a:r>
              <a:rPr lang="en-US" altLang="zh-CN" sz="2000" spc="-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Récapitulation</a:t>
            </a:r>
            <a:r>
              <a:rPr lang="en-US" altLang="zh-CN" sz="2000" spc="-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et</a:t>
            </a:r>
            <a:r>
              <a:rPr lang="en-US" altLang="zh-CN" sz="2000" spc="-10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conclusion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614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Dia: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J.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van</a:t>
            </a:r>
            <a:r>
              <a:rPr lang="en-US" altLang="zh-CN" sz="105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Helden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24840"/>
          </a:xfrm>
          <a:prstGeom prst="rect">
            <a:avLst/>
          </a:prstGeom>
        </p:spPr>
      </p:pic>
      <p:sp>
        <p:nvSpPr>
          <p:cNvPr id="2" name="TextBox 74"/>
          <p:cNvSpPr txBox="1"/>
          <p:nvPr/>
        </p:nvSpPr>
        <p:spPr>
          <a:xfrm>
            <a:off x="64007" y="21513"/>
            <a:ext cx="8730688" cy="67945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213358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deux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composantes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essentielles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théorie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239"/>
              </a:lnSpc>
            </a:pPr>
            <a:endParaRPr lang="en-US" dirty="0"/>
          </a:p>
          <a:p>
            <a:pPr marL="0" indent="423062">
              <a:lnSpc>
                <a:spcPct val="100000"/>
              </a:lnSpc>
            </a:pPr>
            <a:r>
              <a:rPr lang="en-US" altLang="zh-CN" sz="1600" spc="30" dirty="0">
                <a:solidFill>
                  <a:srgbClr val="FE0000"/>
                </a:solidFill>
                <a:latin typeface="Arial"/>
                <a:ea typeface="Arial"/>
              </a:rPr>
              <a:t>1.</a:t>
            </a:r>
            <a:r>
              <a:rPr lang="en-US" altLang="zh-CN" sz="1600" spc="20" dirty="0">
                <a:solidFill>
                  <a:srgbClr val="FE0000"/>
                </a:solidFill>
                <a:latin typeface="Arial"/>
                <a:cs typeface="Arial"/>
              </a:rPr>
              <a:t>   </a:t>
            </a:r>
            <a:r>
              <a:rPr lang="en-US" altLang="zh-CN" sz="1600" spc="34" dirty="0">
                <a:solidFill>
                  <a:srgbClr val="FE0000"/>
                </a:solidFill>
                <a:latin typeface="Arial"/>
                <a:ea typeface="Arial"/>
              </a:rPr>
              <a:t>Apparition</a:t>
            </a:r>
            <a:r>
              <a:rPr lang="en-US" altLang="zh-CN" sz="1600" spc="25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600" spc="44" dirty="0">
                <a:solidFill>
                  <a:srgbClr val="FE0000"/>
                </a:solidFill>
                <a:latin typeface="Arial"/>
                <a:ea typeface="Arial"/>
              </a:rPr>
              <a:t>spontanée</a:t>
            </a:r>
            <a:r>
              <a:rPr lang="en-US" altLang="zh-CN" sz="1600" spc="25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600" spc="44" dirty="0">
                <a:solidFill>
                  <a:srgbClr val="FE0000"/>
                </a:solidFill>
                <a:latin typeface="Arial"/>
                <a:ea typeface="Arial"/>
              </a:rPr>
              <a:t>de</a:t>
            </a:r>
            <a:r>
              <a:rPr lang="en-US" altLang="zh-CN" sz="1600" spc="20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600" spc="34" dirty="0">
                <a:solidFill>
                  <a:srgbClr val="FE0000"/>
                </a:solidFill>
                <a:latin typeface="Arial"/>
                <a:ea typeface="Arial"/>
              </a:rPr>
              <a:t>variations</a:t>
            </a:r>
            <a:r>
              <a:rPr lang="en-US" altLang="zh-CN" sz="1600" spc="25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600" spc="30" dirty="0">
                <a:solidFill>
                  <a:srgbClr val="FE0000"/>
                </a:solidFill>
                <a:latin typeface="Arial"/>
                <a:ea typeface="Arial"/>
              </a:rPr>
              <a:t>inter</a:t>
            </a:r>
            <a:r>
              <a:rPr lang="en-US" altLang="zh-CN" sz="1600" spc="44" dirty="0">
                <a:solidFill>
                  <a:srgbClr val="FE0000"/>
                </a:solidFill>
                <a:latin typeface="Arial"/>
                <a:ea typeface="Arial"/>
              </a:rPr>
              <a:t>-</a:t>
            </a:r>
            <a:r>
              <a:rPr lang="en-US" altLang="zh-CN" sz="1600" spc="30" dirty="0">
                <a:solidFill>
                  <a:srgbClr val="FE0000"/>
                </a:solidFill>
                <a:latin typeface="Arial"/>
                <a:ea typeface="Arial"/>
              </a:rPr>
              <a:t>individuelles</a:t>
            </a:r>
            <a:r>
              <a:rPr lang="en-US" altLang="zh-CN" sz="1600" spc="25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600" spc="55" dirty="0">
                <a:solidFill>
                  <a:srgbClr val="FE0000"/>
                </a:solidFill>
                <a:latin typeface="Arial"/>
                <a:ea typeface="Arial"/>
              </a:rPr>
              <a:t>qui</a:t>
            </a:r>
            <a:r>
              <a:rPr lang="en-US" altLang="zh-CN" sz="1600" spc="20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600" spc="44" dirty="0">
                <a:solidFill>
                  <a:srgbClr val="FE0000"/>
                </a:solidFill>
                <a:latin typeface="Arial"/>
                <a:ea typeface="Arial"/>
              </a:rPr>
              <a:t>se</a:t>
            </a:r>
            <a:r>
              <a:rPr lang="en-US" altLang="zh-CN" sz="1600" spc="25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600" spc="34" dirty="0">
                <a:solidFill>
                  <a:srgbClr val="FE0000"/>
                </a:solidFill>
                <a:latin typeface="Arial"/>
                <a:ea typeface="Arial"/>
              </a:rPr>
              <a:t>transmettent</a:t>
            </a:r>
            <a:r>
              <a:rPr lang="en-US" altLang="zh-CN" sz="1600" spc="20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600" spc="80" dirty="0">
                <a:solidFill>
                  <a:srgbClr val="FE0000"/>
                </a:solidFill>
                <a:latin typeface="Arial"/>
                <a:ea typeface="Arial"/>
              </a:rPr>
              <a:t>à</a:t>
            </a:r>
            <a:r>
              <a:rPr lang="en-US" altLang="zh-CN" sz="1600" spc="25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600" spc="30" dirty="0">
                <a:solidFill>
                  <a:srgbClr val="FE0000"/>
                </a:solidFill>
                <a:latin typeface="Arial"/>
                <a:ea typeface="Arial"/>
              </a:rPr>
              <a:t>la</a:t>
            </a:r>
          </a:p>
          <a:p>
            <a:pPr>
              <a:lnSpc>
                <a:spcPts val="480"/>
              </a:lnSpc>
            </a:pPr>
            <a:endParaRPr lang="en-US" dirty="0"/>
          </a:p>
          <a:p>
            <a:pPr marL="0" indent="765962">
              <a:lnSpc>
                <a:spcPct val="100000"/>
              </a:lnSpc>
            </a:pP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descendance</a:t>
            </a:r>
            <a:r>
              <a:rPr lang="en-US" altLang="zh-CN" sz="1600" spc="-15" dirty="0">
                <a:solidFill>
                  <a:srgbClr val="FE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1385"/>
              </a:lnSpc>
            </a:pPr>
            <a:endParaRPr lang="en-US" dirty="0"/>
          </a:p>
          <a:p>
            <a:pPr marL="0" indent="1287144">
              <a:lnSpc>
                <a:spcPct val="10000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Wingdings"/>
                <a:ea typeface="Wingdings"/>
              </a:rPr>
              <a:t>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Quelle</a:t>
            </a:r>
            <a:r>
              <a:rPr lang="en-US" altLang="zh-CN" sz="1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est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l'origine</a:t>
            </a:r>
            <a:r>
              <a:rPr lang="en-US" altLang="zh-CN" sz="14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cette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variabilité</a:t>
            </a:r>
            <a:r>
              <a:rPr lang="en-US" altLang="zh-CN" sz="1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individus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au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sein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espèces?</a:t>
            </a:r>
          </a:p>
          <a:p>
            <a:pPr>
              <a:lnSpc>
                <a:spcPts val="1355"/>
              </a:lnSpc>
            </a:pPr>
            <a:endParaRPr lang="en-US" dirty="0"/>
          </a:p>
          <a:p>
            <a:pPr marL="1287144" hangingPunct="0">
              <a:lnSpc>
                <a:spcPct val="124583"/>
              </a:lnSpc>
            </a:pPr>
            <a:r>
              <a:rPr lang="en-US" altLang="zh-CN" sz="1400" dirty="0">
                <a:solidFill>
                  <a:srgbClr val="000000"/>
                </a:solidFill>
                <a:latin typeface="Wingdings"/>
                <a:ea typeface="Wingdings"/>
              </a:rPr>
              <a:t></a:t>
            </a:r>
            <a:r>
              <a:rPr lang="en-US" altLang="zh-CN" sz="1400" spc="375" dirty="0">
                <a:solidFill>
                  <a:srgbClr val="000000"/>
                </a:solidFill>
                <a:latin typeface="Wingdings"/>
                <a:cs typeface="Wingdings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Il</a:t>
            </a:r>
            <a:r>
              <a:rPr lang="en-US" altLang="zh-CN" sz="1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avoue</a:t>
            </a:r>
            <a:r>
              <a:rPr lang="en-US" altLang="zh-CN" sz="1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ne</a:t>
            </a:r>
            <a:r>
              <a:rPr lang="en-US" altLang="zh-CN" sz="1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pas</a:t>
            </a:r>
            <a:r>
              <a:rPr lang="en-US" altLang="zh-CN" sz="1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pouvoir</a:t>
            </a:r>
            <a:r>
              <a:rPr lang="en-US" altLang="zh-CN" sz="1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répondre</a:t>
            </a:r>
            <a:r>
              <a:rPr lang="en-US" altLang="zh-CN" sz="1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à</a:t>
            </a:r>
            <a:r>
              <a:rPr lang="en-US" altLang="zh-CN" sz="1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cette</a:t>
            </a:r>
            <a:r>
              <a:rPr lang="en-US" altLang="zh-CN" sz="1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question</a:t>
            </a:r>
            <a:r>
              <a:rPr lang="en-US" altLang="zh-CN" sz="1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Wingdings"/>
                <a:ea typeface="Wingdings"/>
              </a:rPr>
              <a:t></a:t>
            </a:r>
            <a:r>
              <a:rPr lang="en-US" altLang="zh-CN" sz="1400" spc="375" dirty="0">
                <a:solidFill>
                  <a:srgbClr val="000000"/>
                </a:solidFill>
                <a:latin typeface="Wingdings"/>
                <a:cs typeface="Wingdings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Il</a:t>
            </a:r>
            <a:r>
              <a:rPr lang="en-US" altLang="zh-CN" sz="1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ne</a:t>
            </a:r>
            <a:r>
              <a:rPr lang="en-US" altLang="zh-CN" sz="1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disposait</a:t>
            </a:r>
            <a:r>
              <a:rPr lang="en-US" altLang="zh-CN" sz="1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pas</a:t>
            </a:r>
            <a:r>
              <a:rPr lang="en-US" altLang="zh-CN" sz="1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br/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théorie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l'hérédité</a:t>
            </a:r>
            <a:r>
              <a:rPr lang="en-US" altLang="zh-CN" sz="1400" spc="-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 marL="0" indent="423062">
              <a:lnSpc>
                <a:spcPct val="100000"/>
              </a:lnSpc>
            </a:pPr>
            <a:r>
              <a:rPr lang="en-US" altLang="zh-CN" sz="1600" spc="44" dirty="0">
                <a:solidFill>
                  <a:srgbClr val="FE0000"/>
                </a:solidFill>
                <a:latin typeface="Arial"/>
                <a:ea typeface="Arial"/>
              </a:rPr>
              <a:t>2.</a:t>
            </a:r>
            <a:r>
              <a:rPr lang="en-US" altLang="zh-CN" sz="1600" spc="30" dirty="0">
                <a:solidFill>
                  <a:srgbClr val="FE0000"/>
                </a:solidFill>
                <a:latin typeface="Arial"/>
                <a:cs typeface="Arial"/>
              </a:rPr>
              <a:t>   </a:t>
            </a:r>
            <a:r>
              <a:rPr lang="en-US" altLang="zh-CN" sz="1600" spc="55" dirty="0">
                <a:solidFill>
                  <a:srgbClr val="FE0000"/>
                </a:solidFill>
                <a:latin typeface="Arial"/>
                <a:ea typeface="Arial"/>
              </a:rPr>
              <a:t>Certaines</a:t>
            </a:r>
            <a:r>
              <a:rPr lang="en-US" altLang="zh-CN" sz="1600" spc="4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50" dirty="0">
                <a:solidFill>
                  <a:srgbClr val="FE0000"/>
                </a:solidFill>
                <a:latin typeface="Arial"/>
                <a:ea typeface="Arial"/>
              </a:rPr>
              <a:t>variations</a:t>
            </a:r>
            <a:r>
              <a:rPr lang="en-US" altLang="zh-CN" sz="1600" spc="3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64" dirty="0">
                <a:solidFill>
                  <a:srgbClr val="FE0000"/>
                </a:solidFill>
                <a:latin typeface="Arial"/>
                <a:ea typeface="Arial"/>
              </a:rPr>
              <a:t>sont</a:t>
            </a:r>
            <a:r>
              <a:rPr lang="en-US" altLang="zh-CN" sz="1600" spc="3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50" dirty="0">
                <a:solidFill>
                  <a:srgbClr val="FE0000"/>
                </a:solidFill>
                <a:latin typeface="Arial"/>
                <a:ea typeface="Arial"/>
              </a:rPr>
              <a:t>favorisées</a:t>
            </a:r>
            <a:r>
              <a:rPr lang="en-US" altLang="zh-CN" sz="1600" i="1" spc="3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75" dirty="0">
                <a:solidFill>
                  <a:srgbClr val="FE0000"/>
                </a:solidFill>
                <a:latin typeface="Arial"/>
                <a:ea typeface="Arial"/>
              </a:rPr>
              <a:t>dans</a:t>
            </a:r>
            <a:r>
              <a:rPr lang="en-US" altLang="zh-CN" sz="1600" i="1" spc="3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4" dirty="0">
                <a:solidFill>
                  <a:srgbClr val="FE0000"/>
                </a:solidFill>
                <a:latin typeface="Arial"/>
                <a:ea typeface="Arial"/>
              </a:rPr>
              <a:t>la</a:t>
            </a:r>
            <a:r>
              <a:rPr lang="en-US" altLang="zh-CN" sz="1600" i="1" spc="3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64" dirty="0">
                <a:solidFill>
                  <a:srgbClr val="FE0000"/>
                </a:solidFill>
                <a:latin typeface="Arial"/>
                <a:ea typeface="Arial"/>
              </a:rPr>
              <a:t>descendance</a:t>
            </a:r>
            <a:r>
              <a:rPr lang="en-US" altLang="zh-CN" sz="1600" i="1" spc="3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64" dirty="0">
                <a:solidFill>
                  <a:srgbClr val="FE0000"/>
                </a:solidFill>
                <a:latin typeface="Arial"/>
                <a:ea typeface="Arial"/>
              </a:rPr>
              <a:t>au</a:t>
            </a:r>
            <a:r>
              <a:rPr lang="en-US" altLang="zh-CN" sz="1600" spc="3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50" dirty="0">
                <a:solidFill>
                  <a:srgbClr val="FE0000"/>
                </a:solidFill>
                <a:latin typeface="Arial"/>
                <a:ea typeface="Arial"/>
              </a:rPr>
              <a:t>point</a:t>
            </a:r>
            <a:r>
              <a:rPr lang="en-US" altLang="zh-CN" sz="1600" spc="3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69" dirty="0">
                <a:solidFill>
                  <a:srgbClr val="FE0000"/>
                </a:solidFill>
                <a:latin typeface="Arial"/>
                <a:ea typeface="Arial"/>
              </a:rPr>
              <a:t>de</a:t>
            </a:r>
            <a:r>
              <a:rPr lang="en-US" altLang="zh-CN" sz="1600" spc="3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60" dirty="0">
                <a:solidFill>
                  <a:srgbClr val="FE0000"/>
                </a:solidFill>
                <a:latin typeface="Arial"/>
                <a:ea typeface="Arial"/>
              </a:rPr>
              <a:t>donner</a:t>
            </a:r>
            <a:r>
              <a:rPr lang="en-US" altLang="zh-CN" sz="1600" spc="3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69" dirty="0">
                <a:solidFill>
                  <a:srgbClr val="FE0000"/>
                </a:solidFill>
                <a:latin typeface="Arial"/>
                <a:ea typeface="Arial"/>
              </a:rPr>
              <a:t>des</a:t>
            </a:r>
          </a:p>
          <a:p>
            <a:pPr>
              <a:lnSpc>
                <a:spcPts val="475"/>
              </a:lnSpc>
            </a:pPr>
            <a:endParaRPr lang="en-US" dirty="0"/>
          </a:p>
          <a:p>
            <a:pPr marL="0" indent="765962">
              <a:lnSpc>
                <a:spcPct val="100000"/>
              </a:lnSpc>
            </a:pP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variétés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puis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des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espèces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nouvelles,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alors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que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d'autres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variations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sont</a:t>
            </a:r>
            <a:r>
              <a:rPr lang="en-US" altLang="zh-CN" sz="1600" spc="-2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éliminées.</a:t>
            </a:r>
          </a:p>
          <a:p>
            <a:pPr>
              <a:lnSpc>
                <a:spcPts val="1119"/>
              </a:lnSpc>
            </a:pPr>
            <a:endParaRPr lang="en-US" dirty="0"/>
          </a:p>
          <a:p>
            <a:pPr marL="0" indent="1287144">
              <a:lnSpc>
                <a:spcPct val="10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Wingdings"/>
                <a:ea typeface="Wingdings"/>
              </a:rPr>
              <a:t>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rôle</a:t>
            </a:r>
            <a:r>
              <a:rPr lang="en-US" altLang="zh-CN" sz="16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essentiel</a:t>
            </a:r>
            <a:r>
              <a:rPr lang="en-US" altLang="zh-CN" sz="16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6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b="1" i="1" dirty="0">
                <a:solidFill>
                  <a:srgbClr val="FE0000"/>
                </a:solidFill>
                <a:latin typeface="Arial"/>
                <a:ea typeface="Arial"/>
              </a:rPr>
              <a:t>sélection</a:t>
            </a:r>
            <a:r>
              <a:rPr lang="en-US" altLang="zh-CN" sz="1600" b="1" i="1" spc="5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b="1" i="1" dirty="0">
                <a:solidFill>
                  <a:srgbClr val="FE0000"/>
                </a:solidFill>
                <a:latin typeface="Arial"/>
                <a:ea typeface="Arial"/>
              </a:rPr>
              <a:t>naturelle</a:t>
            </a:r>
            <a:r>
              <a:rPr lang="en-US" altLang="zh-CN" sz="1600" b="1" i="1" spc="5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b="1" dirty="0">
                <a:solidFill>
                  <a:srgbClr val="000000"/>
                </a:solidFill>
                <a:latin typeface="Arial"/>
                <a:ea typeface="Arial"/>
              </a:rPr>
              <a:t>qui</a:t>
            </a:r>
            <a:r>
              <a:rPr lang="en-US" altLang="zh-CN" sz="1600" b="1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b="1" dirty="0">
                <a:solidFill>
                  <a:srgbClr val="000000"/>
                </a:solidFill>
                <a:latin typeface="Arial"/>
                <a:ea typeface="Arial"/>
              </a:rPr>
              <a:t>effectue</a:t>
            </a:r>
            <a:r>
              <a:rPr lang="en-US" altLang="zh-CN" sz="1600" b="1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b="1" dirty="0">
                <a:solidFill>
                  <a:srgbClr val="000000"/>
                </a:solidFill>
                <a:latin typeface="Arial"/>
                <a:ea typeface="Arial"/>
              </a:rPr>
              <a:t>un</a:t>
            </a:r>
            <a:r>
              <a:rPr lang="en-US" altLang="zh-CN" sz="1600" b="1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b="1" dirty="0">
                <a:solidFill>
                  <a:srgbClr val="000000"/>
                </a:solidFill>
                <a:latin typeface="Arial"/>
                <a:ea typeface="Arial"/>
              </a:rPr>
              <a:t>tri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:</a:t>
            </a:r>
          </a:p>
          <a:p>
            <a:pPr>
              <a:lnSpc>
                <a:spcPts val="1460"/>
              </a:lnSpc>
            </a:pPr>
            <a:endParaRPr lang="en-US" dirty="0"/>
          </a:p>
          <a:p>
            <a:pPr marL="567232" hangingPunct="0">
              <a:lnSpc>
                <a:spcPct val="124583"/>
              </a:lnSpc>
            </a:pPr>
            <a:r>
              <a:rPr lang="en-US" altLang="zh-CN" sz="1400" i="1" spc="44" dirty="0">
                <a:solidFill>
                  <a:srgbClr val="1E477B"/>
                </a:solidFill>
                <a:latin typeface="Arial"/>
                <a:ea typeface="Arial"/>
              </a:rPr>
              <a:t>«</a:t>
            </a:r>
            <a:r>
              <a:rPr lang="en-US" altLang="zh-CN" sz="1400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60" dirty="0">
                <a:solidFill>
                  <a:srgbClr val="1E477B"/>
                </a:solidFill>
                <a:latin typeface="Arial"/>
                <a:ea typeface="Arial"/>
              </a:rPr>
              <a:t>Comme</a:t>
            </a:r>
            <a:r>
              <a:rPr lang="en-US" altLang="zh-CN" sz="1400" i="1" spc="2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25" dirty="0">
                <a:solidFill>
                  <a:srgbClr val="1E477B"/>
                </a:solidFill>
                <a:latin typeface="Arial"/>
                <a:ea typeface="Arial"/>
              </a:rPr>
              <a:t>il</a:t>
            </a:r>
            <a:r>
              <a:rPr lang="en-US" altLang="zh-CN" sz="1400" i="1" spc="2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1E477B"/>
                </a:solidFill>
                <a:latin typeface="Arial"/>
                <a:ea typeface="Arial"/>
              </a:rPr>
              <a:t>naît</a:t>
            </a:r>
            <a:r>
              <a:rPr lang="en-US" altLang="zh-CN" sz="1400" i="1" spc="2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44" dirty="0">
                <a:solidFill>
                  <a:srgbClr val="1E477B"/>
                </a:solidFill>
                <a:latin typeface="Arial"/>
                <a:ea typeface="Arial"/>
              </a:rPr>
              <a:t>beaucoup</a:t>
            </a:r>
            <a:r>
              <a:rPr lang="en-US" altLang="zh-CN" sz="1400" i="1" spc="2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44" dirty="0">
                <a:solidFill>
                  <a:srgbClr val="1E477B"/>
                </a:solidFill>
                <a:latin typeface="Arial"/>
                <a:ea typeface="Arial"/>
              </a:rPr>
              <a:t>plus</a:t>
            </a:r>
            <a:r>
              <a:rPr lang="en-US" altLang="zh-CN" sz="1400" i="1" spc="2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1E477B"/>
                </a:solidFill>
                <a:latin typeface="Arial"/>
                <a:ea typeface="Arial"/>
              </a:rPr>
              <a:t>d'individus</a:t>
            </a:r>
            <a:r>
              <a:rPr lang="en-US" altLang="zh-CN" sz="1400" i="1" spc="2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69" dirty="0">
                <a:solidFill>
                  <a:srgbClr val="1E477B"/>
                </a:solidFill>
                <a:latin typeface="Arial"/>
                <a:ea typeface="Arial"/>
              </a:rPr>
              <a:t>de</a:t>
            </a:r>
            <a:r>
              <a:rPr lang="en-US" altLang="zh-CN" sz="1400" i="1" spc="2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44" dirty="0">
                <a:solidFill>
                  <a:srgbClr val="1E477B"/>
                </a:solidFill>
                <a:latin typeface="Arial"/>
                <a:ea typeface="Arial"/>
              </a:rPr>
              <a:t>chaque</a:t>
            </a:r>
            <a:r>
              <a:rPr lang="en-US" altLang="zh-CN" sz="1400" i="1" spc="2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50" dirty="0">
                <a:solidFill>
                  <a:srgbClr val="1E477B"/>
                </a:solidFill>
                <a:latin typeface="Arial"/>
                <a:ea typeface="Arial"/>
              </a:rPr>
              <a:t>espèce</a:t>
            </a:r>
            <a:r>
              <a:rPr lang="en-US" altLang="zh-CN" sz="1400" i="1" spc="2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1E477B"/>
                </a:solidFill>
                <a:latin typeface="Arial"/>
                <a:ea typeface="Arial"/>
              </a:rPr>
              <a:t>qu'il</a:t>
            </a:r>
            <a:r>
              <a:rPr lang="en-US" altLang="zh-CN" sz="1400" i="1" spc="2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40" dirty="0">
                <a:solidFill>
                  <a:srgbClr val="1E477B"/>
                </a:solidFill>
                <a:latin typeface="Arial"/>
                <a:ea typeface="Arial"/>
              </a:rPr>
              <a:t>n'en</a:t>
            </a:r>
            <a:r>
              <a:rPr lang="en-US" altLang="zh-CN" sz="1400" i="1" spc="2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44" dirty="0">
                <a:solidFill>
                  <a:srgbClr val="1E477B"/>
                </a:solidFill>
                <a:latin typeface="Arial"/>
                <a:ea typeface="Arial"/>
              </a:rPr>
              <a:t>peut</a:t>
            </a:r>
            <a:r>
              <a:rPr lang="en-US" altLang="zh-CN" sz="1400" i="1" spc="2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1E477B"/>
                </a:solidFill>
                <a:latin typeface="Arial"/>
                <a:ea typeface="Arial"/>
              </a:rPr>
              <a:t>survivre</a:t>
            </a:r>
            <a:r>
              <a:rPr lang="en-US" altLang="zh-CN" sz="1400" i="1" spc="60" dirty="0">
                <a:solidFill>
                  <a:srgbClr val="1E477B"/>
                </a:solidFill>
                <a:latin typeface="Arial"/>
                <a:ea typeface="Arial"/>
              </a:rPr>
              <a:t>;</a:t>
            </a:r>
            <a:r>
              <a:rPr lang="en-US" altLang="zh-CN" sz="1400" i="1" spc="2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50" dirty="0">
                <a:solidFill>
                  <a:srgbClr val="1E477B"/>
                </a:solidFill>
                <a:latin typeface="Arial"/>
                <a:ea typeface="Arial"/>
              </a:rPr>
              <a:t>comme,</a:t>
            </a:r>
            <a:r>
              <a:rPr lang="en-US" altLang="zh-CN" sz="1400" i="1" spc="2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55" dirty="0">
                <a:solidFill>
                  <a:srgbClr val="1E477B"/>
                </a:solidFill>
                <a:latin typeface="Arial"/>
                <a:ea typeface="Arial"/>
              </a:rPr>
              <a:t>en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1E477B"/>
                </a:solidFill>
                <a:latin typeface="Arial"/>
                <a:ea typeface="Arial"/>
              </a:rPr>
              <a:t>conséquence,</a:t>
            </a:r>
            <a:r>
              <a:rPr lang="en-US" altLang="zh-CN" sz="1400" i="1" spc="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25" dirty="0">
                <a:solidFill>
                  <a:srgbClr val="1E477B"/>
                </a:solidFill>
                <a:latin typeface="Arial"/>
                <a:ea typeface="Arial"/>
              </a:rPr>
              <a:t>la</a:t>
            </a:r>
            <a:r>
              <a:rPr lang="en-US" altLang="zh-CN" sz="1400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25" dirty="0">
                <a:solidFill>
                  <a:srgbClr val="1E477B"/>
                </a:solidFill>
                <a:latin typeface="Arial"/>
                <a:ea typeface="Arial"/>
              </a:rPr>
              <a:t>lutte</a:t>
            </a:r>
            <a:r>
              <a:rPr lang="en-US" altLang="zh-CN" sz="1400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1E477B"/>
                </a:solidFill>
                <a:latin typeface="Arial"/>
                <a:ea typeface="Arial"/>
              </a:rPr>
              <a:t>pour</a:t>
            </a:r>
            <a:r>
              <a:rPr lang="en-US" altLang="zh-CN" sz="1400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25" dirty="0">
                <a:solidFill>
                  <a:srgbClr val="1E477B"/>
                </a:solidFill>
                <a:latin typeface="Arial"/>
                <a:ea typeface="Arial"/>
              </a:rPr>
              <a:t>l'existence</a:t>
            </a:r>
            <a:r>
              <a:rPr lang="en-US" altLang="zh-CN" sz="1400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55" dirty="0">
                <a:solidFill>
                  <a:srgbClr val="1E477B"/>
                </a:solidFill>
                <a:latin typeface="Arial"/>
                <a:ea typeface="Arial"/>
              </a:rPr>
              <a:t>se</a:t>
            </a:r>
            <a:r>
              <a:rPr lang="en-US" altLang="zh-CN" sz="1400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1E477B"/>
                </a:solidFill>
                <a:latin typeface="Arial"/>
                <a:ea typeface="Arial"/>
              </a:rPr>
              <a:t>renouvelle</a:t>
            </a:r>
            <a:r>
              <a:rPr lang="en-US" altLang="zh-CN" sz="1400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55" dirty="0">
                <a:solidFill>
                  <a:srgbClr val="1E477B"/>
                </a:solidFill>
                <a:latin typeface="Arial"/>
                <a:ea typeface="Arial"/>
              </a:rPr>
              <a:t>à</a:t>
            </a:r>
            <a:r>
              <a:rPr lang="en-US" altLang="zh-CN" sz="1400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1E477B"/>
                </a:solidFill>
                <a:latin typeface="Arial"/>
                <a:ea typeface="Arial"/>
              </a:rPr>
              <a:t>chaque</a:t>
            </a:r>
            <a:r>
              <a:rPr lang="en-US" altLang="zh-CN" sz="1400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25" dirty="0">
                <a:solidFill>
                  <a:srgbClr val="1E477B"/>
                </a:solidFill>
                <a:latin typeface="Arial"/>
                <a:ea typeface="Arial"/>
              </a:rPr>
              <a:t>instant,</a:t>
            </a:r>
            <a:r>
              <a:rPr lang="en-US" altLang="zh-CN" sz="1400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1E477B"/>
                </a:solidFill>
                <a:latin typeface="Arial"/>
                <a:ea typeface="Arial"/>
              </a:rPr>
              <a:t>il</a:t>
            </a:r>
            <a:r>
              <a:rPr lang="en-US" altLang="zh-CN" sz="1400" i="1" spc="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1E477B"/>
                </a:solidFill>
                <a:latin typeface="Arial"/>
                <a:ea typeface="Arial"/>
              </a:rPr>
              <a:t>s'en</a:t>
            </a:r>
            <a:r>
              <a:rPr lang="en-US" altLang="zh-CN" sz="1400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25" dirty="0">
                <a:solidFill>
                  <a:srgbClr val="1E477B"/>
                </a:solidFill>
                <a:latin typeface="Arial"/>
                <a:ea typeface="Arial"/>
              </a:rPr>
              <a:t>suit</a:t>
            </a:r>
            <a:r>
              <a:rPr lang="en-US" altLang="zh-CN" sz="1400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40" dirty="0">
                <a:solidFill>
                  <a:srgbClr val="1E477B"/>
                </a:solidFill>
                <a:latin typeface="Arial"/>
                <a:ea typeface="Arial"/>
              </a:rPr>
              <a:t>que</a:t>
            </a:r>
            <a:r>
              <a:rPr lang="en-US" altLang="zh-CN" sz="1400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30" dirty="0">
                <a:solidFill>
                  <a:srgbClr val="1E477B"/>
                </a:solidFill>
                <a:latin typeface="Arial"/>
                <a:ea typeface="Arial"/>
              </a:rPr>
              <a:t>tout</a:t>
            </a:r>
            <a:r>
              <a:rPr lang="en-US" altLang="zh-CN" sz="1400" b="1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30" dirty="0">
                <a:solidFill>
                  <a:srgbClr val="1E477B"/>
                </a:solidFill>
                <a:latin typeface="Arial"/>
                <a:ea typeface="Arial"/>
              </a:rPr>
              <a:t>être</a:t>
            </a:r>
            <a:r>
              <a:rPr lang="en-US" altLang="zh-CN" sz="1400" b="1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34" dirty="0">
                <a:solidFill>
                  <a:srgbClr val="1E477B"/>
                </a:solidFill>
                <a:latin typeface="Arial"/>
                <a:ea typeface="Arial"/>
              </a:rPr>
              <a:t>qui</a:t>
            </a:r>
            <a:r>
              <a:rPr lang="en-US" altLang="zh-CN" sz="1400" b="1" i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25" dirty="0">
                <a:solidFill>
                  <a:srgbClr val="1E477B"/>
                </a:solidFill>
                <a:latin typeface="Arial"/>
                <a:ea typeface="Arial"/>
              </a:rPr>
              <a:t>varie</a:t>
            </a:r>
            <a:r>
              <a:rPr lang="en-US" altLang="zh-CN" sz="1400" b="1" i="1" spc="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34" dirty="0">
                <a:solidFill>
                  <a:srgbClr val="1E477B"/>
                </a:solidFill>
                <a:latin typeface="Arial"/>
                <a:ea typeface="Arial"/>
              </a:rPr>
              <a:t>quelque</a:t>
            </a:r>
            <a:r>
              <a:rPr lang="en-US" altLang="zh-CN" sz="1400" b="1" i="1" spc="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34" dirty="0">
                <a:solidFill>
                  <a:srgbClr val="1E477B"/>
                </a:solidFill>
                <a:latin typeface="Arial"/>
                <a:ea typeface="Arial"/>
              </a:rPr>
              <a:t>peu</a:t>
            </a:r>
            <a:r>
              <a:rPr lang="en-US" altLang="zh-CN" sz="1400" b="1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34" dirty="0">
                <a:solidFill>
                  <a:srgbClr val="1E477B"/>
                </a:solidFill>
                <a:latin typeface="Arial"/>
                <a:ea typeface="Arial"/>
              </a:rPr>
              <a:t>que</a:t>
            </a:r>
            <a:r>
              <a:rPr lang="en-US" altLang="zh-CN" sz="1400" b="1" i="1" spc="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34" dirty="0">
                <a:solidFill>
                  <a:srgbClr val="1E477B"/>
                </a:solidFill>
                <a:latin typeface="Arial"/>
                <a:ea typeface="Arial"/>
              </a:rPr>
              <a:t>ce</a:t>
            </a:r>
            <a:r>
              <a:rPr lang="en-US" altLang="zh-CN" sz="1400" b="1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25" dirty="0">
                <a:solidFill>
                  <a:srgbClr val="1E477B"/>
                </a:solidFill>
                <a:latin typeface="Arial"/>
                <a:ea typeface="Arial"/>
              </a:rPr>
              <a:t>soit</a:t>
            </a:r>
            <a:r>
              <a:rPr lang="en-US" altLang="zh-CN" sz="1400" b="1" i="1" spc="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34" dirty="0">
                <a:solidFill>
                  <a:srgbClr val="1E477B"/>
                </a:solidFill>
                <a:latin typeface="Arial"/>
                <a:ea typeface="Arial"/>
              </a:rPr>
              <a:t>d'une</a:t>
            </a:r>
            <a:r>
              <a:rPr lang="en-US" altLang="zh-CN" sz="1400" b="1" i="1" spc="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30" dirty="0">
                <a:solidFill>
                  <a:srgbClr val="1E477B"/>
                </a:solidFill>
                <a:latin typeface="Arial"/>
                <a:ea typeface="Arial"/>
              </a:rPr>
              <a:t>façon</a:t>
            </a:r>
            <a:r>
              <a:rPr lang="en-US" altLang="zh-CN" sz="1400" b="1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30" dirty="0">
                <a:solidFill>
                  <a:srgbClr val="1E477B"/>
                </a:solidFill>
                <a:latin typeface="Arial"/>
                <a:ea typeface="Arial"/>
              </a:rPr>
              <a:t>qui</a:t>
            </a:r>
            <a:r>
              <a:rPr lang="en-US" altLang="zh-CN" sz="1400" b="1" i="1" spc="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25" dirty="0">
                <a:solidFill>
                  <a:srgbClr val="1E477B"/>
                </a:solidFill>
                <a:latin typeface="Arial"/>
                <a:ea typeface="Arial"/>
              </a:rPr>
              <a:t>lui</a:t>
            </a:r>
            <a:r>
              <a:rPr lang="en-US" altLang="zh-CN" sz="1400" b="1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30" dirty="0">
                <a:solidFill>
                  <a:srgbClr val="1E477B"/>
                </a:solidFill>
                <a:latin typeface="Arial"/>
                <a:ea typeface="Arial"/>
              </a:rPr>
              <a:t>est</a:t>
            </a:r>
            <a:r>
              <a:rPr lang="en-US" altLang="zh-CN" sz="1400" b="1" i="1" spc="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25" dirty="0">
                <a:solidFill>
                  <a:srgbClr val="1E477B"/>
                </a:solidFill>
                <a:latin typeface="Arial"/>
                <a:ea typeface="Arial"/>
              </a:rPr>
              <a:t>profitable</a:t>
            </a:r>
            <a:r>
              <a:rPr lang="en-US" altLang="zh-CN" sz="1400" b="1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64" dirty="0">
                <a:solidFill>
                  <a:srgbClr val="1E477B"/>
                </a:solidFill>
                <a:latin typeface="Arial"/>
                <a:ea typeface="Arial"/>
              </a:rPr>
              <a:t>a</a:t>
            </a:r>
            <a:r>
              <a:rPr lang="en-US" altLang="zh-CN" sz="1400" b="1" i="1" spc="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34" dirty="0">
                <a:solidFill>
                  <a:srgbClr val="1E477B"/>
                </a:solidFill>
                <a:latin typeface="Arial"/>
                <a:ea typeface="Arial"/>
              </a:rPr>
              <a:t>une</a:t>
            </a:r>
            <a:r>
              <a:rPr lang="en-US" altLang="zh-CN" sz="1400" b="1" i="1" spc="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30" dirty="0">
                <a:solidFill>
                  <a:srgbClr val="1E477B"/>
                </a:solidFill>
                <a:latin typeface="Arial"/>
                <a:ea typeface="Arial"/>
              </a:rPr>
              <a:t>plus</a:t>
            </a:r>
            <a:r>
              <a:rPr lang="en-US" altLang="zh-CN" sz="1400" b="1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34" dirty="0">
                <a:solidFill>
                  <a:srgbClr val="1E477B"/>
                </a:solidFill>
                <a:latin typeface="Arial"/>
                <a:ea typeface="Arial"/>
              </a:rPr>
              <a:t>grande</a:t>
            </a:r>
            <a:r>
              <a:rPr lang="en-US" altLang="zh-CN" sz="1400" b="1" i="1" spc="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34" dirty="0">
                <a:solidFill>
                  <a:srgbClr val="1E477B"/>
                </a:solidFill>
                <a:latin typeface="Arial"/>
                <a:ea typeface="Arial"/>
              </a:rPr>
              <a:t>chance</a:t>
            </a:r>
            <a:r>
              <a:rPr lang="en-US" altLang="zh-CN" sz="1400" b="1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spc="34" dirty="0">
                <a:solidFill>
                  <a:srgbClr val="1E477B"/>
                </a:solidFill>
                <a:latin typeface="Arial"/>
                <a:ea typeface="Arial"/>
              </a:rPr>
              <a:t>de</a:t>
            </a:r>
            <a:r>
              <a:rPr lang="en-US" altLang="zh-CN" sz="1400" b="1" i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1E477B"/>
                </a:solidFill>
                <a:latin typeface="Arial"/>
                <a:ea typeface="Arial"/>
              </a:rPr>
              <a:t>survivre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;</a:t>
            </a:r>
            <a:r>
              <a:rPr lang="en-US" altLang="zh-CN" sz="1400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1E477B"/>
                </a:solidFill>
                <a:latin typeface="Arial"/>
                <a:ea typeface="Arial"/>
              </a:rPr>
              <a:t>cet</a:t>
            </a:r>
            <a:r>
              <a:rPr lang="en-US" altLang="zh-CN" sz="1400" b="1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1E477B"/>
                </a:solidFill>
                <a:latin typeface="Arial"/>
                <a:ea typeface="Arial"/>
              </a:rPr>
              <a:t>être</a:t>
            </a:r>
            <a:r>
              <a:rPr lang="en-US" altLang="zh-CN" sz="1400" b="1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1E477B"/>
                </a:solidFill>
                <a:latin typeface="Arial"/>
                <a:ea typeface="Arial"/>
              </a:rPr>
              <a:t>est</a:t>
            </a:r>
            <a:r>
              <a:rPr lang="en-US" altLang="zh-CN" sz="1400" b="1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1E477B"/>
                </a:solidFill>
                <a:latin typeface="Arial"/>
                <a:ea typeface="Arial"/>
              </a:rPr>
              <a:t>l'objet</a:t>
            </a:r>
            <a:r>
              <a:rPr lang="en-US" altLang="zh-CN" sz="1400" b="1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1E477B"/>
                </a:solidFill>
                <a:latin typeface="Arial"/>
                <a:ea typeface="Arial"/>
              </a:rPr>
              <a:t>d'une</a:t>
            </a:r>
            <a:r>
              <a:rPr lang="en-US" altLang="zh-CN" sz="1400" b="1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1E477B"/>
                </a:solidFill>
                <a:latin typeface="Arial"/>
                <a:ea typeface="Arial"/>
              </a:rPr>
              <a:t>sélection</a:t>
            </a:r>
            <a:r>
              <a:rPr lang="en-US" altLang="zh-CN" sz="1400" b="1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dirty="0">
                <a:solidFill>
                  <a:srgbClr val="1E477B"/>
                </a:solidFill>
                <a:latin typeface="Arial"/>
                <a:ea typeface="Arial"/>
              </a:rPr>
              <a:t>naturelle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.</a:t>
            </a:r>
            <a:r>
              <a:rPr lang="en-US" altLang="zh-CN" sz="1400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En</a:t>
            </a:r>
            <a:r>
              <a:rPr lang="en-US" altLang="zh-CN" sz="1400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vertu</a:t>
            </a:r>
            <a:r>
              <a:rPr lang="en-US" altLang="zh-CN" sz="1400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du</a:t>
            </a:r>
            <a:r>
              <a:rPr lang="en-US" altLang="zh-CN" sz="1400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principe</a:t>
            </a:r>
            <a:r>
              <a:rPr lang="en-US" altLang="zh-CN" sz="1400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si</a:t>
            </a:r>
            <a:r>
              <a:rPr lang="en-US" altLang="zh-CN" sz="1400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puissant</a:t>
            </a:r>
            <a:r>
              <a:rPr lang="en-US" altLang="zh-CN" sz="1400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de</a:t>
            </a:r>
            <a:r>
              <a:rPr lang="en-US" altLang="zh-CN" sz="1400" i="1" spc="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l'hérédité,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toute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variété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objet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de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la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sélection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tendra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à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propager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sa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nouvelle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forme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modifiée.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»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(OE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p49)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9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Dia: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J.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van</a:t>
            </a:r>
            <a:r>
              <a:rPr lang="en-US" altLang="zh-CN" sz="105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Helden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7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678180"/>
            <a:ext cx="2225039" cy="2613660"/>
          </a:xfrm>
          <a:prstGeom prst="rect">
            <a:avLst/>
          </a:prstGeom>
        </p:spPr>
      </p:pic>
      <p:pic>
        <p:nvPicPr>
          <p:cNvPr id="77" name="Picture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24840"/>
          </a:xfrm>
          <a:prstGeom prst="rect">
            <a:avLst/>
          </a:prstGeom>
        </p:spPr>
      </p:pic>
      <p:sp>
        <p:nvSpPr>
          <p:cNvPr id="2" name="TextBox 77"/>
          <p:cNvSpPr txBox="1"/>
          <p:nvPr/>
        </p:nvSpPr>
        <p:spPr>
          <a:xfrm>
            <a:off x="2066798" y="21513"/>
            <a:ext cx="512421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Thomas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Robert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Malthus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(1766-1834)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3079750" y="755937"/>
            <a:ext cx="189425" cy="2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-1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3422650" y="752550"/>
            <a:ext cx="5160915" cy="426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Né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à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Rockery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(Surrey)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1766,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fils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d'un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petit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propriétaire</a:t>
            </a:r>
            <a:r>
              <a:rPr lang="en-US" altLang="zh-CN" sz="1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foncier,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entreprend</a:t>
            </a:r>
            <a:r>
              <a:rPr lang="en-US" altLang="zh-CN" sz="1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études</a:t>
            </a:r>
            <a:r>
              <a:rPr lang="en-US" altLang="zh-CN" sz="1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pasteur.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3079750" y="1225710"/>
            <a:ext cx="189425" cy="2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-1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3422650" y="1222176"/>
            <a:ext cx="5423458" cy="6400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Son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père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socialiste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lui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donne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une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éducation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libérale.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Ce</a:t>
            </a:r>
            <a:r>
              <a:rPr lang="en-US" altLang="zh-CN" sz="14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qui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n'empêchera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pas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Robert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Malthus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d'être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tout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à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fois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conservateur</a:t>
            </a:r>
            <a:r>
              <a:rPr lang="en-US" altLang="zh-CN" sz="1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5" dirty="0">
                <a:solidFill>
                  <a:srgbClr val="000000"/>
                </a:solidFill>
                <a:latin typeface="Arial"/>
                <a:ea typeface="Arial"/>
              </a:rPr>
              <a:t>pe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ssimiste.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3079750" y="1908462"/>
            <a:ext cx="189425" cy="2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-1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3422650" y="1904928"/>
            <a:ext cx="5160803" cy="4267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Nommé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1805,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professeur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d'histoire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d'économie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politique</a:t>
            </a:r>
            <a:r>
              <a:rPr lang="en-US" altLang="zh-CN" sz="140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au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Haileybury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College,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institut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créé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par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Compagnie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400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Indes.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3079750" y="2378002"/>
            <a:ext cx="189531" cy="2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-1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3422650" y="2374462"/>
            <a:ext cx="5473246" cy="9815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Travaux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plus</a:t>
            </a:r>
            <a:r>
              <a:rPr lang="en-US" altLang="zh-CN" sz="1400" spc="-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connus</a:t>
            </a:r>
          </a:p>
          <a:p>
            <a:pPr marL="0" indent="114300">
              <a:lnSpc>
                <a:spcPct val="100000"/>
              </a:lnSpc>
              <a:spcBef>
                <a:spcPts val="334"/>
              </a:spcBef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–</a:t>
            </a:r>
            <a:r>
              <a:rPr lang="en-US" altLang="zh-CN" sz="1400" spc="1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"An</a:t>
            </a:r>
            <a:r>
              <a:rPr lang="en-US" altLang="zh-CN" sz="1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Essay</a:t>
            </a:r>
            <a:r>
              <a:rPr lang="en-US" altLang="zh-CN" sz="1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on</a:t>
            </a:r>
            <a:r>
              <a:rPr lang="en-US" altLang="zh-CN" sz="1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the</a:t>
            </a:r>
            <a:r>
              <a:rPr lang="en-US" altLang="zh-CN" sz="1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Principle</a:t>
            </a:r>
            <a:r>
              <a:rPr lang="en-US" altLang="zh-CN" sz="1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of</a:t>
            </a:r>
            <a:r>
              <a:rPr lang="en-US" altLang="zh-CN" sz="1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Population</a:t>
            </a:r>
            <a:r>
              <a:rPr lang="en-US" altLang="zh-CN" sz="1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as</a:t>
            </a:r>
            <a:r>
              <a:rPr lang="en-US" altLang="zh-CN" sz="1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its</a:t>
            </a:r>
            <a:r>
              <a:rPr lang="en-US" altLang="zh-CN" sz="1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affects</a:t>
            </a:r>
            <a:r>
              <a:rPr lang="en-US" altLang="zh-CN" sz="1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the</a:t>
            </a:r>
            <a:r>
              <a:rPr lang="en-US" altLang="zh-CN" sz="1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Future</a:t>
            </a:r>
          </a:p>
          <a:p>
            <a:pPr marL="114300" indent="286511" hangingPunct="0">
              <a:lnSpc>
                <a:spcPct val="12000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Improvement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of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Society"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(1798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1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1803)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br/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–</a:t>
            </a:r>
            <a:r>
              <a:rPr lang="en-US" altLang="zh-CN" sz="1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"Principles</a:t>
            </a:r>
            <a:r>
              <a:rPr lang="en-US" altLang="zh-CN" sz="1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of</a:t>
            </a:r>
            <a:r>
              <a:rPr lang="en-US" altLang="zh-CN" sz="1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Political</a:t>
            </a:r>
            <a:r>
              <a:rPr lang="en-US" altLang="zh-CN" sz="1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Economy"</a:t>
            </a:r>
            <a:r>
              <a:rPr lang="en-US" altLang="zh-CN" sz="1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(1820).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91439" y="4014016"/>
            <a:ext cx="7671380" cy="28087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611733">
              <a:lnSpc>
                <a:spcPct val="100000"/>
              </a:lnSpc>
            </a:pPr>
            <a:r>
              <a:rPr lang="en-US" altLang="zh-CN" sz="1600" b="1" dirty="0">
                <a:solidFill>
                  <a:srgbClr val="1E477B"/>
                </a:solidFill>
                <a:latin typeface="Arial"/>
                <a:ea typeface="Arial"/>
              </a:rPr>
              <a:t>Essai</a:t>
            </a:r>
            <a:r>
              <a:rPr lang="en-US" altLang="zh-CN" sz="1600" b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b="1" dirty="0">
                <a:solidFill>
                  <a:srgbClr val="1E477B"/>
                </a:solidFill>
                <a:latin typeface="Arial"/>
                <a:ea typeface="Arial"/>
              </a:rPr>
              <a:t>sur</a:t>
            </a:r>
            <a:r>
              <a:rPr lang="en-US" altLang="zh-CN" sz="1600" b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b="1" dirty="0">
                <a:solidFill>
                  <a:srgbClr val="1E477B"/>
                </a:solidFill>
                <a:latin typeface="Arial"/>
                <a:ea typeface="Arial"/>
              </a:rPr>
              <a:t>le</a:t>
            </a:r>
            <a:r>
              <a:rPr lang="en-US" altLang="zh-CN" sz="1600" b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b="1" dirty="0">
                <a:solidFill>
                  <a:srgbClr val="1E477B"/>
                </a:solidFill>
                <a:latin typeface="Arial"/>
                <a:ea typeface="Arial"/>
              </a:rPr>
              <a:t>principe</a:t>
            </a:r>
            <a:r>
              <a:rPr lang="en-US" altLang="zh-CN" sz="1600" b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b="1" dirty="0">
                <a:solidFill>
                  <a:srgbClr val="1E477B"/>
                </a:solidFill>
                <a:latin typeface="Arial"/>
                <a:ea typeface="Arial"/>
              </a:rPr>
              <a:t>de</a:t>
            </a:r>
            <a:r>
              <a:rPr lang="en-US" altLang="zh-CN" sz="1600" b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b="1" dirty="0">
                <a:solidFill>
                  <a:srgbClr val="1E477B"/>
                </a:solidFill>
                <a:latin typeface="Arial"/>
                <a:ea typeface="Arial"/>
              </a:rPr>
              <a:t>la</a:t>
            </a:r>
            <a:r>
              <a:rPr lang="en-US" altLang="zh-CN" sz="1600" b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b="1" dirty="0">
                <a:solidFill>
                  <a:srgbClr val="1E477B"/>
                </a:solidFill>
                <a:latin typeface="Arial"/>
                <a:ea typeface="Arial"/>
              </a:rPr>
              <a:t>population</a:t>
            </a:r>
            <a:r>
              <a:rPr lang="en-US" altLang="zh-CN" sz="1600" b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b="1" dirty="0">
                <a:solidFill>
                  <a:srgbClr val="1E477B"/>
                </a:solidFill>
                <a:latin typeface="Arial"/>
                <a:ea typeface="Arial"/>
              </a:rPr>
              <a:t>(1798):</a:t>
            </a:r>
          </a:p>
          <a:p>
            <a:pPr>
              <a:lnSpc>
                <a:spcPts val="1064"/>
              </a:lnSpc>
            </a:pPr>
            <a:endParaRPr lang="en-US" dirty="0"/>
          </a:p>
          <a:p>
            <a:pPr marL="0" indent="1068933">
              <a:lnSpc>
                <a:spcPct val="100000"/>
              </a:lnSpc>
            </a:pP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•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La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croissance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démographique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est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exponentielle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en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fonction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du</a:t>
            </a:r>
            <a:r>
              <a:rPr lang="en-US" altLang="zh-CN" sz="1600" spc="-7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temps.</a:t>
            </a:r>
          </a:p>
          <a:p>
            <a:pPr>
              <a:lnSpc>
                <a:spcPts val="1075"/>
              </a:lnSpc>
            </a:pPr>
            <a:endParaRPr lang="en-US" dirty="0"/>
          </a:p>
          <a:p>
            <a:pPr marL="0" indent="1068933">
              <a:lnSpc>
                <a:spcPct val="100000"/>
              </a:lnSpc>
            </a:pP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•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La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croissance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des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ressources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est,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au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mieux,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linéaire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et</a:t>
            </a:r>
            <a:r>
              <a:rPr lang="en-US" altLang="zh-CN" sz="1600" spc="-2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limitée.</a:t>
            </a:r>
          </a:p>
          <a:p>
            <a:pPr>
              <a:lnSpc>
                <a:spcPts val="835"/>
              </a:lnSpc>
            </a:pPr>
            <a:endParaRPr lang="en-US" dirty="0"/>
          </a:p>
          <a:p>
            <a:pPr marL="1068933" hangingPunct="0">
              <a:lnSpc>
                <a:spcPct val="125000"/>
              </a:lnSpc>
            </a:pP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•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La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population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a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donc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tendance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naturellement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à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croître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à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un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rythme</a:t>
            </a:r>
            <a:r>
              <a:rPr lang="en-US" altLang="zh-CN" sz="1600" spc="-5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trop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important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pour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les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ressources</a:t>
            </a:r>
            <a:r>
              <a:rPr lang="en-US" altLang="zh-CN" sz="1600" spc="-2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1E477B"/>
                </a:solidFill>
                <a:latin typeface="Arial"/>
                <a:ea typeface="Arial"/>
              </a:rPr>
              <a:t>alimentaires.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369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Dia</a:t>
            </a:r>
            <a:r>
              <a:rPr lang="en-US" altLang="zh-CN" sz="100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adaptée</a:t>
            </a:r>
            <a:r>
              <a:rPr lang="en-US" altLang="zh-CN" sz="100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d’après</a:t>
            </a:r>
            <a:r>
              <a:rPr lang="en-US" altLang="zh-CN" sz="10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le</a:t>
            </a:r>
            <a:r>
              <a:rPr lang="en-US" altLang="zh-CN" sz="100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cours</a:t>
            </a:r>
            <a:r>
              <a:rPr lang="en-US" altLang="zh-CN" sz="10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d’Yvan</a:t>
            </a:r>
            <a:r>
              <a:rPr lang="en-US" altLang="zh-CN" sz="10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Lepage.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820" y="2636520"/>
            <a:ext cx="4465320" cy="160782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820" y="4770120"/>
            <a:ext cx="6964680" cy="185166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80" y="975360"/>
            <a:ext cx="3733800" cy="144018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2484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3820" y="655320"/>
            <a:ext cx="5242560" cy="1988820"/>
          </a:xfrm>
          <a:prstGeom prst="rect">
            <a:avLst/>
          </a:prstGeom>
        </p:spPr>
      </p:pic>
      <p:sp>
        <p:nvSpPr>
          <p:cNvPr id="2" name="Freeform 7"/>
          <p:cNvSpPr/>
          <p:nvPr/>
        </p:nvSpPr>
        <p:spPr>
          <a:xfrm>
            <a:off x="4481512" y="4595812"/>
            <a:ext cx="153987" cy="153987"/>
          </a:xfrm>
          <a:custGeom>
            <a:avLst/>
            <a:gdLst>
              <a:gd name="connsiteX0" fmla="*/ 90487 w 153987"/>
              <a:gd name="connsiteY0" fmla="*/ 75120 h 153987"/>
              <a:gd name="connsiteX1" fmla="*/ 161861 w 153987"/>
              <a:gd name="connsiteY1" fmla="*/ 17970 h 153987"/>
              <a:gd name="connsiteX2" fmla="*/ 90487 w 153987"/>
              <a:gd name="connsiteY2" fmla="*/ 160845 h 153987"/>
              <a:gd name="connsiteX3" fmla="*/ 18986 w 153987"/>
              <a:gd name="connsiteY3" fmla="*/ 17970 h 153987"/>
              <a:gd name="connsiteX4" fmla="*/ 90487 w 153987"/>
              <a:gd name="connsiteY4" fmla="*/ 75120 h 153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987" h="153987">
                <a:moveTo>
                  <a:pt x="90487" y="75120"/>
                </a:moveTo>
                <a:lnTo>
                  <a:pt x="161861" y="17970"/>
                </a:lnTo>
                <a:lnTo>
                  <a:pt x="90487" y="160845"/>
                </a:lnTo>
                <a:lnTo>
                  <a:pt x="18986" y="17970"/>
                </a:lnTo>
                <a:lnTo>
                  <a:pt x="90487" y="75120"/>
                </a:lnTo>
                <a:close/>
              </a:path>
            </a:pathLst>
          </a:custGeom>
          <a:solidFill>
            <a:srgbClr val="487CB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4545012" y="4240212"/>
            <a:ext cx="52387" cy="433387"/>
          </a:xfrm>
          <a:custGeom>
            <a:avLst/>
            <a:gdLst>
              <a:gd name="connsiteX0" fmla="*/ 26923 w 52387"/>
              <a:gd name="connsiteY0" fmla="*/ 12382 h 433387"/>
              <a:gd name="connsiteX1" fmla="*/ 26923 w 52387"/>
              <a:gd name="connsiteY1" fmla="*/ 430720 h 433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387" h="433387">
                <a:moveTo>
                  <a:pt x="26923" y="12382"/>
                </a:moveTo>
                <a:lnTo>
                  <a:pt x="26923" y="430720"/>
                </a:lnTo>
              </a:path>
            </a:pathLst>
          </a:custGeom>
          <a:ln w="28575">
            <a:solidFill>
              <a:srgbClr val="487CB9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570608" y="21513"/>
            <a:ext cx="6012673" cy="9412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Evolution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biologique,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évolution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biologie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850"/>
              </a:lnSpc>
            </a:pPr>
            <a:endParaRPr lang="en-US" dirty="0"/>
          </a:p>
          <a:p>
            <a:pPr marL="0" indent="2445766">
              <a:lnSpc>
                <a:spcPct val="100000"/>
              </a:lnSpc>
            </a:pPr>
            <a:r>
              <a:rPr lang="en-US" altLang="zh-CN" sz="1400" b="1" spc="-5" dirty="0">
                <a:solidFill>
                  <a:srgbClr val="FE0000"/>
                </a:solidFill>
                <a:latin typeface="Arial"/>
                <a:ea typeface="Arial"/>
              </a:rPr>
              <a:t>G</a:t>
            </a:r>
            <a:r>
              <a:rPr lang="en-US" altLang="zh-CN" sz="1400" b="1" dirty="0">
                <a:solidFill>
                  <a:srgbClr val="FE0000"/>
                </a:solidFill>
                <a:latin typeface="Arial"/>
                <a:ea typeface="Arial"/>
              </a:rPr>
              <a:t>énétique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70967" y="1061602"/>
            <a:ext cx="3180588" cy="6886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b="1" dirty="0">
                <a:solidFill>
                  <a:srgbClr val="FE0000"/>
                </a:solidFill>
                <a:latin typeface="Arial"/>
                <a:ea typeface="Arial"/>
              </a:rPr>
              <a:t>Théorie</a:t>
            </a:r>
            <a:r>
              <a:rPr lang="en-US" altLang="zh-CN" sz="1400" b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dirty="0">
                <a:solidFill>
                  <a:srgbClr val="FE0000"/>
                </a:solidFill>
                <a:latin typeface="Arial"/>
                <a:ea typeface="Arial"/>
              </a:rPr>
              <a:t>de</a:t>
            </a:r>
            <a:r>
              <a:rPr lang="en-US" altLang="zh-CN" sz="1400" b="1" spc="-4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dirty="0">
                <a:solidFill>
                  <a:srgbClr val="FE0000"/>
                </a:solidFill>
                <a:latin typeface="Arial"/>
                <a:ea typeface="Arial"/>
              </a:rPr>
              <a:t>l’évolution</a:t>
            </a:r>
          </a:p>
          <a:p>
            <a:pPr>
              <a:lnSpc>
                <a:spcPts val="40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ea typeface="Arial"/>
              </a:rPr>
              <a:t>C.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ea typeface="Arial"/>
              </a:rPr>
              <a:t>Darwin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: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“Descendance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avec</a:t>
            </a:r>
            <a:r>
              <a:rPr lang="en-US" altLang="zh-CN" sz="12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modifications”</a:t>
            </a:r>
          </a:p>
          <a:p>
            <a:pPr>
              <a:lnSpc>
                <a:spcPts val="45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•Mécanisme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principal: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ea typeface="Arial"/>
              </a:rPr>
              <a:t>sélection</a:t>
            </a:r>
            <a:r>
              <a:rPr lang="en-US" altLang="zh-CN" sz="1200" b="1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ea typeface="Arial"/>
              </a:rPr>
              <a:t>naturelle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016375" y="985100"/>
            <a:ext cx="5056827" cy="12039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31250"/>
              </a:lnSpc>
            </a:pPr>
            <a:r>
              <a:rPr lang="en-US" altLang="zh-CN" sz="1200" spc="1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200" b="1" spc="15" dirty="0">
                <a:solidFill>
                  <a:srgbClr val="000000"/>
                </a:solidFill>
                <a:latin typeface="Arial"/>
                <a:ea typeface="Arial"/>
              </a:rPr>
              <a:t>Mendel</a:t>
            </a:r>
            <a:r>
              <a:rPr lang="en-US" altLang="zh-CN" sz="1200" spc="20" dirty="0">
                <a:solidFill>
                  <a:srgbClr val="000000"/>
                </a:solidFill>
                <a:latin typeface="Arial"/>
                <a:ea typeface="Arial"/>
              </a:rPr>
              <a:t>:</a:t>
            </a:r>
            <a:r>
              <a:rPr lang="en-US" altLang="zh-CN" sz="120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spc="10" dirty="0">
                <a:solidFill>
                  <a:srgbClr val="000000"/>
                </a:solidFill>
                <a:latin typeface="Arial"/>
                <a:ea typeface="Arial"/>
              </a:rPr>
              <a:t>transmission</a:t>
            </a:r>
            <a:r>
              <a:rPr lang="en-US" altLang="zh-CN" sz="12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spc="15" dirty="0">
                <a:solidFill>
                  <a:srgbClr val="000000"/>
                </a:solidFill>
                <a:latin typeface="Arial"/>
                <a:ea typeface="Arial"/>
              </a:rPr>
              <a:t>héréditaire</a:t>
            </a:r>
            <a:r>
              <a:rPr lang="en-US" altLang="zh-CN" sz="12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spc="25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2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spc="10" dirty="0">
                <a:solidFill>
                  <a:srgbClr val="000000"/>
                </a:solidFill>
                <a:latin typeface="Arial"/>
                <a:ea typeface="Arial"/>
              </a:rPr>
              <a:t>caractères,</a:t>
            </a:r>
            <a:r>
              <a:rPr lang="en-US" altLang="zh-CN" sz="12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spc="15" dirty="0">
                <a:solidFill>
                  <a:srgbClr val="000000"/>
                </a:solidFill>
                <a:latin typeface="Arial"/>
                <a:ea typeface="Arial"/>
              </a:rPr>
              <a:t>caractère</a:t>
            </a:r>
            <a:r>
              <a:rPr lang="en-US" altLang="zh-CN" sz="12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spc="15" dirty="0">
                <a:solidFill>
                  <a:srgbClr val="000000"/>
                </a:solidFill>
                <a:latin typeface="Arial"/>
                <a:ea typeface="Arial"/>
              </a:rPr>
              <a:t>ponctuel</a:t>
            </a:r>
            <a:r>
              <a:rPr lang="en-US" altLang="zh-CN" sz="12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spc="25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spc="-5" dirty="0">
                <a:solidFill>
                  <a:srgbClr val="000000"/>
                </a:solidFill>
                <a:latin typeface="Arial"/>
                <a:ea typeface="Arial"/>
              </a:rPr>
              <a:t>ceux</a:t>
            </a:r>
            <a:r>
              <a:rPr lang="en-US" altLang="zh-CN" sz="1200" spc="5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1200" spc="-5" dirty="0">
                <a:solidFill>
                  <a:srgbClr val="000000"/>
                </a:solidFill>
                <a:latin typeface="Arial"/>
                <a:ea typeface="Arial"/>
              </a:rPr>
              <a:t>ci</a:t>
            </a:r>
          </a:p>
          <a:p>
            <a:pPr marL="0">
              <a:lnSpc>
                <a:spcPct val="100000"/>
              </a:lnSpc>
              <a:spcBef>
                <a:spcPts val="254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200" b="1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ea typeface="Arial"/>
              </a:rPr>
              <a:t>Vries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:</a:t>
            </a:r>
            <a:r>
              <a:rPr lang="en-US" altLang="zh-CN" sz="12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mutations:</a:t>
            </a:r>
            <a:r>
              <a:rPr lang="en-US" altLang="zh-CN" sz="12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2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variations</a:t>
            </a:r>
            <a:r>
              <a:rPr lang="en-US" altLang="zh-CN" sz="12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apparaissent</a:t>
            </a:r>
            <a:r>
              <a:rPr lang="en-US" altLang="zh-CN" sz="12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dans</a:t>
            </a:r>
            <a:r>
              <a:rPr lang="en-US" altLang="zh-CN" sz="12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2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populations</a:t>
            </a:r>
          </a:p>
          <a:p>
            <a:pPr marL="0" hangingPunct="0">
              <a:lnSpc>
                <a:spcPct val="130833"/>
              </a:lnSpc>
              <a:spcBef>
                <a:spcPts val="225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ea typeface="Arial"/>
              </a:rPr>
              <a:t>Boveri,</a:t>
            </a:r>
            <a:r>
              <a:rPr lang="en-US" altLang="zh-CN" sz="1200" b="1" spc="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ea typeface="Arial"/>
              </a:rPr>
              <a:t>Sutton,</a:t>
            </a:r>
            <a:r>
              <a:rPr lang="en-US" altLang="zh-CN" sz="1200" b="1" spc="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ea typeface="Arial"/>
              </a:rPr>
              <a:t>Morgan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:</a:t>
            </a:r>
            <a:r>
              <a:rPr lang="en-US" altLang="zh-CN" sz="12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théorie</a:t>
            </a:r>
            <a:r>
              <a:rPr lang="en-US" altLang="zh-CN" sz="1200" spc="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chromosomique</a:t>
            </a:r>
            <a:r>
              <a:rPr lang="en-US" altLang="zh-CN" sz="12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200" spc="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l’hérédité,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recombinaison</a:t>
            </a:r>
            <a:r>
              <a:rPr lang="en-US" altLang="zh-CN" sz="120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homologue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503677" y="2725809"/>
            <a:ext cx="4265745" cy="1440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b="1" dirty="0">
                <a:solidFill>
                  <a:srgbClr val="FE0000"/>
                </a:solidFill>
                <a:latin typeface="Arial"/>
                <a:ea typeface="Arial"/>
              </a:rPr>
              <a:t>Théorie</a:t>
            </a:r>
            <a:r>
              <a:rPr lang="en-US" altLang="zh-CN" sz="1400" b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dirty="0">
                <a:solidFill>
                  <a:srgbClr val="FE0000"/>
                </a:solidFill>
                <a:latin typeface="Arial"/>
                <a:ea typeface="Arial"/>
              </a:rPr>
              <a:t>synthétique</a:t>
            </a:r>
            <a:r>
              <a:rPr lang="en-US" altLang="zh-CN" sz="1400" b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dirty="0">
                <a:solidFill>
                  <a:srgbClr val="FE0000"/>
                </a:solidFill>
                <a:latin typeface="Arial"/>
                <a:ea typeface="Arial"/>
              </a:rPr>
              <a:t>de</a:t>
            </a:r>
            <a:r>
              <a:rPr lang="en-US" altLang="zh-CN" sz="1400" b="1" spc="-9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dirty="0">
                <a:solidFill>
                  <a:srgbClr val="FE0000"/>
                </a:solidFill>
                <a:latin typeface="Arial"/>
                <a:ea typeface="Arial"/>
              </a:rPr>
              <a:t>l’évolution</a:t>
            </a:r>
          </a:p>
          <a:p>
            <a:pPr marL="0" hangingPunct="0">
              <a:lnSpc>
                <a:spcPct val="131250"/>
              </a:lnSpc>
              <a:spcBef>
                <a:spcPts val="17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Evolution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variation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fréquence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allèles</a:t>
            </a:r>
            <a:r>
              <a:rPr lang="en-US" altLang="zh-CN" sz="1200" spc="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présents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dans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une</a:t>
            </a:r>
            <a:r>
              <a:rPr lang="en-US" altLang="zh-CN" sz="12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population</a:t>
            </a:r>
          </a:p>
          <a:p>
            <a:pPr marL="0" hangingPunct="0">
              <a:lnSpc>
                <a:spcPct val="131666"/>
              </a:lnSpc>
            </a:pPr>
            <a:r>
              <a:rPr lang="en-US" altLang="zh-CN" sz="1200" dirty="0">
                <a:solidFill>
                  <a:srgbClr val="000000"/>
                </a:solidFill>
                <a:latin typeface="Wingdings"/>
                <a:ea typeface="Wingdings"/>
              </a:rPr>
              <a:t>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Synthèse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théorie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Darwin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apports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200" spc="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génétique,</a:t>
            </a:r>
            <a:r>
              <a:rPr lang="en-US" altLang="zh-CN" sz="12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2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2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paléontologie,</a:t>
            </a:r>
            <a:r>
              <a:rPr lang="en-US" altLang="zh-CN" sz="12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2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2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systématique,…(Huxley,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spc="-5" dirty="0">
                <a:solidFill>
                  <a:srgbClr val="000000"/>
                </a:solidFill>
                <a:latin typeface="Arial"/>
                <a:ea typeface="Arial"/>
              </a:rPr>
              <a:t>Dobzhansky,</a:t>
            </a:r>
            <a:r>
              <a:rPr lang="en-US" altLang="zh-CN" sz="12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spc="-10" dirty="0">
                <a:solidFill>
                  <a:srgbClr val="000000"/>
                </a:solidFill>
                <a:latin typeface="Arial"/>
                <a:ea typeface="Arial"/>
              </a:rPr>
              <a:t>Mayr</a:t>
            </a:r>
            <a:r>
              <a:rPr lang="en-US" altLang="zh-CN" sz="1200" spc="-15" dirty="0">
                <a:solidFill>
                  <a:srgbClr val="000000"/>
                </a:solidFill>
                <a:latin typeface="Arial"/>
                <a:ea typeface="Arial"/>
              </a:rPr>
              <a:t>…</a:t>
            </a:r>
            <a:r>
              <a:rPr lang="en-US" altLang="zh-CN" sz="1200" spc="-5" dirty="0">
                <a:solidFill>
                  <a:srgbClr val="000000"/>
                </a:solidFill>
                <a:latin typeface="Arial"/>
                <a:ea typeface="Arial"/>
              </a:rPr>
              <a:t>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50899" y="4870712"/>
            <a:ext cx="6049196" cy="2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b="1" dirty="0">
                <a:solidFill>
                  <a:srgbClr val="FE0000"/>
                </a:solidFill>
                <a:latin typeface="Arial"/>
                <a:ea typeface="Arial"/>
              </a:rPr>
              <a:t>Une</a:t>
            </a:r>
            <a:r>
              <a:rPr lang="en-US" altLang="zh-CN" sz="1400" b="1" spc="3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dirty="0">
                <a:solidFill>
                  <a:srgbClr val="FE0000"/>
                </a:solidFill>
                <a:latin typeface="Arial"/>
                <a:ea typeface="Arial"/>
              </a:rPr>
              <a:t>nouvelle</a:t>
            </a:r>
            <a:r>
              <a:rPr lang="en-US" altLang="zh-CN" sz="1400" b="1" spc="3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dirty="0">
                <a:solidFill>
                  <a:srgbClr val="FE0000"/>
                </a:solidFill>
                <a:latin typeface="Arial"/>
                <a:ea typeface="Arial"/>
              </a:rPr>
              <a:t>synthèse:</a:t>
            </a:r>
            <a:r>
              <a:rPr lang="en-US" altLang="zh-CN" sz="1400" b="1" spc="3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dirty="0">
                <a:solidFill>
                  <a:srgbClr val="FE0000"/>
                </a:solidFill>
                <a:latin typeface="Arial"/>
                <a:ea typeface="Arial"/>
              </a:rPr>
              <a:t>Biologie</a:t>
            </a:r>
            <a:r>
              <a:rPr lang="en-US" altLang="zh-CN" sz="1400" b="1" spc="3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dirty="0">
                <a:solidFill>
                  <a:srgbClr val="FE0000"/>
                </a:solidFill>
                <a:latin typeface="Arial"/>
                <a:ea typeface="Arial"/>
              </a:rPr>
              <a:t>moléculaire</a:t>
            </a:r>
            <a:r>
              <a:rPr lang="en-US" altLang="zh-CN" sz="1400" b="1" spc="3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FE0000"/>
                </a:solidFill>
                <a:latin typeface="Wingdings"/>
                <a:ea typeface="Wingdings"/>
              </a:rPr>
              <a:t></a:t>
            </a:r>
            <a:r>
              <a:rPr lang="en-US" altLang="zh-CN" sz="1400" b="1" dirty="0">
                <a:solidFill>
                  <a:srgbClr val="FE0000"/>
                </a:solidFill>
                <a:latin typeface="Arial"/>
                <a:ea typeface="Arial"/>
              </a:rPr>
              <a:t>Génomique,</a:t>
            </a:r>
            <a:r>
              <a:rPr lang="en-US" altLang="zh-CN" sz="1400" b="1" spc="3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dirty="0">
                <a:solidFill>
                  <a:srgbClr val="FE0000"/>
                </a:solidFill>
                <a:latin typeface="Arial"/>
                <a:ea typeface="Arial"/>
              </a:rPr>
              <a:t>Evo-Devo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50899" y="5135702"/>
            <a:ext cx="6075951" cy="13890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ea typeface="Arial"/>
              </a:rPr>
              <a:t>ADN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support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matériel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20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l’hérédité</a:t>
            </a:r>
          </a:p>
          <a:p>
            <a:pPr>
              <a:lnSpc>
                <a:spcPts val="45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•Universalité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ea typeface="Arial"/>
              </a:rPr>
              <a:t>code</a:t>
            </a:r>
            <a:r>
              <a:rPr lang="en-US" altLang="zh-CN" sz="1200" b="1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ea typeface="Arial"/>
              </a:rPr>
              <a:t>génétique</a:t>
            </a:r>
          </a:p>
          <a:p>
            <a:pPr>
              <a:lnSpc>
                <a:spcPts val="46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•Stabilité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variabilité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ea typeface="Arial"/>
              </a:rPr>
              <a:t>l’expression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ea typeface="Arial"/>
              </a:rPr>
              <a:t>gènes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ea typeface="Arial"/>
              </a:rPr>
              <a:t>chez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ea typeface="Arial"/>
              </a:rPr>
              <a:t>organismes</a:t>
            </a:r>
            <a:r>
              <a:rPr lang="en-US" altLang="zh-CN" sz="1200" b="1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b="1" dirty="0">
                <a:solidFill>
                  <a:srgbClr val="000000"/>
                </a:solidFill>
                <a:latin typeface="Arial"/>
                <a:ea typeface="Arial"/>
              </a:rPr>
              <a:t>multicellulaires</a:t>
            </a:r>
          </a:p>
          <a:p>
            <a:pPr>
              <a:lnSpc>
                <a:spcPts val="444"/>
              </a:lnSpc>
            </a:pPr>
            <a:endParaRPr lang="en-US" dirty="0"/>
          </a:p>
          <a:p>
            <a:pPr marL="0" indent="457199">
              <a:lnSpc>
                <a:spcPct val="100000"/>
              </a:lnSpc>
            </a:pPr>
            <a:r>
              <a:rPr lang="en-US" altLang="zh-CN" sz="1200" dirty="0">
                <a:solidFill>
                  <a:srgbClr val="000000"/>
                </a:solidFill>
                <a:latin typeface="Wingdings"/>
                <a:ea typeface="Wingdings"/>
              </a:rPr>
              <a:t>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Développement</a:t>
            </a:r>
            <a:r>
              <a:rPr lang="en-US" altLang="zh-CN" sz="12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embryonnaire</a:t>
            </a:r>
          </a:p>
          <a:p>
            <a:pPr>
              <a:lnSpc>
                <a:spcPts val="455"/>
              </a:lnSpc>
            </a:pPr>
            <a:endParaRPr lang="en-US" dirty="0"/>
          </a:p>
          <a:p>
            <a:pPr marL="0" indent="457199">
              <a:lnSpc>
                <a:spcPct val="100000"/>
              </a:lnSpc>
            </a:pPr>
            <a:r>
              <a:rPr lang="en-US" altLang="zh-CN" sz="1200" dirty="0">
                <a:solidFill>
                  <a:srgbClr val="000000"/>
                </a:solidFill>
                <a:latin typeface="Wingdings"/>
                <a:ea typeface="Wingdings"/>
              </a:rPr>
              <a:t>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Pathologie:</a:t>
            </a:r>
            <a:r>
              <a:rPr lang="en-US" altLang="zh-CN" sz="12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cancer</a:t>
            </a:r>
          </a:p>
          <a:p>
            <a:pPr>
              <a:lnSpc>
                <a:spcPts val="465"/>
              </a:lnSpc>
            </a:pPr>
            <a:endParaRPr lang="en-US" dirty="0"/>
          </a:p>
          <a:p>
            <a:pPr marL="0" indent="457199">
              <a:lnSpc>
                <a:spcPct val="100000"/>
              </a:lnSpc>
            </a:pPr>
            <a:r>
              <a:rPr lang="en-US" altLang="zh-CN" sz="1200" dirty="0">
                <a:solidFill>
                  <a:srgbClr val="000000"/>
                </a:solidFill>
                <a:latin typeface="Wingdings"/>
                <a:ea typeface="Wingdings"/>
              </a:rPr>
              <a:t>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Evolution</a:t>
            </a:r>
            <a:r>
              <a:rPr lang="en-US" altLang="zh-CN" sz="12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2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EV</a:t>
            </a:r>
            <a:r>
              <a:rPr lang="en-US" altLang="zh-CN" sz="12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implique</a:t>
            </a:r>
            <a:r>
              <a:rPr lang="en-US" altLang="zh-CN" sz="12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évolution</a:t>
            </a:r>
            <a:r>
              <a:rPr lang="en-US" altLang="zh-CN" sz="12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2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processus</a:t>
            </a:r>
            <a:r>
              <a:rPr lang="en-US" altLang="zh-CN" sz="12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développementaux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517381" y="6462674"/>
            <a:ext cx="89941" cy="182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200" spc="-10" dirty="0">
                <a:solidFill>
                  <a:srgbClr val="878787"/>
                </a:solidFill>
                <a:latin typeface="Calibri"/>
                <a:ea typeface="Calibri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8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24840"/>
          </a:xfrm>
          <a:prstGeom prst="rect">
            <a:avLst/>
          </a:prstGeom>
        </p:spPr>
      </p:pic>
      <p:sp>
        <p:nvSpPr>
          <p:cNvPr id="2" name="TextBox 88"/>
          <p:cNvSpPr txBox="1"/>
          <p:nvPr/>
        </p:nvSpPr>
        <p:spPr>
          <a:xfrm>
            <a:off x="91439" y="21513"/>
            <a:ext cx="8779595" cy="67973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542542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Loi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Malthus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(ou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théorie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population)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589"/>
              </a:lnSpc>
            </a:pPr>
            <a:endParaRPr lang="en-US" dirty="0"/>
          </a:p>
          <a:p>
            <a:pPr marL="417576" hangingPunct="0">
              <a:lnSpc>
                <a:spcPct val="125000"/>
              </a:lnSpc>
            </a:pPr>
            <a:r>
              <a:rPr lang="en-US" altLang="zh-CN" sz="1600" spc="25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6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spc="50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  <a:r>
              <a:rPr lang="en-US" altLang="zh-CN" sz="1600" spc="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spc="30" dirty="0">
                <a:solidFill>
                  <a:srgbClr val="000000"/>
                </a:solidFill>
                <a:latin typeface="Arial"/>
                <a:ea typeface="Arial"/>
              </a:rPr>
              <a:t>partir</a:t>
            </a:r>
            <a:r>
              <a:rPr lang="en-US" altLang="zh-CN" sz="1600" spc="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spc="44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spc="40" dirty="0">
                <a:solidFill>
                  <a:srgbClr val="000000"/>
                </a:solidFill>
                <a:latin typeface="Arial"/>
                <a:ea typeface="Arial"/>
              </a:rPr>
              <a:t>ce</a:t>
            </a:r>
            <a:r>
              <a:rPr lang="en-US" altLang="zh-CN" sz="1600" spc="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spc="40" dirty="0">
                <a:solidFill>
                  <a:srgbClr val="000000"/>
                </a:solidFill>
                <a:latin typeface="Arial"/>
                <a:ea typeface="Arial"/>
              </a:rPr>
              <a:t>modèle</a:t>
            </a:r>
            <a:r>
              <a:rPr lang="en-US" altLang="zh-CN" sz="16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spc="40" dirty="0">
                <a:solidFill>
                  <a:srgbClr val="000000"/>
                </a:solidFill>
                <a:latin typeface="Arial"/>
                <a:ea typeface="Arial"/>
              </a:rPr>
              <a:t>démographique,</a:t>
            </a:r>
            <a:r>
              <a:rPr lang="en-US" altLang="zh-CN" sz="1600" spc="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spc="40" dirty="0">
                <a:solidFill>
                  <a:srgbClr val="000000"/>
                </a:solidFill>
                <a:latin typeface="Arial"/>
                <a:ea typeface="Arial"/>
              </a:rPr>
              <a:t>Malthus</a:t>
            </a:r>
            <a:r>
              <a:rPr lang="en-US" altLang="zh-CN" sz="1600" spc="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spc="40" dirty="0">
                <a:solidFill>
                  <a:srgbClr val="000000"/>
                </a:solidFill>
                <a:latin typeface="Arial"/>
                <a:ea typeface="Arial"/>
              </a:rPr>
              <a:t>développe</a:t>
            </a:r>
            <a:r>
              <a:rPr lang="en-US" altLang="zh-CN" sz="16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spc="5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600" spc="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spc="34" dirty="0">
                <a:solidFill>
                  <a:srgbClr val="000000"/>
                </a:solidFill>
                <a:latin typeface="Arial"/>
                <a:ea typeface="Arial"/>
              </a:rPr>
              <a:t>idées</a:t>
            </a:r>
            <a:r>
              <a:rPr lang="en-US" altLang="zh-CN" sz="16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spc="40" dirty="0">
                <a:solidFill>
                  <a:srgbClr val="000000"/>
                </a:solidFill>
                <a:latin typeface="Arial"/>
                <a:ea typeface="Arial"/>
              </a:rPr>
              <a:t>concernant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l’organisation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6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société.</a:t>
            </a:r>
          </a:p>
          <a:p>
            <a:pPr>
              <a:lnSpc>
                <a:spcPts val="755"/>
              </a:lnSpc>
            </a:pPr>
            <a:endParaRPr lang="en-US" dirty="0"/>
          </a:p>
          <a:p>
            <a:pPr marL="780897" hangingPunct="0">
              <a:lnSpc>
                <a:spcPct val="125000"/>
              </a:lnSpc>
            </a:pP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"Un</a:t>
            </a:r>
            <a:r>
              <a:rPr lang="en-US" altLang="zh-CN" sz="1400" i="1" spc="5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homme</a:t>
            </a:r>
            <a:r>
              <a:rPr lang="en-US" altLang="zh-CN" sz="1400" i="1" spc="5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qui</a:t>
            </a:r>
            <a:r>
              <a:rPr lang="en-US" altLang="zh-CN" sz="1400" i="1" spc="5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naît</a:t>
            </a:r>
            <a:r>
              <a:rPr lang="en-US" altLang="zh-CN" sz="1400" i="1" spc="5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dans</a:t>
            </a:r>
            <a:r>
              <a:rPr lang="en-US" altLang="zh-CN" sz="1400" i="1" spc="5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un</a:t>
            </a:r>
            <a:r>
              <a:rPr lang="en-US" altLang="zh-CN" sz="1400" i="1" spc="5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monde</a:t>
            </a:r>
            <a:r>
              <a:rPr lang="en-US" altLang="zh-CN" sz="1400" i="1" spc="5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déjà</a:t>
            </a:r>
            <a:r>
              <a:rPr lang="en-US" altLang="zh-CN" sz="1400" i="1" spc="5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occupé,</a:t>
            </a:r>
            <a:r>
              <a:rPr lang="en-US" altLang="zh-CN" sz="1400" i="1" spc="5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si</a:t>
            </a:r>
            <a:r>
              <a:rPr lang="en-US" altLang="zh-CN" sz="1400" i="1" spc="5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sa</a:t>
            </a:r>
            <a:r>
              <a:rPr lang="en-US" altLang="zh-CN" sz="1400" i="1" spc="5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famille</a:t>
            </a:r>
            <a:r>
              <a:rPr lang="en-US" altLang="zh-CN" sz="1400" i="1" spc="5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ne</a:t>
            </a:r>
            <a:r>
              <a:rPr lang="en-US" altLang="zh-CN" sz="1400" i="1" spc="5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peut</a:t>
            </a:r>
            <a:r>
              <a:rPr lang="en-US" altLang="zh-CN" sz="1400" i="1" spc="5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le</a:t>
            </a:r>
            <a:r>
              <a:rPr lang="en-US" altLang="zh-CN" sz="1400" i="1" spc="5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nourrir,</a:t>
            </a:r>
            <a:r>
              <a:rPr lang="en-US" altLang="zh-CN" sz="1400" i="1" spc="5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ou</a:t>
            </a:r>
            <a:r>
              <a:rPr lang="en-US" altLang="zh-CN" sz="1400" i="1" spc="5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si</a:t>
            </a:r>
            <a:r>
              <a:rPr lang="en-US" altLang="zh-CN" sz="1400" i="1" spc="5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la</a:t>
            </a:r>
            <a:r>
              <a:rPr lang="en-US" altLang="zh-CN" sz="1400" i="1" spc="5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société</a:t>
            </a:r>
            <a:r>
              <a:rPr lang="en-US" altLang="zh-CN" sz="1400" i="1" spc="5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ne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peut</a:t>
            </a:r>
            <a:r>
              <a:rPr lang="en-US" altLang="zh-CN" sz="1400" i="1" spc="-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utiliser</a:t>
            </a:r>
            <a:r>
              <a:rPr lang="en-US" altLang="zh-CN" sz="1400" i="1" spc="-1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son</a:t>
            </a:r>
            <a:r>
              <a:rPr lang="en-US" altLang="zh-CN" sz="1400" i="1" spc="-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travail,</a:t>
            </a:r>
            <a:r>
              <a:rPr lang="en-US" altLang="zh-CN" sz="1400" i="1" spc="-1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n'a</a:t>
            </a:r>
            <a:r>
              <a:rPr lang="en-US" altLang="zh-CN" sz="1400" i="1" spc="-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pas</a:t>
            </a:r>
            <a:r>
              <a:rPr lang="en-US" altLang="zh-CN" sz="1400" i="1" spc="-1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le</a:t>
            </a:r>
            <a:r>
              <a:rPr lang="en-US" altLang="zh-CN" sz="1400" i="1" spc="-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moindre</a:t>
            </a:r>
            <a:r>
              <a:rPr lang="en-US" altLang="zh-CN" sz="1400" i="1" spc="-1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droit</a:t>
            </a:r>
            <a:r>
              <a:rPr lang="en-US" altLang="zh-CN" sz="1400" i="1" spc="-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à</a:t>
            </a:r>
            <a:r>
              <a:rPr lang="en-US" altLang="zh-CN" sz="1400" i="1" spc="-1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réclamer</a:t>
            </a:r>
            <a:r>
              <a:rPr lang="en-US" altLang="zh-CN" sz="1400" i="1" spc="-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une</a:t>
            </a:r>
            <a:r>
              <a:rPr lang="en-US" altLang="zh-CN" sz="1400" i="1" spc="-1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portion</a:t>
            </a:r>
            <a:r>
              <a:rPr lang="en-US" altLang="zh-CN" sz="1400" i="1" spc="-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quelconque</a:t>
            </a:r>
            <a:r>
              <a:rPr lang="en-US" altLang="zh-CN" sz="1400" i="1" spc="-1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de</a:t>
            </a:r>
            <a:r>
              <a:rPr lang="en-US" altLang="zh-CN" sz="1400" i="1" spc="-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nourriture,</a:t>
            </a:r>
            <a:r>
              <a:rPr lang="en-US" altLang="zh-CN" sz="1400" i="1" spc="-1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et</a:t>
            </a:r>
            <a:r>
              <a:rPr lang="en-US" altLang="zh-CN" sz="1400" i="1" spc="-1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il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est</a:t>
            </a:r>
            <a:r>
              <a:rPr lang="en-US" altLang="zh-CN" sz="1400" i="1" spc="2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réellement</a:t>
            </a:r>
            <a:r>
              <a:rPr lang="en-US" altLang="zh-CN" sz="1400" i="1" spc="3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de</a:t>
            </a:r>
            <a:r>
              <a:rPr lang="en-US" altLang="zh-CN" sz="1400" i="1" spc="2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trop</a:t>
            </a:r>
            <a:r>
              <a:rPr lang="en-US" altLang="zh-CN" sz="1400" i="1" spc="3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sur</a:t>
            </a:r>
            <a:r>
              <a:rPr lang="en-US" altLang="zh-CN" sz="1400" i="1" spc="2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terre.</a:t>
            </a:r>
            <a:r>
              <a:rPr lang="en-US" altLang="zh-CN" sz="1400" i="1" spc="3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Au</a:t>
            </a:r>
            <a:r>
              <a:rPr lang="en-US" altLang="zh-CN" sz="1400" i="1" spc="2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grand</a:t>
            </a:r>
            <a:r>
              <a:rPr lang="en-US" altLang="zh-CN" sz="1400" i="1" spc="3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banquet</a:t>
            </a:r>
            <a:r>
              <a:rPr lang="en-US" altLang="zh-CN" sz="1400" i="1" spc="2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de</a:t>
            </a:r>
            <a:r>
              <a:rPr lang="en-US" altLang="zh-CN" sz="1400" i="1" spc="3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la</a:t>
            </a:r>
            <a:r>
              <a:rPr lang="en-US" altLang="zh-CN" sz="1400" i="1" spc="2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nature,</a:t>
            </a:r>
            <a:r>
              <a:rPr lang="en-US" altLang="zh-CN" sz="1400" i="1" spc="3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il</a:t>
            </a:r>
            <a:r>
              <a:rPr lang="en-US" altLang="zh-CN" sz="1400" i="1" spc="3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n'y</a:t>
            </a:r>
            <a:r>
              <a:rPr lang="en-US" altLang="zh-CN" sz="1400" i="1" spc="2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a</a:t>
            </a:r>
            <a:r>
              <a:rPr lang="en-US" altLang="zh-CN" sz="1400" i="1" spc="3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point</a:t>
            </a:r>
            <a:r>
              <a:rPr lang="en-US" altLang="zh-CN" sz="1400" i="1" spc="2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de</a:t>
            </a:r>
            <a:r>
              <a:rPr lang="en-US" altLang="zh-CN" sz="1400" i="1" spc="3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couvert</a:t>
            </a:r>
            <a:r>
              <a:rPr lang="en-US" altLang="zh-CN" sz="1400" i="1" spc="2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mis</a:t>
            </a:r>
            <a:r>
              <a:rPr lang="en-US" altLang="zh-CN" sz="1400" i="1" spc="3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pour</a:t>
            </a:r>
            <a:r>
              <a:rPr lang="en-US" altLang="zh-CN" sz="1400" i="1" spc="2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ea typeface="Arial"/>
              </a:rPr>
              <a:t>lui.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00328D"/>
                </a:solidFill>
                <a:latin typeface="Arial"/>
                <a:ea typeface="Arial"/>
              </a:rPr>
              <a:t>La</a:t>
            </a:r>
            <a:r>
              <a:rPr lang="en-US" altLang="zh-CN" sz="1400" i="1" spc="2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00328D"/>
                </a:solidFill>
                <a:latin typeface="Arial"/>
                <a:ea typeface="Arial"/>
              </a:rPr>
              <a:t>nature</a:t>
            </a:r>
            <a:r>
              <a:rPr lang="en-US" altLang="zh-CN" sz="1400" i="1" spc="2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spc="20" dirty="0">
                <a:solidFill>
                  <a:srgbClr val="00328D"/>
                </a:solidFill>
                <a:latin typeface="Arial"/>
                <a:ea typeface="Arial"/>
              </a:rPr>
              <a:t>lui</a:t>
            </a:r>
            <a:r>
              <a:rPr lang="en-US" altLang="zh-CN" sz="1400" i="1" spc="2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spc="44" dirty="0">
                <a:solidFill>
                  <a:srgbClr val="00328D"/>
                </a:solidFill>
                <a:latin typeface="Arial"/>
                <a:ea typeface="Arial"/>
              </a:rPr>
              <a:t>commande</a:t>
            </a:r>
            <a:r>
              <a:rPr lang="en-US" altLang="zh-CN" sz="1400" i="1" spc="2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spc="40" dirty="0">
                <a:solidFill>
                  <a:srgbClr val="00328D"/>
                </a:solidFill>
                <a:latin typeface="Arial"/>
                <a:ea typeface="Arial"/>
              </a:rPr>
              <a:t>de</a:t>
            </a:r>
            <a:r>
              <a:rPr lang="en-US" altLang="zh-CN" sz="1400" i="1" spc="2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00328D"/>
                </a:solidFill>
                <a:latin typeface="Arial"/>
                <a:ea typeface="Arial"/>
              </a:rPr>
              <a:t>s'en</a:t>
            </a:r>
            <a:r>
              <a:rPr lang="en-US" altLang="zh-CN" sz="1400" i="1" spc="2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spc="25" dirty="0">
                <a:solidFill>
                  <a:srgbClr val="00328D"/>
                </a:solidFill>
                <a:latin typeface="Arial"/>
                <a:ea typeface="Arial"/>
              </a:rPr>
              <a:t>aller,</a:t>
            </a:r>
            <a:r>
              <a:rPr lang="en-US" altLang="zh-CN" sz="1400" i="1" spc="2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00328D"/>
                </a:solidFill>
                <a:latin typeface="Arial"/>
                <a:ea typeface="Arial"/>
              </a:rPr>
              <a:t>et</a:t>
            </a:r>
            <a:r>
              <a:rPr lang="en-US" altLang="zh-CN" sz="1400" i="1" spc="2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spc="25" dirty="0">
                <a:solidFill>
                  <a:srgbClr val="00328D"/>
                </a:solidFill>
                <a:latin typeface="Arial"/>
                <a:ea typeface="Arial"/>
              </a:rPr>
              <a:t>elle</a:t>
            </a:r>
            <a:r>
              <a:rPr lang="en-US" altLang="zh-CN" sz="1400" i="1" spc="2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spc="44" dirty="0">
                <a:solidFill>
                  <a:srgbClr val="00328D"/>
                </a:solidFill>
                <a:latin typeface="Arial"/>
                <a:ea typeface="Arial"/>
              </a:rPr>
              <a:t>ne</a:t>
            </a:r>
            <a:r>
              <a:rPr lang="en-US" altLang="zh-CN" sz="1400" i="1" spc="2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00328D"/>
                </a:solidFill>
                <a:latin typeface="Arial"/>
                <a:ea typeface="Arial"/>
              </a:rPr>
              <a:t>tarde</a:t>
            </a:r>
            <a:r>
              <a:rPr lang="en-US" altLang="zh-CN" sz="1400" i="1" spc="2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spc="55" dirty="0">
                <a:solidFill>
                  <a:srgbClr val="00328D"/>
                </a:solidFill>
                <a:latin typeface="Arial"/>
                <a:ea typeface="Arial"/>
              </a:rPr>
              <a:t>à</a:t>
            </a:r>
            <a:r>
              <a:rPr lang="en-US" altLang="zh-CN" sz="1400" i="1" spc="2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00328D"/>
                </a:solidFill>
                <a:latin typeface="Arial"/>
                <a:ea typeface="Arial"/>
              </a:rPr>
              <a:t>mettre</a:t>
            </a:r>
            <a:r>
              <a:rPr lang="en-US" altLang="zh-CN" sz="1400" i="1" spc="2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00328D"/>
                </a:solidFill>
                <a:latin typeface="Arial"/>
                <a:ea typeface="Arial"/>
              </a:rPr>
              <a:t>elle</a:t>
            </a:r>
            <a:r>
              <a:rPr lang="en-US" altLang="zh-CN" sz="1400" i="1" spc="34" dirty="0">
                <a:solidFill>
                  <a:srgbClr val="00328D"/>
                </a:solidFill>
                <a:latin typeface="Arial"/>
                <a:ea typeface="Arial"/>
              </a:rPr>
              <a:t>-</a:t>
            </a:r>
            <a:r>
              <a:rPr lang="en-US" altLang="zh-CN" sz="1400" i="1" spc="44" dirty="0">
                <a:solidFill>
                  <a:srgbClr val="00328D"/>
                </a:solidFill>
                <a:latin typeface="Arial"/>
                <a:ea typeface="Arial"/>
              </a:rPr>
              <a:t>même</a:t>
            </a:r>
            <a:r>
              <a:rPr lang="en-US" altLang="zh-CN" sz="1400" i="1" spc="2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00328D"/>
                </a:solidFill>
                <a:latin typeface="Arial"/>
                <a:ea typeface="Arial"/>
              </a:rPr>
              <a:t>cet</a:t>
            </a:r>
            <a:r>
              <a:rPr lang="en-US" altLang="zh-CN" sz="1400" i="1" spc="2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00328D"/>
                </a:solidFill>
                <a:latin typeface="Arial"/>
                <a:ea typeface="Arial"/>
              </a:rPr>
              <a:t>ordre</a:t>
            </a:r>
            <a:r>
              <a:rPr lang="en-US" altLang="zh-CN" sz="1400" i="1" spc="2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spc="60" dirty="0">
                <a:solidFill>
                  <a:srgbClr val="00328D"/>
                </a:solidFill>
                <a:latin typeface="Arial"/>
                <a:ea typeface="Arial"/>
              </a:rPr>
              <a:t>à</a:t>
            </a:r>
            <a:r>
              <a:rPr lang="en-US" altLang="zh-CN" sz="1400" i="1" spc="20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00328D"/>
                </a:solidFill>
                <a:latin typeface="Arial"/>
                <a:ea typeface="Arial"/>
              </a:rPr>
              <a:t>exécution"</a:t>
            </a:r>
            <a:r>
              <a:rPr lang="en-US" altLang="zh-CN" sz="1400" i="1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328D"/>
                </a:solidFill>
                <a:latin typeface="Arial"/>
                <a:ea typeface="Arial"/>
              </a:rPr>
              <a:t>(Malthus,</a:t>
            </a:r>
            <a:r>
              <a:rPr lang="en-US" altLang="zh-CN" sz="1400" spc="-55" dirty="0">
                <a:solidFill>
                  <a:srgbClr val="00328D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328D"/>
                </a:solidFill>
                <a:latin typeface="Arial"/>
                <a:ea typeface="Arial"/>
              </a:rPr>
              <a:t>1798</a:t>
            </a:r>
            <a:r>
              <a:rPr lang="en-US" altLang="zh-CN" sz="1400" spc="15" dirty="0">
                <a:solidFill>
                  <a:srgbClr val="00328D"/>
                </a:solidFill>
                <a:latin typeface="Arial"/>
                <a:ea typeface="Arial"/>
              </a:rPr>
              <a:t>)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314"/>
              </a:lnSpc>
            </a:pPr>
            <a:endParaRPr lang="en-US" dirty="0"/>
          </a:p>
          <a:p>
            <a:pPr marL="417576" hangingPunct="0">
              <a:lnSpc>
                <a:spcPct val="125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6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Dans</a:t>
            </a:r>
            <a:r>
              <a:rPr lang="en-US" altLang="zh-CN" sz="16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cette</a:t>
            </a:r>
            <a:r>
              <a:rPr lang="en-US" altLang="zh-CN" sz="16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optique</a:t>
            </a:r>
            <a:r>
              <a:rPr lang="en-US" altLang="zh-CN" sz="16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Malthus</a:t>
            </a:r>
            <a:r>
              <a:rPr lang="en-US" altLang="zh-CN" sz="16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critique</a:t>
            </a:r>
            <a:r>
              <a:rPr lang="en-US" altLang="zh-CN" sz="16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6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"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Poor</a:t>
            </a:r>
            <a:r>
              <a:rPr lang="en-US" altLang="zh-CN" sz="1600" i="1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Laws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"</a:t>
            </a:r>
            <a:r>
              <a:rPr lang="en-US" altLang="zh-CN" sz="16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responsables</a:t>
            </a:r>
            <a:r>
              <a:rPr lang="en-US" altLang="zh-CN" sz="16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d'accentuer</a:t>
            </a:r>
            <a:r>
              <a:rPr lang="en-US" altLang="zh-CN" sz="16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6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misère.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pasteur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Malthus,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propose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une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politique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contrôle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6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naissances.</a:t>
            </a:r>
          </a:p>
          <a:p>
            <a:pPr>
              <a:lnSpc>
                <a:spcPts val="839"/>
              </a:lnSpc>
            </a:pPr>
            <a:endParaRPr lang="en-US" dirty="0"/>
          </a:p>
          <a:p>
            <a:pPr marL="0" indent="874776">
              <a:lnSpc>
                <a:spcPct val="10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Wingdings"/>
                <a:ea typeface="Wingdings"/>
              </a:rPr>
              <a:t>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une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solution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éthique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(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moral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restraint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)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: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l'abstinence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avant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6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mariage</a:t>
            </a:r>
          </a:p>
          <a:p>
            <a:pPr>
              <a:lnSpc>
                <a:spcPts val="1080"/>
              </a:lnSpc>
            </a:pPr>
            <a:endParaRPr lang="en-US" dirty="0"/>
          </a:p>
          <a:p>
            <a:pPr marL="0" indent="874776">
              <a:lnSpc>
                <a:spcPct val="10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Wingdings"/>
                <a:ea typeface="Wingdings"/>
              </a:rPr>
              <a:t>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recul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l'âge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au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mariage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pour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6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démunis.</a:t>
            </a:r>
          </a:p>
          <a:p>
            <a:pPr>
              <a:lnSpc>
                <a:spcPts val="1914"/>
              </a:lnSpc>
            </a:pPr>
            <a:endParaRPr lang="en-US" dirty="0"/>
          </a:p>
          <a:p>
            <a:pPr marL="417576" hangingPunct="0">
              <a:lnSpc>
                <a:spcPct val="124583"/>
              </a:lnSpc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6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Il</a:t>
            </a:r>
            <a:r>
              <a:rPr lang="en-US" altLang="zh-CN" sz="16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convient</a:t>
            </a:r>
            <a:r>
              <a:rPr lang="en-US" altLang="zh-CN" sz="16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souligner</a:t>
            </a:r>
            <a:r>
              <a:rPr lang="en-US" altLang="zh-CN" sz="16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que</a:t>
            </a:r>
            <a:r>
              <a:rPr lang="en-US" altLang="zh-CN" sz="16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l'auteur</a:t>
            </a:r>
            <a:r>
              <a:rPr lang="en-US" altLang="zh-CN" sz="16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n'envisage</a:t>
            </a:r>
            <a:r>
              <a:rPr lang="en-US" altLang="zh-CN" sz="16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pas</a:t>
            </a:r>
            <a:r>
              <a:rPr lang="en-US" altLang="zh-CN" sz="16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méthodes</a:t>
            </a:r>
            <a:r>
              <a:rPr lang="en-US" altLang="zh-CN" sz="16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contraceptives,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attachées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par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suite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à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théorie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portant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son</a:t>
            </a:r>
            <a:r>
              <a:rPr lang="en-US" altLang="zh-CN" sz="16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nom.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214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000" spc="-25" dirty="0">
                <a:solidFill>
                  <a:srgbClr val="000000"/>
                </a:solidFill>
                <a:latin typeface="Calibri"/>
                <a:ea typeface="Calibri"/>
              </a:rPr>
              <a:t>Dia</a:t>
            </a:r>
            <a:r>
              <a:rPr lang="en-US" altLang="zh-CN" sz="100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spc="-25" dirty="0">
                <a:solidFill>
                  <a:srgbClr val="000000"/>
                </a:solidFill>
                <a:latin typeface="Calibri"/>
                <a:ea typeface="Calibri"/>
              </a:rPr>
              <a:t>adaptée</a:t>
            </a:r>
            <a:r>
              <a:rPr lang="en-US" altLang="zh-CN" sz="10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spc="-35" dirty="0">
                <a:solidFill>
                  <a:srgbClr val="000000"/>
                </a:solidFill>
                <a:latin typeface="Calibri"/>
                <a:ea typeface="Calibri"/>
              </a:rPr>
              <a:t>d</a:t>
            </a:r>
            <a:r>
              <a:rPr lang="en-US" altLang="zh-CN" sz="1000" spc="-55" dirty="0">
                <a:solidFill>
                  <a:srgbClr val="000000"/>
                </a:solidFill>
                <a:latin typeface="MS Gothic"/>
                <a:ea typeface="MS Gothic"/>
              </a:rPr>
              <a:t>’</a:t>
            </a:r>
            <a:r>
              <a:rPr lang="en-US" altLang="zh-CN" sz="1000" spc="-25" dirty="0">
                <a:solidFill>
                  <a:srgbClr val="000000"/>
                </a:solidFill>
                <a:latin typeface="Calibri"/>
                <a:ea typeface="Calibri"/>
              </a:rPr>
              <a:t>après</a:t>
            </a:r>
            <a:r>
              <a:rPr lang="en-US" altLang="zh-CN" sz="100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spc="-20" dirty="0">
                <a:solidFill>
                  <a:srgbClr val="000000"/>
                </a:solidFill>
                <a:latin typeface="Calibri"/>
                <a:ea typeface="Calibri"/>
              </a:rPr>
              <a:t>le</a:t>
            </a:r>
            <a:r>
              <a:rPr lang="en-US" altLang="zh-CN" sz="10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spc="-25" dirty="0">
                <a:solidFill>
                  <a:srgbClr val="000000"/>
                </a:solidFill>
                <a:latin typeface="Calibri"/>
                <a:ea typeface="Calibri"/>
              </a:rPr>
              <a:t>cours</a:t>
            </a:r>
            <a:r>
              <a:rPr lang="en-US" altLang="zh-CN" sz="100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spc="-25" dirty="0">
                <a:solidFill>
                  <a:srgbClr val="000000"/>
                </a:solidFill>
                <a:latin typeface="Calibri"/>
                <a:ea typeface="Calibri"/>
              </a:rPr>
              <a:t>d</a:t>
            </a:r>
            <a:r>
              <a:rPr lang="en-US" altLang="zh-CN" sz="1000" spc="-55" dirty="0">
                <a:solidFill>
                  <a:srgbClr val="000000"/>
                </a:solidFill>
                <a:latin typeface="MS Gothic"/>
                <a:ea typeface="MS Gothic"/>
              </a:rPr>
              <a:t>’</a:t>
            </a:r>
            <a:r>
              <a:rPr lang="en-US" altLang="zh-CN" sz="1000" spc="-25" dirty="0">
                <a:solidFill>
                  <a:srgbClr val="000000"/>
                </a:solidFill>
                <a:latin typeface="Calibri"/>
                <a:ea typeface="Calibri"/>
              </a:rPr>
              <a:t>Yvan</a:t>
            </a:r>
            <a:r>
              <a:rPr lang="en-US" altLang="zh-CN" sz="10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spc="-25" dirty="0">
                <a:solidFill>
                  <a:srgbClr val="000000"/>
                </a:solidFill>
                <a:latin typeface="Calibri"/>
                <a:ea typeface="Calibri"/>
              </a:rPr>
              <a:t>Lepage.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9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24840"/>
          </a:xfrm>
          <a:prstGeom prst="rect">
            <a:avLst/>
          </a:prstGeom>
        </p:spPr>
      </p:pic>
      <p:sp>
        <p:nvSpPr>
          <p:cNvPr id="2" name="TextBox 90"/>
          <p:cNvSpPr txBox="1"/>
          <p:nvPr/>
        </p:nvSpPr>
        <p:spPr>
          <a:xfrm>
            <a:off x="413004" y="21513"/>
            <a:ext cx="8501602" cy="60821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Inspiration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malthusienne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Darwin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–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lutte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pour</a:t>
            </a:r>
            <a:r>
              <a:rPr lang="en-US" altLang="zh-CN" sz="240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l’existence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480"/>
              </a:lnSpc>
            </a:pPr>
            <a:endParaRPr lang="en-US" dirty="0"/>
          </a:p>
          <a:p>
            <a:pPr marL="204520" hangingPunct="0">
              <a:lnSpc>
                <a:spcPct val="124583"/>
              </a:lnSpc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6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6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raisonnement</a:t>
            </a:r>
            <a:r>
              <a:rPr lang="en-US" altLang="zh-CN" sz="16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malthusien</a:t>
            </a:r>
            <a:r>
              <a:rPr lang="en-US" altLang="zh-CN" sz="16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concernant</a:t>
            </a:r>
            <a:r>
              <a:rPr lang="en-US" altLang="zh-CN" sz="16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6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croissance</a:t>
            </a:r>
            <a:r>
              <a:rPr lang="en-US" altLang="zh-CN" sz="16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exponentielle</a:t>
            </a:r>
            <a:r>
              <a:rPr lang="en-US" altLang="zh-CN" sz="16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6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populations</a:t>
            </a:r>
            <a:r>
              <a:rPr lang="en-US" altLang="zh-CN" sz="16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est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facilement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transposable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à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croissance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populations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animales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1600" spc="-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végétales.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455"/>
              </a:lnSpc>
            </a:pPr>
            <a:endParaRPr lang="en-US" dirty="0"/>
          </a:p>
          <a:p>
            <a:pPr marL="204520" hangingPunct="0">
              <a:lnSpc>
                <a:spcPct val="145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Darwin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réfère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explicitement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à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Malthus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comme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source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d’inspiration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pour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lutte</a:t>
            </a:r>
            <a:r>
              <a:rPr lang="en-US" altLang="zh-CN" sz="1600" spc="-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pour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l’</a:t>
            </a:r>
            <a:r>
              <a:rPr lang="en-US" altLang="zh-CN" sz="1600" spc="-5" dirty="0">
                <a:solidFill>
                  <a:srgbClr val="000000"/>
                </a:solidFill>
                <a:latin typeface="Arial"/>
                <a:ea typeface="Arial"/>
              </a:rPr>
              <a:t>ex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istence.</a:t>
            </a:r>
          </a:p>
          <a:p>
            <a:pPr>
              <a:lnSpc>
                <a:spcPts val="534"/>
              </a:lnSpc>
            </a:pPr>
            <a:endParaRPr lang="en-US" dirty="0"/>
          </a:p>
          <a:p>
            <a:pPr marL="661720" hangingPunct="0">
              <a:lnSpc>
                <a:spcPct val="145000"/>
              </a:lnSpc>
            </a:pPr>
            <a:r>
              <a:rPr lang="en-US" altLang="zh-CN" sz="1400" dirty="0">
                <a:solidFill>
                  <a:srgbClr val="1E477B"/>
                </a:solidFill>
                <a:latin typeface="Wingdings"/>
                <a:ea typeface="Wingdings"/>
              </a:rPr>
              <a:t>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En</a:t>
            </a:r>
            <a:r>
              <a:rPr lang="en-US" altLang="zh-CN" sz="1400" i="1" spc="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octobre</a:t>
            </a:r>
            <a:r>
              <a:rPr lang="en-US" altLang="zh-CN" sz="1400" i="1" spc="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1838,</a:t>
            </a:r>
            <a:r>
              <a:rPr lang="en-US" altLang="zh-CN" sz="1400" i="1" spc="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c’est</a:t>
            </a:r>
            <a:r>
              <a:rPr lang="en-US" altLang="zh-CN" sz="1400" i="1" spc="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à-dire</a:t>
            </a:r>
            <a:r>
              <a:rPr lang="en-US" altLang="zh-CN" sz="1400" i="1" spc="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quinze</a:t>
            </a:r>
            <a:r>
              <a:rPr lang="en-US" altLang="zh-CN" sz="1400" i="1" spc="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mois</a:t>
            </a:r>
            <a:r>
              <a:rPr lang="en-US" altLang="zh-CN" sz="1400" i="1" spc="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après</a:t>
            </a:r>
            <a:r>
              <a:rPr lang="en-US" altLang="zh-CN" sz="1400" i="1" spc="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avoir</a:t>
            </a:r>
            <a:r>
              <a:rPr lang="en-US" altLang="zh-CN" sz="1400" i="1" spc="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entrepris</a:t>
            </a:r>
            <a:r>
              <a:rPr lang="en-US" altLang="zh-CN" sz="1400" i="1" spc="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mon</a:t>
            </a:r>
            <a:r>
              <a:rPr lang="en-US" altLang="zh-CN" sz="1400" i="1" spc="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enquête</a:t>
            </a:r>
            <a:r>
              <a:rPr lang="en-US" altLang="zh-CN" sz="1400" i="1" spc="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systématique,</a:t>
            </a:r>
            <a:r>
              <a:rPr lang="en-US" altLang="zh-CN" sz="1400" i="1" spc="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je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br/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me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trouvai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à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lire,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pour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mon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amusement,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l’essai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de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Malthus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sur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la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Population.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Etant,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de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par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ma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longue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observation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des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habitudes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des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animaux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et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des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plantes,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bien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préparé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à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apprécier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la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lutte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pour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l’existence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qui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existe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partout,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je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fus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soudainement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frappé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par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l’idée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selon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laquelle,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dans</a:t>
            </a:r>
            <a:r>
              <a:rPr lang="en-US" altLang="zh-CN" sz="1400" i="1" spc="-2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ces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circonstances,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des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u="sng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ea typeface="Arial"/>
              </a:rPr>
              <a:t>variations</a:t>
            </a:r>
            <a:r>
              <a:rPr lang="en-US" altLang="zh-CN" sz="1400" b="1" i="1" u="sng" spc="-15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400" b="1" i="1" u="sng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ea typeface="Arial"/>
              </a:rPr>
              <a:t>favorables</a:t>
            </a:r>
            <a:r>
              <a:rPr lang="en-US" altLang="zh-CN" sz="1400" b="1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tendraient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à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être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u="sng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ea typeface="Arial"/>
              </a:rPr>
              <a:t>préservées</a:t>
            </a:r>
            <a:r>
              <a:rPr lang="en-US" altLang="zh-CN" sz="1400" b="1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et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les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u="sng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ea typeface="Arial"/>
              </a:rPr>
              <a:t>défavorables</a:t>
            </a:r>
            <a:r>
              <a:rPr lang="en-US" altLang="zh-CN" sz="1400" b="1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à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br/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être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u="sng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ea typeface="Arial"/>
              </a:rPr>
              <a:t>détruites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.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Le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résultat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de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ceci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serait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la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formation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d’un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nouvelle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espèce.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u="sng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ea typeface="Arial"/>
              </a:rPr>
              <a:t>Dès</a:t>
            </a:r>
            <a:r>
              <a:rPr lang="en-US" altLang="zh-CN" sz="1400" b="1" i="1" u="sng" spc="-10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400" b="1" i="1" u="sng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ea typeface="Arial"/>
              </a:rPr>
              <a:t>ce</a:t>
            </a:r>
            <a:r>
              <a:rPr lang="en-US" altLang="zh-CN" sz="1400" b="1" i="1" u="sng" spc="-20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400" b="1" i="1" u="sng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ea typeface="Arial"/>
              </a:rPr>
              <a:t>moment,</a:t>
            </a:r>
            <a:r>
              <a:rPr lang="en-US" altLang="zh-CN" sz="1400" b="1" i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b="1" i="1" u="sng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ea typeface="Arial"/>
              </a:rPr>
              <a:t>j’avais</a:t>
            </a:r>
            <a:r>
              <a:rPr lang="en-US" altLang="zh-CN" sz="1400" b="1" i="1" u="sng" spc="-20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400" b="1" i="1" u="sng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ea typeface="Arial"/>
              </a:rPr>
              <a:t>au</a:t>
            </a:r>
            <a:r>
              <a:rPr lang="en-US" altLang="zh-CN" sz="1400" b="1" i="1" u="sng" spc="-25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400" b="1" i="1" u="sng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ea typeface="Arial"/>
              </a:rPr>
              <a:t>moins</a:t>
            </a:r>
            <a:r>
              <a:rPr lang="en-US" altLang="zh-CN" sz="1400" b="1" i="1" u="sng" spc="-25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400" b="1" i="1" u="sng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ea typeface="Arial"/>
              </a:rPr>
              <a:t>une</a:t>
            </a:r>
            <a:r>
              <a:rPr lang="en-US" altLang="zh-CN" sz="1400" b="1" i="1" u="sng" spc="-25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400" b="1" i="1" u="sng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ea typeface="Arial"/>
              </a:rPr>
              <a:t>théorie</a:t>
            </a:r>
            <a:r>
              <a:rPr lang="en-US" altLang="zh-CN" sz="1400" b="1" i="1" u="sng" spc="-20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400" b="1" i="1" u="sng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ea typeface="Arial"/>
              </a:rPr>
              <a:t>sur</a:t>
            </a:r>
            <a:r>
              <a:rPr lang="en-US" altLang="zh-CN" sz="1400" b="1" i="1" u="sng" spc="-25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400" b="1" i="1" u="sng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ea typeface="Arial"/>
              </a:rPr>
              <a:t>laquelle</a:t>
            </a:r>
            <a:r>
              <a:rPr lang="en-US" altLang="zh-CN" sz="1400" b="1" i="1" u="sng" spc="-25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cs typeface="Arial"/>
              </a:rPr>
              <a:t> </a:t>
            </a:r>
            <a:r>
              <a:rPr lang="en-US" altLang="zh-CN" sz="1400" b="1" i="1" u="sng" dirty="0">
                <a:solidFill>
                  <a:srgbClr val="1E477B"/>
                </a:solidFill>
                <a:uFill>
                  <a:solidFill>
                    <a:srgbClr val="1E477B"/>
                  </a:solidFill>
                </a:uFill>
                <a:latin typeface="Arial"/>
                <a:ea typeface="Arial"/>
              </a:rPr>
              <a:t>travailler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.</a:t>
            </a:r>
            <a:r>
              <a:rPr lang="en-US" altLang="zh-CN" sz="1400" i="1" spc="-2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1E477B"/>
                </a:solidFill>
                <a:latin typeface="Arial"/>
                <a:ea typeface="Arial"/>
              </a:rPr>
              <a:t>Charles</a:t>
            </a:r>
            <a:r>
              <a:rPr lang="en-US" altLang="zh-CN" sz="1400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1E477B"/>
                </a:solidFill>
                <a:latin typeface="Arial"/>
                <a:ea typeface="Arial"/>
              </a:rPr>
              <a:t>Darwin,</a:t>
            </a:r>
            <a:r>
              <a:rPr lang="en-US" altLang="zh-CN" sz="1400" spc="-2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1E477B"/>
                </a:solidFill>
                <a:latin typeface="Arial"/>
                <a:ea typeface="Arial"/>
              </a:rPr>
              <a:t>Autobiographie.</a:t>
            </a:r>
            <a:r>
              <a:rPr lang="en-US" altLang="zh-CN" sz="1400" spc="-3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1E477B"/>
                </a:solidFill>
                <a:latin typeface="Arial"/>
                <a:ea typeface="Arial"/>
              </a:rPr>
              <a:t>(1876)</a:t>
            </a:r>
          </a:p>
          <a:p>
            <a:pPr>
              <a:lnSpc>
                <a:spcPts val="1019"/>
              </a:lnSpc>
            </a:pPr>
            <a:endParaRPr lang="en-US" dirty="0"/>
          </a:p>
          <a:p>
            <a:pPr marL="0" indent="661720">
              <a:lnSpc>
                <a:spcPct val="10000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Wingdings"/>
                <a:ea typeface="Wingdings"/>
              </a:rPr>
              <a:t>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Source:</a:t>
            </a:r>
            <a:r>
              <a:rPr lang="en-US" altLang="zh-CN" sz="1400" spc="1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u="sng" dirty="0">
                <a:solidFill>
                  <a:srgbClr val="0000FE"/>
                </a:solidFill>
                <a:uFill>
                  <a:solidFill>
                    <a:srgbClr val="0000FE"/>
                  </a:solidFill>
                </a:uFill>
                <a:latin typeface="Arial"/>
                <a:ea typeface="Arial"/>
                <a:hlinkClick r:id="rId3"/>
              </a:rPr>
              <a:t>http://www.ucmp.berkeley.edu/history/malthus.html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620"/>
              </a:lnSpc>
            </a:pPr>
            <a:endParaRPr lang="en-US" dirty="0"/>
          </a:p>
          <a:p>
            <a:pPr marL="204520" hangingPunct="0">
              <a:lnSpc>
                <a:spcPct val="125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Cependant,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lutte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pour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survie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peut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prendre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formes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différentes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que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luttes</a:t>
            </a:r>
            <a:r>
              <a:rPr lang="en-US" altLang="zh-CN" sz="16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entre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individus: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assimilation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ressources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nourriture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alternatives,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migration,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dormance,</a:t>
            </a:r>
            <a:r>
              <a:rPr lang="en-US" altLang="zh-CN" sz="16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…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icture 9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24840"/>
          </a:xfrm>
          <a:prstGeom prst="rect">
            <a:avLst/>
          </a:prstGeom>
        </p:spPr>
      </p:pic>
      <p:sp>
        <p:nvSpPr>
          <p:cNvPr id="2" name="TextBox 92"/>
          <p:cNvSpPr txBox="1"/>
          <p:nvPr/>
        </p:nvSpPr>
        <p:spPr>
          <a:xfrm>
            <a:off x="64007" y="21513"/>
            <a:ext cx="8387438" cy="67945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158849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Remarques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concernant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l’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«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Origine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Espèces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»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39"/>
              </a:lnSpc>
            </a:pPr>
            <a:endParaRPr lang="en-US" dirty="0"/>
          </a:p>
          <a:p>
            <a:pPr marL="673303" indent="-342900" hangingPunct="0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000" spc="1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Darwin</a:t>
            </a:r>
            <a:r>
              <a:rPr lang="en-US" altLang="zh-CN" sz="20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avait</a:t>
            </a:r>
            <a:r>
              <a:rPr lang="en-US" altLang="zh-CN" sz="20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conçu</a:t>
            </a:r>
            <a:r>
              <a:rPr lang="en-US" altLang="zh-CN" sz="20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0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théorie</a:t>
            </a:r>
            <a:r>
              <a:rPr lang="en-US" altLang="zh-CN" sz="20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dès</a:t>
            </a:r>
            <a:r>
              <a:rPr lang="en-US" altLang="zh-CN" sz="20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1839,</a:t>
            </a:r>
            <a:r>
              <a:rPr lang="en-US" altLang="zh-CN" sz="20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il</a:t>
            </a:r>
            <a:r>
              <a:rPr lang="en-US" altLang="zh-CN" sz="20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  <a:r>
              <a:rPr lang="en-US" altLang="zh-CN" sz="20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attendu</a:t>
            </a:r>
            <a:r>
              <a:rPr lang="en-US" altLang="zh-CN" sz="20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20</a:t>
            </a:r>
            <a:r>
              <a:rPr lang="en-US" altLang="zh-CN" sz="20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ans</a:t>
            </a:r>
            <a:r>
              <a:rPr lang="en-US" altLang="zh-CN" sz="20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avant</a:t>
            </a:r>
            <a:r>
              <a:rPr lang="en-US" altLang="zh-CN" sz="20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0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publier.</a:t>
            </a:r>
            <a:r>
              <a:rPr lang="en-US" altLang="zh-CN" sz="20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Il</a:t>
            </a:r>
            <a:r>
              <a:rPr lang="en-US" altLang="zh-CN" sz="20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comptait</a:t>
            </a:r>
            <a:r>
              <a:rPr lang="en-US" altLang="zh-CN" sz="20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même</a:t>
            </a:r>
            <a:r>
              <a:rPr lang="en-US" altLang="zh-CN" sz="20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attendre</a:t>
            </a:r>
            <a:r>
              <a:rPr lang="en-US" altLang="zh-CN" sz="20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plus</a:t>
            </a:r>
            <a:r>
              <a:rPr lang="en-US" altLang="zh-CN" sz="20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longtemps,</a:t>
            </a:r>
            <a:r>
              <a:rPr lang="en-US" altLang="zh-CN" sz="20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mais</a:t>
            </a:r>
            <a:r>
              <a:rPr lang="en-US" altLang="zh-CN" sz="20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il</a:t>
            </a:r>
            <a:r>
              <a:rPr lang="en-US" altLang="zh-CN" sz="20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avancé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publication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pour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éviter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se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faire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devancer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par</a:t>
            </a:r>
            <a:r>
              <a:rPr lang="en-US" altLang="zh-CN" sz="2000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Wallace.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360"/>
              </a:lnSpc>
            </a:pPr>
            <a:endParaRPr lang="en-US" dirty="0"/>
          </a:p>
          <a:p>
            <a:pPr marL="673303" indent="-342900" hangingPunct="0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000" spc="2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20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livre</a:t>
            </a:r>
            <a:r>
              <a:rPr lang="en-US" altLang="zh-CN" sz="20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collecte</a:t>
            </a:r>
            <a:r>
              <a:rPr lang="en-US" altLang="zh-CN" sz="20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un</a:t>
            </a:r>
            <a:r>
              <a:rPr lang="en-US" altLang="zh-CN" sz="20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grand</a:t>
            </a:r>
            <a:r>
              <a:rPr lang="en-US" altLang="zh-CN" sz="20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nombre</a:t>
            </a:r>
            <a:r>
              <a:rPr lang="en-US" altLang="zh-CN" sz="20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d'arguments</a:t>
            </a:r>
            <a:r>
              <a:rPr lang="en-US" altLang="zh-CN" sz="20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0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nature</a:t>
            </a:r>
            <a:r>
              <a:rPr lang="en-US" altLang="zh-CN" sz="20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diverse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(sélection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artificielle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espèces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cultivées,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paléontologie,</a:t>
            </a:r>
            <a:r>
              <a:rPr lang="en-US" altLang="zh-CN" sz="2000" spc="-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anatomie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comparée,</a:t>
            </a:r>
            <a:r>
              <a:rPr lang="en-US" altLang="zh-CN" sz="20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...).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360"/>
              </a:lnSpc>
            </a:pPr>
            <a:endParaRPr lang="en-US" dirty="0"/>
          </a:p>
          <a:p>
            <a:pPr marL="0" indent="330403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000" spc="2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0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théorie</a:t>
            </a:r>
            <a:r>
              <a:rPr lang="en-US" altLang="zh-CN" sz="20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est</a:t>
            </a:r>
            <a:r>
              <a:rPr lang="en-US" altLang="zh-CN" sz="20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avancée</a:t>
            </a:r>
            <a:r>
              <a:rPr lang="en-US" altLang="zh-CN" sz="20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avec</a:t>
            </a:r>
            <a:r>
              <a:rPr lang="en-US" altLang="zh-CN" sz="20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une</a:t>
            </a:r>
            <a:r>
              <a:rPr lang="en-US" altLang="zh-CN" sz="20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extrême</a:t>
            </a:r>
            <a:r>
              <a:rPr lang="en-US" altLang="zh-CN" sz="20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prudence.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360"/>
              </a:lnSpc>
            </a:pPr>
            <a:endParaRPr lang="en-US" dirty="0"/>
          </a:p>
          <a:p>
            <a:pPr marL="673303" indent="-342900" hangingPunct="0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000" spc="2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Darwin</a:t>
            </a:r>
            <a:r>
              <a:rPr lang="en-US" altLang="zh-CN" sz="20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souligne</a:t>
            </a:r>
            <a:r>
              <a:rPr lang="en-US" altLang="zh-CN" sz="20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lui-même</a:t>
            </a:r>
            <a:r>
              <a:rPr lang="en-US" altLang="zh-CN" sz="20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20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imperfections</a:t>
            </a:r>
            <a:r>
              <a:rPr lang="en-US" altLang="zh-CN" sz="20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20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20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zones</a:t>
            </a:r>
            <a:r>
              <a:rPr lang="en-US" altLang="zh-CN" sz="20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floues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(difficultés</a:t>
            </a:r>
            <a:r>
              <a:rPr lang="en-US" altLang="zh-CN" sz="20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0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0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théorie,</a:t>
            </a:r>
            <a:r>
              <a:rPr lang="en-US" altLang="zh-CN" sz="20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insuffisance</a:t>
            </a:r>
            <a:r>
              <a:rPr lang="en-US" altLang="zh-CN" sz="20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20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archives</a:t>
            </a:r>
            <a:r>
              <a:rPr lang="en-US" altLang="zh-CN" sz="20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géologiques,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source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0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variation).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23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Dia: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J.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van</a:t>
            </a:r>
            <a:r>
              <a:rPr lang="en-US" altLang="zh-CN" sz="105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Helden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Box 93"/>
          <p:cNvSpPr txBox="1"/>
          <p:nvPr/>
        </p:nvSpPr>
        <p:spPr>
          <a:xfrm>
            <a:off x="1639570" y="907879"/>
            <a:ext cx="5833042" cy="39681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•</a:t>
            </a:r>
            <a:r>
              <a:rPr lang="en-US" altLang="zh-CN" sz="2000" spc="-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Historique</a:t>
            </a:r>
          </a:p>
          <a:p>
            <a:pPr>
              <a:lnSpc>
                <a:spcPts val="1200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spc="64" dirty="0">
                <a:solidFill>
                  <a:srgbClr val="7D7D7D"/>
                </a:solidFill>
                <a:latin typeface="Wingdings"/>
                <a:ea typeface="Wingdings"/>
              </a:rPr>
              <a:t></a:t>
            </a:r>
            <a:r>
              <a:rPr lang="en-US" altLang="zh-CN" sz="2000" spc="40" dirty="0">
                <a:solidFill>
                  <a:srgbClr val="7D7D7D"/>
                </a:solidFill>
                <a:latin typeface="Arial"/>
                <a:ea typeface="Arial"/>
              </a:rPr>
              <a:t>Les</a:t>
            </a:r>
            <a:r>
              <a:rPr lang="en-US" altLang="zh-CN" sz="2000" spc="-1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spc="34" dirty="0">
                <a:solidFill>
                  <a:srgbClr val="7D7D7D"/>
                </a:solidFill>
                <a:latin typeface="Arial"/>
                <a:ea typeface="Arial"/>
              </a:rPr>
              <a:t>précurseurs</a:t>
            </a:r>
          </a:p>
          <a:p>
            <a:pPr>
              <a:lnSpc>
                <a:spcPts val="1200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spc="120" dirty="0">
                <a:solidFill>
                  <a:srgbClr val="7D7D7D"/>
                </a:solidFill>
                <a:latin typeface="Wingdings"/>
                <a:ea typeface="Wingdings"/>
              </a:rPr>
              <a:t></a:t>
            </a:r>
            <a:r>
              <a:rPr lang="en-US" altLang="zh-CN" sz="2000" spc="75" dirty="0">
                <a:solidFill>
                  <a:srgbClr val="7D7D7D"/>
                </a:solidFill>
                <a:latin typeface="Arial"/>
                <a:ea typeface="Arial"/>
              </a:rPr>
              <a:t>Darw</a:t>
            </a:r>
            <a:r>
              <a:rPr lang="en-US" altLang="zh-CN" sz="2000" spc="69" dirty="0">
                <a:solidFill>
                  <a:srgbClr val="7D7D7D"/>
                </a:solidFill>
                <a:latin typeface="Arial"/>
                <a:ea typeface="Arial"/>
              </a:rPr>
              <a:t>in</a:t>
            </a:r>
          </a:p>
          <a:p>
            <a:pPr>
              <a:lnSpc>
                <a:spcPts val="1239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Wingdings"/>
                <a:ea typeface="Wingdings"/>
              </a:rPr>
              <a:t>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000" spc="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théorie</a:t>
            </a:r>
            <a:r>
              <a:rPr lang="en-US" altLang="zh-CN" sz="2000" spc="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synthétique</a:t>
            </a:r>
            <a:r>
              <a:rPr lang="en-US" altLang="zh-CN" sz="2000" spc="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000" spc="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l’évolution</a:t>
            </a:r>
          </a:p>
          <a:p>
            <a:pPr>
              <a:lnSpc>
                <a:spcPts val="116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•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La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théorie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de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’évolution</a:t>
            </a:r>
            <a:r>
              <a:rPr lang="en-US" altLang="zh-CN" sz="2000" spc="-2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aujourd’hui</a:t>
            </a:r>
          </a:p>
          <a:p>
            <a:pPr>
              <a:lnSpc>
                <a:spcPts val="1200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dirty="0">
                <a:solidFill>
                  <a:srgbClr val="7D7D7D"/>
                </a:solidFill>
                <a:latin typeface="Wingdings"/>
                <a:ea typeface="Wingdings"/>
              </a:rPr>
              <a:t>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La</a:t>
            </a:r>
            <a:r>
              <a:rPr lang="en-US" altLang="zh-CN" sz="2000" spc="6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sélection</a:t>
            </a:r>
            <a:r>
              <a:rPr lang="en-US" altLang="zh-CN" sz="2000" spc="7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naturelle:</a:t>
            </a:r>
            <a:r>
              <a:rPr lang="en-US" altLang="zh-CN" sz="2000" spc="6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la</a:t>
            </a:r>
            <a:r>
              <a:rPr lang="en-US" altLang="zh-CN" sz="2000" spc="7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raison</a:t>
            </a:r>
            <a:r>
              <a:rPr lang="en-US" altLang="zh-CN" sz="2000" spc="6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du</a:t>
            </a:r>
            <a:r>
              <a:rPr lang="en-US" altLang="zh-CN" sz="2000" spc="7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plus</a:t>
            </a:r>
            <a:r>
              <a:rPr lang="en-US" altLang="zh-CN" sz="2000" spc="6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fort?</a:t>
            </a:r>
          </a:p>
          <a:p>
            <a:pPr>
              <a:lnSpc>
                <a:spcPts val="700"/>
              </a:lnSpc>
            </a:pPr>
            <a:endParaRPr lang="en-US" dirty="0"/>
          </a:p>
          <a:p>
            <a:pPr marL="457200" hangingPunct="0">
              <a:lnSpc>
                <a:spcPct val="148333"/>
              </a:lnSpc>
            </a:pPr>
            <a:r>
              <a:rPr lang="en-US" altLang="zh-CN" sz="2000" dirty="0">
                <a:solidFill>
                  <a:srgbClr val="7D7D7D"/>
                </a:solidFill>
                <a:latin typeface="Wingdings"/>
                <a:ea typeface="Wingdings"/>
              </a:rPr>
              <a:t>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L’apparition</a:t>
            </a:r>
            <a:r>
              <a:rPr lang="en-US" altLang="zh-CN" sz="2000" spc="8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de</a:t>
            </a:r>
            <a:r>
              <a:rPr lang="en-US" altLang="zh-CN" sz="2000" spc="8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nouveaux</a:t>
            </a:r>
            <a:r>
              <a:rPr lang="en-US" altLang="zh-CN" sz="2000" spc="94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organes:</a:t>
            </a:r>
            <a:r>
              <a:rPr lang="en-US" altLang="zh-CN" sz="2000" spc="8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Evolution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des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processus</a:t>
            </a:r>
            <a:r>
              <a:rPr lang="en-US" altLang="zh-CN" sz="2000" spc="-1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développementaux</a:t>
            </a:r>
          </a:p>
          <a:p>
            <a:pPr>
              <a:lnSpc>
                <a:spcPts val="615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dirty="0">
                <a:solidFill>
                  <a:srgbClr val="7D7D7D"/>
                </a:solidFill>
                <a:latin typeface="Wingdings"/>
                <a:ea typeface="Wingdings"/>
              </a:rPr>
              <a:t>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L’évolution</a:t>
            </a:r>
            <a:r>
              <a:rPr lang="en-US" altLang="zh-CN" sz="2000" spc="114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à</a:t>
            </a:r>
            <a:r>
              <a:rPr lang="en-US" altLang="zh-CN" sz="2000" spc="114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l’échelle</a:t>
            </a:r>
            <a:r>
              <a:rPr lang="en-US" altLang="zh-CN" sz="2000" spc="114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des</a:t>
            </a:r>
            <a:r>
              <a:rPr lang="en-US" altLang="zh-CN" sz="2000" spc="114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génomes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Picture 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98420"/>
            <a:ext cx="9144000" cy="769620"/>
          </a:xfrm>
          <a:prstGeom prst="rect">
            <a:avLst/>
          </a:prstGeom>
        </p:spPr>
      </p:pic>
      <p:sp>
        <p:nvSpPr>
          <p:cNvPr id="2" name="TextBox 95"/>
          <p:cNvSpPr txBox="1"/>
          <p:nvPr/>
        </p:nvSpPr>
        <p:spPr>
          <a:xfrm>
            <a:off x="1340230" y="1173132"/>
            <a:ext cx="6485573" cy="2071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422525">
              <a:lnSpc>
                <a:spcPct val="100000"/>
              </a:lnSpc>
            </a:pPr>
            <a:r>
              <a:rPr lang="en-US" altLang="zh-CN" sz="2800" i="1" spc="-5" dirty="0">
                <a:solidFill>
                  <a:srgbClr val="B7CCE3"/>
                </a:solidFill>
                <a:latin typeface="Arial"/>
                <a:ea typeface="Arial"/>
              </a:rPr>
              <a:t>His</a:t>
            </a:r>
            <a:r>
              <a:rPr lang="en-US" altLang="zh-CN" sz="2800" i="1" dirty="0">
                <a:solidFill>
                  <a:srgbClr val="B7CCE3"/>
                </a:solidFill>
                <a:latin typeface="Arial"/>
                <a:ea typeface="Arial"/>
              </a:rPr>
              <a:t>torique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11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32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3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Arial"/>
                <a:ea typeface="Arial"/>
              </a:rPr>
              <a:t>théorie</a:t>
            </a:r>
            <a:r>
              <a:rPr lang="en-US" altLang="zh-CN" sz="3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Arial"/>
                <a:ea typeface="Arial"/>
              </a:rPr>
              <a:t>synthétique</a:t>
            </a:r>
            <a:r>
              <a:rPr lang="en-US" altLang="zh-CN" sz="3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32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Arial"/>
                <a:ea typeface="Arial"/>
              </a:rPr>
              <a:t>l’évolution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Freeform 96"/>
          <p:cNvSpPr/>
          <p:nvPr/>
        </p:nvSpPr>
        <p:spPr>
          <a:xfrm>
            <a:off x="2822575" y="5616575"/>
            <a:ext cx="5991225" cy="974725"/>
          </a:xfrm>
          <a:custGeom>
            <a:avLst/>
            <a:gdLst>
              <a:gd name="connsiteX0" fmla="*/ 20701 w 5991225"/>
              <a:gd name="connsiteY0" fmla="*/ 981075 h 974725"/>
              <a:gd name="connsiteX1" fmla="*/ 5997575 w 5991225"/>
              <a:gd name="connsiteY1" fmla="*/ 981075 h 974725"/>
              <a:gd name="connsiteX2" fmla="*/ 5997575 w 5991225"/>
              <a:gd name="connsiteY2" fmla="*/ 14287 h 974725"/>
              <a:gd name="connsiteX3" fmla="*/ 20701 w 5991225"/>
              <a:gd name="connsiteY3" fmla="*/ 14287 h 974725"/>
              <a:gd name="connsiteX4" fmla="*/ 20701 w 5991225"/>
              <a:gd name="connsiteY4" fmla="*/ 981075 h 97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225" h="974725">
                <a:moveTo>
                  <a:pt x="20701" y="981075"/>
                </a:moveTo>
                <a:lnTo>
                  <a:pt x="5997575" y="981075"/>
                </a:lnTo>
                <a:lnTo>
                  <a:pt x="5997575" y="14287"/>
                </a:lnTo>
                <a:lnTo>
                  <a:pt x="20701" y="14287"/>
                </a:lnTo>
                <a:lnTo>
                  <a:pt x="20701" y="981075"/>
                </a:lnTo>
                <a:close/>
              </a:path>
            </a:pathLst>
          </a:custGeom>
          <a:solidFill>
            <a:srgbClr val="0000FF">
              <a:alpha val="0"/>
            </a:srgbClr>
          </a:solidFill>
          <a:ln w="19050">
            <a:solidFill>
              <a:srgbClr val="FE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8" name="Picture 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7580" y="822960"/>
            <a:ext cx="1295400" cy="1684020"/>
          </a:xfrm>
          <a:prstGeom prst="rect">
            <a:avLst/>
          </a:prstGeom>
        </p:spPr>
      </p:pic>
      <p:pic>
        <p:nvPicPr>
          <p:cNvPr id="99" name="Picture 9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6580" y="754380"/>
            <a:ext cx="1432560" cy="1965960"/>
          </a:xfrm>
          <a:prstGeom prst="rect">
            <a:avLst/>
          </a:prstGeom>
        </p:spPr>
      </p:pic>
      <p:pic>
        <p:nvPicPr>
          <p:cNvPr id="100" name="Picture 1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720" y="3131820"/>
            <a:ext cx="2849880" cy="1927860"/>
          </a:xfrm>
          <a:prstGeom prst="rect">
            <a:avLst/>
          </a:prstGeom>
        </p:spPr>
      </p:pic>
      <p:sp>
        <p:nvSpPr>
          <p:cNvPr id="2" name="Freeform 100"/>
          <p:cNvSpPr/>
          <p:nvPr/>
        </p:nvSpPr>
        <p:spPr>
          <a:xfrm>
            <a:off x="5527675" y="4486275"/>
            <a:ext cx="581025" cy="669925"/>
          </a:xfrm>
          <a:custGeom>
            <a:avLst/>
            <a:gdLst>
              <a:gd name="connsiteX0" fmla="*/ 15875 w 581025"/>
              <a:gd name="connsiteY0" fmla="*/ 507619 h 669925"/>
              <a:gd name="connsiteX1" fmla="*/ 159892 w 581025"/>
              <a:gd name="connsiteY1" fmla="*/ 507619 h 669925"/>
              <a:gd name="connsiteX2" fmla="*/ 159892 w 581025"/>
              <a:gd name="connsiteY2" fmla="*/ 20574 h 669925"/>
              <a:gd name="connsiteX3" fmla="*/ 448055 w 581025"/>
              <a:gd name="connsiteY3" fmla="*/ 20574 h 669925"/>
              <a:gd name="connsiteX4" fmla="*/ 448055 w 581025"/>
              <a:gd name="connsiteY4" fmla="*/ 507619 h 669925"/>
              <a:gd name="connsiteX5" fmla="*/ 592201 w 581025"/>
              <a:gd name="connsiteY5" fmla="*/ 507619 h 669925"/>
              <a:gd name="connsiteX6" fmla="*/ 304038 w 581025"/>
              <a:gd name="connsiteY6" fmla="*/ 669925 h 669925"/>
              <a:gd name="connsiteX7" fmla="*/ 15875 w 581025"/>
              <a:gd name="connsiteY7" fmla="*/ 507619 h 669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025" h="669925">
                <a:moveTo>
                  <a:pt x="15875" y="507619"/>
                </a:moveTo>
                <a:lnTo>
                  <a:pt x="159892" y="507619"/>
                </a:lnTo>
                <a:lnTo>
                  <a:pt x="159892" y="20574"/>
                </a:lnTo>
                <a:lnTo>
                  <a:pt x="448055" y="20574"/>
                </a:lnTo>
                <a:lnTo>
                  <a:pt x="448055" y="507619"/>
                </a:lnTo>
                <a:lnTo>
                  <a:pt x="592201" y="507619"/>
                </a:lnTo>
                <a:lnTo>
                  <a:pt x="304038" y="669925"/>
                </a:lnTo>
                <a:lnTo>
                  <a:pt x="15875" y="507619"/>
                </a:lnTo>
                <a:close/>
              </a:path>
            </a:pathLst>
          </a:custGeom>
          <a:solidFill>
            <a:srgbClr val="FE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1"/>
          <p:cNvSpPr/>
          <p:nvPr/>
        </p:nvSpPr>
        <p:spPr>
          <a:xfrm>
            <a:off x="5527675" y="4486275"/>
            <a:ext cx="581025" cy="669925"/>
          </a:xfrm>
          <a:custGeom>
            <a:avLst/>
            <a:gdLst>
              <a:gd name="connsiteX0" fmla="*/ 15875 w 581025"/>
              <a:gd name="connsiteY0" fmla="*/ 507619 h 669925"/>
              <a:gd name="connsiteX1" fmla="*/ 159892 w 581025"/>
              <a:gd name="connsiteY1" fmla="*/ 507619 h 669925"/>
              <a:gd name="connsiteX2" fmla="*/ 159892 w 581025"/>
              <a:gd name="connsiteY2" fmla="*/ 20574 h 669925"/>
              <a:gd name="connsiteX3" fmla="*/ 448055 w 581025"/>
              <a:gd name="connsiteY3" fmla="*/ 20574 h 669925"/>
              <a:gd name="connsiteX4" fmla="*/ 448055 w 581025"/>
              <a:gd name="connsiteY4" fmla="*/ 507619 h 669925"/>
              <a:gd name="connsiteX5" fmla="*/ 592201 w 581025"/>
              <a:gd name="connsiteY5" fmla="*/ 507619 h 669925"/>
              <a:gd name="connsiteX6" fmla="*/ 304038 w 581025"/>
              <a:gd name="connsiteY6" fmla="*/ 669925 h 669925"/>
              <a:gd name="connsiteX7" fmla="*/ 15875 w 581025"/>
              <a:gd name="connsiteY7" fmla="*/ 507619 h 669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025" h="669925">
                <a:moveTo>
                  <a:pt x="15875" y="507619"/>
                </a:moveTo>
                <a:lnTo>
                  <a:pt x="159892" y="507619"/>
                </a:lnTo>
                <a:lnTo>
                  <a:pt x="159892" y="20574"/>
                </a:lnTo>
                <a:lnTo>
                  <a:pt x="448055" y="20574"/>
                </a:lnTo>
                <a:lnTo>
                  <a:pt x="448055" y="507619"/>
                </a:lnTo>
                <a:lnTo>
                  <a:pt x="592201" y="507619"/>
                </a:lnTo>
                <a:lnTo>
                  <a:pt x="304038" y="669925"/>
                </a:lnTo>
                <a:lnTo>
                  <a:pt x="15875" y="507619"/>
                </a:lnTo>
                <a:close/>
              </a:path>
            </a:pathLst>
          </a:custGeom>
          <a:solidFill>
            <a:srgbClr val="000098">
              <a:alpha val="0"/>
            </a:srgbClr>
          </a:solidFill>
          <a:ln w="9525">
            <a:solidFill>
              <a:srgbClr val="FE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" name="Picture 10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24840"/>
          </a:xfrm>
          <a:prstGeom prst="rect">
            <a:avLst/>
          </a:prstGeom>
        </p:spPr>
      </p:pic>
      <p:sp>
        <p:nvSpPr>
          <p:cNvPr id="3" name="TextBox 103"/>
          <p:cNvSpPr txBox="1"/>
          <p:nvPr/>
        </p:nvSpPr>
        <p:spPr>
          <a:xfrm>
            <a:off x="1195425" y="27555"/>
            <a:ext cx="688568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Après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Darwin: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théorie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synthétique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l’évolution</a:t>
            </a:r>
          </a:p>
        </p:txBody>
      </p:sp>
      <p:sp>
        <p:nvSpPr>
          <p:cNvPr id="104" name="TextBox 104"/>
          <p:cNvSpPr txBox="1"/>
          <p:nvPr/>
        </p:nvSpPr>
        <p:spPr>
          <a:xfrm>
            <a:off x="3008122" y="2643886"/>
            <a:ext cx="5608663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687955" algn="l"/>
                <a:tab pos="3999484" algn="l"/>
              </a:tabLst>
            </a:pPr>
            <a:r>
              <a:rPr lang="en-US" altLang="zh-CN" sz="2400" b="1" spc="-15" dirty="0">
                <a:solidFill>
                  <a:srgbClr val="BF4F4C"/>
                </a:solidFill>
                <a:latin typeface="Calibri"/>
                <a:ea typeface="Calibri"/>
              </a:rPr>
              <a:t>EVOLUTION	</a:t>
            </a:r>
            <a:r>
              <a:rPr lang="en-US" altLang="zh-CN" sz="3200" b="1" dirty="0">
                <a:solidFill>
                  <a:srgbClr val="FE0000"/>
                </a:solidFill>
                <a:latin typeface="Calibri"/>
                <a:ea typeface="Calibri"/>
              </a:rPr>
              <a:t>X	</a:t>
            </a:r>
            <a:r>
              <a:rPr lang="en-US" altLang="zh-CN" sz="2400" b="1" spc="-5" dirty="0">
                <a:solidFill>
                  <a:srgbClr val="BF4F4C"/>
                </a:solidFill>
                <a:latin typeface="Calibri"/>
                <a:ea typeface="Calibri"/>
              </a:rPr>
              <a:t>GENETIQUE</a:t>
            </a:r>
          </a:p>
        </p:txBody>
      </p:sp>
      <p:sp>
        <p:nvSpPr>
          <p:cNvPr id="105" name="TextBox 105"/>
          <p:cNvSpPr txBox="1"/>
          <p:nvPr/>
        </p:nvSpPr>
        <p:spPr>
          <a:xfrm>
            <a:off x="701344" y="5094351"/>
            <a:ext cx="7812699" cy="14682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801573" algn="l"/>
                <a:tab pos="1734642" algn="l"/>
                <a:tab pos="2397582" algn="l"/>
              </a:tabLst>
            </a:pPr>
            <a:r>
              <a:rPr lang="en-US" altLang="zh-CN" sz="1600" i="1" spc="-20" dirty="0">
                <a:solidFill>
                  <a:srgbClr val="BF4F4C"/>
                </a:solidFill>
                <a:latin typeface="Calibri"/>
                <a:ea typeface="Calibri"/>
              </a:rPr>
              <a:t>Fischer,	</a:t>
            </a:r>
            <a:r>
              <a:rPr lang="en-US" altLang="zh-CN" sz="1600" i="1" dirty="0">
                <a:solidFill>
                  <a:srgbClr val="BF4F4C"/>
                </a:solidFill>
                <a:latin typeface="Calibri"/>
                <a:ea typeface="Calibri"/>
              </a:rPr>
              <a:t>Haldane,	</a:t>
            </a:r>
            <a:r>
              <a:rPr lang="en-US" altLang="zh-CN" sz="1600" i="1" spc="-5" dirty="0">
                <a:solidFill>
                  <a:srgbClr val="BF4F4C"/>
                </a:solidFill>
                <a:latin typeface="Calibri"/>
                <a:ea typeface="Calibri"/>
              </a:rPr>
              <a:t>Julian	</a:t>
            </a:r>
            <a:r>
              <a:rPr lang="en-US" altLang="zh-CN" sz="1600" i="1" spc="-25" dirty="0">
                <a:solidFill>
                  <a:srgbClr val="BF4F4C"/>
                </a:solidFill>
                <a:latin typeface="Calibri"/>
                <a:ea typeface="Calibri"/>
              </a:rPr>
              <a:t>Huxley,</a:t>
            </a:r>
          </a:p>
          <a:p>
            <a:pPr marL="0">
              <a:lnSpc>
                <a:spcPct val="100000"/>
              </a:lnSpc>
            </a:pPr>
            <a:r>
              <a:rPr lang="en-US" altLang="zh-CN" sz="1600" i="1" spc="-10" dirty="0">
                <a:solidFill>
                  <a:srgbClr val="BF4F4C"/>
                </a:solidFill>
                <a:latin typeface="Calibri"/>
                <a:ea typeface="Calibri"/>
              </a:rPr>
              <a:t>Mayr,</a:t>
            </a:r>
            <a:r>
              <a:rPr lang="en-US" altLang="zh-CN" sz="1600" i="1" dirty="0">
                <a:solidFill>
                  <a:srgbClr val="BF4F4C"/>
                </a:solidFill>
                <a:latin typeface="Calibri"/>
                <a:cs typeface="Calibri"/>
              </a:rPr>
              <a:t> </a:t>
            </a:r>
            <a:r>
              <a:rPr lang="en-US" altLang="zh-CN" sz="1600" i="1" spc="-15" dirty="0">
                <a:solidFill>
                  <a:srgbClr val="BF4F4C"/>
                </a:solidFill>
                <a:latin typeface="Calibri"/>
                <a:ea typeface="Calibri"/>
              </a:rPr>
              <a:t>Dobzhansky</a:t>
            </a:r>
            <a:r>
              <a:rPr lang="en-US" altLang="zh-CN" sz="1600" i="1" spc="-5" dirty="0">
                <a:solidFill>
                  <a:srgbClr val="BF4F4C"/>
                </a:solidFill>
                <a:latin typeface="Calibri"/>
                <a:ea typeface="Calibri"/>
              </a:rPr>
              <a:t>…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 marL="0" indent="2604465">
              <a:lnSpc>
                <a:spcPct val="100000"/>
              </a:lnSpc>
            </a:pPr>
            <a:r>
              <a:rPr lang="en-US" altLang="zh-CN" sz="2800" b="1" dirty="0">
                <a:solidFill>
                  <a:srgbClr val="FE0000"/>
                </a:solidFill>
                <a:latin typeface="Calibri"/>
                <a:ea typeface="Calibri"/>
              </a:rPr>
              <a:t>Théorie</a:t>
            </a:r>
            <a:r>
              <a:rPr lang="en-US" altLang="zh-CN" sz="2800" b="1" spc="-110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FE0000"/>
                </a:solidFill>
                <a:latin typeface="Calibri"/>
                <a:ea typeface="Calibri"/>
              </a:rPr>
              <a:t>synthétique</a:t>
            </a:r>
            <a:r>
              <a:rPr lang="en-US" altLang="zh-CN" sz="2800" b="1" spc="-114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FE0000"/>
                </a:solidFill>
                <a:latin typeface="Calibri"/>
                <a:ea typeface="Calibri"/>
              </a:rPr>
              <a:t>de</a:t>
            </a:r>
            <a:r>
              <a:rPr lang="en-US" altLang="zh-CN" sz="2800" b="1" spc="-119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FE0000"/>
                </a:solidFill>
                <a:latin typeface="Calibri"/>
                <a:ea typeface="Calibri"/>
              </a:rPr>
              <a:t>l’évolution</a:t>
            </a:r>
          </a:p>
          <a:p>
            <a:pPr marL="0" indent="2458161">
              <a:lnSpc>
                <a:spcPct val="100000"/>
              </a:lnSpc>
            </a:pPr>
            <a:r>
              <a:rPr lang="en-US" altLang="zh-CN" sz="2800" b="1" dirty="0">
                <a:solidFill>
                  <a:srgbClr val="FE0000"/>
                </a:solidFill>
                <a:latin typeface="Calibri"/>
                <a:ea typeface="Calibri"/>
              </a:rPr>
              <a:t>(néodarwinisme,</a:t>
            </a:r>
            <a:r>
              <a:rPr lang="en-US" altLang="zh-CN" sz="2800" b="1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FE0000"/>
                </a:solidFill>
                <a:latin typeface="Calibri"/>
                <a:ea typeface="Calibri"/>
              </a:rPr>
              <a:t>nouvelle</a:t>
            </a:r>
            <a:r>
              <a:rPr lang="en-US" altLang="zh-CN" sz="2800" b="1" spc="-139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FE0000"/>
                </a:solidFill>
                <a:latin typeface="Calibri"/>
                <a:ea typeface="Calibri"/>
              </a:rPr>
              <a:t>synthèse)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24840"/>
          </a:xfrm>
          <a:prstGeom prst="rect">
            <a:avLst/>
          </a:prstGeom>
        </p:spPr>
      </p:pic>
      <p:sp>
        <p:nvSpPr>
          <p:cNvPr id="2" name="TextBox 107"/>
          <p:cNvSpPr txBox="1"/>
          <p:nvPr/>
        </p:nvSpPr>
        <p:spPr>
          <a:xfrm>
            <a:off x="64007" y="21513"/>
            <a:ext cx="8692386" cy="67945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3013837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théorie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synthétique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800"/>
              </a:lnSpc>
            </a:pPr>
            <a:endParaRPr lang="en-US" dirty="0"/>
          </a:p>
          <a:p>
            <a:pPr marL="278282" hangingPunct="0">
              <a:lnSpc>
                <a:spcPct val="141666"/>
              </a:lnSpc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Autour</a:t>
            </a:r>
            <a:r>
              <a:rPr lang="en-US" altLang="zh-CN" sz="16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1940,</a:t>
            </a:r>
            <a:r>
              <a:rPr lang="en-US" altLang="zh-CN" sz="16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plusieurs</a:t>
            </a:r>
            <a:r>
              <a:rPr lang="en-US" altLang="zh-CN" sz="16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biologistes</a:t>
            </a:r>
            <a:r>
              <a:rPr lang="en-US" altLang="zh-CN" sz="16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établissent</a:t>
            </a:r>
            <a:r>
              <a:rPr lang="en-US" altLang="zh-CN" sz="16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6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synthèse</a:t>
            </a:r>
            <a:r>
              <a:rPr lang="en-US" altLang="zh-CN" sz="16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entre</a:t>
            </a:r>
            <a:r>
              <a:rPr lang="en-US" altLang="zh-CN" sz="16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6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théorie</a:t>
            </a:r>
            <a:r>
              <a:rPr lang="en-US" altLang="zh-CN" sz="16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darwinienne</a:t>
            </a:r>
            <a:r>
              <a:rPr lang="en-US" altLang="zh-CN" sz="16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l’évolution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autres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disciplines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600" spc="-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biologie.</a:t>
            </a:r>
          </a:p>
          <a:p>
            <a:pPr>
              <a:lnSpc>
                <a:spcPts val="1350"/>
              </a:lnSpc>
            </a:pPr>
            <a:endParaRPr lang="en-US" dirty="0"/>
          </a:p>
          <a:p>
            <a:pPr marL="0" indent="880262">
              <a:lnSpc>
                <a:spcPct val="100000"/>
              </a:lnSpc>
            </a:pP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Theodosius</a:t>
            </a:r>
            <a:r>
              <a:rPr lang="en-US" altLang="zh-CN" sz="1500" b="1" i="1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Dobzhansky</a:t>
            </a:r>
            <a:r>
              <a:rPr lang="en-US" altLang="zh-CN" sz="1500" b="1" i="1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(1937)</a:t>
            </a:r>
            <a:r>
              <a:rPr lang="en-US" altLang="zh-CN" sz="1500" b="1" i="1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«</a:t>
            </a:r>
            <a:r>
              <a:rPr lang="en-US" altLang="zh-CN" sz="1500" b="1" i="1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Genetics</a:t>
            </a:r>
            <a:r>
              <a:rPr lang="en-US" altLang="zh-CN" sz="1500" b="1" i="1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and</a:t>
            </a:r>
            <a:r>
              <a:rPr lang="en-US" altLang="zh-CN" sz="1500" b="1" i="1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the</a:t>
            </a:r>
            <a:r>
              <a:rPr lang="en-US" altLang="zh-CN" sz="1500" b="1" i="1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origin</a:t>
            </a:r>
            <a:r>
              <a:rPr lang="en-US" altLang="zh-CN" sz="1500" b="1" i="1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of</a:t>
            </a:r>
            <a:r>
              <a:rPr lang="en-US" altLang="zh-CN" sz="1500" b="1" i="1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species</a:t>
            </a:r>
            <a:r>
              <a:rPr lang="en-US" altLang="zh-CN" sz="1500" b="1" i="1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»</a:t>
            </a:r>
          </a:p>
          <a:p>
            <a:pPr>
              <a:lnSpc>
                <a:spcPts val="830"/>
              </a:lnSpc>
            </a:pPr>
            <a:endParaRPr lang="en-US" dirty="0"/>
          </a:p>
          <a:p>
            <a:pPr marL="1337436" hangingPunct="0">
              <a:lnSpc>
                <a:spcPct val="124166"/>
              </a:lnSpc>
            </a:pPr>
            <a:r>
              <a:rPr lang="en-US" altLang="zh-CN" sz="1400" dirty="0">
                <a:solidFill>
                  <a:srgbClr val="FE0000"/>
                </a:solidFill>
                <a:latin typeface="Wingdings"/>
                <a:ea typeface="Wingdings"/>
              </a:rPr>
              <a:t></a:t>
            </a:r>
            <a:r>
              <a:rPr lang="en-US" altLang="zh-CN" sz="1400" b="1" dirty="0">
                <a:solidFill>
                  <a:srgbClr val="FE0000"/>
                </a:solidFill>
                <a:latin typeface="Arial"/>
                <a:ea typeface="Arial"/>
              </a:rPr>
              <a:t>Apport</a:t>
            </a:r>
            <a:r>
              <a:rPr lang="en-US" altLang="zh-CN" sz="1400" b="1" spc="-2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dirty="0">
                <a:solidFill>
                  <a:srgbClr val="FE0000"/>
                </a:solidFill>
                <a:latin typeface="Arial"/>
                <a:ea typeface="Arial"/>
              </a:rPr>
              <a:t>crucial</a:t>
            </a:r>
            <a:r>
              <a:rPr lang="en-US" altLang="zh-CN" sz="1400" b="1" spc="-2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dirty="0">
                <a:solidFill>
                  <a:srgbClr val="FE0000"/>
                </a:solidFill>
                <a:latin typeface="Arial"/>
                <a:ea typeface="Arial"/>
              </a:rPr>
              <a:t>de</a:t>
            </a:r>
            <a:r>
              <a:rPr lang="en-US" altLang="zh-CN" sz="1400" b="1" spc="-2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dirty="0">
                <a:solidFill>
                  <a:srgbClr val="FE0000"/>
                </a:solidFill>
                <a:latin typeface="Arial"/>
                <a:ea typeface="Arial"/>
              </a:rPr>
              <a:t>la</a:t>
            </a:r>
            <a:r>
              <a:rPr lang="en-US" altLang="zh-CN" sz="1400" b="1" spc="-2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dirty="0">
                <a:solidFill>
                  <a:srgbClr val="FE0000"/>
                </a:solidFill>
                <a:latin typeface="Arial"/>
                <a:ea typeface="Arial"/>
              </a:rPr>
              <a:t>génétique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ea typeface="Arial"/>
              </a:rPr>
              <a:t>:</a:t>
            </a:r>
            <a:r>
              <a:rPr lang="en-US" altLang="zh-CN" sz="1400" spc="-2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ea typeface="Arial"/>
              </a:rPr>
              <a:t>donne</a:t>
            </a:r>
            <a:r>
              <a:rPr lang="en-US" altLang="zh-CN" sz="1400" spc="-2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ea typeface="Arial"/>
              </a:rPr>
              <a:t>une</a:t>
            </a:r>
            <a:r>
              <a:rPr lang="en-US" altLang="zh-CN" sz="1400" spc="-2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ea typeface="Arial"/>
              </a:rPr>
              <a:t>explication</a:t>
            </a:r>
            <a:r>
              <a:rPr lang="en-US" altLang="zh-CN" sz="1400" spc="-2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ea typeface="Arial"/>
              </a:rPr>
              <a:t>à</a:t>
            </a:r>
            <a:r>
              <a:rPr lang="en-US" altLang="zh-CN" sz="1400" spc="-2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ea typeface="Arial"/>
              </a:rPr>
              <a:t>l’apparition</a:t>
            </a:r>
            <a:r>
              <a:rPr lang="en-US" altLang="zh-CN" sz="1400" spc="-2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ea typeface="Arial"/>
              </a:rPr>
              <a:t>des</a:t>
            </a:r>
            <a:r>
              <a:rPr lang="en-US" altLang="zh-CN" sz="1400" spc="-3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ea typeface="Arial"/>
              </a:rPr>
              <a:t>variations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ea typeface="Arial"/>
              </a:rPr>
              <a:t>interindividuelles</a:t>
            </a:r>
            <a:r>
              <a:rPr lang="en-US" altLang="zh-CN" sz="1400" spc="6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FE0000"/>
                </a:solidFill>
                <a:latin typeface="Wingdings"/>
                <a:ea typeface="Wingdings"/>
              </a:rPr>
              <a:t>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ea typeface="Arial"/>
              </a:rPr>
              <a:t>mutations</a:t>
            </a:r>
            <a:r>
              <a:rPr lang="en-US" altLang="zh-CN" sz="1400" spc="6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ea typeface="Arial"/>
              </a:rPr>
              <a:t>(De</a:t>
            </a:r>
            <a:r>
              <a:rPr lang="en-US" altLang="zh-CN" sz="1400" spc="6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ea typeface="Arial"/>
              </a:rPr>
              <a:t>Vries</a:t>
            </a:r>
            <a:r>
              <a:rPr lang="en-US" altLang="zh-CN" sz="1400" spc="69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ea typeface="Arial"/>
              </a:rPr>
              <a:t>1901)</a:t>
            </a:r>
          </a:p>
          <a:p>
            <a:pPr>
              <a:lnSpc>
                <a:spcPts val="619"/>
              </a:lnSpc>
            </a:pPr>
            <a:endParaRPr lang="en-US" dirty="0"/>
          </a:p>
          <a:p>
            <a:pPr marL="1337436" hangingPunct="0">
              <a:lnSpc>
                <a:spcPct val="124166"/>
              </a:lnSpc>
            </a:pPr>
            <a:r>
              <a:rPr lang="en-US" altLang="zh-CN" sz="1400" dirty="0">
                <a:solidFill>
                  <a:srgbClr val="FE0000"/>
                </a:solidFill>
                <a:latin typeface="Wingdings"/>
                <a:ea typeface="Wingdings"/>
              </a:rPr>
              <a:t>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ea typeface="Arial"/>
              </a:rPr>
              <a:t>L’évolution</a:t>
            </a:r>
            <a:r>
              <a:rPr lang="en-US" altLang="zh-CN" sz="1400" spc="-2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ea typeface="Arial"/>
              </a:rPr>
              <a:t>est</a:t>
            </a:r>
            <a:r>
              <a:rPr lang="en-US" altLang="zh-CN" sz="1400" spc="-3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ea typeface="Arial"/>
              </a:rPr>
              <a:t>présentée</a:t>
            </a:r>
            <a:r>
              <a:rPr lang="en-US" altLang="zh-CN" sz="1400" spc="-3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ea typeface="Arial"/>
              </a:rPr>
              <a:t>comme</a:t>
            </a:r>
            <a:r>
              <a:rPr lang="en-US" altLang="zh-CN" sz="1400" spc="-3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ea typeface="Arial"/>
              </a:rPr>
              <a:t>une</a:t>
            </a:r>
            <a:r>
              <a:rPr lang="en-US" altLang="zh-CN" sz="1400" spc="-2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dirty="0">
                <a:solidFill>
                  <a:srgbClr val="FE0000"/>
                </a:solidFill>
                <a:latin typeface="Arial"/>
                <a:ea typeface="Arial"/>
              </a:rPr>
              <a:t>variation</a:t>
            </a:r>
            <a:r>
              <a:rPr lang="en-US" altLang="zh-CN" sz="1400" b="1" spc="-3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dirty="0">
                <a:solidFill>
                  <a:srgbClr val="FE0000"/>
                </a:solidFill>
                <a:latin typeface="Arial"/>
                <a:ea typeface="Arial"/>
              </a:rPr>
              <a:t>des</a:t>
            </a:r>
            <a:r>
              <a:rPr lang="en-US" altLang="zh-CN" sz="1400" b="1" spc="-3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dirty="0">
                <a:solidFill>
                  <a:srgbClr val="FE0000"/>
                </a:solidFill>
                <a:latin typeface="Arial"/>
                <a:ea typeface="Arial"/>
              </a:rPr>
              <a:t>fréquences</a:t>
            </a:r>
            <a:r>
              <a:rPr lang="en-US" altLang="zh-CN" sz="1400" b="1" spc="-3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b="1" dirty="0">
                <a:solidFill>
                  <a:srgbClr val="FE0000"/>
                </a:solidFill>
                <a:latin typeface="Arial"/>
                <a:ea typeface="Arial"/>
              </a:rPr>
              <a:t>alléliques</a:t>
            </a:r>
            <a:r>
              <a:rPr lang="en-US" altLang="zh-CN" sz="1400" b="1" spc="-2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ea typeface="Arial"/>
              </a:rPr>
              <a:t>au</a:t>
            </a:r>
            <a:r>
              <a:rPr lang="en-US" altLang="zh-CN" sz="1400" spc="-3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ea typeface="Arial"/>
              </a:rPr>
              <a:t>fil</a:t>
            </a:r>
            <a:r>
              <a:rPr lang="en-US" altLang="zh-CN" sz="1400" spc="-3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ea typeface="Arial"/>
              </a:rPr>
              <a:t>des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400" spc="5" dirty="0">
                <a:solidFill>
                  <a:srgbClr val="FE0000"/>
                </a:solidFill>
                <a:latin typeface="Arial"/>
                <a:ea typeface="Arial"/>
              </a:rPr>
              <a:t>g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ea typeface="Arial"/>
              </a:rPr>
              <a:t>énérations</a:t>
            </a:r>
          </a:p>
          <a:p>
            <a:pPr>
              <a:lnSpc>
                <a:spcPts val="1975"/>
              </a:lnSpc>
            </a:pPr>
            <a:endParaRPr lang="en-US" dirty="0"/>
          </a:p>
          <a:p>
            <a:pPr marL="0" indent="880262">
              <a:lnSpc>
                <a:spcPct val="100000"/>
              </a:lnSpc>
            </a:pP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Ernst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Mayr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(1947)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«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Systematics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and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the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origin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of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species</a:t>
            </a:r>
            <a:r>
              <a:rPr lang="en-US" altLang="zh-CN" sz="1500" b="1" i="1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».</a:t>
            </a:r>
          </a:p>
          <a:p>
            <a:pPr>
              <a:lnSpc>
                <a:spcPts val="855"/>
              </a:lnSpc>
            </a:pPr>
            <a:endParaRPr lang="en-US" dirty="0"/>
          </a:p>
          <a:p>
            <a:pPr marL="1337436" hangingPunct="0">
              <a:lnSpc>
                <a:spcPct val="125000"/>
              </a:lnSpc>
            </a:pPr>
            <a:r>
              <a:rPr lang="en-US" altLang="zh-CN" sz="1500" dirty="0">
                <a:solidFill>
                  <a:srgbClr val="000000"/>
                </a:solidFill>
                <a:latin typeface="Wingdings"/>
                <a:ea typeface="Wingdings"/>
              </a:rPr>
              <a:t>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Les</a:t>
            </a:r>
            <a:r>
              <a:rPr lang="en-US" altLang="zh-CN" sz="1500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études</a:t>
            </a:r>
            <a:r>
              <a:rPr lang="en-US" altLang="zh-CN" sz="1500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500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systématique</a:t>
            </a:r>
            <a:r>
              <a:rPr lang="en-US" altLang="zh-CN" sz="1500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rapportent</a:t>
            </a:r>
            <a:r>
              <a:rPr lang="en-US" altLang="zh-CN" sz="1500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également</a:t>
            </a:r>
            <a:r>
              <a:rPr lang="en-US" altLang="zh-CN" sz="1500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des</a:t>
            </a:r>
            <a:r>
              <a:rPr lang="en-US" altLang="zh-CN" sz="1500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observations</a:t>
            </a:r>
            <a:r>
              <a:rPr lang="en-US" altLang="zh-CN" sz="1500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qui</a:t>
            </a:r>
            <a:r>
              <a:rPr lang="en-US" altLang="zh-CN" sz="1500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s’interprètent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facilement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dans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le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contexte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la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théorie</a:t>
            </a:r>
            <a:r>
              <a:rPr lang="en-US" altLang="zh-CN" sz="1500" i="1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darwinienne.</a:t>
            </a:r>
          </a:p>
          <a:p>
            <a:pPr>
              <a:lnSpc>
                <a:spcPts val="1085"/>
              </a:lnSpc>
            </a:pPr>
            <a:endParaRPr lang="en-US" dirty="0"/>
          </a:p>
          <a:p>
            <a:pPr marL="0" indent="880262">
              <a:lnSpc>
                <a:spcPct val="100000"/>
              </a:lnSpc>
            </a:pP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George</a:t>
            </a:r>
            <a:r>
              <a:rPr lang="en-US" altLang="zh-CN" sz="1500" b="1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Simpson</a:t>
            </a:r>
            <a:r>
              <a:rPr lang="en-US" altLang="zh-CN" sz="1500" b="1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(1944)</a:t>
            </a:r>
            <a:r>
              <a:rPr lang="en-US" altLang="zh-CN" sz="1500" b="1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«</a:t>
            </a:r>
            <a:r>
              <a:rPr lang="en-US" altLang="zh-CN" sz="1500" b="1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Tempo</a:t>
            </a:r>
            <a:r>
              <a:rPr lang="en-US" altLang="zh-CN" sz="1500" b="1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and</a:t>
            </a:r>
            <a:r>
              <a:rPr lang="en-US" altLang="zh-CN" sz="1500" b="1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mode</a:t>
            </a:r>
            <a:r>
              <a:rPr lang="en-US" altLang="zh-CN" sz="1500" b="1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in</a:t>
            </a:r>
            <a:r>
              <a:rPr lang="en-US" altLang="zh-CN" sz="1500" b="1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evolution</a:t>
            </a:r>
            <a:r>
              <a:rPr lang="en-US" altLang="zh-CN" sz="1500" b="1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».</a:t>
            </a:r>
          </a:p>
          <a:p>
            <a:pPr>
              <a:lnSpc>
                <a:spcPts val="1075"/>
              </a:lnSpc>
            </a:pPr>
            <a:endParaRPr lang="en-US" dirty="0"/>
          </a:p>
          <a:p>
            <a:pPr marL="0" indent="1337436">
              <a:lnSpc>
                <a:spcPct val="100000"/>
              </a:lnSpc>
            </a:pPr>
            <a:r>
              <a:rPr lang="en-US" altLang="zh-CN" sz="1500" dirty="0">
                <a:solidFill>
                  <a:srgbClr val="000000"/>
                </a:solidFill>
                <a:latin typeface="Wingdings"/>
                <a:ea typeface="Wingdings"/>
              </a:rPr>
              <a:t>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Intégration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des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données</a:t>
            </a:r>
            <a:r>
              <a:rPr lang="en-US" altLang="zh-CN" sz="1500" i="1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paléontologiques</a:t>
            </a:r>
          </a:p>
          <a:p>
            <a:pPr>
              <a:lnSpc>
                <a:spcPts val="1505"/>
              </a:lnSpc>
            </a:pPr>
            <a:endParaRPr lang="en-US" dirty="0"/>
          </a:p>
          <a:p>
            <a:pPr marL="0" indent="880262">
              <a:lnSpc>
                <a:spcPct val="100000"/>
              </a:lnSpc>
            </a:pP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Julian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Huxley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(1942)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«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Evolution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the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modern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synthesis</a:t>
            </a:r>
            <a:r>
              <a:rPr lang="en-US" altLang="zh-CN" sz="1500" b="1" i="1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b="1" i="1" dirty="0">
                <a:solidFill>
                  <a:srgbClr val="000000"/>
                </a:solidFill>
                <a:latin typeface="Times New Roman"/>
                <a:ea typeface="Times New Roman"/>
              </a:rPr>
              <a:t>».</a:t>
            </a:r>
          </a:p>
          <a:p>
            <a:pPr>
              <a:lnSpc>
                <a:spcPts val="850"/>
              </a:lnSpc>
            </a:pPr>
            <a:endParaRPr lang="en-US" dirty="0"/>
          </a:p>
          <a:p>
            <a:pPr marL="1337436" hangingPunct="0">
              <a:lnSpc>
                <a:spcPct val="125000"/>
              </a:lnSpc>
            </a:pPr>
            <a:r>
              <a:rPr lang="en-US" altLang="zh-CN" sz="1500" dirty="0">
                <a:solidFill>
                  <a:srgbClr val="000000"/>
                </a:solidFill>
                <a:latin typeface="Wingdings"/>
                <a:ea typeface="Wingdings"/>
              </a:rPr>
              <a:t>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Il</a:t>
            </a:r>
            <a:r>
              <a:rPr lang="en-US" altLang="zh-CN" sz="1500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rassemble</a:t>
            </a:r>
            <a:r>
              <a:rPr lang="en-US" altLang="zh-CN" sz="1500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les</a:t>
            </a:r>
            <a:r>
              <a:rPr lang="en-US" altLang="zh-CN" sz="1500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observations</a:t>
            </a:r>
            <a:r>
              <a:rPr lang="en-US" altLang="zh-CN" sz="1500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faites</a:t>
            </a:r>
            <a:r>
              <a:rPr lang="en-US" altLang="zh-CN" sz="1500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dans</a:t>
            </a:r>
            <a:r>
              <a:rPr lang="en-US" altLang="zh-CN" sz="1500" i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différents</a:t>
            </a:r>
            <a:r>
              <a:rPr lang="en-US" altLang="zh-CN" sz="1500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domaines</a:t>
            </a:r>
            <a:r>
              <a:rPr lang="en-US" altLang="zh-CN" sz="1500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scientifiques</a:t>
            </a:r>
            <a:r>
              <a:rPr lang="en-US" altLang="zh-CN" sz="1500" i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(génétique,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systématique</a:t>
            </a:r>
            <a:r>
              <a:rPr lang="en-US" altLang="zh-CN" sz="1500" i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et</a:t>
            </a:r>
            <a:r>
              <a:rPr lang="en-US" altLang="zh-CN" sz="1500" i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paléontologie),</a:t>
            </a:r>
            <a:r>
              <a:rPr lang="en-US" altLang="zh-CN" sz="1500" i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et</a:t>
            </a:r>
            <a:r>
              <a:rPr lang="en-US" altLang="zh-CN" sz="1500" i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qui</a:t>
            </a:r>
            <a:r>
              <a:rPr lang="en-US" altLang="zh-CN" sz="1500" i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concourent</a:t>
            </a:r>
            <a:r>
              <a:rPr lang="en-US" altLang="zh-CN" sz="1500" i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toutes,</a:t>
            </a:r>
            <a:r>
              <a:rPr lang="en-US" altLang="zh-CN" sz="1500" i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indépendamment</a:t>
            </a:r>
            <a:r>
              <a:rPr lang="en-US" altLang="zh-CN" sz="1500" i="1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les</a:t>
            </a:r>
            <a:r>
              <a:rPr lang="en-US" altLang="zh-CN" sz="1500" i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unes</a:t>
            </a:r>
            <a:r>
              <a:rPr lang="en-US" altLang="zh-CN" sz="1500" i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des</a:t>
            </a:r>
            <a:r>
              <a:rPr lang="en-US" altLang="zh-CN" sz="1500" i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autres,</a:t>
            </a:r>
            <a:r>
              <a:rPr lang="en-US" altLang="zh-CN" sz="1500" i="1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à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confirmer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la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théorie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darwinienne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500" i="1" spc="-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00" i="1" dirty="0">
                <a:solidFill>
                  <a:srgbClr val="000000"/>
                </a:solidFill>
                <a:latin typeface="Times New Roman"/>
                <a:ea typeface="Times New Roman"/>
              </a:rPr>
              <a:t>l’évolution.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35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Dia: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J.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van</a:t>
            </a:r>
            <a:r>
              <a:rPr lang="en-US" altLang="zh-CN" sz="105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Helden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Picture 10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24840"/>
          </a:xfrm>
          <a:prstGeom prst="rect">
            <a:avLst/>
          </a:prstGeom>
        </p:spPr>
      </p:pic>
      <p:sp>
        <p:nvSpPr>
          <p:cNvPr id="2" name="TextBox 109"/>
          <p:cNvSpPr txBox="1"/>
          <p:nvPr/>
        </p:nvSpPr>
        <p:spPr>
          <a:xfrm>
            <a:off x="559003" y="21513"/>
            <a:ext cx="8460922" cy="41376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518841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théorie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synthétique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280"/>
              </a:lnSpc>
            </a:pPr>
            <a:endParaRPr lang="en-US" dirty="0"/>
          </a:p>
          <a:p>
            <a:pPr marL="0" hangingPunct="0">
              <a:lnSpc>
                <a:spcPct val="12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Reformulation</a:t>
            </a:r>
            <a:r>
              <a:rPr lang="en-US" altLang="zh-CN" sz="1800" spc="11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spc="1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800" spc="1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théorie</a:t>
            </a:r>
            <a:r>
              <a:rPr lang="en-US" altLang="zh-CN" sz="1800" spc="11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spc="1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l’évolution</a:t>
            </a:r>
            <a:r>
              <a:rPr lang="en-US" altLang="zh-CN" sz="1800" spc="12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à</a:t>
            </a:r>
            <a:r>
              <a:rPr lang="en-US" altLang="zh-CN" sz="1800" spc="11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800" spc="1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lumière</a:t>
            </a:r>
            <a:r>
              <a:rPr lang="en-US" altLang="zh-CN" sz="1800" spc="11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800" spc="12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découvertes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postérieures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à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l’époque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spc="-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Darwin: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5"/>
              </a:lnSpc>
            </a:pPr>
            <a:endParaRPr lang="en-US" dirty="0"/>
          </a:p>
          <a:p>
            <a:pPr marL="502310" hangingPunct="0">
              <a:lnSpc>
                <a:spcPct val="125000"/>
              </a:lnSpc>
            </a:pPr>
            <a:r>
              <a:rPr lang="en-US" altLang="zh-CN" sz="1600" spc="20" dirty="0">
                <a:solidFill>
                  <a:srgbClr val="FE0000"/>
                </a:solidFill>
                <a:latin typeface="Arial"/>
                <a:ea typeface="Arial"/>
              </a:rPr>
              <a:t>•</a:t>
            </a:r>
            <a:r>
              <a:rPr lang="en-US" altLang="zh-CN" sz="1600" spc="1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25" dirty="0">
                <a:solidFill>
                  <a:srgbClr val="FE0000"/>
                </a:solidFill>
                <a:latin typeface="Arial"/>
                <a:ea typeface="Arial"/>
              </a:rPr>
              <a:t>L’évolution</a:t>
            </a:r>
            <a:r>
              <a:rPr lang="en-US" altLang="zh-CN" sz="1600" spc="2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25" dirty="0">
                <a:solidFill>
                  <a:srgbClr val="FE0000"/>
                </a:solidFill>
                <a:latin typeface="Arial"/>
                <a:ea typeface="Arial"/>
              </a:rPr>
              <a:t>résulte</a:t>
            </a:r>
            <a:r>
              <a:rPr lang="en-US" altLang="zh-CN" sz="1600" spc="1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44" dirty="0">
                <a:solidFill>
                  <a:srgbClr val="FE0000"/>
                </a:solidFill>
                <a:latin typeface="Arial"/>
                <a:ea typeface="Arial"/>
              </a:rPr>
              <a:t>de</a:t>
            </a:r>
            <a:r>
              <a:rPr lang="en-US" altLang="zh-CN" sz="1600" spc="2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20" dirty="0">
                <a:solidFill>
                  <a:srgbClr val="FE0000"/>
                </a:solidFill>
                <a:latin typeface="Arial"/>
                <a:ea typeface="Arial"/>
              </a:rPr>
              <a:t>l’apparition,</a:t>
            </a:r>
            <a:r>
              <a:rPr lang="en-US" altLang="zh-CN" sz="1600" spc="1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64" dirty="0">
                <a:solidFill>
                  <a:srgbClr val="FE0000"/>
                </a:solidFill>
                <a:latin typeface="Arial"/>
                <a:ea typeface="Arial"/>
              </a:rPr>
              <a:t>au</a:t>
            </a:r>
            <a:r>
              <a:rPr lang="en-US" altLang="zh-CN" sz="1600" spc="2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25" dirty="0">
                <a:solidFill>
                  <a:srgbClr val="FE0000"/>
                </a:solidFill>
                <a:latin typeface="Arial"/>
                <a:ea typeface="Arial"/>
              </a:rPr>
              <a:t>sein</a:t>
            </a:r>
            <a:r>
              <a:rPr lang="en-US" altLang="zh-CN" sz="1600" spc="2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30" dirty="0">
                <a:solidFill>
                  <a:srgbClr val="FE0000"/>
                </a:solidFill>
                <a:latin typeface="Arial"/>
                <a:ea typeface="Arial"/>
              </a:rPr>
              <a:t>d’une</a:t>
            </a:r>
            <a:r>
              <a:rPr lang="en-US" altLang="zh-CN" sz="1600" spc="1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25" dirty="0">
                <a:solidFill>
                  <a:srgbClr val="FE0000"/>
                </a:solidFill>
                <a:latin typeface="Arial"/>
                <a:ea typeface="Arial"/>
              </a:rPr>
              <a:t>population,</a:t>
            </a:r>
            <a:r>
              <a:rPr lang="en-US" altLang="zh-CN" sz="1600" spc="2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50" dirty="0">
                <a:solidFill>
                  <a:srgbClr val="FE0000"/>
                </a:solidFill>
                <a:latin typeface="Arial"/>
                <a:ea typeface="Arial"/>
              </a:rPr>
              <a:t>de</a:t>
            </a:r>
            <a:r>
              <a:rPr lang="en-US" altLang="zh-CN" sz="1600" spc="1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30" dirty="0">
                <a:solidFill>
                  <a:srgbClr val="FE0000"/>
                </a:solidFill>
                <a:latin typeface="Arial"/>
                <a:ea typeface="Arial"/>
              </a:rPr>
              <a:t>nouveaux</a:t>
            </a:r>
            <a:r>
              <a:rPr lang="en-US" altLang="zh-CN" sz="1600" spc="2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30" dirty="0">
                <a:solidFill>
                  <a:srgbClr val="FE0000"/>
                </a:solidFill>
                <a:latin typeface="Arial"/>
                <a:ea typeface="Arial"/>
              </a:rPr>
              <a:t>variants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alléliques</a:t>
            </a:r>
            <a:r>
              <a:rPr lang="en-US" altLang="zh-CN" sz="1600" spc="8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(mutations!)</a:t>
            </a:r>
            <a:r>
              <a:rPr lang="en-US" altLang="zh-CN" sz="1600" spc="8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sur</a:t>
            </a:r>
            <a:r>
              <a:rPr lang="en-US" altLang="zh-CN" sz="1600" spc="89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lesquels</a:t>
            </a:r>
            <a:r>
              <a:rPr lang="en-US" altLang="zh-CN" sz="1600" spc="8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pourra</a:t>
            </a:r>
            <a:r>
              <a:rPr lang="en-US" altLang="zh-CN" sz="1600" spc="89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ensuite</a:t>
            </a:r>
            <a:r>
              <a:rPr lang="en-US" altLang="zh-CN" sz="1600" spc="8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agir</a:t>
            </a:r>
            <a:r>
              <a:rPr lang="en-US" altLang="zh-CN" sz="1600" spc="89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la</a:t>
            </a:r>
            <a:r>
              <a:rPr lang="en-US" altLang="zh-CN" sz="1600" spc="8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sélection</a:t>
            </a:r>
            <a:r>
              <a:rPr lang="en-US" altLang="zh-CN" sz="1600" spc="89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naturelle,</a:t>
            </a:r>
            <a:r>
              <a:rPr lang="en-US" altLang="zh-CN" sz="1600" spc="8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dans</a:t>
            </a:r>
            <a:r>
              <a:rPr lang="en-US" altLang="zh-CN" sz="1600" spc="89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un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sens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ou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dans</a:t>
            </a:r>
            <a:r>
              <a:rPr lang="en-US" altLang="zh-CN" sz="1600" spc="-3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l’autre.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10"/>
              </a:lnSpc>
            </a:pPr>
            <a:endParaRPr lang="en-US" dirty="0"/>
          </a:p>
          <a:p>
            <a:pPr marL="504139" hangingPunct="0">
              <a:lnSpc>
                <a:spcPct val="125000"/>
              </a:lnSpc>
            </a:pPr>
            <a:r>
              <a:rPr lang="en-US" altLang="zh-CN" sz="1600" spc="25" dirty="0">
                <a:solidFill>
                  <a:srgbClr val="FE0000"/>
                </a:solidFill>
                <a:latin typeface="Arial"/>
                <a:ea typeface="Arial"/>
              </a:rPr>
              <a:t>•</a:t>
            </a:r>
            <a:r>
              <a:rPr lang="en-US" altLang="zh-CN" sz="1600" spc="2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50" dirty="0">
                <a:solidFill>
                  <a:srgbClr val="FE0000"/>
                </a:solidFill>
                <a:latin typeface="Arial"/>
                <a:ea typeface="Arial"/>
              </a:rPr>
              <a:t>Ce</a:t>
            </a:r>
            <a:r>
              <a:rPr lang="en-US" altLang="zh-CN" sz="1600" spc="2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44" dirty="0">
                <a:solidFill>
                  <a:srgbClr val="FE0000"/>
                </a:solidFill>
                <a:latin typeface="Arial"/>
                <a:ea typeface="Arial"/>
              </a:rPr>
              <a:t>mécanisme</a:t>
            </a:r>
            <a:r>
              <a:rPr lang="en-US" altLang="zh-CN" sz="1600" spc="2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40" dirty="0">
                <a:solidFill>
                  <a:srgbClr val="FE0000"/>
                </a:solidFill>
                <a:latin typeface="Arial"/>
                <a:ea typeface="Arial"/>
              </a:rPr>
              <a:t>permet</a:t>
            </a:r>
            <a:r>
              <a:rPr lang="en-US" altLang="zh-CN" sz="1600" spc="2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60" dirty="0">
                <a:solidFill>
                  <a:srgbClr val="FE0000"/>
                </a:solidFill>
                <a:latin typeface="Arial"/>
                <a:ea typeface="Arial"/>
              </a:rPr>
              <a:t>à</a:t>
            </a:r>
            <a:r>
              <a:rPr lang="en-US" altLang="zh-CN" sz="1600" spc="2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44" dirty="0">
                <a:solidFill>
                  <a:srgbClr val="FE0000"/>
                </a:solidFill>
                <a:latin typeface="Arial"/>
                <a:ea typeface="Arial"/>
              </a:rPr>
              <a:t>une</a:t>
            </a:r>
            <a:r>
              <a:rPr lang="en-US" altLang="zh-CN" sz="1600" spc="2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40" dirty="0">
                <a:solidFill>
                  <a:srgbClr val="FE0000"/>
                </a:solidFill>
                <a:latin typeface="Arial"/>
                <a:ea typeface="Arial"/>
              </a:rPr>
              <a:t>espèce</a:t>
            </a:r>
            <a:r>
              <a:rPr lang="en-US" altLang="zh-CN" sz="1600" spc="2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50" dirty="0">
                <a:solidFill>
                  <a:srgbClr val="FE0000"/>
                </a:solidFill>
                <a:latin typeface="Arial"/>
                <a:ea typeface="Arial"/>
              </a:rPr>
              <a:t>de</a:t>
            </a:r>
            <a:r>
              <a:rPr lang="en-US" altLang="zh-CN" sz="1600" spc="2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40" dirty="0">
                <a:solidFill>
                  <a:srgbClr val="FE0000"/>
                </a:solidFill>
                <a:latin typeface="Arial"/>
                <a:ea typeface="Arial"/>
              </a:rPr>
              <a:t>donner</a:t>
            </a:r>
            <a:r>
              <a:rPr lang="en-US" altLang="zh-CN" sz="1600" spc="2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40" dirty="0">
                <a:solidFill>
                  <a:srgbClr val="FE0000"/>
                </a:solidFill>
                <a:latin typeface="Arial"/>
                <a:ea typeface="Arial"/>
              </a:rPr>
              <a:t>graduellement</a:t>
            </a:r>
            <a:r>
              <a:rPr lang="en-US" altLang="zh-CN" sz="1600" spc="2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40" dirty="0">
                <a:solidFill>
                  <a:srgbClr val="FE0000"/>
                </a:solidFill>
                <a:latin typeface="Arial"/>
                <a:ea typeface="Arial"/>
              </a:rPr>
              <a:t>naissance</a:t>
            </a:r>
            <a:r>
              <a:rPr lang="en-US" altLang="zh-CN" sz="1600" spc="2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44" dirty="0">
                <a:solidFill>
                  <a:srgbClr val="FE0000"/>
                </a:solidFill>
                <a:latin typeface="Arial"/>
                <a:ea typeface="Arial"/>
              </a:rPr>
              <a:t>à</a:t>
            </a:r>
            <a:r>
              <a:rPr lang="en-US" altLang="zh-CN" sz="1600" spc="2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spc="40" dirty="0">
                <a:solidFill>
                  <a:srgbClr val="FE0000"/>
                </a:solidFill>
                <a:latin typeface="Arial"/>
                <a:ea typeface="Arial"/>
              </a:rPr>
              <a:t>une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autre,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par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la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divergence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accrue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d’une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des</a:t>
            </a:r>
            <a:r>
              <a:rPr lang="en-US" altLang="zh-CN" sz="1600" spc="-2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sous-espèces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Box 110"/>
          <p:cNvSpPr txBox="1"/>
          <p:nvPr/>
        </p:nvSpPr>
        <p:spPr>
          <a:xfrm>
            <a:off x="1639570" y="907879"/>
            <a:ext cx="5833042" cy="39681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•</a:t>
            </a:r>
            <a:r>
              <a:rPr lang="en-US" altLang="zh-CN" sz="2000" spc="-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Historique</a:t>
            </a:r>
          </a:p>
          <a:p>
            <a:pPr>
              <a:lnSpc>
                <a:spcPts val="1200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spc="64" dirty="0">
                <a:solidFill>
                  <a:srgbClr val="7D7D7D"/>
                </a:solidFill>
                <a:latin typeface="Wingdings"/>
                <a:ea typeface="Wingdings"/>
              </a:rPr>
              <a:t></a:t>
            </a:r>
            <a:r>
              <a:rPr lang="en-US" altLang="zh-CN" sz="2000" spc="40" dirty="0">
                <a:solidFill>
                  <a:srgbClr val="7D7D7D"/>
                </a:solidFill>
                <a:latin typeface="Arial"/>
                <a:ea typeface="Arial"/>
              </a:rPr>
              <a:t>Les</a:t>
            </a:r>
            <a:r>
              <a:rPr lang="en-US" altLang="zh-CN" sz="2000" spc="-1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spc="34" dirty="0">
                <a:solidFill>
                  <a:srgbClr val="7D7D7D"/>
                </a:solidFill>
                <a:latin typeface="Arial"/>
                <a:ea typeface="Arial"/>
              </a:rPr>
              <a:t>précurseurs</a:t>
            </a:r>
          </a:p>
          <a:p>
            <a:pPr>
              <a:lnSpc>
                <a:spcPts val="1200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spc="120" dirty="0">
                <a:solidFill>
                  <a:srgbClr val="7D7D7D"/>
                </a:solidFill>
                <a:latin typeface="Wingdings"/>
                <a:ea typeface="Wingdings"/>
              </a:rPr>
              <a:t></a:t>
            </a:r>
            <a:r>
              <a:rPr lang="en-US" altLang="zh-CN" sz="2000" spc="75" dirty="0">
                <a:solidFill>
                  <a:srgbClr val="7D7D7D"/>
                </a:solidFill>
                <a:latin typeface="Arial"/>
                <a:ea typeface="Arial"/>
              </a:rPr>
              <a:t>Darw</a:t>
            </a:r>
            <a:r>
              <a:rPr lang="en-US" altLang="zh-CN" sz="2000" spc="69" dirty="0">
                <a:solidFill>
                  <a:srgbClr val="7D7D7D"/>
                </a:solidFill>
                <a:latin typeface="Arial"/>
                <a:ea typeface="Arial"/>
              </a:rPr>
              <a:t>in</a:t>
            </a:r>
          </a:p>
          <a:p>
            <a:pPr>
              <a:lnSpc>
                <a:spcPts val="1239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dirty="0">
                <a:solidFill>
                  <a:srgbClr val="7D7D7D"/>
                </a:solidFill>
                <a:latin typeface="Wingdings"/>
                <a:ea typeface="Wingdings"/>
              </a:rPr>
              <a:t>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La</a:t>
            </a:r>
            <a:r>
              <a:rPr lang="en-US" altLang="zh-CN" sz="2000" spc="12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théorie</a:t>
            </a:r>
            <a:r>
              <a:rPr lang="en-US" altLang="zh-CN" sz="2000" spc="12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synthétique</a:t>
            </a:r>
            <a:r>
              <a:rPr lang="en-US" altLang="zh-CN" sz="2000" spc="12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de</a:t>
            </a:r>
            <a:r>
              <a:rPr lang="en-US" altLang="zh-CN" sz="2000" spc="12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l’évolution</a:t>
            </a:r>
          </a:p>
          <a:p>
            <a:pPr>
              <a:lnSpc>
                <a:spcPts val="116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théorie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’évolution</a:t>
            </a:r>
            <a:r>
              <a:rPr lang="en-US" altLang="zh-CN" sz="20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aujourd’hui</a:t>
            </a:r>
          </a:p>
          <a:p>
            <a:pPr>
              <a:lnSpc>
                <a:spcPts val="1200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Wingdings"/>
                <a:ea typeface="Wingdings"/>
              </a:rPr>
              <a:t>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0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sélection</a:t>
            </a:r>
            <a:r>
              <a:rPr lang="en-US" altLang="zh-CN" sz="20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naturelle:</a:t>
            </a:r>
            <a:r>
              <a:rPr lang="en-US" altLang="zh-CN" sz="20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0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raison</a:t>
            </a:r>
            <a:r>
              <a:rPr lang="en-US" altLang="zh-CN" sz="20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20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plus</a:t>
            </a:r>
            <a:r>
              <a:rPr lang="en-US" altLang="zh-CN" sz="20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fort?</a:t>
            </a:r>
          </a:p>
          <a:p>
            <a:pPr>
              <a:lnSpc>
                <a:spcPts val="700"/>
              </a:lnSpc>
            </a:pPr>
            <a:endParaRPr lang="en-US" dirty="0"/>
          </a:p>
          <a:p>
            <a:pPr marL="457200" hangingPunct="0">
              <a:lnSpc>
                <a:spcPct val="148333"/>
              </a:lnSpc>
            </a:pPr>
            <a:r>
              <a:rPr lang="en-US" altLang="zh-CN" sz="2000" dirty="0">
                <a:solidFill>
                  <a:srgbClr val="7D7D7D"/>
                </a:solidFill>
                <a:latin typeface="Wingdings"/>
                <a:ea typeface="Wingdings"/>
              </a:rPr>
              <a:t>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L’apparition</a:t>
            </a:r>
            <a:r>
              <a:rPr lang="en-US" altLang="zh-CN" sz="2000" spc="8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de</a:t>
            </a:r>
            <a:r>
              <a:rPr lang="en-US" altLang="zh-CN" sz="2000" spc="8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nouveaux</a:t>
            </a:r>
            <a:r>
              <a:rPr lang="en-US" altLang="zh-CN" sz="2000" spc="94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organes:</a:t>
            </a:r>
            <a:r>
              <a:rPr lang="en-US" altLang="zh-CN" sz="2000" spc="8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Evolution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des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processus</a:t>
            </a:r>
            <a:r>
              <a:rPr lang="en-US" altLang="zh-CN" sz="2000" spc="-1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développementaux</a:t>
            </a:r>
          </a:p>
          <a:p>
            <a:pPr>
              <a:lnSpc>
                <a:spcPts val="615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dirty="0">
                <a:solidFill>
                  <a:srgbClr val="7D7D7D"/>
                </a:solidFill>
                <a:latin typeface="Wingdings"/>
                <a:ea typeface="Wingdings"/>
              </a:rPr>
              <a:t>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L’évolution</a:t>
            </a:r>
            <a:r>
              <a:rPr lang="en-US" altLang="zh-CN" sz="2000" spc="114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à</a:t>
            </a:r>
            <a:r>
              <a:rPr lang="en-US" altLang="zh-CN" sz="2000" spc="114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l’échelle</a:t>
            </a:r>
            <a:r>
              <a:rPr lang="en-US" altLang="zh-CN" sz="2000" spc="114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des</a:t>
            </a:r>
            <a:r>
              <a:rPr lang="en-US" altLang="zh-CN" sz="2000" spc="114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génomes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icture 1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22220"/>
            <a:ext cx="9144000" cy="769620"/>
          </a:xfrm>
          <a:prstGeom prst="rect">
            <a:avLst/>
          </a:prstGeom>
        </p:spPr>
      </p:pic>
      <p:sp>
        <p:nvSpPr>
          <p:cNvPr id="2" name="TextBox 112"/>
          <p:cNvSpPr txBox="1"/>
          <p:nvPr/>
        </p:nvSpPr>
        <p:spPr>
          <a:xfrm>
            <a:off x="1746250" y="1180170"/>
            <a:ext cx="5610431" cy="19923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i="1" dirty="0">
                <a:solidFill>
                  <a:srgbClr val="B7CCE3"/>
                </a:solidFill>
                <a:latin typeface="Arial"/>
                <a:ea typeface="Arial"/>
              </a:rPr>
              <a:t>La</a:t>
            </a:r>
            <a:r>
              <a:rPr lang="en-US" altLang="zh-CN" sz="2800" i="1" dirty="0">
                <a:solidFill>
                  <a:srgbClr val="B7CCE3"/>
                </a:solidFill>
                <a:latin typeface="Arial"/>
                <a:cs typeface="Arial"/>
              </a:rPr>
              <a:t> </a:t>
            </a:r>
            <a:r>
              <a:rPr lang="en-US" altLang="zh-CN" sz="2800" i="1" dirty="0">
                <a:solidFill>
                  <a:srgbClr val="B7CCE3"/>
                </a:solidFill>
                <a:latin typeface="Arial"/>
                <a:ea typeface="Arial"/>
              </a:rPr>
              <a:t>théorie</a:t>
            </a:r>
            <a:r>
              <a:rPr lang="en-US" altLang="zh-CN" sz="2800" i="1" dirty="0">
                <a:solidFill>
                  <a:srgbClr val="B7CCE3"/>
                </a:solidFill>
                <a:latin typeface="Arial"/>
                <a:cs typeface="Arial"/>
              </a:rPr>
              <a:t> </a:t>
            </a:r>
            <a:r>
              <a:rPr lang="en-US" altLang="zh-CN" sz="2800" i="1" dirty="0">
                <a:solidFill>
                  <a:srgbClr val="B7CCE3"/>
                </a:solidFill>
                <a:latin typeface="Arial"/>
                <a:ea typeface="Arial"/>
              </a:rPr>
              <a:t>de</a:t>
            </a:r>
            <a:r>
              <a:rPr lang="en-US" altLang="zh-CN" sz="2800" i="1" dirty="0">
                <a:solidFill>
                  <a:srgbClr val="B7CCE3"/>
                </a:solidFill>
                <a:latin typeface="Arial"/>
                <a:cs typeface="Arial"/>
              </a:rPr>
              <a:t> </a:t>
            </a:r>
            <a:r>
              <a:rPr lang="en-US" altLang="zh-CN" sz="2800" i="1" dirty="0">
                <a:solidFill>
                  <a:srgbClr val="B7CCE3"/>
                </a:solidFill>
                <a:latin typeface="Arial"/>
                <a:ea typeface="Arial"/>
              </a:rPr>
              <a:t>l’évolution</a:t>
            </a:r>
            <a:r>
              <a:rPr lang="en-US" altLang="zh-CN" sz="2800" i="1" spc="10" dirty="0">
                <a:solidFill>
                  <a:srgbClr val="B7CCE3"/>
                </a:solidFill>
                <a:latin typeface="Arial"/>
                <a:cs typeface="Arial"/>
              </a:rPr>
              <a:t> </a:t>
            </a:r>
            <a:r>
              <a:rPr lang="en-US" altLang="zh-CN" sz="2800" i="1" dirty="0">
                <a:solidFill>
                  <a:srgbClr val="B7CCE3"/>
                </a:solidFill>
                <a:latin typeface="Arial"/>
                <a:ea typeface="Arial"/>
              </a:rPr>
              <a:t>aujourd’hui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485"/>
              </a:lnSpc>
            </a:pPr>
            <a:endParaRPr lang="en-US" dirty="0"/>
          </a:p>
          <a:p>
            <a:pPr marL="0" indent="914019">
              <a:lnSpc>
                <a:spcPct val="100000"/>
              </a:lnSpc>
            </a:pPr>
            <a:r>
              <a:rPr lang="en-US" altLang="zh-CN" sz="32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3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Arial"/>
                <a:ea typeface="Arial"/>
              </a:rPr>
              <a:t>sélection</a:t>
            </a:r>
            <a:r>
              <a:rPr lang="en-US" altLang="zh-CN" sz="3200" spc="-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Arial"/>
                <a:ea typeface="Arial"/>
              </a:rPr>
              <a:t>naturelle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6"/>
          <p:cNvSpPr/>
          <p:nvPr/>
        </p:nvSpPr>
        <p:spPr>
          <a:xfrm>
            <a:off x="4481512" y="3122612"/>
            <a:ext cx="153987" cy="153987"/>
          </a:xfrm>
          <a:custGeom>
            <a:avLst/>
            <a:gdLst>
              <a:gd name="connsiteX0" fmla="*/ 90487 w 153987"/>
              <a:gd name="connsiteY0" fmla="*/ 76644 h 153987"/>
              <a:gd name="connsiteX1" fmla="*/ 161861 w 153987"/>
              <a:gd name="connsiteY1" fmla="*/ 19494 h 153987"/>
              <a:gd name="connsiteX2" fmla="*/ 90487 w 153987"/>
              <a:gd name="connsiteY2" fmla="*/ 162369 h 153987"/>
              <a:gd name="connsiteX3" fmla="*/ 18986 w 153987"/>
              <a:gd name="connsiteY3" fmla="*/ 19494 h 153987"/>
              <a:gd name="connsiteX4" fmla="*/ 90487 w 153987"/>
              <a:gd name="connsiteY4" fmla="*/ 76644 h 153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987" h="153987">
                <a:moveTo>
                  <a:pt x="90487" y="76644"/>
                </a:moveTo>
                <a:lnTo>
                  <a:pt x="161861" y="19494"/>
                </a:lnTo>
                <a:lnTo>
                  <a:pt x="90487" y="162369"/>
                </a:lnTo>
                <a:lnTo>
                  <a:pt x="18986" y="19494"/>
                </a:lnTo>
                <a:lnTo>
                  <a:pt x="90487" y="76644"/>
                </a:lnTo>
                <a:close/>
              </a:path>
            </a:pathLst>
          </a:custGeom>
          <a:solidFill>
            <a:srgbClr val="487CB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4545012" y="2779712"/>
            <a:ext cx="52387" cy="433387"/>
          </a:xfrm>
          <a:custGeom>
            <a:avLst/>
            <a:gdLst>
              <a:gd name="connsiteX0" fmla="*/ 26923 w 52387"/>
              <a:gd name="connsiteY0" fmla="*/ 1206 h 433387"/>
              <a:gd name="connsiteX1" fmla="*/ 26923 w 52387"/>
              <a:gd name="connsiteY1" fmla="*/ 419544 h 433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387" h="433387">
                <a:moveTo>
                  <a:pt x="26923" y="1206"/>
                </a:moveTo>
                <a:lnTo>
                  <a:pt x="26923" y="419544"/>
                </a:lnTo>
              </a:path>
            </a:pathLst>
          </a:custGeom>
          <a:ln w="28575">
            <a:solidFill>
              <a:srgbClr val="487CB9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631240" y="2108267"/>
            <a:ext cx="7772636" cy="19211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936066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Evolution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biologique: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théorie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unificatrice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0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biologie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32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Spécificité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biologie: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êtres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vivants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sont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objets</a:t>
            </a:r>
            <a:r>
              <a:rPr lang="en-US" altLang="zh-CN" sz="200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historiques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24840"/>
          </a:xfrm>
          <a:prstGeom prst="rect">
            <a:avLst/>
          </a:prstGeom>
        </p:spPr>
      </p:pic>
      <p:pic>
        <p:nvPicPr>
          <p:cNvPr id="115" name="Picture 1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" y="5135880"/>
            <a:ext cx="1912620" cy="1257300"/>
          </a:xfrm>
          <a:prstGeom prst="rect">
            <a:avLst/>
          </a:prstGeom>
        </p:spPr>
      </p:pic>
      <p:pic>
        <p:nvPicPr>
          <p:cNvPr id="116" name="Picture 1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" y="3726179"/>
            <a:ext cx="1912620" cy="1333500"/>
          </a:xfrm>
          <a:prstGeom prst="rect">
            <a:avLst/>
          </a:prstGeom>
        </p:spPr>
      </p:pic>
      <p:pic>
        <p:nvPicPr>
          <p:cNvPr id="117" name="Picture 1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780" y="2369820"/>
            <a:ext cx="1905000" cy="1287780"/>
          </a:xfrm>
          <a:prstGeom prst="rect">
            <a:avLst/>
          </a:prstGeom>
        </p:spPr>
      </p:pic>
      <p:sp>
        <p:nvSpPr>
          <p:cNvPr id="2" name="TextBox 117"/>
          <p:cNvSpPr txBox="1"/>
          <p:nvPr/>
        </p:nvSpPr>
        <p:spPr>
          <a:xfrm>
            <a:off x="34747" y="21513"/>
            <a:ext cx="8762377" cy="67945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335582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Etudes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expérimentales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sélection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naturelle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829"/>
              </a:lnSpc>
            </a:pPr>
            <a:endParaRPr lang="en-US" dirty="0"/>
          </a:p>
          <a:p>
            <a:pPr marL="474268" hangingPunct="0">
              <a:lnSpc>
                <a:spcPct val="115416"/>
              </a:lnSpc>
            </a:pP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1500" spc="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1937,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Tessier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Lhéritier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publient</a:t>
            </a:r>
            <a:r>
              <a:rPr lang="en-US" altLang="zh-CN" sz="1500" spc="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une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série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d’expériences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réalisées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1500" spc="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laboratoire.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Ils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étudient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dynamique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populations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drosophiles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(M.Blanc</a:t>
            </a:r>
            <a:r>
              <a:rPr lang="en-US" altLang="zh-CN" sz="1500" spc="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p68).</a:t>
            </a:r>
          </a:p>
          <a:p>
            <a:pPr>
              <a:lnSpc>
                <a:spcPts val="935"/>
              </a:lnSpc>
            </a:pPr>
            <a:endParaRPr lang="en-US" dirty="0"/>
          </a:p>
          <a:p>
            <a:pPr marL="1217980" indent="-286511" hangingPunct="0">
              <a:lnSpc>
                <a:spcPct val="114583"/>
              </a:lnSpc>
            </a:pPr>
            <a:r>
              <a:rPr lang="en-US" altLang="zh-CN" sz="1400" spc="55" dirty="0">
                <a:solidFill>
                  <a:srgbClr val="000000"/>
                </a:solidFill>
                <a:latin typeface="Arial"/>
                <a:ea typeface="Arial"/>
              </a:rPr>
              <a:t>–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400" spc="55" dirty="0">
                <a:solidFill>
                  <a:srgbClr val="000000"/>
                </a:solidFill>
                <a:latin typeface="Arial"/>
                <a:ea typeface="Arial"/>
              </a:rPr>
              <a:t>Mélange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75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55" dirty="0">
                <a:solidFill>
                  <a:srgbClr val="000000"/>
                </a:solidFill>
                <a:latin typeface="Arial"/>
                <a:ea typeface="Arial"/>
              </a:rPr>
              <a:t>souches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64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50" dirty="0">
                <a:solidFill>
                  <a:srgbClr val="000000"/>
                </a:solidFill>
                <a:latin typeface="Arial"/>
                <a:ea typeface="Arial"/>
              </a:rPr>
              <a:t>type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55" dirty="0">
                <a:solidFill>
                  <a:srgbClr val="000000"/>
                </a:solidFill>
                <a:latin typeface="Arial"/>
                <a:ea typeface="Arial"/>
              </a:rPr>
              <a:t>sauvage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6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6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50" dirty="0">
                <a:solidFill>
                  <a:srgbClr val="000000"/>
                </a:solidFill>
                <a:latin typeface="Arial"/>
                <a:ea typeface="Arial"/>
              </a:rPr>
              <a:t>type</a:t>
            </a:r>
            <a:r>
              <a:rPr lang="en-US" altLang="zh-CN" sz="1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60" dirty="0">
                <a:solidFill>
                  <a:srgbClr val="000000"/>
                </a:solidFill>
                <a:latin typeface="Arial"/>
                <a:ea typeface="Arial"/>
              </a:rPr>
              <a:t>«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44" dirty="0">
                <a:solidFill>
                  <a:srgbClr val="000000"/>
                </a:solidFill>
                <a:latin typeface="Arial"/>
                <a:ea typeface="Arial"/>
              </a:rPr>
              <a:t>curly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64" dirty="0">
                <a:solidFill>
                  <a:srgbClr val="000000"/>
                </a:solidFill>
                <a:latin typeface="Arial"/>
                <a:ea typeface="Arial"/>
              </a:rPr>
              <a:t>»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60" dirty="0">
                <a:solidFill>
                  <a:srgbClr val="000000"/>
                </a:solidFill>
                <a:latin typeface="Arial"/>
                <a:ea typeface="Arial"/>
              </a:rPr>
              <a:t>ou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60" dirty="0">
                <a:solidFill>
                  <a:srgbClr val="000000"/>
                </a:solidFill>
                <a:latin typeface="Arial"/>
                <a:ea typeface="Arial"/>
              </a:rPr>
              <a:t>«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40" dirty="0">
                <a:solidFill>
                  <a:srgbClr val="000000"/>
                </a:solidFill>
                <a:latin typeface="Arial"/>
                <a:ea typeface="Arial"/>
              </a:rPr>
              <a:t>vestigial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85" dirty="0">
                <a:solidFill>
                  <a:srgbClr val="000000"/>
                </a:solidFill>
                <a:latin typeface="Arial"/>
                <a:ea typeface="Arial"/>
              </a:rPr>
              <a:t>»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44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60" dirty="0">
                <a:solidFill>
                  <a:srgbClr val="000000"/>
                </a:solidFill>
                <a:latin typeface="Arial"/>
                <a:ea typeface="Arial"/>
              </a:rPr>
              <a:t>mesure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55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20" dirty="0">
                <a:solidFill>
                  <a:srgbClr val="000000"/>
                </a:solidFill>
                <a:latin typeface="Arial"/>
                <a:ea typeface="Arial"/>
              </a:rPr>
              <a:t>fréquences</a:t>
            </a:r>
            <a:r>
              <a:rPr lang="en-US" altLang="zh-CN" sz="1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20" dirty="0">
                <a:solidFill>
                  <a:srgbClr val="000000"/>
                </a:solidFill>
                <a:latin typeface="Arial"/>
                <a:ea typeface="Arial"/>
              </a:rPr>
              <a:t>alléliques</a:t>
            </a:r>
            <a:r>
              <a:rPr lang="en-US" altLang="zh-CN" sz="1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44" dirty="0">
                <a:solidFill>
                  <a:srgbClr val="000000"/>
                </a:solidFill>
                <a:latin typeface="Arial"/>
                <a:ea typeface="Arial"/>
              </a:rPr>
              <a:t>au</a:t>
            </a:r>
            <a:r>
              <a:rPr lang="en-US" altLang="zh-CN" sz="1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20" dirty="0">
                <a:solidFill>
                  <a:srgbClr val="000000"/>
                </a:solidFill>
                <a:latin typeface="Arial"/>
                <a:ea typeface="Arial"/>
              </a:rPr>
              <a:t>cours</a:t>
            </a:r>
            <a:r>
              <a:rPr lang="en-US" altLang="zh-CN" sz="1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34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1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ea typeface="Arial"/>
              </a:rPr>
              <a:t>temps</a:t>
            </a:r>
            <a:r>
              <a:rPr lang="en-US" altLang="zh-CN" sz="1400" spc="2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1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20" dirty="0">
                <a:solidFill>
                  <a:srgbClr val="000000"/>
                </a:solidFill>
                <a:latin typeface="Arial"/>
                <a:ea typeface="Arial"/>
              </a:rPr>
              <a:t>Selon</a:t>
            </a:r>
            <a:r>
              <a:rPr lang="en-US" altLang="zh-CN" sz="1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20" dirty="0">
                <a:solidFill>
                  <a:srgbClr val="000000"/>
                </a:solidFill>
                <a:latin typeface="Arial"/>
                <a:ea typeface="Arial"/>
              </a:rPr>
              <a:t>l’environnement,</a:t>
            </a:r>
            <a:r>
              <a:rPr lang="en-US" altLang="zh-CN" sz="1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ea typeface="Arial"/>
              </a:rPr>
              <a:t>l’une</a:t>
            </a:r>
            <a:r>
              <a:rPr lang="en-US" altLang="zh-CN" sz="1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ea typeface="Arial"/>
              </a:rPr>
              <a:t>ou</a:t>
            </a:r>
            <a:r>
              <a:rPr lang="en-US" altLang="zh-CN" sz="1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15" dirty="0">
                <a:solidFill>
                  <a:srgbClr val="000000"/>
                </a:solidFill>
                <a:latin typeface="Arial"/>
                <a:ea typeface="Arial"/>
              </a:rPr>
              <a:t>l’autre</a:t>
            </a:r>
            <a:r>
              <a:rPr lang="en-US" altLang="zh-CN" sz="1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34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ea typeface="Arial"/>
              </a:rPr>
              <a:t>formes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alléliques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sera</a:t>
            </a:r>
            <a:r>
              <a:rPr lang="en-US" altLang="zh-CN" sz="14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favorisée.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660"/>
              </a:lnSpc>
            </a:pPr>
            <a:endParaRPr lang="en-US" dirty="0"/>
          </a:p>
          <a:p>
            <a:pPr marL="0" indent="3549065">
              <a:lnSpc>
                <a:spcPct val="100000"/>
              </a:lnSpc>
            </a:pPr>
            <a:r>
              <a:rPr lang="en-US" altLang="zh-CN" sz="1800" dirty="0">
                <a:solidFill>
                  <a:srgbClr val="FE0000"/>
                </a:solidFill>
                <a:latin typeface="Wingdings"/>
                <a:ea typeface="Wingdings"/>
              </a:rPr>
              <a:t>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Effet</a:t>
            </a:r>
            <a:r>
              <a:rPr lang="en-US" altLang="zh-CN" sz="1800" spc="1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de</a:t>
            </a:r>
            <a:r>
              <a:rPr lang="en-US" altLang="zh-CN" sz="1800" spc="10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la</a:t>
            </a:r>
            <a:r>
              <a:rPr lang="en-US" altLang="zh-CN" sz="1800" spc="10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sélection</a:t>
            </a:r>
            <a:r>
              <a:rPr lang="en-US" altLang="zh-CN" sz="1800" spc="10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naturelle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569"/>
              </a:lnSpc>
            </a:pPr>
            <a:endParaRPr lang="en-US" dirty="0"/>
          </a:p>
          <a:p>
            <a:pPr marL="0" indent="3549065">
              <a:lnSpc>
                <a:spcPct val="100000"/>
              </a:lnSpc>
            </a:pPr>
            <a:r>
              <a:rPr lang="en-US" altLang="zh-CN" sz="1800" dirty="0">
                <a:solidFill>
                  <a:srgbClr val="FE0000"/>
                </a:solidFill>
                <a:latin typeface="Wingdings"/>
                <a:ea typeface="Wingdings"/>
              </a:rPr>
              <a:t>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Caractère</a:t>
            </a:r>
            <a:r>
              <a:rPr lang="en-US" altLang="zh-CN" sz="1800" spc="11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adaptatif</a:t>
            </a:r>
            <a:r>
              <a:rPr lang="en-US" altLang="zh-CN" sz="1800" spc="11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de</a:t>
            </a:r>
            <a:r>
              <a:rPr lang="en-US" altLang="zh-CN" sz="1800" spc="11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la</a:t>
            </a:r>
            <a:r>
              <a:rPr lang="en-US" altLang="zh-CN" sz="1800" spc="11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sélection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419"/>
              </a:lnSpc>
            </a:pPr>
            <a:endParaRPr lang="en-US" dirty="0"/>
          </a:p>
          <a:p>
            <a:pPr marL="0" indent="2108885">
              <a:lnSpc>
                <a:spcPct val="100000"/>
              </a:lnSpc>
            </a:pPr>
            <a:r>
              <a:rPr lang="en-US" altLang="zh-CN" sz="1800" spc="-5" dirty="0">
                <a:solidFill>
                  <a:srgbClr val="000000"/>
                </a:solidFill>
                <a:latin typeface="Calibri"/>
                <a:ea typeface="Calibri"/>
              </a:rPr>
              <a:t>Cy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455"/>
              </a:lnSpc>
            </a:pPr>
            <a:endParaRPr lang="en-US" dirty="0"/>
          </a:p>
          <a:p>
            <a:pPr marL="0" indent="2242108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Calibri"/>
                <a:ea typeface="Calibri"/>
              </a:rPr>
              <a:t>v</a:t>
            </a:r>
          </a:p>
          <a:p>
            <a:pPr>
              <a:lnSpc>
                <a:spcPts val="1904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Mod.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à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partir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J.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van</a:t>
            </a:r>
            <a:r>
              <a:rPr lang="en-US" altLang="zh-CN" sz="1050" spc="-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Helden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icture 1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560" y="678180"/>
            <a:ext cx="5227320" cy="4381500"/>
          </a:xfrm>
          <a:prstGeom prst="rect">
            <a:avLst/>
          </a:prstGeom>
        </p:spPr>
      </p:pic>
      <p:sp>
        <p:nvSpPr>
          <p:cNvPr id="2" name="Freeform 119"/>
          <p:cNvSpPr/>
          <p:nvPr/>
        </p:nvSpPr>
        <p:spPr>
          <a:xfrm>
            <a:off x="3333750" y="679450"/>
            <a:ext cx="5213350" cy="4362450"/>
          </a:xfrm>
          <a:custGeom>
            <a:avLst/>
            <a:gdLst>
              <a:gd name="connsiteX0" fmla="*/ 9525 w 5213350"/>
              <a:gd name="connsiteY0" fmla="*/ 4367149 h 4362450"/>
              <a:gd name="connsiteX1" fmla="*/ 5218048 w 5213350"/>
              <a:gd name="connsiteY1" fmla="*/ 4367149 h 4362450"/>
              <a:gd name="connsiteX2" fmla="*/ 5218048 w 5213350"/>
              <a:gd name="connsiteY2" fmla="*/ 7874 h 4362450"/>
              <a:gd name="connsiteX3" fmla="*/ 9525 w 5213350"/>
              <a:gd name="connsiteY3" fmla="*/ 7874 h 4362450"/>
              <a:gd name="connsiteX4" fmla="*/ 9525 w 5213350"/>
              <a:gd name="connsiteY4" fmla="*/ 4367149 h 436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13350" h="4362450">
                <a:moveTo>
                  <a:pt x="9525" y="4367149"/>
                </a:moveTo>
                <a:lnTo>
                  <a:pt x="5218048" y="4367149"/>
                </a:lnTo>
                <a:lnTo>
                  <a:pt x="5218048" y="7874"/>
                </a:lnTo>
                <a:lnTo>
                  <a:pt x="9525" y="7874"/>
                </a:lnTo>
                <a:lnTo>
                  <a:pt x="9525" y="4367149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9525">
            <a:solidFill>
              <a:srgbClr val="A5A5A5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1" name="Picture 1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24840"/>
          </a:xfrm>
          <a:prstGeom prst="rect">
            <a:avLst/>
          </a:prstGeom>
        </p:spPr>
      </p:pic>
      <p:pic>
        <p:nvPicPr>
          <p:cNvPr id="122" name="Picture 1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" y="754380"/>
            <a:ext cx="2331720" cy="5791200"/>
          </a:xfrm>
          <a:prstGeom prst="rect">
            <a:avLst/>
          </a:prstGeom>
        </p:spPr>
      </p:pic>
      <p:sp>
        <p:nvSpPr>
          <p:cNvPr id="3" name="Freeform 122"/>
          <p:cNvSpPr/>
          <p:nvPr/>
        </p:nvSpPr>
        <p:spPr>
          <a:xfrm>
            <a:off x="2176017" y="5795517"/>
            <a:ext cx="6561582" cy="656082"/>
          </a:xfrm>
          <a:custGeom>
            <a:avLst/>
            <a:gdLst>
              <a:gd name="connsiteX0" fmla="*/ 19685 w 6561582"/>
              <a:gd name="connsiteY0" fmla="*/ 657441 h 656082"/>
              <a:gd name="connsiteX1" fmla="*/ 6572250 w 6561582"/>
              <a:gd name="connsiteY1" fmla="*/ 657441 h 656082"/>
              <a:gd name="connsiteX2" fmla="*/ 6572250 w 6561582"/>
              <a:gd name="connsiteY2" fmla="*/ 9741 h 656082"/>
              <a:gd name="connsiteX3" fmla="*/ 19685 w 6561582"/>
              <a:gd name="connsiteY3" fmla="*/ 9741 h 656082"/>
              <a:gd name="connsiteX4" fmla="*/ 19685 w 6561582"/>
              <a:gd name="connsiteY4" fmla="*/ 657441 h 656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61582" h="656082">
                <a:moveTo>
                  <a:pt x="19685" y="657441"/>
                </a:moveTo>
                <a:lnTo>
                  <a:pt x="6572250" y="657441"/>
                </a:lnTo>
                <a:lnTo>
                  <a:pt x="6572250" y="9741"/>
                </a:lnTo>
                <a:lnTo>
                  <a:pt x="19685" y="9741"/>
                </a:lnTo>
                <a:lnTo>
                  <a:pt x="19685" y="657441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9525">
            <a:solidFill>
              <a:srgbClr val="FE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TextBox 123"/>
          <p:cNvSpPr txBox="1"/>
          <p:nvPr/>
        </p:nvSpPr>
        <p:spPr>
          <a:xfrm>
            <a:off x="259079" y="0"/>
            <a:ext cx="8625468" cy="64028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sélection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naturelle: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raison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plus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fort?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L’exemple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000" spc="-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drépanocytose.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539"/>
              </a:lnSpc>
            </a:pPr>
            <a:endParaRPr lang="en-US" dirty="0"/>
          </a:p>
          <a:p>
            <a:pPr marL="83210" hangingPunct="0">
              <a:lnSpc>
                <a:spcPct val="95416"/>
              </a:lnSpc>
            </a:pPr>
            <a:r>
              <a:rPr lang="en-US" altLang="zh-CN" sz="1400" dirty="0">
                <a:solidFill>
                  <a:srgbClr val="FEFEFE"/>
                </a:solidFill>
                <a:latin typeface="Calibri"/>
                <a:ea typeface="Calibri"/>
              </a:rPr>
              <a:t>Anophèle:</a:t>
            </a:r>
            <a:r>
              <a:rPr lang="en-US" altLang="zh-CN" sz="1400" dirty="0">
                <a:solidFill>
                  <a:srgbClr val="FEFEFE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FEFEFE"/>
                </a:solidFill>
                <a:latin typeface="Calibri"/>
                <a:ea typeface="Calibri"/>
              </a:rPr>
              <a:t>moustique</a:t>
            </a:r>
            <a:r>
              <a:rPr lang="en-US" altLang="zh-CN" sz="1400" spc="-85" dirty="0">
                <a:solidFill>
                  <a:srgbClr val="FEFEFE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FEFEFE"/>
                </a:solidFill>
                <a:latin typeface="Calibri"/>
                <a:ea typeface="Calibri"/>
              </a:rPr>
              <a:t>vecteur</a:t>
            </a:r>
            <a:r>
              <a:rPr lang="en-US" altLang="zh-CN" sz="1400" dirty="0">
                <a:solidFill>
                  <a:srgbClr val="FEFEFE"/>
                </a:solidFill>
                <a:latin typeface="Calibri"/>
                <a:cs typeface="Calibri"/>
              </a:rPr>
              <a:t> </a:t>
            </a:r>
            <a:br/>
            <a:r>
              <a:rPr lang="en-US" altLang="zh-CN" sz="1400" dirty="0">
                <a:solidFill>
                  <a:srgbClr val="FEFEFE"/>
                </a:solidFill>
                <a:latin typeface="Calibri"/>
                <a:ea typeface="Calibri"/>
              </a:rPr>
              <a:t>de</a:t>
            </a:r>
            <a:r>
              <a:rPr lang="en-US" altLang="zh-CN" sz="1400" dirty="0">
                <a:solidFill>
                  <a:srgbClr val="FEFEFE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FEFEFE"/>
                </a:solidFill>
                <a:latin typeface="Calibri"/>
                <a:ea typeface="Calibri"/>
              </a:rPr>
              <a:t>la</a:t>
            </a:r>
            <a:r>
              <a:rPr lang="en-US" altLang="zh-CN" sz="1400" spc="-20" dirty="0">
                <a:solidFill>
                  <a:srgbClr val="FEFEFE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FEFEFE"/>
                </a:solidFill>
                <a:latin typeface="Calibri"/>
                <a:ea typeface="Calibri"/>
              </a:rPr>
              <a:t>malaria</a:t>
            </a:r>
          </a:p>
          <a:p>
            <a:pPr>
              <a:lnSpc>
                <a:spcPts val="1720"/>
              </a:lnSpc>
            </a:pPr>
            <a:endParaRPr lang="en-US" dirty="0"/>
          </a:p>
          <a:p>
            <a:pPr marL="0" indent="83210">
              <a:lnSpc>
                <a:spcPct val="100000"/>
              </a:lnSpc>
            </a:pPr>
            <a:r>
              <a:rPr lang="en-US" altLang="zh-CN" sz="1400" b="1" u="sng" spc="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</a:rPr>
              <a:t>Malar</a:t>
            </a:r>
            <a:r>
              <a:rPr lang="en-US" altLang="zh-CN" sz="1400"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</a:rPr>
              <a:t>ia:</a:t>
            </a:r>
          </a:p>
          <a:p>
            <a:pPr marL="0" indent="83210">
              <a:lnSpc>
                <a:spcPct val="10000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Times New Roman"/>
                <a:ea typeface="Times New Roman"/>
              </a:rPr>
              <a:t>225</a:t>
            </a:r>
            <a:r>
              <a:rPr lang="en-US" altLang="zh-CN" sz="1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Times New Roman"/>
                <a:ea typeface="Times New Roman"/>
              </a:rPr>
              <a:t>millions</a:t>
            </a:r>
            <a:r>
              <a:rPr lang="en-US" altLang="zh-CN" sz="1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Times New Roman"/>
                <a:ea typeface="Times New Roman"/>
              </a:rPr>
              <a:t>cas</a:t>
            </a:r>
            <a:r>
              <a:rPr lang="en-US" altLang="zh-CN" sz="1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14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Times New Roman"/>
                <a:ea typeface="Times New Roman"/>
              </a:rPr>
              <a:t>2009</a:t>
            </a:r>
          </a:p>
          <a:p>
            <a:pPr marL="83210" hangingPunct="0">
              <a:lnSpc>
                <a:spcPct val="10000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Times New Roman"/>
                <a:ea typeface="Times New Roman"/>
              </a:rPr>
              <a:t>665000</a:t>
            </a:r>
            <a:r>
              <a:rPr lang="en-US" altLang="zh-CN" sz="1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Times New Roman"/>
                <a:ea typeface="Times New Roman"/>
              </a:rPr>
              <a:t>morts</a:t>
            </a:r>
            <a:r>
              <a:rPr lang="en-US" altLang="zh-CN" sz="1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1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Times New Roman"/>
                <a:ea typeface="Times New Roman"/>
              </a:rPr>
              <a:t>2010</a:t>
            </a:r>
            <a:r>
              <a:rPr lang="en-US" altLang="zh-CN" sz="1400" spc="-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Times New Roman"/>
                <a:ea typeface="Times New Roman"/>
              </a:rPr>
              <a:t>(dont</a:t>
            </a:r>
            <a:r>
              <a:rPr lang="en-US" altLang="zh-CN" sz="1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br/>
            <a:r>
              <a:rPr lang="en-US" altLang="zh-CN" sz="1400" spc="25" dirty="0">
                <a:solidFill>
                  <a:srgbClr val="000000"/>
                </a:solidFill>
                <a:latin typeface="Times New Roman"/>
                <a:ea typeface="Times New Roman"/>
              </a:rPr>
              <a:t>90%</a:t>
            </a:r>
            <a:r>
              <a:rPr lang="en-US" altLang="zh-CN" sz="1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spc="15" dirty="0">
                <a:solidFill>
                  <a:srgbClr val="000000"/>
                </a:solidFill>
                <a:latin typeface="Times New Roman"/>
                <a:ea typeface="Times New Roman"/>
              </a:rPr>
              <a:t>enfants</a:t>
            </a:r>
            <a:r>
              <a:rPr lang="en-US" altLang="zh-CN" sz="1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spc="34" dirty="0">
                <a:solidFill>
                  <a:srgbClr val="000000"/>
                </a:solidFill>
                <a:latin typeface="Times New Roman"/>
                <a:ea typeface="Times New Roman"/>
              </a:rPr>
              <a:t>&lt;</a:t>
            </a:r>
            <a:r>
              <a:rPr lang="en-US" altLang="zh-CN" sz="1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spc="15" dirty="0">
                <a:solidFill>
                  <a:srgbClr val="000000"/>
                </a:solidFill>
                <a:latin typeface="Times New Roman"/>
                <a:ea typeface="Times New Roman"/>
              </a:rPr>
              <a:t>5ans)</a:t>
            </a:r>
          </a:p>
          <a:p>
            <a:pPr>
              <a:lnSpc>
                <a:spcPts val="1704"/>
              </a:lnSpc>
            </a:pPr>
            <a:endParaRPr lang="en-US" dirty="0"/>
          </a:p>
          <a:p>
            <a:pPr marL="83210" hangingPunct="0">
              <a:lnSpc>
                <a:spcPct val="98333"/>
              </a:lnSpc>
            </a:pPr>
            <a:r>
              <a:rPr lang="en-US" altLang="zh-CN" sz="1400" dirty="0">
                <a:solidFill>
                  <a:srgbClr val="000000"/>
                </a:solidFill>
                <a:latin typeface="Times New Roman"/>
                <a:ea typeface="Times New Roman"/>
              </a:rPr>
              <a:t>Agent:</a:t>
            </a:r>
            <a:r>
              <a:rPr lang="en-US" altLang="zh-CN" sz="1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Times New Roman"/>
                <a:ea typeface="Times New Roman"/>
              </a:rPr>
              <a:t>parasite</a:t>
            </a:r>
            <a:r>
              <a:rPr lang="en-US" altLang="zh-CN" sz="1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Times New Roman"/>
                <a:ea typeface="Times New Roman"/>
              </a:rPr>
              <a:t>intracellulaire:</a:t>
            </a:r>
            <a:r>
              <a:rPr lang="en-US" altLang="zh-CN" sz="1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br/>
            <a:r>
              <a:rPr lang="en-US" altLang="zh-CN" sz="1400" b="1" i="1" spc="-5" dirty="0">
                <a:solidFill>
                  <a:srgbClr val="000000"/>
                </a:solidFill>
                <a:latin typeface="Times New Roman"/>
                <a:ea typeface="Times New Roman"/>
              </a:rPr>
              <a:t>P</a:t>
            </a:r>
            <a:r>
              <a:rPr lang="en-US" altLang="zh-CN" sz="1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lasmodium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330"/>
              </a:lnSpc>
            </a:pPr>
            <a:endParaRPr lang="en-US" dirty="0"/>
          </a:p>
          <a:p>
            <a:pPr marL="0" indent="5843904">
              <a:lnSpc>
                <a:spcPct val="10000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Source: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Malaria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Atlas</a:t>
            </a:r>
            <a:r>
              <a:rPr lang="en-US" altLang="zh-CN" sz="1400" spc="-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Project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789"/>
              </a:lnSpc>
            </a:pPr>
            <a:endParaRPr lang="en-US" dirty="0"/>
          </a:p>
          <a:p>
            <a:pPr marL="0" indent="2034540">
              <a:lnSpc>
                <a:spcPct val="10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Le</a:t>
            </a:r>
            <a:r>
              <a:rPr lang="en-US" altLang="zh-CN" sz="16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plasmodium</a:t>
            </a:r>
            <a:r>
              <a:rPr lang="en-US" altLang="zh-CN" sz="16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survit</a:t>
            </a:r>
            <a:r>
              <a:rPr lang="en-US" altLang="zh-CN" sz="16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mal</a:t>
            </a:r>
            <a:r>
              <a:rPr lang="en-US" altLang="zh-CN" sz="16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dans</a:t>
            </a:r>
            <a:r>
              <a:rPr lang="en-US" altLang="zh-CN" sz="16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les</a:t>
            </a:r>
            <a:r>
              <a:rPr lang="en-US" altLang="zh-CN" sz="16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cellules</a:t>
            </a:r>
            <a:r>
              <a:rPr lang="en-US" altLang="zh-CN" sz="16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falciformes!</a:t>
            </a:r>
          </a:p>
          <a:p>
            <a:pPr>
              <a:lnSpc>
                <a:spcPts val="1745"/>
              </a:lnSpc>
            </a:pPr>
            <a:endParaRPr lang="en-US" dirty="0"/>
          </a:p>
          <a:p>
            <a:pPr marL="2028444" hangingPunct="0">
              <a:lnSpc>
                <a:spcPct val="100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Une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mutation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délétère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peut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néanmoins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conférer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un</a:t>
            </a:r>
            <a:r>
              <a:rPr lang="en-US" altLang="zh-CN" sz="18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avantage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br/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survie</a:t>
            </a:r>
            <a:r>
              <a:rPr lang="en-US" altLang="zh-CN" sz="18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Wingdings"/>
                <a:ea typeface="Wingdings"/>
              </a:rPr>
              <a:t>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maintenue</a:t>
            </a:r>
            <a:r>
              <a:rPr lang="en-US" altLang="zh-CN" sz="18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au</a:t>
            </a:r>
            <a:r>
              <a:rPr lang="en-US" altLang="zh-CN" sz="18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cours</a:t>
            </a:r>
            <a:r>
              <a:rPr lang="en-US" altLang="zh-CN" sz="18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l’évolution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Picture 1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0080"/>
          </a:xfrm>
          <a:prstGeom prst="rect">
            <a:avLst/>
          </a:prstGeom>
        </p:spPr>
      </p:pic>
      <p:pic>
        <p:nvPicPr>
          <p:cNvPr id="126" name="Picture 1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4460" y="754380"/>
            <a:ext cx="3063240" cy="3855720"/>
          </a:xfrm>
          <a:prstGeom prst="rect">
            <a:avLst/>
          </a:prstGeom>
        </p:spPr>
      </p:pic>
      <p:pic>
        <p:nvPicPr>
          <p:cNvPr id="127" name="Picture 1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1580" y="822960"/>
            <a:ext cx="3665220" cy="3406140"/>
          </a:xfrm>
          <a:prstGeom prst="rect">
            <a:avLst/>
          </a:prstGeom>
        </p:spPr>
      </p:pic>
      <p:sp>
        <p:nvSpPr>
          <p:cNvPr id="2" name="TextBox 127"/>
          <p:cNvSpPr txBox="1"/>
          <p:nvPr/>
        </p:nvSpPr>
        <p:spPr>
          <a:xfrm>
            <a:off x="233781" y="0"/>
            <a:ext cx="8675021" cy="67381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sélection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naturelle: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raison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plus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fort?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L’exemple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poissons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9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glaces.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839"/>
              </a:lnSpc>
            </a:pPr>
            <a:endParaRPr lang="en-US" dirty="0"/>
          </a:p>
          <a:p>
            <a:pPr marL="0" indent="7365136">
              <a:lnSpc>
                <a:spcPct val="100000"/>
              </a:lnSpc>
            </a:pPr>
            <a:r>
              <a:rPr lang="en-US" altLang="zh-CN" sz="1000" i="1" dirty="0">
                <a:solidFill>
                  <a:srgbClr val="000000"/>
                </a:solidFill>
                <a:latin typeface="Calibri"/>
                <a:ea typeface="Calibri"/>
              </a:rPr>
              <a:t>Image:</a:t>
            </a:r>
            <a:r>
              <a:rPr lang="en-US" altLang="zh-CN" sz="1000" i="1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i="1" spc="-5" dirty="0">
                <a:solidFill>
                  <a:srgbClr val="000000"/>
                </a:solidFill>
                <a:latin typeface="Calibri"/>
                <a:ea typeface="Calibri"/>
              </a:rPr>
              <a:t>cnrs.fr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604"/>
              </a:lnSpc>
            </a:pPr>
            <a:endParaRPr lang="en-US" dirty="0"/>
          </a:p>
          <a:p>
            <a:pPr marL="251764" indent="198120" hangingPunct="0">
              <a:lnSpc>
                <a:spcPct val="10000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L’apparence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notre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planète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a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changé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au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cours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du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temps: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en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particulier,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la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position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des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continents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les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uns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par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rapport</a:t>
            </a:r>
            <a:r>
              <a:rPr lang="en-US" altLang="zh-CN" sz="1400" spc="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aux</a:t>
            </a:r>
            <a:r>
              <a:rPr lang="en-US" altLang="zh-CN" sz="140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autres</a:t>
            </a:r>
            <a:r>
              <a:rPr lang="en-US" altLang="zh-CN" sz="1400" spc="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s’est</a:t>
            </a:r>
            <a:r>
              <a:rPr lang="en-US" altLang="zh-CN" sz="140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constamment</a:t>
            </a:r>
            <a:r>
              <a:rPr lang="en-US" altLang="zh-CN" sz="140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modifiée.</a:t>
            </a:r>
            <a:r>
              <a:rPr lang="en-US" altLang="zh-CN" sz="1400" spc="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C’est</a:t>
            </a:r>
            <a:r>
              <a:rPr lang="en-US" altLang="zh-CN" sz="140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ce</a:t>
            </a:r>
            <a:r>
              <a:rPr lang="en-US" altLang="zh-CN" sz="140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que</a:t>
            </a:r>
            <a:r>
              <a:rPr lang="en-US" altLang="zh-CN" sz="1400" spc="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l’on</a:t>
            </a:r>
            <a:r>
              <a:rPr lang="en-US" altLang="zh-CN" sz="140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appelle</a:t>
            </a:r>
            <a:r>
              <a:rPr lang="en-US" altLang="zh-CN" sz="1400" spc="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</a:rPr>
              <a:t>la</a:t>
            </a:r>
            <a:r>
              <a:rPr lang="en-US" altLang="zh-CN" sz="1400" b="1" u="sng" spc="5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en-US" altLang="zh-CN" sz="1400"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</a:rPr>
              <a:t>dérive</a:t>
            </a:r>
            <a:r>
              <a:rPr lang="en-US" altLang="zh-CN" sz="1400" b="1" u="sng" spc="5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en-US" altLang="zh-CN" sz="1400"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</a:rPr>
              <a:t>des</a:t>
            </a:r>
            <a:r>
              <a:rPr lang="en-US" altLang="zh-CN" sz="1400" b="1" u="sng" spc="44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en-US" altLang="zh-CN" sz="1400"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</a:rPr>
              <a:t>continents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.</a:t>
            </a:r>
            <a:r>
              <a:rPr lang="en-US" altLang="zh-CN" sz="140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La</a:t>
            </a:r>
            <a:r>
              <a:rPr lang="en-US" altLang="zh-CN" sz="140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séparation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totale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l’Antarctique</a:t>
            </a:r>
            <a:r>
              <a:rPr lang="en-US" altLang="zh-CN" sz="1400" spc="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l’Amérique</a:t>
            </a:r>
            <a:r>
              <a:rPr lang="en-US" altLang="zh-CN" sz="1400" spc="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du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Sud,</a:t>
            </a:r>
            <a:r>
              <a:rPr lang="en-US" altLang="zh-CN" sz="1400" spc="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par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la</a:t>
            </a:r>
            <a:r>
              <a:rPr lang="en-US" altLang="zh-CN" sz="1400" spc="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formation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du</a:t>
            </a:r>
            <a:r>
              <a:rPr lang="en-US" altLang="zh-CN" sz="1400" spc="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passage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Drake,</a:t>
            </a:r>
            <a:r>
              <a:rPr lang="en-US" altLang="zh-CN" sz="1400" spc="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s’est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produite</a:t>
            </a:r>
            <a:r>
              <a:rPr lang="en-US" altLang="zh-CN" sz="1400" spc="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environ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à</a:t>
            </a:r>
            <a:r>
              <a:rPr lang="en-US" altLang="zh-CN" sz="1400" spc="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b="1" dirty="0">
                <a:solidFill>
                  <a:srgbClr val="000000"/>
                </a:solidFill>
                <a:latin typeface="Calibri"/>
                <a:ea typeface="Calibri"/>
              </a:rPr>
              <a:t>–</a:t>
            </a:r>
            <a:r>
              <a:rPr lang="en-US" altLang="zh-CN" sz="1400" b="1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b="1" dirty="0">
                <a:solidFill>
                  <a:srgbClr val="000000"/>
                </a:solidFill>
                <a:latin typeface="Calibri"/>
                <a:ea typeface="Calibri"/>
              </a:rPr>
              <a:t>25</a:t>
            </a:r>
            <a:r>
              <a:rPr lang="en-US" altLang="zh-CN" sz="14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b="1" spc="44" dirty="0">
                <a:solidFill>
                  <a:srgbClr val="000000"/>
                </a:solidFill>
                <a:latin typeface="Calibri"/>
                <a:ea typeface="Calibri"/>
              </a:rPr>
              <a:t>Ma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ea typeface="Calibri"/>
              </a:rPr>
              <a:t>.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ea typeface="Calibri"/>
              </a:rPr>
              <a:t>Cette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ea typeface="Calibri"/>
              </a:rPr>
              <a:t>séparation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50" dirty="0">
                <a:solidFill>
                  <a:srgbClr val="000000"/>
                </a:solidFill>
                <a:latin typeface="Calibri"/>
                <a:ea typeface="Calibri"/>
              </a:rPr>
              <a:t>a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ea typeface="Calibri"/>
              </a:rPr>
              <a:t>provoqué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40" dirty="0">
                <a:solidFill>
                  <a:srgbClr val="000000"/>
                </a:solidFill>
                <a:latin typeface="Calibri"/>
                <a:ea typeface="Calibri"/>
              </a:rPr>
              <a:t>la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ea typeface="Calibri"/>
              </a:rPr>
              <a:t>formation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34" dirty="0">
                <a:solidFill>
                  <a:srgbClr val="000000"/>
                </a:solidFill>
                <a:latin typeface="Calibri"/>
                <a:ea typeface="Calibri"/>
              </a:rPr>
              <a:t>d’un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ea typeface="Calibri"/>
              </a:rPr>
              <a:t>courant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34" dirty="0">
                <a:solidFill>
                  <a:srgbClr val="000000"/>
                </a:solidFill>
                <a:latin typeface="Calibri"/>
                <a:ea typeface="Calibri"/>
              </a:rPr>
              <a:t>marin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ea typeface="Calibri"/>
              </a:rPr>
              <a:t>entourant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44" dirty="0">
                <a:solidFill>
                  <a:srgbClr val="000000"/>
                </a:solidFill>
                <a:latin typeface="Calibri"/>
                <a:ea typeface="Calibri"/>
              </a:rPr>
              <a:t>le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ea typeface="Calibri"/>
              </a:rPr>
              <a:t>continent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ea typeface="Calibri"/>
              </a:rPr>
              <a:t>antarctique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34" dirty="0">
                <a:solidFill>
                  <a:srgbClr val="000000"/>
                </a:solidFill>
                <a:latin typeface="Calibri"/>
                <a:ea typeface="Calibri"/>
              </a:rPr>
              <a:t>appelé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br/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«</a:t>
            </a:r>
            <a:r>
              <a:rPr lang="en-US" altLang="zh-CN" sz="140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courant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circumpolaire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antarctique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».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Celui-ci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a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conduit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à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l’isolement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des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eaux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l’océan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Antarctique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des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autres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eaux</a:t>
            </a:r>
            <a:r>
              <a:rPr lang="en-US" altLang="zh-CN" sz="140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du</a:t>
            </a:r>
            <a:r>
              <a:rPr lang="en-US" altLang="zh-CN" sz="140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globe</a:t>
            </a:r>
            <a:r>
              <a:rPr lang="en-US" altLang="zh-CN" sz="140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et</a:t>
            </a:r>
            <a:r>
              <a:rPr lang="en-US" altLang="zh-CN" sz="140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à</a:t>
            </a:r>
            <a:r>
              <a:rPr lang="en-US" altLang="zh-CN" sz="140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la</a:t>
            </a:r>
            <a:r>
              <a:rPr lang="en-US" altLang="zh-CN" sz="140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formation</a:t>
            </a:r>
            <a:r>
              <a:rPr lang="en-US" altLang="zh-CN" sz="140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du</a:t>
            </a:r>
            <a:r>
              <a:rPr lang="en-US" altLang="zh-CN" sz="140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front</a:t>
            </a:r>
            <a:r>
              <a:rPr lang="en-US" altLang="zh-CN" sz="140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polaire</a:t>
            </a:r>
            <a:r>
              <a:rPr lang="en-US" altLang="zh-CN" sz="140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qui</a:t>
            </a:r>
            <a:r>
              <a:rPr lang="en-US" altLang="zh-CN" sz="140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a</a:t>
            </a:r>
            <a:r>
              <a:rPr lang="en-US" altLang="zh-CN" sz="140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entraîné</a:t>
            </a:r>
            <a:r>
              <a:rPr lang="en-US" altLang="zh-CN" sz="140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une</a:t>
            </a:r>
            <a:r>
              <a:rPr lang="en-US" altLang="zh-CN" sz="140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baisse</a:t>
            </a:r>
            <a:r>
              <a:rPr lang="en-US" altLang="zh-CN" sz="140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supplémentaire</a:t>
            </a:r>
            <a:r>
              <a:rPr lang="en-US" altLang="zh-CN" sz="140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140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la</a:t>
            </a:r>
            <a:r>
              <a:rPr lang="en-US" altLang="zh-CN" sz="140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température</a:t>
            </a:r>
            <a:r>
              <a:rPr lang="en-US" altLang="zh-CN" sz="140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ea typeface="Calibri"/>
              </a:rPr>
              <a:t>l’eau</a:t>
            </a:r>
            <a:r>
              <a:rPr lang="en-US" altLang="zh-CN" sz="140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25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140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ea typeface="Calibri"/>
              </a:rPr>
              <a:t>l’océan</a:t>
            </a:r>
            <a:r>
              <a:rPr lang="en-US" altLang="zh-CN" sz="140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ea typeface="Calibri"/>
              </a:rPr>
              <a:t>Antarctique</a:t>
            </a:r>
            <a:r>
              <a:rPr lang="en-US" altLang="zh-CN" sz="1400" spc="60" dirty="0">
                <a:solidFill>
                  <a:srgbClr val="000000"/>
                </a:solidFill>
                <a:latin typeface="Calibri"/>
                <a:ea typeface="Calibri"/>
              </a:rPr>
              <a:t>.</a:t>
            </a:r>
            <a:r>
              <a:rPr lang="en-US" altLang="zh-CN" sz="140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ea typeface="Calibri"/>
              </a:rPr>
              <a:t>Avant</a:t>
            </a:r>
            <a:r>
              <a:rPr lang="en-US" altLang="zh-CN" sz="140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ea typeface="Calibri"/>
              </a:rPr>
              <a:t>cette</a:t>
            </a:r>
            <a:r>
              <a:rPr lang="en-US" altLang="zh-CN" sz="140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ea typeface="Calibri"/>
              </a:rPr>
              <a:t>séparation,</a:t>
            </a:r>
            <a:r>
              <a:rPr lang="en-US" altLang="zh-CN" sz="140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60" dirty="0">
                <a:solidFill>
                  <a:srgbClr val="000000"/>
                </a:solidFill>
                <a:latin typeface="Calibri"/>
                <a:ea typeface="Calibri"/>
              </a:rPr>
              <a:t>à</a:t>
            </a:r>
            <a:r>
              <a:rPr lang="en-US" altLang="zh-CN" sz="140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ea typeface="Calibri"/>
              </a:rPr>
              <a:t>environ</a:t>
            </a:r>
            <a:r>
              <a:rPr lang="en-US" altLang="zh-CN" sz="140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b="1" spc="10" dirty="0">
                <a:solidFill>
                  <a:srgbClr val="000000"/>
                </a:solidFill>
                <a:latin typeface="Calibri"/>
                <a:ea typeface="Calibri"/>
              </a:rPr>
              <a:t>-</a:t>
            </a:r>
            <a:r>
              <a:rPr lang="en-US" altLang="zh-CN" sz="1400" b="1" spc="20" dirty="0">
                <a:solidFill>
                  <a:srgbClr val="000000"/>
                </a:solidFill>
                <a:latin typeface="Calibri"/>
                <a:ea typeface="Calibri"/>
              </a:rPr>
              <a:t>38</a:t>
            </a:r>
            <a:r>
              <a:rPr lang="en-US" altLang="zh-CN" sz="1400" b="1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b="1" spc="34" dirty="0">
                <a:solidFill>
                  <a:srgbClr val="000000"/>
                </a:solidFill>
                <a:latin typeface="Calibri"/>
                <a:ea typeface="Calibri"/>
              </a:rPr>
              <a:t>Ma</a:t>
            </a:r>
            <a:r>
              <a:rPr lang="en-US" altLang="zh-CN" sz="1400" spc="10" dirty="0">
                <a:solidFill>
                  <a:srgbClr val="000000"/>
                </a:solidFill>
                <a:latin typeface="Calibri"/>
                <a:ea typeface="Calibri"/>
              </a:rPr>
              <a:t>,</a:t>
            </a:r>
            <a:r>
              <a:rPr lang="en-US" altLang="zh-CN" sz="140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ea typeface="Calibri"/>
              </a:rPr>
              <a:t>la</a:t>
            </a:r>
            <a:r>
              <a:rPr lang="en-US" altLang="zh-CN" sz="140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ea typeface="Calibri"/>
              </a:rPr>
              <a:t>température</a:t>
            </a:r>
            <a:r>
              <a:rPr lang="en-US" altLang="zh-CN" sz="140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140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ea typeface="Calibri"/>
              </a:rPr>
              <a:t>l’océan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ea typeface="Calibri"/>
              </a:rPr>
              <a:t>Austral</a:t>
            </a:r>
            <a:r>
              <a:rPr lang="en-US" altLang="zh-CN" sz="140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ea typeface="Calibri"/>
              </a:rPr>
              <a:t>avait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25" dirty="0">
                <a:solidFill>
                  <a:srgbClr val="000000"/>
                </a:solidFill>
                <a:latin typeface="Calibri"/>
                <a:ea typeface="Calibri"/>
              </a:rPr>
              <a:t>déjà</a:t>
            </a:r>
            <a:r>
              <a:rPr lang="en-US" altLang="zh-CN" sz="140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ea typeface="Calibri"/>
              </a:rPr>
              <a:t>connu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34" dirty="0">
                <a:solidFill>
                  <a:srgbClr val="000000"/>
                </a:solidFill>
                <a:latin typeface="Calibri"/>
                <a:ea typeface="Calibri"/>
              </a:rPr>
              <a:t>une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25" dirty="0">
                <a:solidFill>
                  <a:srgbClr val="000000"/>
                </a:solidFill>
                <a:latin typeface="Calibri"/>
                <a:ea typeface="Calibri"/>
              </a:rPr>
              <a:t>première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ea typeface="Calibri"/>
              </a:rPr>
              <a:t>baisse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ea typeface="Calibri"/>
              </a:rPr>
              <a:t>brusque</a:t>
            </a:r>
            <a:r>
              <a:rPr lang="en-US" altLang="zh-CN" sz="140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25" dirty="0">
                <a:solidFill>
                  <a:srgbClr val="000000"/>
                </a:solidFill>
                <a:latin typeface="Calibri"/>
                <a:ea typeface="Calibri"/>
              </a:rPr>
              <a:t>température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50" dirty="0">
                <a:solidFill>
                  <a:srgbClr val="000000"/>
                </a:solidFill>
                <a:latin typeface="Calibri"/>
                <a:ea typeface="Calibri"/>
              </a:rPr>
              <a:t>et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ea typeface="Calibri"/>
              </a:rPr>
              <a:t>la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25" dirty="0">
                <a:solidFill>
                  <a:srgbClr val="000000"/>
                </a:solidFill>
                <a:latin typeface="Calibri"/>
                <a:ea typeface="Calibri"/>
              </a:rPr>
              <a:t>calotte</a:t>
            </a:r>
            <a:r>
              <a:rPr lang="en-US" altLang="zh-CN" sz="140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20" dirty="0">
                <a:solidFill>
                  <a:srgbClr val="000000"/>
                </a:solidFill>
                <a:latin typeface="Calibri"/>
                <a:ea typeface="Calibri"/>
              </a:rPr>
              <a:t>glaciaire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ea typeface="Calibri"/>
              </a:rPr>
              <a:t>avait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34" dirty="0">
                <a:solidFill>
                  <a:srgbClr val="000000"/>
                </a:solidFill>
                <a:latin typeface="Calibri"/>
                <a:ea typeface="Calibri"/>
              </a:rPr>
              <a:t>commencé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30" dirty="0">
                <a:solidFill>
                  <a:srgbClr val="000000"/>
                </a:solidFill>
                <a:latin typeface="Calibri"/>
                <a:ea typeface="Calibri"/>
              </a:rPr>
              <a:t>à</a:t>
            </a:r>
            <a:r>
              <a:rPr lang="en-US" altLang="zh-CN" sz="1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25" dirty="0">
                <a:solidFill>
                  <a:srgbClr val="000000"/>
                </a:solidFill>
                <a:latin typeface="Calibri"/>
                <a:ea typeface="Calibri"/>
              </a:rPr>
              <a:t>recouvrir</a:t>
            </a:r>
            <a:r>
              <a:rPr lang="en-US" altLang="zh-CN" sz="140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25" dirty="0">
                <a:solidFill>
                  <a:srgbClr val="000000"/>
                </a:solidFill>
                <a:latin typeface="Calibri"/>
                <a:ea typeface="Calibri"/>
              </a:rPr>
              <a:t>le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-5" dirty="0">
                <a:solidFill>
                  <a:srgbClr val="000000"/>
                </a:solidFill>
                <a:latin typeface="Calibri"/>
                <a:ea typeface="Calibri"/>
              </a:rPr>
              <a:t>continent</a:t>
            </a:r>
            <a:r>
              <a:rPr lang="en-US" altLang="zh-CN" sz="140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spc="-5" dirty="0">
                <a:solidFill>
                  <a:srgbClr val="000000"/>
                </a:solidFill>
                <a:latin typeface="Calibri"/>
                <a:ea typeface="Calibri"/>
              </a:rPr>
              <a:t>Antarctique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Picture 1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" y="708660"/>
            <a:ext cx="3413760" cy="2583180"/>
          </a:xfrm>
          <a:prstGeom prst="rect">
            <a:avLst/>
          </a:prstGeom>
        </p:spPr>
      </p:pic>
      <p:pic>
        <p:nvPicPr>
          <p:cNvPr id="130" name="Picture 1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" y="3360420"/>
            <a:ext cx="3413760" cy="2598420"/>
          </a:xfrm>
          <a:prstGeom prst="rect">
            <a:avLst/>
          </a:prstGeom>
        </p:spPr>
      </p:pic>
      <p:pic>
        <p:nvPicPr>
          <p:cNvPr id="131" name="Picture 1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8179" y="4351020"/>
            <a:ext cx="3947160" cy="2407920"/>
          </a:xfrm>
          <a:prstGeom prst="rect">
            <a:avLst/>
          </a:prstGeom>
        </p:spPr>
      </p:pic>
      <p:pic>
        <p:nvPicPr>
          <p:cNvPr id="132" name="Picture 1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40080"/>
          </a:xfrm>
          <a:prstGeom prst="rect">
            <a:avLst/>
          </a:prstGeom>
        </p:spPr>
      </p:pic>
      <p:sp>
        <p:nvSpPr>
          <p:cNvPr id="2" name="TextBox 132"/>
          <p:cNvSpPr txBox="1"/>
          <p:nvPr/>
        </p:nvSpPr>
        <p:spPr>
          <a:xfrm>
            <a:off x="233781" y="0"/>
            <a:ext cx="8789320" cy="2895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sélection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naturelle: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raison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plus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fort?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L’exemple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poissons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9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900" dirty="0">
                <a:solidFill>
                  <a:srgbClr val="000000"/>
                </a:solidFill>
                <a:latin typeface="Arial"/>
                <a:ea typeface="Arial"/>
              </a:rPr>
              <a:t>glaces.</a:t>
            </a:r>
          </a:p>
        </p:txBody>
      </p:sp>
      <p:sp>
        <p:nvSpPr>
          <p:cNvPr id="133" name="TextBox 133"/>
          <p:cNvSpPr txBox="1"/>
          <p:nvPr/>
        </p:nvSpPr>
        <p:spPr>
          <a:xfrm>
            <a:off x="3943222" y="755937"/>
            <a:ext cx="189425" cy="2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-1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</a:p>
        </p:txBody>
      </p:sp>
      <p:sp>
        <p:nvSpPr>
          <p:cNvPr id="134" name="TextBox 134"/>
          <p:cNvSpPr txBox="1"/>
          <p:nvPr/>
        </p:nvSpPr>
        <p:spPr>
          <a:xfrm>
            <a:off x="4286377" y="752550"/>
            <a:ext cx="4804538" cy="6450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416"/>
              </a:lnSpc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poissons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glaces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(famille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40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Channichthyidae)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vivent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dans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l’antarctique,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dans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eaux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dont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température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varie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4</a:t>
            </a:r>
            <a:r>
              <a:rPr lang="en-US" altLang="zh-CN" sz="1400" dirty="0">
                <a:solidFill>
                  <a:srgbClr val="000000"/>
                </a:solidFill>
                <a:latin typeface="MS Gothic"/>
                <a:ea typeface="MS Gothic"/>
              </a:rPr>
              <a:t>°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à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2</a:t>
            </a:r>
            <a:r>
              <a:rPr lang="en-US" altLang="zh-CN" sz="1400" dirty="0">
                <a:solidFill>
                  <a:srgbClr val="000000"/>
                </a:solidFill>
                <a:latin typeface="MS Gothic"/>
                <a:ea typeface="MS Gothic"/>
              </a:rPr>
              <a:t>°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(du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fait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salinité,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elle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est</a:t>
            </a:r>
            <a:r>
              <a:rPr lang="en-US" altLang="zh-CN" sz="1400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liquide).</a:t>
            </a:r>
          </a:p>
        </p:txBody>
      </p:sp>
      <p:sp>
        <p:nvSpPr>
          <p:cNvPr id="135" name="TextBox 135"/>
          <p:cNvSpPr txBox="1"/>
          <p:nvPr/>
        </p:nvSpPr>
        <p:spPr>
          <a:xfrm>
            <a:off x="3943222" y="1439070"/>
            <a:ext cx="189425" cy="2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-1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</a:p>
        </p:txBody>
      </p:sp>
      <p:sp>
        <p:nvSpPr>
          <p:cNvPr id="136" name="TextBox 136"/>
          <p:cNvSpPr txBox="1"/>
          <p:nvPr/>
        </p:nvSpPr>
        <p:spPr>
          <a:xfrm>
            <a:off x="4286377" y="1435535"/>
            <a:ext cx="4597144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Leur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sang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contient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protéines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«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antigels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»,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composées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motifs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répétitifs.</a:t>
            </a:r>
          </a:p>
        </p:txBody>
      </p:sp>
      <p:sp>
        <p:nvSpPr>
          <p:cNvPr id="137" name="TextBox 137"/>
          <p:cNvSpPr txBox="1"/>
          <p:nvPr/>
        </p:nvSpPr>
        <p:spPr>
          <a:xfrm>
            <a:off x="3943222" y="1904928"/>
            <a:ext cx="4488405" cy="2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343154" algn="l"/>
              </a:tabLst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•	Le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poisson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glaces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n’a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pas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globules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rouges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!</a:t>
            </a:r>
          </a:p>
        </p:txBody>
      </p:sp>
      <p:sp>
        <p:nvSpPr>
          <p:cNvPr id="138" name="TextBox 138"/>
          <p:cNvSpPr txBox="1"/>
          <p:nvPr/>
        </p:nvSpPr>
        <p:spPr>
          <a:xfrm>
            <a:off x="3943222" y="2164494"/>
            <a:ext cx="189425" cy="2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-1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</a:p>
        </p:txBody>
      </p:sp>
      <p:sp>
        <p:nvSpPr>
          <p:cNvPr id="139" name="TextBox 139"/>
          <p:cNvSpPr txBox="1"/>
          <p:nvPr/>
        </p:nvSpPr>
        <p:spPr>
          <a:xfrm>
            <a:off x="4286377" y="2160980"/>
            <a:ext cx="4690036" cy="4270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échanges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d’oxygène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sont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assurés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à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travers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peau,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l’O2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dissous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dans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sang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est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transféré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aux</a:t>
            </a:r>
            <a:r>
              <a:rPr lang="en-US" altLang="zh-CN" sz="1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organes.</a:t>
            </a:r>
          </a:p>
        </p:txBody>
      </p:sp>
      <p:sp>
        <p:nvSpPr>
          <p:cNvPr id="140" name="TextBox 140"/>
          <p:cNvSpPr txBox="1"/>
          <p:nvPr/>
        </p:nvSpPr>
        <p:spPr>
          <a:xfrm>
            <a:off x="3943222" y="2634140"/>
            <a:ext cx="189425" cy="2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-1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</a:p>
        </p:txBody>
      </p:sp>
      <p:sp>
        <p:nvSpPr>
          <p:cNvPr id="141" name="TextBox 141"/>
          <p:cNvSpPr txBox="1"/>
          <p:nvPr/>
        </p:nvSpPr>
        <p:spPr>
          <a:xfrm>
            <a:off x="4286377" y="2630605"/>
            <a:ext cx="4504000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Leur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corps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ne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contient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pas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non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plus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d’hémoglobine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ni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myoglobine</a:t>
            </a:r>
            <a:r>
              <a:rPr lang="en-US" altLang="zh-CN" sz="1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fonctionnelle.</a:t>
            </a:r>
          </a:p>
        </p:txBody>
      </p:sp>
      <p:sp>
        <p:nvSpPr>
          <p:cNvPr id="142" name="TextBox 142"/>
          <p:cNvSpPr txBox="1"/>
          <p:nvPr/>
        </p:nvSpPr>
        <p:spPr>
          <a:xfrm>
            <a:off x="3943222" y="3103532"/>
            <a:ext cx="189425" cy="2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-1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</a:p>
        </p:txBody>
      </p:sp>
      <p:sp>
        <p:nvSpPr>
          <p:cNvPr id="143" name="TextBox 143"/>
          <p:cNvSpPr txBox="1"/>
          <p:nvPr/>
        </p:nvSpPr>
        <p:spPr>
          <a:xfrm>
            <a:off x="4286377" y="3099998"/>
            <a:ext cx="4811162" cy="26389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Cependant,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on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trouve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dans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leur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génome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gènes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br/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fossilisés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pour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deux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chaînes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l’hémoglobine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Wingdings"/>
                <a:ea typeface="Wingdings"/>
              </a:rPr>
              <a:t>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gène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est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présent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mais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intégré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mutations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introduisant</a:t>
            </a:r>
            <a:r>
              <a:rPr lang="en-US" altLang="zh-CN" sz="1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codons</a:t>
            </a:r>
            <a:r>
              <a:rPr lang="en-US" altLang="zh-CN" sz="1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STOP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Wingdings"/>
                <a:ea typeface="Wingdings"/>
              </a:rPr>
              <a:t>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protéines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correspondantes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ne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sont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plus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5" dirty="0">
                <a:solidFill>
                  <a:srgbClr val="000000"/>
                </a:solidFill>
                <a:latin typeface="Arial"/>
                <a:ea typeface="Arial"/>
              </a:rPr>
              <a:t>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ynthétisées!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535"/>
              </a:lnSpc>
            </a:pPr>
            <a:endParaRPr lang="en-US" dirty="0"/>
          </a:p>
          <a:p>
            <a:pPr marL="3064129" hangingPunct="0">
              <a:lnSpc>
                <a:spcPct val="95416"/>
              </a:lnSpc>
            </a:pPr>
            <a:r>
              <a:rPr lang="en-US" altLang="zh-CN" sz="800" b="1" dirty="0">
                <a:solidFill>
                  <a:srgbClr val="000000"/>
                </a:solidFill>
                <a:latin typeface="Calibri"/>
                <a:ea typeface="Calibri"/>
              </a:rPr>
              <a:t>Perte</a:t>
            </a:r>
            <a:r>
              <a:rPr lang="en-US" altLang="zh-CN" sz="8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800" b="1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800" b="1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800" b="1" dirty="0">
                <a:solidFill>
                  <a:srgbClr val="000000"/>
                </a:solidFill>
                <a:latin typeface="Calibri"/>
                <a:ea typeface="Calibri"/>
              </a:rPr>
              <a:t>l’hémoglobine</a:t>
            </a:r>
            <a:r>
              <a:rPr lang="en-US" altLang="zh-CN" sz="8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br/>
            <a:r>
              <a:rPr lang="en-US" altLang="zh-CN" sz="800" b="1" dirty="0">
                <a:solidFill>
                  <a:srgbClr val="000000"/>
                </a:solidFill>
                <a:latin typeface="Calibri"/>
                <a:ea typeface="Calibri"/>
              </a:rPr>
              <a:t>Perte</a:t>
            </a:r>
            <a:r>
              <a:rPr lang="en-US" altLang="zh-CN" sz="800" b="1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800" b="1" dirty="0">
                <a:solidFill>
                  <a:srgbClr val="000000"/>
                </a:solidFill>
                <a:latin typeface="Calibri"/>
                <a:ea typeface="Calibri"/>
              </a:rPr>
              <a:t>des</a:t>
            </a:r>
            <a:r>
              <a:rPr lang="en-US" altLang="zh-CN" sz="800" b="1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800" b="1" dirty="0">
                <a:solidFill>
                  <a:srgbClr val="000000"/>
                </a:solidFill>
                <a:latin typeface="Calibri"/>
                <a:ea typeface="Calibri"/>
              </a:rPr>
              <a:t>globules</a:t>
            </a:r>
            <a:r>
              <a:rPr lang="en-US" altLang="zh-CN" sz="800" b="1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800" b="1" dirty="0">
                <a:solidFill>
                  <a:srgbClr val="000000"/>
                </a:solidFill>
                <a:latin typeface="Calibri"/>
                <a:ea typeface="Calibri"/>
              </a:rPr>
              <a:t>rouges</a:t>
            </a:r>
          </a:p>
        </p:txBody>
      </p:sp>
      <p:sp>
        <p:nvSpPr>
          <p:cNvPr id="144" name="TextBox 144"/>
          <p:cNvSpPr txBox="1"/>
          <p:nvPr/>
        </p:nvSpPr>
        <p:spPr>
          <a:xfrm>
            <a:off x="199339" y="5750738"/>
            <a:ext cx="3051810" cy="1524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000" i="1" dirty="0">
                <a:solidFill>
                  <a:srgbClr val="000000"/>
                </a:solidFill>
                <a:latin typeface="Calibri"/>
                <a:ea typeface="Calibri"/>
              </a:rPr>
              <a:t>Source</a:t>
            </a:r>
            <a:r>
              <a:rPr lang="en-US" altLang="zh-CN" sz="1000" i="1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i="1" dirty="0">
                <a:solidFill>
                  <a:srgbClr val="000000"/>
                </a:solidFill>
                <a:latin typeface="Calibri"/>
                <a:ea typeface="Calibri"/>
              </a:rPr>
              <a:t>:</a:t>
            </a:r>
            <a:r>
              <a:rPr lang="en-US" altLang="zh-CN" sz="1000" i="1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i="1" dirty="0">
                <a:solidFill>
                  <a:srgbClr val="000000"/>
                </a:solidFill>
                <a:latin typeface="Calibri"/>
                <a:ea typeface="Calibri"/>
              </a:rPr>
              <a:t>http://www.mnhn.fr/glecointre/Collections.html</a:t>
            </a:r>
          </a:p>
        </p:txBody>
      </p:sp>
      <p:sp>
        <p:nvSpPr>
          <p:cNvPr id="145" name="TextBox 145"/>
          <p:cNvSpPr txBox="1"/>
          <p:nvPr/>
        </p:nvSpPr>
        <p:spPr>
          <a:xfrm>
            <a:off x="212445" y="6118174"/>
            <a:ext cx="2369262" cy="6311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u="sng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</a:rPr>
              <a:t>Sources</a:t>
            </a:r>
            <a:r>
              <a:rPr lang="en-US" altLang="zh-CN" sz="1400" spc="5" dirty="0">
                <a:solidFill>
                  <a:srgbClr val="000000"/>
                </a:solidFill>
                <a:latin typeface="Calibri"/>
                <a:ea typeface="Calibri"/>
              </a:rPr>
              <a:t>:</a:t>
            </a:r>
          </a:p>
          <a:p>
            <a:pPr marL="0" hangingPunct="0">
              <a:lnSpc>
                <a:spcPct val="95416"/>
              </a:lnSpc>
            </a:pP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Lecointre</a:t>
            </a:r>
            <a:r>
              <a:rPr lang="en-US" altLang="zh-CN" sz="140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et</a:t>
            </a:r>
            <a:r>
              <a:rPr lang="en-US" altLang="zh-CN" sz="140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Ouzouf-Costa,</a:t>
            </a:r>
            <a:r>
              <a:rPr lang="en-US" altLang="zh-CN" sz="1400" spc="-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2004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S.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B.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Carrol</a:t>
            </a:r>
            <a:r>
              <a:rPr lang="en-US" altLang="zh-CN" sz="1400" spc="-6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</a:rPr>
              <a:t>2006</a:t>
            </a:r>
          </a:p>
        </p:txBody>
      </p:sp>
      <p:sp>
        <p:nvSpPr>
          <p:cNvPr id="146" name="TextBox 146"/>
          <p:cNvSpPr txBox="1"/>
          <p:nvPr/>
        </p:nvSpPr>
        <p:spPr>
          <a:xfrm>
            <a:off x="6332854" y="6027191"/>
            <a:ext cx="176370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62127">
              <a:lnSpc>
                <a:spcPct val="100000"/>
              </a:lnSpc>
            </a:pPr>
            <a:r>
              <a:rPr lang="en-US" altLang="zh-CN" sz="800" b="1" dirty="0">
                <a:solidFill>
                  <a:srgbClr val="000000"/>
                </a:solidFill>
                <a:latin typeface="Calibri"/>
                <a:ea typeface="Calibri"/>
              </a:rPr>
              <a:t>Perte</a:t>
            </a:r>
            <a:r>
              <a:rPr lang="en-US" altLang="zh-CN" sz="8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800" b="1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8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800" b="1" dirty="0">
                <a:solidFill>
                  <a:srgbClr val="000000"/>
                </a:solidFill>
                <a:latin typeface="Calibri"/>
                <a:ea typeface="Calibri"/>
              </a:rPr>
              <a:t>l’affinité</a:t>
            </a:r>
            <a:r>
              <a:rPr lang="en-US" altLang="zh-CN" sz="8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800" b="1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800" b="1" spc="-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800" b="1" dirty="0">
                <a:solidFill>
                  <a:srgbClr val="000000"/>
                </a:solidFill>
                <a:latin typeface="Calibri"/>
                <a:ea typeface="Calibri"/>
              </a:rPr>
              <a:t>l’hémoglobine</a:t>
            </a:r>
          </a:p>
          <a:p>
            <a:pPr marL="0" indent="262127">
              <a:lnSpc>
                <a:spcPct val="100000"/>
              </a:lnSpc>
            </a:pPr>
            <a:r>
              <a:rPr lang="en-US" altLang="zh-CN" sz="800" b="1" dirty="0">
                <a:solidFill>
                  <a:srgbClr val="000000"/>
                </a:solidFill>
                <a:latin typeface="Calibri"/>
                <a:ea typeface="Calibri"/>
              </a:rPr>
              <a:t>pour</a:t>
            </a:r>
            <a:r>
              <a:rPr lang="en-US" altLang="zh-CN" sz="800" b="1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800" b="1" dirty="0">
                <a:solidFill>
                  <a:srgbClr val="000000"/>
                </a:solidFill>
                <a:latin typeface="Calibri"/>
                <a:ea typeface="Calibri"/>
              </a:rPr>
              <a:t>l’oxygène</a:t>
            </a:r>
          </a:p>
          <a:p>
            <a:pPr marL="0">
              <a:lnSpc>
                <a:spcPct val="100000"/>
              </a:lnSpc>
            </a:pPr>
            <a:r>
              <a:rPr lang="en-US" altLang="zh-CN" sz="800" b="1" dirty="0">
                <a:solidFill>
                  <a:srgbClr val="000000"/>
                </a:solidFill>
                <a:latin typeface="Calibri"/>
                <a:ea typeface="Calibri"/>
              </a:rPr>
              <a:t>Protéines</a:t>
            </a:r>
            <a:r>
              <a:rPr lang="en-US" altLang="zh-CN" sz="800" b="1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800" b="1" dirty="0">
                <a:solidFill>
                  <a:srgbClr val="000000"/>
                </a:solidFill>
                <a:latin typeface="Calibri"/>
                <a:ea typeface="Calibri"/>
              </a:rPr>
              <a:t>antigel</a:t>
            </a:r>
          </a:p>
        </p:txBody>
      </p:sp>
      <p:sp>
        <p:nvSpPr>
          <p:cNvPr id="147" name="TextBox 147"/>
          <p:cNvSpPr txBox="1"/>
          <p:nvPr/>
        </p:nvSpPr>
        <p:spPr>
          <a:xfrm>
            <a:off x="8439657" y="6462674"/>
            <a:ext cx="167665" cy="182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200" spc="-5" dirty="0">
                <a:solidFill>
                  <a:srgbClr val="878787"/>
                </a:solidFill>
                <a:latin typeface="Calibri"/>
                <a:ea typeface="Calibri"/>
              </a:rPr>
              <a:t>33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icture 1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0080"/>
          </a:xfrm>
          <a:prstGeom prst="rect">
            <a:avLst/>
          </a:prstGeom>
        </p:spPr>
      </p:pic>
      <p:sp>
        <p:nvSpPr>
          <p:cNvPr id="2" name="TextBox 149"/>
          <p:cNvSpPr txBox="1"/>
          <p:nvPr/>
        </p:nvSpPr>
        <p:spPr>
          <a:xfrm>
            <a:off x="559917" y="34341"/>
            <a:ext cx="8163848" cy="63454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019835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sélection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naturelle: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raison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plus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fort?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344"/>
              </a:lnSpc>
            </a:pPr>
            <a:endParaRPr lang="en-US" dirty="0"/>
          </a:p>
          <a:p>
            <a:pPr marL="0" hangingPunct="0">
              <a:lnSpc>
                <a:spcPct val="148333"/>
              </a:lnSpc>
            </a:pP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8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Au</a:t>
            </a:r>
            <a:r>
              <a:rPr lang="en-US" altLang="zh-CN" sz="18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cours</a:t>
            </a:r>
            <a:r>
              <a:rPr lang="en-US" altLang="zh-CN" sz="18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l’évolution,</a:t>
            </a:r>
            <a:r>
              <a:rPr lang="en-US" altLang="zh-CN" sz="1800" spc="-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8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populations</a:t>
            </a:r>
            <a:r>
              <a:rPr lang="en-US" altLang="zh-CN" sz="18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accumulent</a:t>
            </a:r>
            <a:r>
              <a:rPr lang="en-US" altLang="zh-CN" sz="18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une</a:t>
            </a:r>
            <a:r>
              <a:rPr lang="en-US" altLang="zh-CN" sz="18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série</a:t>
            </a:r>
            <a:r>
              <a:rPr lang="en-US" altLang="zh-CN" sz="18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modifications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-5" dirty="0">
                <a:solidFill>
                  <a:srgbClr val="000000"/>
                </a:solidFill>
                <a:latin typeface="Arial"/>
                <a:ea typeface="Arial"/>
              </a:rPr>
              <a:t>(mut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ations).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219"/>
              </a:lnSpc>
            </a:pPr>
            <a:endParaRPr lang="en-US" dirty="0"/>
          </a:p>
          <a:p>
            <a:pPr marL="0" hangingPunct="0">
              <a:lnSpc>
                <a:spcPct val="149583"/>
              </a:lnSpc>
            </a:pP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Celles-ci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peuvent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(ou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non)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apporter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un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avantage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sélectif.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plupart</a:t>
            </a:r>
            <a:r>
              <a:rPr lang="en-US" altLang="zh-CN" sz="1800" spc="-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sont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-5" dirty="0">
                <a:solidFill>
                  <a:srgbClr val="000000"/>
                </a:solidFill>
                <a:latin typeface="Arial"/>
                <a:ea typeface="Arial"/>
              </a:rPr>
              <a:t>neutr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es.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200"/>
              </a:lnSpc>
            </a:pPr>
            <a:endParaRPr lang="en-US" dirty="0"/>
          </a:p>
          <a:p>
            <a:pPr marL="0" hangingPunct="0">
              <a:lnSpc>
                <a:spcPct val="150833"/>
              </a:lnSpc>
            </a:pP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Cependant,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modifications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au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niveau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génome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ne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sont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pas</a:t>
            </a:r>
            <a:r>
              <a:rPr lang="en-US" altLang="zh-CN" sz="1800" spc="-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facilement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réversibles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(ex: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fossilisation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gènes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l’hémoglobine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chez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poissons</a:t>
            </a:r>
            <a:r>
              <a:rPr lang="en-US" altLang="zh-CN" sz="18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-10" dirty="0">
                <a:solidFill>
                  <a:srgbClr val="000000"/>
                </a:solidFill>
                <a:latin typeface="Arial"/>
                <a:ea typeface="Arial"/>
              </a:rPr>
              <a:t>gla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ces)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82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8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L’évolution</a:t>
            </a:r>
            <a:r>
              <a:rPr lang="en-US" altLang="zh-CN" sz="18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est</a:t>
            </a:r>
            <a:r>
              <a:rPr lang="en-US" altLang="zh-CN" sz="18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un</a:t>
            </a:r>
            <a:r>
              <a:rPr lang="en-US" altLang="zh-CN" sz="18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processus</a:t>
            </a:r>
            <a:r>
              <a:rPr lang="en-US" altLang="zh-CN" sz="18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historique,</a:t>
            </a:r>
            <a:r>
              <a:rPr lang="en-US" altLang="zh-CN" sz="1800" spc="-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on</a:t>
            </a:r>
            <a:r>
              <a:rPr lang="en-US" altLang="zh-CN" sz="18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ne</a:t>
            </a:r>
            <a:r>
              <a:rPr lang="en-US" altLang="zh-CN" sz="18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repart</a:t>
            </a:r>
            <a:r>
              <a:rPr lang="en-US" altLang="zh-CN" sz="18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zéro</a:t>
            </a:r>
            <a:r>
              <a:rPr lang="en-US" altLang="zh-CN" sz="18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(F.</a:t>
            </a:r>
            <a:r>
              <a:rPr lang="en-US" altLang="zh-CN" sz="18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Jacobs:</a:t>
            </a:r>
          </a:p>
          <a:p>
            <a:pPr>
              <a:lnSpc>
                <a:spcPts val="1039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«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Bricolage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l’évolution</a:t>
            </a:r>
            <a:r>
              <a:rPr lang="en-US" altLang="zh-CN" sz="18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»)</a:t>
            </a:r>
          </a:p>
          <a:p>
            <a:pPr>
              <a:lnSpc>
                <a:spcPts val="1080"/>
              </a:lnSpc>
            </a:pPr>
            <a:endParaRPr lang="en-US" dirty="0"/>
          </a:p>
          <a:p>
            <a:pPr marL="0" indent="457199">
              <a:lnSpc>
                <a:spcPct val="100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Wingdings"/>
                <a:ea typeface="Wingdings"/>
              </a:rPr>
              <a:t>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Possibilité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d’aboutir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à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un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«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cul-de-sac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»</a:t>
            </a:r>
            <a:r>
              <a:rPr lang="en-US" altLang="zh-CN" sz="1800" spc="-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évolutif</a:t>
            </a:r>
          </a:p>
          <a:p>
            <a:pPr>
              <a:lnSpc>
                <a:spcPts val="1080"/>
              </a:lnSpc>
            </a:pPr>
            <a:endParaRPr lang="en-US" dirty="0"/>
          </a:p>
          <a:p>
            <a:pPr marL="0" indent="457199">
              <a:lnSpc>
                <a:spcPct val="100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Wingdings"/>
                <a:ea typeface="Wingdings"/>
              </a:rPr>
              <a:t>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8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formes</a:t>
            </a:r>
            <a:r>
              <a:rPr lang="en-US" altLang="zh-CN" sz="18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vie</a:t>
            </a:r>
            <a:r>
              <a:rPr lang="en-US" altLang="zh-CN" sz="18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existantes</a:t>
            </a:r>
            <a:r>
              <a:rPr lang="en-US" altLang="zh-CN" sz="18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ne</a:t>
            </a:r>
            <a:r>
              <a:rPr lang="en-US" altLang="zh-CN" sz="18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sont</a:t>
            </a:r>
            <a:r>
              <a:rPr lang="en-US" altLang="zh-CN" sz="18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pas</a:t>
            </a:r>
            <a:r>
              <a:rPr lang="en-US" altLang="zh-CN" sz="18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«</a:t>
            </a:r>
            <a:r>
              <a:rPr lang="en-US" altLang="zh-CN" sz="18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parfaites</a:t>
            </a:r>
            <a:r>
              <a:rPr lang="en-US" altLang="zh-CN" sz="18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».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extBox 150"/>
          <p:cNvSpPr txBox="1"/>
          <p:nvPr/>
        </p:nvSpPr>
        <p:spPr>
          <a:xfrm>
            <a:off x="1639570" y="907879"/>
            <a:ext cx="5833042" cy="39681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00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Historique</a:t>
            </a:r>
          </a:p>
          <a:p>
            <a:pPr>
              <a:lnSpc>
                <a:spcPts val="1200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spc="64" dirty="0">
                <a:solidFill>
                  <a:srgbClr val="7D7D7D"/>
                </a:solidFill>
                <a:latin typeface="Wingdings"/>
                <a:ea typeface="Wingdings"/>
              </a:rPr>
              <a:t></a:t>
            </a:r>
            <a:r>
              <a:rPr lang="en-US" altLang="zh-CN" sz="2000" spc="40" dirty="0">
                <a:solidFill>
                  <a:srgbClr val="7D7D7D"/>
                </a:solidFill>
                <a:latin typeface="Arial"/>
                <a:ea typeface="Arial"/>
              </a:rPr>
              <a:t>Les</a:t>
            </a:r>
            <a:r>
              <a:rPr lang="en-US" altLang="zh-CN" sz="2000" spc="-1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spc="34" dirty="0">
                <a:solidFill>
                  <a:srgbClr val="7D7D7D"/>
                </a:solidFill>
                <a:latin typeface="Arial"/>
                <a:ea typeface="Arial"/>
              </a:rPr>
              <a:t>précurseurs</a:t>
            </a:r>
          </a:p>
          <a:p>
            <a:pPr>
              <a:lnSpc>
                <a:spcPts val="1200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spc="120" dirty="0">
                <a:solidFill>
                  <a:srgbClr val="7D7D7D"/>
                </a:solidFill>
                <a:latin typeface="Wingdings"/>
                <a:ea typeface="Wingdings"/>
              </a:rPr>
              <a:t></a:t>
            </a:r>
            <a:r>
              <a:rPr lang="en-US" altLang="zh-CN" sz="2000" spc="75" dirty="0">
                <a:solidFill>
                  <a:srgbClr val="7D7D7D"/>
                </a:solidFill>
                <a:latin typeface="Arial"/>
                <a:ea typeface="Arial"/>
              </a:rPr>
              <a:t>Darw</a:t>
            </a:r>
            <a:r>
              <a:rPr lang="en-US" altLang="zh-CN" sz="2000" spc="69" dirty="0">
                <a:solidFill>
                  <a:srgbClr val="7D7D7D"/>
                </a:solidFill>
                <a:latin typeface="Arial"/>
                <a:ea typeface="Arial"/>
              </a:rPr>
              <a:t>in</a:t>
            </a:r>
          </a:p>
          <a:p>
            <a:pPr>
              <a:lnSpc>
                <a:spcPts val="1239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dirty="0">
                <a:solidFill>
                  <a:srgbClr val="7D7D7D"/>
                </a:solidFill>
                <a:latin typeface="Wingdings"/>
                <a:ea typeface="Wingdings"/>
              </a:rPr>
              <a:t>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La</a:t>
            </a:r>
            <a:r>
              <a:rPr lang="en-US" altLang="zh-CN" sz="2000" spc="12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théorie</a:t>
            </a:r>
            <a:r>
              <a:rPr lang="en-US" altLang="zh-CN" sz="2000" spc="12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synthétique</a:t>
            </a:r>
            <a:r>
              <a:rPr lang="en-US" altLang="zh-CN" sz="2000" spc="12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de</a:t>
            </a:r>
            <a:r>
              <a:rPr lang="en-US" altLang="zh-CN" sz="2000" spc="12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l’évolution</a:t>
            </a:r>
          </a:p>
          <a:p>
            <a:pPr>
              <a:lnSpc>
                <a:spcPts val="116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•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La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théorie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de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’évolution</a:t>
            </a:r>
            <a:r>
              <a:rPr lang="en-US" altLang="zh-CN" sz="2000" spc="-2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aujourd’hui</a:t>
            </a:r>
          </a:p>
          <a:p>
            <a:pPr>
              <a:lnSpc>
                <a:spcPts val="1200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dirty="0">
                <a:solidFill>
                  <a:srgbClr val="7D7D7D"/>
                </a:solidFill>
                <a:latin typeface="Wingdings"/>
                <a:ea typeface="Wingdings"/>
              </a:rPr>
              <a:t>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La</a:t>
            </a:r>
            <a:r>
              <a:rPr lang="en-US" altLang="zh-CN" sz="2000" spc="6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sélection</a:t>
            </a:r>
            <a:r>
              <a:rPr lang="en-US" altLang="zh-CN" sz="2000" spc="7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naturelle:</a:t>
            </a:r>
            <a:r>
              <a:rPr lang="en-US" altLang="zh-CN" sz="2000" spc="6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la</a:t>
            </a:r>
            <a:r>
              <a:rPr lang="en-US" altLang="zh-CN" sz="2000" spc="7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raison</a:t>
            </a:r>
            <a:r>
              <a:rPr lang="en-US" altLang="zh-CN" sz="2000" spc="6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du</a:t>
            </a:r>
            <a:r>
              <a:rPr lang="en-US" altLang="zh-CN" sz="2000" spc="7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plus</a:t>
            </a:r>
            <a:r>
              <a:rPr lang="en-US" altLang="zh-CN" sz="2000" spc="6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fort?</a:t>
            </a:r>
          </a:p>
          <a:p>
            <a:pPr>
              <a:lnSpc>
                <a:spcPts val="700"/>
              </a:lnSpc>
            </a:pPr>
            <a:endParaRPr lang="en-US" dirty="0"/>
          </a:p>
          <a:p>
            <a:pPr marL="457200" hangingPunct="0">
              <a:lnSpc>
                <a:spcPct val="148333"/>
              </a:lnSpc>
            </a:pPr>
            <a:r>
              <a:rPr lang="en-US" altLang="zh-CN" sz="2000" dirty="0">
                <a:solidFill>
                  <a:srgbClr val="000000"/>
                </a:solidFill>
                <a:latin typeface="Wingdings"/>
                <a:ea typeface="Wingdings"/>
              </a:rPr>
              <a:t>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L’apparition</a:t>
            </a:r>
            <a:r>
              <a:rPr lang="en-US" altLang="zh-CN" sz="20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0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nouveaux</a:t>
            </a:r>
            <a:r>
              <a:rPr lang="en-US" altLang="zh-CN" sz="2000" spc="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organes:</a:t>
            </a:r>
            <a:r>
              <a:rPr lang="en-US" altLang="zh-CN" sz="20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Evolution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processus</a:t>
            </a:r>
            <a:r>
              <a:rPr lang="en-US" altLang="zh-CN" sz="20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développementaux</a:t>
            </a:r>
          </a:p>
          <a:p>
            <a:pPr>
              <a:lnSpc>
                <a:spcPts val="615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Wingdings"/>
                <a:ea typeface="Wingdings"/>
              </a:rPr>
              <a:t>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L’évolution</a:t>
            </a:r>
            <a:r>
              <a:rPr lang="en-US" altLang="zh-CN" sz="2000" spc="114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à</a:t>
            </a:r>
            <a:r>
              <a:rPr lang="en-US" altLang="zh-CN" sz="2000" spc="114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l’échelle</a:t>
            </a:r>
            <a:r>
              <a:rPr lang="en-US" altLang="zh-CN" sz="2000" spc="114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des</a:t>
            </a:r>
            <a:r>
              <a:rPr lang="en-US" altLang="zh-CN" sz="2000" spc="114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génomes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Box 151"/>
          <p:cNvSpPr txBox="1"/>
          <p:nvPr/>
        </p:nvSpPr>
        <p:spPr>
          <a:xfrm>
            <a:off x="701649" y="2551844"/>
            <a:ext cx="8033429" cy="10991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«</a:t>
            </a:r>
            <a:r>
              <a:rPr lang="en-US" altLang="zh-CN" sz="1800" i="1" spc="1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…</a:t>
            </a:r>
            <a:r>
              <a:rPr lang="en-US" altLang="zh-CN" sz="1800" i="1" spc="10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a</a:t>
            </a:r>
            <a:r>
              <a:rPr lang="en-US" altLang="zh-CN" sz="1800" i="1" spc="10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study</a:t>
            </a:r>
            <a:r>
              <a:rPr lang="en-US" altLang="zh-CN" sz="1800" i="1" spc="10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of</a:t>
            </a:r>
            <a:r>
              <a:rPr lang="en-US" altLang="zh-CN" sz="1800" i="1" spc="10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the</a:t>
            </a:r>
            <a:r>
              <a:rPr lang="en-US" altLang="zh-CN" sz="1800" i="1" spc="10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effects</a:t>
            </a:r>
            <a:r>
              <a:rPr lang="en-US" altLang="zh-CN" sz="1800" i="1" spc="10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of</a:t>
            </a:r>
            <a:r>
              <a:rPr lang="en-US" altLang="zh-CN" sz="1800" i="1" spc="10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genes</a:t>
            </a:r>
            <a:r>
              <a:rPr lang="en-US" altLang="zh-CN" sz="1800" i="1" spc="10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during</a:t>
            </a:r>
            <a:r>
              <a:rPr lang="en-US" altLang="zh-CN" sz="1800" i="1" spc="10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development</a:t>
            </a:r>
            <a:r>
              <a:rPr lang="en-US" altLang="zh-CN" sz="1800" i="1" spc="10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is</a:t>
            </a:r>
            <a:r>
              <a:rPr lang="en-US" altLang="zh-CN" sz="1800" i="1" spc="10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as</a:t>
            </a:r>
            <a:r>
              <a:rPr lang="en-US" altLang="zh-CN" sz="1800" i="1" spc="10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essential</a:t>
            </a:r>
            <a:r>
              <a:rPr lang="en-US" altLang="zh-CN" sz="1800" i="1" spc="1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for</a:t>
            </a:r>
            <a:r>
              <a:rPr lang="en-US" altLang="zh-CN" sz="1800" i="1" spc="10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an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understanding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of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evolution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as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are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the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study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of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mutation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and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that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of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selection.</a:t>
            </a:r>
            <a:r>
              <a:rPr lang="en-US" altLang="zh-CN" sz="1800" i="1" spc="-5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»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169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800" b="1" dirty="0">
                <a:solidFill>
                  <a:srgbClr val="FE0000"/>
                </a:solidFill>
                <a:latin typeface="Arial"/>
                <a:ea typeface="Arial"/>
              </a:rPr>
              <a:t>Julian</a:t>
            </a:r>
            <a:r>
              <a:rPr lang="en-US" altLang="zh-CN" sz="1800" b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b="1" dirty="0">
                <a:solidFill>
                  <a:srgbClr val="FE0000"/>
                </a:solidFill>
                <a:latin typeface="Arial"/>
                <a:ea typeface="Arial"/>
              </a:rPr>
              <a:t>Huxley</a:t>
            </a:r>
            <a:r>
              <a:rPr lang="en-US" altLang="zh-CN" sz="1800" b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(Evolution: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The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Modern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Synthesis,</a:t>
            </a:r>
            <a:r>
              <a:rPr lang="en-US" altLang="zh-CN" sz="1800" spc="-89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1942)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Picture 1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22220"/>
            <a:ext cx="9144000" cy="1203960"/>
          </a:xfrm>
          <a:prstGeom prst="rect">
            <a:avLst/>
          </a:prstGeom>
        </p:spPr>
      </p:pic>
      <p:sp>
        <p:nvSpPr>
          <p:cNvPr id="2" name="TextBox 153"/>
          <p:cNvSpPr txBox="1"/>
          <p:nvPr/>
        </p:nvSpPr>
        <p:spPr>
          <a:xfrm>
            <a:off x="1746250" y="1180170"/>
            <a:ext cx="5610431" cy="23497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i="1" dirty="0">
                <a:solidFill>
                  <a:srgbClr val="B7CCE3"/>
                </a:solidFill>
                <a:latin typeface="Arial"/>
                <a:ea typeface="Arial"/>
              </a:rPr>
              <a:t>La</a:t>
            </a:r>
            <a:r>
              <a:rPr lang="en-US" altLang="zh-CN" sz="2800" i="1" dirty="0">
                <a:solidFill>
                  <a:srgbClr val="B7CCE3"/>
                </a:solidFill>
                <a:latin typeface="Arial"/>
                <a:cs typeface="Arial"/>
              </a:rPr>
              <a:t> </a:t>
            </a:r>
            <a:r>
              <a:rPr lang="en-US" altLang="zh-CN" sz="2800" i="1" dirty="0">
                <a:solidFill>
                  <a:srgbClr val="B7CCE3"/>
                </a:solidFill>
                <a:latin typeface="Arial"/>
                <a:ea typeface="Arial"/>
              </a:rPr>
              <a:t>théorie</a:t>
            </a:r>
            <a:r>
              <a:rPr lang="en-US" altLang="zh-CN" sz="2800" i="1" dirty="0">
                <a:solidFill>
                  <a:srgbClr val="B7CCE3"/>
                </a:solidFill>
                <a:latin typeface="Arial"/>
                <a:cs typeface="Arial"/>
              </a:rPr>
              <a:t> </a:t>
            </a:r>
            <a:r>
              <a:rPr lang="en-US" altLang="zh-CN" sz="2800" i="1" dirty="0">
                <a:solidFill>
                  <a:srgbClr val="B7CCE3"/>
                </a:solidFill>
                <a:latin typeface="Arial"/>
                <a:ea typeface="Arial"/>
              </a:rPr>
              <a:t>de</a:t>
            </a:r>
            <a:r>
              <a:rPr lang="en-US" altLang="zh-CN" sz="2800" i="1" dirty="0">
                <a:solidFill>
                  <a:srgbClr val="B7CCE3"/>
                </a:solidFill>
                <a:latin typeface="Arial"/>
                <a:cs typeface="Arial"/>
              </a:rPr>
              <a:t> </a:t>
            </a:r>
            <a:r>
              <a:rPr lang="en-US" altLang="zh-CN" sz="2800" i="1" dirty="0">
                <a:solidFill>
                  <a:srgbClr val="B7CCE3"/>
                </a:solidFill>
                <a:latin typeface="Arial"/>
                <a:ea typeface="Arial"/>
              </a:rPr>
              <a:t>l’évolution</a:t>
            </a:r>
            <a:r>
              <a:rPr lang="en-US" altLang="zh-CN" sz="2800" i="1" spc="10" dirty="0">
                <a:solidFill>
                  <a:srgbClr val="B7CCE3"/>
                </a:solidFill>
                <a:latin typeface="Arial"/>
                <a:cs typeface="Arial"/>
              </a:rPr>
              <a:t> </a:t>
            </a:r>
            <a:r>
              <a:rPr lang="en-US" altLang="zh-CN" sz="2800" i="1" dirty="0">
                <a:solidFill>
                  <a:srgbClr val="B7CCE3"/>
                </a:solidFill>
                <a:latin typeface="Arial"/>
                <a:ea typeface="Arial"/>
              </a:rPr>
              <a:t>aujourd’hui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419"/>
              </a:lnSpc>
            </a:pPr>
            <a:endParaRPr lang="en-US" dirty="0"/>
          </a:p>
          <a:p>
            <a:pPr marL="0" indent="94107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Comment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se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forment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280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organes?</a:t>
            </a:r>
          </a:p>
          <a:p>
            <a:pPr marL="0" indent="280035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génétique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28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développement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Freeform 154"/>
          <p:cNvSpPr/>
          <p:nvPr/>
        </p:nvSpPr>
        <p:spPr>
          <a:xfrm>
            <a:off x="6432550" y="2406650"/>
            <a:ext cx="514350" cy="1238250"/>
          </a:xfrm>
          <a:custGeom>
            <a:avLst/>
            <a:gdLst>
              <a:gd name="connsiteX0" fmla="*/ 11684 w 514350"/>
              <a:gd name="connsiteY0" fmla="*/ 14224 h 1238250"/>
              <a:gd name="connsiteX1" fmla="*/ 263652 w 514350"/>
              <a:gd name="connsiteY1" fmla="*/ 56261 h 1238250"/>
              <a:gd name="connsiteX2" fmla="*/ 263652 w 514350"/>
              <a:gd name="connsiteY2" fmla="*/ 584327 h 1238250"/>
              <a:gd name="connsiteX3" fmla="*/ 515746 w 514350"/>
              <a:gd name="connsiteY3" fmla="*/ 626364 h 1238250"/>
              <a:gd name="connsiteX4" fmla="*/ 263652 w 514350"/>
              <a:gd name="connsiteY4" fmla="*/ 668274 h 1238250"/>
              <a:gd name="connsiteX5" fmla="*/ 263652 w 514350"/>
              <a:gd name="connsiteY5" fmla="*/ 1196340 h 1238250"/>
              <a:gd name="connsiteX6" fmla="*/ 11684 w 514350"/>
              <a:gd name="connsiteY6" fmla="*/ 1238377 h 123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4350" h="1238250">
                <a:moveTo>
                  <a:pt x="11684" y="14224"/>
                </a:moveTo>
                <a:cubicBezTo>
                  <a:pt x="150876" y="14224"/>
                  <a:pt x="263652" y="33020"/>
                  <a:pt x="263652" y="56261"/>
                </a:cubicBezTo>
                <a:lnTo>
                  <a:pt x="263652" y="584327"/>
                </a:lnTo>
                <a:cubicBezTo>
                  <a:pt x="263652" y="607441"/>
                  <a:pt x="376555" y="626364"/>
                  <a:pt x="515746" y="626364"/>
                </a:cubicBezTo>
                <a:cubicBezTo>
                  <a:pt x="376555" y="626364"/>
                  <a:pt x="263652" y="645160"/>
                  <a:pt x="263652" y="668274"/>
                </a:cubicBezTo>
                <a:lnTo>
                  <a:pt x="263652" y="1196340"/>
                </a:lnTo>
                <a:cubicBezTo>
                  <a:pt x="263652" y="1219581"/>
                  <a:pt x="150876" y="1238377"/>
                  <a:pt x="11684" y="1238377"/>
                </a:cubicBezTo>
              </a:path>
            </a:pathLst>
          </a:custGeom>
          <a:ln w="9525">
            <a:solidFill>
              <a:srgbClr val="487CB9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TextBox 155"/>
          <p:cNvSpPr txBox="1"/>
          <p:nvPr/>
        </p:nvSpPr>
        <p:spPr>
          <a:xfrm>
            <a:off x="631240" y="1172248"/>
            <a:ext cx="7614238" cy="35078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Question: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gènes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contrôlent-ils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formation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organismes</a:t>
            </a:r>
            <a:r>
              <a:rPr lang="en-US" altLang="zh-CN" sz="18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complexes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(multicellulaires)?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Si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oui,</a:t>
            </a:r>
            <a:r>
              <a:rPr lang="en-US" altLang="zh-CN" sz="18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comment?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939"/>
              </a:lnSpc>
            </a:pPr>
            <a:endParaRPr lang="en-US" dirty="0"/>
          </a:p>
          <a:p>
            <a:pPr marL="0" indent="359968">
              <a:lnSpc>
                <a:spcPct val="10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•Différentiation</a:t>
            </a:r>
            <a:r>
              <a:rPr lang="en-US" altLang="zh-CN" sz="16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cellulaire</a:t>
            </a:r>
            <a:r>
              <a:rPr lang="en-US" altLang="zh-CN" sz="16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Wingdings"/>
                <a:ea typeface="Wingdings"/>
              </a:rPr>
              <a:t>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«</a:t>
            </a:r>
            <a:r>
              <a:rPr lang="en-US" altLang="zh-CN" sz="16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spécialisation</a:t>
            </a:r>
            <a:r>
              <a:rPr lang="en-US" altLang="zh-CN" sz="16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»</a:t>
            </a:r>
            <a:r>
              <a:rPr lang="en-US" altLang="zh-CN" sz="16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6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cellules</a:t>
            </a:r>
          </a:p>
          <a:p>
            <a:pPr>
              <a:lnSpc>
                <a:spcPts val="955"/>
              </a:lnSpc>
            </a:pPr>
            <a:endParaRPr lang="en-US" dirty="0"/>
          </a:p>
          <a:p>
            <a:pPr marL="0" indent="359968">
              <a:lnSpc>
                <a:spcPct val="10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•Formation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organes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(forme,</a:t>
            </a:r>
            <a:r>
              <a:rPr lang="en-US" altLang="zh-CN" sz="160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taille)</a:t>
            </a:r>
          </a:p>
          <a:p>
            <a:pPr>
              <a:lnSpc>
                <a:spcPts val="960"/>
              </a:lnSpc>
            </a:pPr>
            <a:endParaRPr lang="en-US" dirty="0"/>
          </a:p>
          <a:p>
            <a:pPr marL="0" indent="359968">
              <a:lnSpc>
                <a:spcPct val="10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•Organisation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plan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corps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(Quel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organe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forme</a:t>
            </a:r>
            <a:r>
              <a:rPr lang="en-US" altLang="zh-CN" sz="16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où)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550"/>
              </a:lnSpc>
            </a:pPr>
            <a:endParaRPr lang="en-US" dirty="0"/>
          </a:p>
          <a:p>
            <a:pPr marL="71932" hangingPunct="0">
              <a:lnSpc>
                <a:spcPct val="95416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Hypothèse:</a:t>
            </a:r>
            <a:r>
              <a:rPr lang="en-US" altLang="zh-CN" sz="18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des</a:t>
            </a:r>
            <a:r>
              <a:rPr lang="en-US" altLang="zh-CN" sz="1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mutations</a:t>
            </a:r>
            <a:r>
              <a:rPr lang="en-US" altLang="zh-CN" sz="18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dans</a:t>
            </a:r>
            <a:r>
              <a:rPr lang="en-US" altLang="zh-CN" sz="1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des</a:t>
            </a:r>
            <a:r>
              <a:rPr lang="en-US" altLang="zh-CN" sz="18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gènes</a:t>
            </a:r>
            <a:r>
              <a:rPr lang="en-US" altLang="zh-CN" sz="1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contrôlant</a:t>
            </a:r>
            <a:r>
              <a:rPr lang="en-US" altLang="zh-CN" sz="18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ces</a:t>
            </a:r>
            <a:r>
              <a:rPr lang="en-US" altLang="zh-CN" sz="1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processus</a:t>
            </a:r>
            <a:r>
              <a:rPr lang="en-US" altLang="zh-CN" sz="18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devraient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conduire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à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un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développement</a:t>
            </a:r>
            <a:r>
              <a:rPr lang="en-US" altLang="zh-CN" sz="1800" spc="-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aberrant</a:t>
            </a:r>
          </a:p>
        </p:txBody>
      </p:sp>
      <p:sp>
        <p:nvSpPr>
          <p:cNvPr id="156" name="TextBox 156"/>
          <p:cNvSpPr txBox="1"/>
          <p:nvPr/>
        </p:nvSpPr>
        <p:spPr>
          <a:xfrm>
            <a:off x="8439657" y="6462674"/>
            <a:ext cx="281965" cy="182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200" spc="-5" dirty="0">
                <a:solidFill>
                  <a:srgbClr val="878787"/>
                </a:solidFill>
                <a:latin typeface="Calibri"/>
                <a:ea typeface="Calibri"/>
              </a:rPr>
              <a:t>38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Picture 1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" y="693420"/>
            <a:ext cx="4716779" cy="5989320"/>
          </a:xfrm>
          <a:prstGeom prst="rect">
            <a:avLst/>
          </a:prstGeom>
        </p:spPr>
      </p:pic>
      <p:pic>
        <p:nvPicPr>
          <p:cNvPr id="159" name="Picture 1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9220" y="1325880"/>
            <a:ext cx="3718560" cy="4762500"/>
          </a:xfrm>
          <a:prstGeom prst="rect">
            <a:avLst/>
          </a:prstGeom>
        </p:spPr>
      </p:pic>
      <p:pic>
        <p:nvPicPr>
          <p:cNvPr id="160" name="Picture 1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701040"/>
          </a:xfrm>
          <a:prstGeom prst="rect">
            <a:avLst/>
          </a:prstGeom>
        </p:spPr>
      </p:pic>
      <p:sp>
        <p:nvSpPr>
          <p:cNvPr id="2" name="TextBox 160"/>
          <p:cNvSpPr txBox="1"/>
          <p:nvPr/>
        </p:nvSpPr>
        <p:spPr>
          <a:xfrm>
            <a:off x="247802" y="95299"/>
            <a:ext cx="8151740" cy="65985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574852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monstres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prometteurs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(Goldschmidt,</a:t>
            </a:r>
            <a:r>
              <a:rPr lang="en-US" altLang="zh-CN" sz="28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1940)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94"/>
              </a:lnSpc>
            </a:pPr>
            <a:endParaRPr lang="en-US" dirty="0"/>
          </a:p>
          <a:p>
            <a:pPr marL="5064607" hangingPunct="0">
              <a:lnSpc>
                <a:spcPct val="100000"/>
              </a:lnSpc>
            </a:pPr>
            <a:r>
              <a:rPr lang="en-US" altLang="zh-CN" sz="1000" i="1" dirty="0">
                <a:solidFill>
                  <a:srgbClr val="FEFEFE"/>
                </a:solidFill>
                <a:latin typeface="Arial"/>
                <a:ea typeface="Arial"/>
              </a:rPr>
              <a:t>USDA-Agricultural</a:t>
            </a:r>
            <a:r>
              <a:rPr lang="en-US" altLang="zh-CN" sz="1000" i="1" spc="-44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altLang="zh-CN" sz="1000" i="1" dirty="0">
                <a:solidFill>
                  <a:srgbClr val="FEFEFE"/>
                </a:solidFill>
                <a:latin typeface="Arial"/>
                <a:ea typeface="Arial"/>
              </a:rPr>
              <a:t>Research</a:t>
            </a:r>
            <a:r>
              <a:rPr lang="en-US" altLang="zh-CN" sz="1000" i="1" spc="-44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altLang="zh-CN" sz="1000" i="1" dirty="0">
                <a:solidFill>
                  <a:srgbClr val="FEFEFE"/>
                </a:solidFill>
                <a:latin typeface="Arial"/>
                <a:ea typeface="Arial"/>
              </a:rPr>
              <a:t>Service,</a:t>
            </a:r>
            <a:r>
              <a:rPr lang="en-US" altLang="zh-CN" sz="1000" i="1" spc="-44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altLang="zh-CN" sz="1000" i="1" dirty="0">
                <a:solidFill>
                  <a:srgbClr val="FEFEFE"/>
                </a:solidFill>
                <a:latin typeface="Arial"/>
                <a:ea typeface="Arial"/>
              </a:rPr>
              <a:t>Poisonous</a:t>
            </a:r>
            <a:r>
              <a:rPr lang="en-US" altLang="zh-CN" sz="1000" i="1" spc="-55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altLang="zh-CN" sz="1000" i="1" dirty="0">
                <a:solidFill>
                  <a:srgbClr val="FEFEFE"/>
                </a:solidFill>
                <a:latin typeface="Arial"/>
                <a:ea typeface="Arial"/>
              </a:rPr>
              <a:t>Plant</a:t>
            </a:r>
            <a:r>
              <a:rPr lang="en-US" altLang="zh-CN" sz="1000" i="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altLang="zh-CN" sz="1000" i="1" dirty="0">
                <a:solidFill>
                  <a:srgbClr val="FEFEFE"/>
                </a:solidFill>
                <a:latin typeface="Arial"/>
                <a:ea typeface="Arial"/>
              </a:rPr>
              <a:t>Research</a:t>
            </a:r>
            <a:r>
              <a:rPr lang="en-US" altLang="zh-CN" sz="1000" i="1" spc="-40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altLang="zh-CN" sz="1000" i="1" dirty="0">
                <a:solidFill>
                  <a:srgbClr val="FEFEFE"/>
                </a:solidFill>
                <a:latin typeface="Arial"/>
                <a:ea typeface="Arial"/>
              </a:rPr>
              <a:t>Lab,</a:t>
            </a:r>
            <a:r>
              <a:rPr lang="en-US" altLang="zh-CN" sz="1000" i="1" spc="-44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altLang="zh-CN" sz="1000" i="1" dirty="0">
                <a:solidFill>
                  <a:srgbClr val="FEFEFE"/>
                </a:solidFill>
                <a:latin typeface="Arial"/>
                <a:ea typeface="Arial"/>
              </a:rPr>
              <a:t>Logan,</a:t>
            </a:r>
            <a:r>
              <a:rPr lang="en-US" altLang="zh-CN" sz="1000" i="1" spc="-45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altLang="zh-CN" sz="1000" i="1" dirty="0">
                <a:solidFill>
                  <a:srgbClr val="FEFEFE"/>
                </a:solidFill>
                <a:latin typeface="Arial"/>
                <a:ea typeface="Arial"/>
              </a:rPr>
              <a:t>Utah.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939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800" i="1" dirty="0">
                <a:solidFill>
                  <a:srgbClr val="FEFEFE"/>
                </a:solidFill>
                <a:latin typeface="Times New Roman"/>
                <a:ea typeface="Times New Roman"/>
              </a:rPr>
              <a:t>Odilon</a:t>
            </a:r>
            <a:r>
              <a:rPr lang="en-US" altLang="zh-CN" sz="1800" i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dirty="0">
                <a:solidFill>
                  <a:srgbClr val="FEFEFE"/>
                </a:solidFill>
                <a:latin typeface="Times New Roman"/>
                <a:ea typeface="Times New Roman"/>
              </a:rPr>
              <a:t>Redon,</a:t>
            </a:r>
            <a:r>
              <a:rPr lang="en-US" altLang="zh-CN" sz="1800" i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dirty="0">
                <a:solidFill>
                  <a:srgbClr val="FEFEFE"/>
                </a:solidFill>
                <a:latin typeface="Times New Roman"/>
                <a:ea typeface="Times New Roman"/>
              </a:rPr>
              <a:t>vers</a:t>
            </a:r>
            <a:r>
              <a:rPr lang="en-US" altLang="zh-CN" sz="1800" i="1" spc="-34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dirty="0">
                <a:solidFill>
                  <a:srgbClr val="FEFEFE"/>
                </a:solidFill>
                <a:latin typeface="Times New Roman"/>
                <a:ea typeface="Times New Roman"/>
              </a:rPr>
              <a:t>1914</a:t>
            </a:r>
          </a:p>
        </p:txBody>
      </p:sp>
      <p:sp>
        <p:nvSpPr>
          <p:cNvPr id="161" name="TextBox 161"/>
          <p:cNvSpPr txBox="1"/>
          <p:nvPr/>
        </p:nvSpPr>
        <p:spPr>
          <a:xfrm>
            <a:off x="8439657" y="6462674"/>
            <a:ext cx="167665" cy="182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200" spc="-5" dirty="0">
                <a:solidFill>
                  <a:srgbClr val="878787"/>
                </a:solidFill>
                <a:latin typeface="Calibri"/>
                <a:ea typeface="Calibri"/>
              </a:rPr>
              <a:t>39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24840"/>
          </a:xfrm>
          <a:prstGeom prst="rect">
            <a:avLst/>
          </a:prstGeom>
        </p:spPr>
      </p:pic>
      <p:sp>
        <p:nvSpPr>
          <p:cNvPr id="2" name="TextBox 20"/>
          <p:cNvSpPr txBox="1"/>
          <p:nvPr/>
        </p:nvSpPr>
        <p:spPr>
          <a:xfrm>
            <a:off x="2536825" y="21369"/>
            <a:ext cx="4202742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Qu’est-ce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qu’une</a:t>
            </a:r>
            <a:r>
              <a:rPr lang="en-US" altLang="zh-CN" sz="28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théorie?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42900" y="1028020"/>
            <a:ext cx="8382803" cy="55966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422148">
              <a:lnSpc>
                <a:spcPct val="100000"/>
              </a:lnSpc>
            </a:pPr>
            <a:r>
              <a:rPr lang="en-US" altLang="zh-CN" sz="2000" spc="5" dirty="0">
                <a:solidFill>
                  <a:srgbClr val="000000"/>
                </a:solidFill>
                <a:latin typeface="Arial"/>
                <a:ea typeface="Arial"/>
              </a:rPr>
              <a:t>Thé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orie</a:t>
            </a:r>
          </a:p>
          <a:p>
            <a:pPr>
              <a:lnSpc>
                <a:spcPts val="844"/>
              </a:lnSpc>
            </a:pPr>
            <a:endParaRPr lang="en-US" dirty="0"/>
          </a:p>
          <a:p>
            <a:pPr marL="0" indent="422148">
              <a:lnSpc>
                <a:spcPct val="10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petit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Robert</a:t>
            </a:r>
            <a:r>
              <a:rPr lang="en-US" altLang="zh-CN" sz="16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(1982):</a:t>
            </a:r>
          </a:p>
          <a:p>
            <a:pPr>
              <a:lnSpc>
                <a:spcPts val="839"/>
              </a:lnSpc>
            </a:pPr>
            <a:endParaRPr lang="en-US" dirty="0"/>
          </a:p>
          <a:p>
            <a:pPr marL="821436" hangingPunct="0">
              <a:lnSpc>
                <a:spcPct val="124583"/>
              </a:lnSpc>
            </a:pPr>
            <a:r>
              <a:rPr lang="en-US" altLang="zh-CN" sz="1600" dirty="0">
                <a:solidFill>
                  <a:srgbClr val="BF4F4C"/>
                </a:solidFill>
                <a:latin typeface="Arial"/>
                <a:ea typeface="Arial"/>
              </a:rPr>
              <a:t>•</a:t>
            </a:r>
            <a:r>
              <a:rPr lang="en-US" altLang="zh-CN" sz="1600" spc="50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Ensemble</a:t>
            </a:r>
            <a:r>
              <a:rPr lang="en-US" altLang="zh-CN" sz="1600" i="1" spc="55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d’idées,</a:t>
            </a:r>
            <a:r>
              <a:rPr lang="en-US" altLang="zh-CN" sz="1600" i="1" spc="55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de</a:t>
            </a:r>
            <a:r>
              <a:rPr lang="en-US" altLang="zh-CN" sz="1600" i="1" spc="55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concepts</a:t>
            </a:r>
            <a:r>
              <a:rPr lang="en-US" altLang="zh-CN" sz="1600" i="1" spc="55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abstraits,</a:t>
            </a:r>
            <a:r>
              <a:rPr lang="en-US" altLang="zh-CN" sz="1600" i="1" spc="55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plus</a:t>
            </a:r>
            <a:r>
              <a:rPr lang="en-US" altLang="zh-CN" sz="1600" i="1" spc="55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ou</a:t>
            </a:r>
            <a:r>
              <a:rPr lang="en-US" altLang="zh-CN" sz="1600" i="1" spc="55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moins</a:t>
            </a:r>
            <a:r>
              <a:rPr lang="en-US" altLang="zh-CN" sz="1600" i="1" spc="55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organisés,</a:t>
            </a:r>
            <a:r>
              <a:rPr lang="en-US" altLang="zh-CN" sz="1600" i="1" spc="55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appliqué</a:t>
            </a:r>
            <a:r>
              <a:rPr lang="en-US" altLang="zh-CN" sz="1600" i="1" spc="55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à</a:t>
            </a:r>
            <a:r>
              <a:rPr lang="en-US" altLang="zh-CN" sz="1600" i="1" spc="55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un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spc="-5" dirty="0">
                <a:solidFill>
                  <a:srgbClr val="4E80BB"/>
                </a:solidFill>
                <a:latin typeface="Arial"/>
                <a:ea typeface="Arial"/>
              </a:rPr>
              <a:t>domaine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15"/>
              </a:lnSpc>
            </a:pPr>
            <a:endParaRPr lang="en-US" dirty="0"/>
          </a:p>
          <a:p>
            <a:pPr marL="821436" hangingPunct="0">
              <a:lnSpc>
                <a:spcPct val="125000"/>
              </a:lnSpc>
            </a:pPr>
            <a:r>
              <a:rPr lang="en-US" altLang="zh-CN" sz="1600" dirty="0">
                <a:solidFill>
                  <a:srgbClr val="4E80BB"/>
                </a:solidFill>
                <a:latin typeface="Arial"/>
                <a:ea typeface="Arial"/>
              </a:rPr>
              <a:t>•</a:t>
            </a:r>
            <a:r>
              <a:rPr lang="en-US" altLang="zh-CN" sz="1600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Sc.: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Construction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intellectuelle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méthodique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et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organisée,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de</a:t>
            </a:r>
            <a:r>
              <a:rPr lang="en-US" altLang="zh-CN" sz="1600" i="1" spc="-110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caractère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spc="-5" dirty="0">
                <a:solidFill>
                  <a:srgbClr val="4E80BB"/>
                </a:solidFill>
                <a:latin typeface="Arial"/>
                <a:ea typeface="Arial"/>
              </a:rPr>
              <a:t>hypot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hétique.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239"/>
              </a:lnSpc>
            </a:pPr>
            <a:endParaRPr lang="en-US" dirty="0"/>
          </a:p>
          <a:p>
            <a:pPr marL="0" indent="422148">
              <a:lnSpc>
                <a:spcPct val="10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Vocabulaire</a:t>
            </a:r>
            <a:r>
              <a:rPr lang="en-US" altLang="zh-CN" sz="16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technique</a:t>
            </a:r>
            <a:r>
              <a:rPr lang="en-US" altLang="zh-CN" sz="16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16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analytique</a:t>
            </a:r>
            <a:r>
              <a:rPr lang="en-US" altLang="zh-CN" sz="16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l’épistémologie,</a:t>
            </a:r>
            <a:r>
              <a:rPr lang="en-US" altLang="zh-CN" sz="16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Robert</a:t>
            </a:r>
            <a:r>
              <a:rPr lang="en-US" altLang="zh-CN" sz="16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Nadeau,</a:t>
            </a:r>
            <a:r>
              <a:rPr lang="en-US" altLang="zh-CN" sz="16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PUF.</a:t>
            </a:r>
          </a:p>
          <a:p>
            <a:pPr>
              <a:lnSpc>
                <a:spcPts val="835"/>
              </a:lnSpc>
            </a:pPr>
            <a:endParaRPr lang="en-US" dirty="0"/>
          </a:p>
          <a:p>
            <a:pPr marL="821436" hangingPunct="0">
              <a:lnSpc>
                <a:spcPct val="125000"/>
              </a:lnSpc>
            </a:pPr>
            <a:r>
              <a:rPr lang="en-US" altLang="zh-CN" sz="1200" dirty="0">
                <a:solidFill>
                  <a:srgbClr val="4E80BB"/>
                </a:solidFill>
                <a:latin typeface="Arial"/>
                <a:ea typeface="Arial"/>
              </a:rPr>
              <a:t>•</a:t>
            </a:r>
            <a:r>
              <a:rPr lang="en-US" altLang="zh-CN" sz="1200" spc="60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Système</a:t>
            </a:r>
            <a:r>
              <a:rPr lang="en-US" altLang="zh-CN" sz="1600" i="1" spc="80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intellectuel</a:t>
            </a:r>
            <a:r>
              <a:rPr lang="en-US" altLang="zh-CN" sz="1600" i="1" spc="85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provisoire</a:t>
            </a:r>
            <a:r>
              <a:rPr lang="en-US" altLang="zh-CN" sz="1600" i="1" spc="80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et</a:t>
            </a:r>
            <a:r>
              <a:rPr lang="en-US" altLang="zh-CN" sz="1600" i="1" spc="80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révisable.</a:t>
            </a:r>
            <a:r>
              <a:rPr lang="en-US" altLang="zh-CN" sz="1600" i="1" spc="85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[...]</a:t>
            </a:r>
            <a:r>
              <a:rPr lang="en-US" altLang="zh-CN" sz="1600" i="1" spc="80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Pour</a:t>
            </a:r>
            <a:r>
              <a:rPr lang="en-US" altLang="zh-CN" sz="1600" i="1" spc="85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Popper,</a:t>
            </a:r>
            <a:r>
              <a:rPr lang="en-US" altLang="zh-CN" sz="1600" i="1" spc="80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il</a:t>
            </a:r>
            <a:r>
              <a:rPr lang="en-US" altLang="zh-CN" sz="1600" i="1" spc="85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s’agit</a:t>
            </a:r>
            <a:r>
              <a:rPr lang="en-US" altLang="zh-CN" sz="1600" i="1" spc="80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d’un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spc="34" dirty="0">
                <a:solidFill>
                  <a:srgbClr val="4E80BB"/>
                </a:solidFill>
                <a:latin typeface="Arial"/>
                <a:ea typeface="Arial"/>
              </a:rPr>
              <a:t>système</a:t>
            </a:r>
            <a:r>
              <a:rPr lang="en-US" altLang="zh-CN" sz="1600" i="1" spc="20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spc="40" dirty="0">
                <a:solidFill>
                  <a:srgbClr val="4E80BB"/>
                </a:solidFill>
                <a:latin typeface="Arial"/>
                <a:ea typeface="Arial"/>
              </a:rPr>
              <a:t>formé</a:t>
            </a:r>
            <a:r>
              <a:rPr lang="en-US" altLang="zh-CN" sz="1600" i="1" spc="20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spc="50" dirty="0">
                <a:solidFill>
                  <a:srgbClr val="4E80BB"/>
                </a:solidFill>
                <a:latin typeface="Arial"/>
                <a:ea typeface="Arial"/>
              </a:rPr>
              <a:t>d</a:t>
            </a:r>
            <a:r>
              <a:rPr lang="en-US" altLang="zh-CN" sz="1600" i="1" spc="15" dirty="0">
                <a:solidFill>
                  <a:srgbClr val="4E80BB"/>
                </a:solidFill>
                <a:latin typeface="Arial"/>
                <a:ea typeface="Arial"/>
              </a:rPr>
              <a:t>’</a:t>
            </a:r>
            <a:r>
              <a:rPr lang="en-US" altLang="zh-CN" sz="1600" i="1" spc="34" dirty="0">
                <a:solidFill>
                  <a:srgbClr val="4E80BB"/>
                </a:solidFill>
                <a:latin typeface="Arial"/>
                <a:ea typeface="Arial"/>
              </a:rPr>
              <a:t>énoncés</a:t>
            </a:r>
            <a:r>
              <a:rPr lang="en-US" altLang="zh-CN" sz="1600" i="1" spc="20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spc="34" dirty="0">
                <a:solidFill>
                  <a:srgbClr val="4E80BB"/>
                </a:solidFill>
                <a:latin typeface="Arial"/>
                <a:ea typeface="Arial"/>
              </a:rPr>
              <a:t>systématiques</a:t>
            </a:r>
            <a:r>
              <a:rPr lang="en-US" altLang="zh-CN" sz="1600" i="1" spc="20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spc="34" dirty="0">
                <a:solidFill>
                  <a:srgbClr val="4E80BB"/>
                </a:solidFill>
                <a:latin typeface="Arial"/>
                <a:ea typeface="Arial"/>
              </a:rPr>
              <a:t>universels</a:t>
            </a:r>
            <a:r>
              <a:rPr lang="en-US" altLang="zh-CN" sz="1600" i="1" spc="20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spc="30" dirty="0">
                <a:solidFill>
                  <a:srgbClr val="4E80BB"/>
                </a:solidFill>
                <a:latin typeface="Arial"/>
                <a:ea typeface="Arial"/>
              </a:rPr>
              <a:t>permettant,</a:t>
            </a:r>
            <a:r>
              <a:rPr lang="en-US" altLang="zh-CN" sz="1600" i="1" spc="20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spc="89" dirty="0">
                <a:solidFill>
                  <a:srgbClr val="4E80BB"/>
                </a:solidFill>
                <a:latin typeface="Arial"/>
                <a:ea typeface="Arial"/>
              </a:rPr>
              <a:t>à</a:t>
            </a:r>
            <a:r>
              <a:rPr lang="en-US" altLang="zh-CN" sz="1600" i="1" spc="25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spc="20" dirty="0">
                <a:solidFill>
                  <a:srgbClr val="4E80BB"/>
                </a:solidFill>
                <a:latin typeface="Arial"/>
                <a:ea typeface="Arial"/>
              </a:rPr>
              <a:t>l</a:t>
            </a:r>
            <a:r>
              <a:rPr lang="en-US" altLang="zh-CN" sz="1600" i="1" spc="15" dirty="0">
                <a:solidFill>
                  <a:srgbClr val="4E80BB"/>
                </a:solidFill>
                <a:latin typeface="Arial"/>
                <a:ea typeface="Arial"/>
              </a:rPr>
              <a:t>’</a:t>
            </a:r>
            <a:r>
              <a:rPr lang="en-US" altLang="zh-CN" sz="1600" i="1" spc="30" dirty="0">
                <a:solidFill>
                  <a:srgbClr val="4E80BB"/>
                </a:solidFill>
                <a:latin typeface="Arial"/>
                <a:ea typeface="Arial"/>
              </a:rPr>
              <a:t>aide</a:t>
            </a:r>
            <a:r>
              <a:rPr lang="en-US" altLang="zh-CN" sz="1600" i="1" spc="20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spc="44" dirty="0">
                <a:solidFill>
                  <a:srgbClr val="4E80BB"/>
                </a:solidFill>
                <a:latin typeface="Arial"/>
                <a:ea typeface="Arial"/>
              </a:rPr>
              <a:t>de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conditions</a:t>
            </a:r>
            <a:r>
              <a:rPr lang="en-US" altLang="zh-CN" sz="1600" i="1" spc="104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initiales</a:t>
            </a:r>
            <a:r>
              <a:rPr lang="en-US" altLang="zh-CN" sz="1600" i="1" spc="104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appropriées,</a:t>
            </a:r>
            <a:r>
              <a:rPr lang="en-US" altLang="zh-CN" sz="1600" i="1" spc="110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de</a:t>
            </a:r>
            <a:r>
              <a:rPr lang="en-US" altLang="zh-CN" sz="1600" i="1" spc="104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fournir</a:t>
            </a:r>
            <a:r>
              <a:rPr lang="en-US" altLang="zh-CN" sz="1600" i="1" spc="110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une</a:t>
            </a:r>
            <a:r>
              <a:rPr lang="en-US" altLang="zh-CN" sz="1600" i="1" spc="104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explication</a:t>
            </a:r>
            <a:r>
              <a:rPr lang="en-US" altLang="zh-CN" sz="1600" i="1" spc="110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causale</a:t>
            </a:r>
            <a:r>
              <a:rPr lang="en-US" altLang="zh-CN" sz="1600" i="1" spc="104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des</a:t>
            </a:r>
            <a:r>
              <a:rPr lang="en-US" altLang="zh-CN" sz="1600" i="1" spc="110" dirty="0">
                <a:solidFill>
                  <a:srgbClr val="4E80BB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faits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exprimés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par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des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énoncés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singuliers,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ou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d’en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effectuer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une</a:t>
            </a:r>
            <a:r>
              <a:rPr lang="en-US" altLang="zh-CN" sz="1600" i="1" spc="-20" dirty="0">
                <a:solidFill>
                  <a:srgbClr val="4E80BB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4E80BB"/>
                </a:solidFill>
                <a:latin typeface="Arial"/>
                <a:ea typeface="Arial"/>
              </a:rPr>
              <a:t>prédiction.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119"/>
              </a:lnSpc>
            </a:pPr>
            <a:endParaRPr lang="en-US" dirty="0"/>
          </a:p>
          <a:p>
            <a:pPr marL="0" hangingPunct="0">
              <a:lnSpc>
                <a:spcPct val="95416"/>
              </a:lnSpc>
            </a:pPr>
            <a:r>
              <a:rPr lang="en-US" altLang="zh-CN" sz="1800" i="1" dirty="0">
                <a:solidFill>
                  <a:srgbClr val="000000"/>
                </a:solidFill>
                <a:latin typeface="Calibri"/>
                <a:ea typeface="Calibri"/>
              </a:rPr>
              <a:t>Voir</a:t>
            </a:r>
            <a:r>
              <a:rPr lang="en-US" altLang="zh-CN" sz="1800" i="1" spc="-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i="1" dirty="0">
                <a:solidFill>
                  <a:srgbClr val="000000"/>
                </a:solidFill>
                <a:latin typeface="Calibri"/>
                <a:ea typeface="Calibri"/>
              </a:rPr>
              <a:t>aussi:</a:t>
            </a:r>
            <a:r>
              <a:rPr lang="en-US" altLang="zh-CN" sz="1800" i="1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i="1" dirty="0">
                <a:solidFill>
                  <a:srgbClr val="000000"/>
                </a:solidFill>
                <a:latin typeface="Calibri"/>
                <a:ea typeface="Calibri"/>
              </a:rPr>
              <a:t>Laurence</a:t>
            </a:r>
            <a:r>
              <a:rPr lang="en-US" altLang="zh-CN" sz="1800" i="1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i="1" dirty="0">
                <a:solidFill>
                  <a:srgbClr val="000000"/>
                </a:solidFill>
                <a:latin typeface="Calibri"/>
                <a:ea typeface="Calibri"/>
              </a:rPr>
              <a:t>Bouquiaux:</a:t>
            </a:r>
            <a:r>
              <a:rPr lang="en-US" altLang="zh-CN" sz="1800" i="1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i="1" dirty="0">
                <a:solidFill>
                  <a:srgbClr val="000000"/>
                </a:solidFill>
                <a:latin typeface="Calibri"/>
                <a:ea typeface="Calibri"/>
              </a:rPr>
              <a:t>“L’évolution,</a:t>
            </a:r>
            <a:r>
              <a:rPr lang="en-US" altLang="zh-CN" sz="1800" i="1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i="1" dirty="0">
                <a:solidFill>
                  <a:srgbClr val="000000"/>
                </a:solidFill>
                <a:latin typeface="Calibri"/>
                <a:ea typeface="Calibri"/>
              </a:rPr>
              <a:t>faits,</a:t>
            </a:r>
            <a:r>
              <a:rPr lang="en-US" altLang="zh-CN" sz="1800" i="1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i="1" dirty="0">
                <a:solidFill>
                  <a:srgbClr val="000000"/>
                </a:solidFill>
                <a:latin typeface="Calibri"/>
                <a:ea typeface="Calibri"/>
              </a:rPr>
              <a:t>théorie</a:t>
            </a:r>
            <a:r>
              <a:rPr lang="en-US" altLang="zh-CN" sz="1800" i="1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i="1" dirty="0">
                <a:solidFill>
                  <a:srgbClr val="000000"/>
                </a:solidFill>
                <a:latin typeface="Calibri"/>
                <a:ea typeface="Calibri"/>
              </a:rPr>
              <a:t>et</a:t>
            </a:r>
            <a:r>
              <a:rPr lang="en-US" altLang="zh-CN" sz="1800" i="1" spc="-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i="1" dirty="0">
                <a:solidFill>
                  <a:srgbClr val="000000"/>
                </a:solidFill>
                <a:latin typeface="Calibri"/>
                <a:ea typeface="Calibri"/>
              </a:rPr>
              <a:t>malentendus”.</a:t>
            </a:r>
            <a:r>
              <a:rPr lang="en-US" altLang="zh-CN" sz="1800" i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br/>
            <a:r>
              <a:rPr lang="en-US" altLang="zh-CN" sz="1800" i="1" dirty="0">
                <a:solidFill>
                  <a:srgbClr val="000000"/>
                </a:solidFill>
                <a:latin typeface="Calibri"/>
                <a:ea typeface="Calibri"/>
              </a:rPr>
              <a:t>In</a:t>
            </a:r>
            <a:r>
              <a:rPr lang="en-US" altLang="zh-CN" sz="1800" i="1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i="1" dirty="0">
                <a:solidFill>
                  <a:srgbClr val="000000"/>
                </a:solidFill>
                <a:latin typeface="Calibri"/>
                <a:ea typeface="Calibri"/>
              </a:rPr>
              <a:t>Comprendre</a:t>
            </a:r>
            <a:r>
              <a:rPr lang="en-US" altLang="zh-CN" sz="1800" i="1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i="1" dirty="0">
                <a:solidFill>
                  <a:srgbClr val="000000"/>
                </a:solidFill>
                <a:latin typeface="Calibri"/>
                <a:ea typeface="Calibri"/>
              </a:rPr>
              <a:t>l’évolution.</a:t>
            </a:r>
            <a:r>
              <a:rPr lang="en-US" altLang="zh-CN" sz="1800" i="1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i="1" dirty="0">
                <a:solidFill>
                  <a:srgbClr val="000000"/>
                </a:solidFill>
                <a:latin typeface="Calibri"/>
                <a:ea typeface="Calibri"/>
              </a:rPr>
              <a:t>Ed.</a:t>
            </a:r>
            <a:r>
              <a:rPr lang="en-US" altLang="zh-CN" sz="1800" i="1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i="1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1800" i="1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i="1" dirty="0">
                <a:solidFill>
                  <a:srgbClr val="000000"/>
                </a:solidFill>
                <a:latin typeface="Calibri"/>
                <a:ea typeface="Calibri"/>
              </a:rPr>
              <a:t>Boeck,</a:t>
            </a:r>
            <a:r>
              <a:rPr lang="en-US" altLang="zh-CN" sz="1800" i="1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i="1" dirty="0">
                <a:solidFill>
                  <a:srgbClr val="000000"/>
                </a:solidFill>
                <a:latin typeface="Calibri"/>
                <a:ea typeface="Calibri"/>
              </a:rPr>
              <a:t>2009.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Picture 1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31280"/>
          </a:xfrm>
          <a:prstGeom prst="rect">
            <a:avLst/>
          </a:prstGeom>
        </p:spPr>
      </p:pic>
      <p:sp>
        <p:nvSpPr>
          <p:cNvPr id="2" name="TextBox 163"/>
          <p:cNvSpPr txBox="1"/>
          <p:nvPr/>
        </p:nvSpPr>
        <p:spPr>
          <a:xfrm>
            <a:off x="585520" y="72184"/>
            <a:ext cx="8190892" cy="62582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890725">
              <a:lnSpc>
                <a:spcPct val="100000"/>
              </a:lnSpc>
            </a:pPr>
            <a:r>
              <a:rPr lang="en-US" altLang="zh-CN" sz="2800" spc="-45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2800" spc="-2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spc="-389" dirty="0">
                <a:solidFill>
                  <a:srgbClr val="000000"/>
                </a:solidFill>
                <a:latin typeface="Arial"/>
                <a:ea typeface="Arial"/>
              </a:rPr>
              <a:t>monstr</a:t>
            </a:r>
            <a:r>
              <a:rPr lang="en-US" altLang="zh-CN" sz="2800" spc="-379" dirty="0">
                <a:solidFill>
                  <a:srgbClr val="FE0000"/>
                </a:solidFill>
                <a:latin typeface="Calibri"/>
                <a:ea typeface="Calibri"/>
              </a:rPr>
              <a:t>Des</a:t>
            </a:r>
            <a:r>
              <a:rPr lang="en-US" altLang="zh-CN" sz="2800" spc="-169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2800" spc="-364" dirty="0">
                <a:solidFill>
                  <a:srgbClr val="FE0000"/>
                </a:solidFill>
                <a:latin typeface="Calibri"/>
                <a:ea typeface="Calibri"/>
              </a:rPr>
              <a:t>monstres</a:t>
            </a:r>
            <a:r>
              <a:rPr lang="en-US" altLang="zh-CN" sz="2800" spc="-370" dirty="0">
                <a:solidFill>
                  <a:srgbClr val="000000"/>
                </a:solidFill>
                <a:latin typeface="Arial"/>
                <a:ea typeface="Arial"/>
              </a:rPr>
              <a:t>prometteurs</a:t>
            </a:r>
            <a:r>
              <a:rPr lang="en-US" altLang="zh-CN" sz="2800" spc="-354" dirty="0">
                <a:solidFill>
                  <a:srgbClr val="FE0000"/>
                </a:solidFill>
                <a:latin typeface="Calibri"/>
                <a:ea typeface="Calibri"/>
              </a:rPr>
              <a:t>prometteurs?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360"/>
              </a:lnSpc>
            </a:pPr>
            <a:endParaRPr lang="en-US" dirty="0"/>
          </a:p>
          <a:p>
            <a:pPr marL="0" indent="6203010">
              <a:lnSpc>
                <a:spcPct val="100000"/>
              </a:lnSpc>
            </a:pP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Drosophila</a:t>
            </a:r>
            <a:r>
              <a:rPr lang="en-US" altLang="zh-CN" sz="1400" i="1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melanogaster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72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Christiane</a:t>
            </a:r>
            <a:r>
              <a:rPr lang="en-US" altLang="zh-CN" sz="1400" spc="-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-5" dirty="0">
                <a:solidFill>
                  <a:srgbClr val="000000"/>
                </a:solidFill>
                <a:latin typeface="Arial"/>
                <a:ea typeface="Arial"/>
              </a:rPr>
              <a:t>Nüsslein</a:t>
            </a:r>
            <a:r>
              <a:rPr lang="en-US" altLang="zh-CN" sz="1400" spc="10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Volhardt</a:t>
            </a:r>
          </a:p>
          <a:p>
            <a:pPr marL="0" indent="490728">
              <a:lnSpc>
                <a:spcPct val="100000"/>
              </a:lnSpc>
            </a:pP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Prix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Nobel</a:t>
            </a:r>
            <a:r>
              <a:rPr lang="en-US" altLang="zh-CN" sz="1400"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1995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735"/>
              </a:lnSpc>
            </a:pPr>
            <a:endParaRPr lang="en-US" dirty="0"/>
          </a:p>
          <a:p>
            <a:pPr marL="0" indent="3873957">
              <a:lnSpc>
                <a:spcPct val="10000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Ed</a:t>
            </a:r>
            <a:r>
              <a:rPr lang="en-US" altLang="zh-CN" sz="14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-5" dirty="0">
                <a:solidFill>
                  <a:srgbClr val="000000"/>
                </a:solidFill>
                <a:latin typeface="Arial"/>
                <a:ea typeface="Arial"/>
              </a:rPr>
              <a:t>Lewis</a:t>
            </a:r>
          </a:p>
          <a:p>
            <a:pPr marL="0" indent="3602685">
              <a:lnSpc>
                <a:spcPct val="100000"/>
              </a:lnSpc>
            </a:pP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Prix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Nobel</a:t>
            </a:r>
            <a:r>
              <a:rPr lang="en-US" altLang="zh-CN" sz="1400" i="1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1995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14"/>
              </a:lnSpc>
            </a:pPr>
            <a:endParaRPr lang="en-US" dirty="0"/>
          </a:p>
          <a:p>
            <a:pPr marL="0" indent="6536766">
              <a:lnSpc>
                <a:spcPct val="10000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Walter</a:t>
            </a:r>
            <a:r>
              <a:rPr lang="en-US" altLang="zh-CN" sz="1400" spc="-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Gehring</a:t>
            </a:r>
          </a:p>
        </p:txBody>
      </p:sp>
      <p:sp>
        <p:nvSpPr>
          <p:cNvPr id="164" name="TextBox 164"/>
          <p:cNvSpPr txBox="1"/>
          <p:nvPr/>
        </p:nvSpPr>
        <p:spPr>
          <a:xfrm>
            <a:off x="1060094" y="6424146"/>
            <a:ext cx="1276360" cy="420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6763">
              <a:lnSpc>
                <a:spcPct val="10000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Eric</a:t>
            </a:r>
            <a:r>
              <a:rPr lang="en-US" altLang="zh-CN" sz="1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Wieschaus</a:t>
            </a:r>
          </a:p>
          <a:p>
            <a:pPr marL="0">
              <a:lnSpc>
                <a:spcPct val="97083"/>
              </a:lnSpc>
            </a:pP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Prix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Nobel</a:t>
            </a:r>
            <a:r>
              <a:rPr lang="en-US" altLang="zh-CN" sz="1400"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1995</a:t>
            </a:r>
          </a:p>
        </p:txBody>
      </p:sp>
      <p:sp>
        <p:nvSpPr>
          <p:cNvPr id="165" name="TextBox 165"/>
          <p:cNvSpPr txBox="1"/>
          <p:nvPr/>
        </p:nvSpPr>
        <p:spPr>
          <a:xfrm>
            <a:off x="3881373" y="6422622"/>
            <a:ext cx="2102125" cy="2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Drosophila</a:t>
            </a:r>
            <a:r>
              <a:rPr lang="en-US" altLang="zh-CN" sz="1400" i="1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melanogaster</a:t>
            </a:r>
          </a:p>
        </p:txBody>
      </p:sp>
      <p:sp>
        <p:nvSpPr>
          <p:cNvPr id="166" name="TextBox 166"/>
          <p:cNvSpPr txBox="1"/>
          <p:nvPr/>
        </p:nvSpPr>
        <p:spPr>
          <a:xfrm>
            <a:off x="8439657" y="6462674"/>
            <a:ext cx="281965" cy="182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200" spc="-5" dirty="0">
                <a:solidFill>
                  <a:srgbClr val="878787"/>
                </a:solidFill>
                <a:latin typeface="Calibri"/>
                <a:ea typeface="Calibri"/>
              </a:rPr>
              <a:t>40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Picture 1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920" y="3916679"/>
            <a:ext cx="5928360" cy="2552700"/>
          </a:xfrm>
          <a:prstGeom prst="rect">
            <a:avLst/>
          </a:prstGeom>
        </p:spPr>
      </p:pic>
      <p:pic>
        <p:nvPicPr>
          <p:cNvPr id="169" name="Picture 1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220" y="982980"/>
            <a:ext cx="3131820" cy="2590800"/>
          </a:xfrm>
          <a:prstGeom prst="rect">
            <a:avLst/>
          </a:prstGeom>
        </p:spPr>
      </p:pic>
      <p:pic>
        <p:nvPicPr>
          <p:cNvPr id="170" name="Picture 1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2780" y="822960"/>
            <a:ext cx="2743200" cy="2758440"/>
          </a:xfrm>
          <a:prstGeom prst="rect">
            <a:avLst/>
          </a:prstGeom>
        </p:spPr>
      </p:pic>
      <p:sp>
        <p:nvSpPr>
          <p:cNvPr id="2" name="Freeform 170"/>
          <p:cNvSpPr/>
          <p:nvPr/>
        </p:nvSpPr>
        <p:spPr>
          <a:xfrm>
            <a:off x="295275" y="3698875"/>
            <a:ext cx="669925" cy="34925"/>
          </a:xfrm>
          <a:custGeom>
            <a:avLst/>
            <a:gdLst>
              <a:gd name="connsiteX0" fmla="*/ 3175 w 669925"/>
              <a:gd name="connsiteY0" fmla="*/ 18161 h 34925"/>
              <a:gd name="connsiteX1" fmla="*/ 660400 w 669925"/>
              <a:gd name="connsiteY1" fmla="*/ 18161 h 3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9925" h="34925">
                <a:moveTo>
                  <a:pt x="3175" y="18161"/>
                </a:moveTo>
                <a:lnTo>
                  <a:pt x="660400" y="18161"/>
                </a:lnTo>
              </a:path>
            </a:pathLst>
          </a:custGeom>
          <a:ln w="19050">
            <a:solidFill>
              <a:srgbClr val="FE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Freeform 171"/>
          <p:cNvSpPr/>
          <p:nvPr/>
        </p:nvSpPr>
        <p:spPr>
          <a:xfrm>
            <a:off x="930275" y="3660775"/>
            <a:ext cx="85725" cy="85725"/>
          </a:xfrm>
          <a:custGeom>
            <a:avLst/>
            <a:gdLst>
              <a:gd name="connsiteX0" fmla="*/ 12700 w 85725"/>
              <a:gd name="connsiteY0" fmla="*/ 18161 h 85725"/>
              <a:gd name="connsiteX1" fmla="*/ 88900 w 85725"/>
              <a:gd name="connsiteY1" fmla="*/ 56261 h 85725"/>
              <a:gd name="connsiteX2" fmla="*/ 12700 w 85725"/>
              <a:gd name="connsiteY2" fmla="*/ 94361 h 85725"/>
              <a:gd name="connsiteX3" fmla="*/ 12700 w 85725"/>
              <a:gd name="connsiteY3" fmla="*/ 18161 h 85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725" h="85725">
                <a:moveTo>
                  <a:pt x="12700" y="18161"/>
                </a:moveTo>
                <a:lnTo>
                  <a:pt x="88900" y="56261"/>
                </a:lnTo>
                <a:lnTo>
                  <a:pt x="12700" y="94361"/>
                </a:lnTo>
                <a:lnTo>
                  <a:pt x="12700" y="18161"/>
                </a:lnTo>
                <a:close/>
              </a:path>
            </a:pathLst>
          </a:custGeom>
          <a:solidFill>
            <a:srgbClr val="FE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3" name="Picture 17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290060"/>
            <a:ext cx="3177540" cy="1805939"/>
          </a:xfrm>
          <a:prstGeom prst="rect">
            <a:avLst/>
          </a:prstGeom>
        </p:spPr>
      </p:pic>
      <p:pic>
        <p:nvPicPr>
          <p:cNvPr id="174" name="Picture 17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019" y="1363980"/>
            <a:ext cx="1775460" cy="2095500"/>
          </a:xfrm>
          <a:prstGeom prst="rect">
            <a:avLst/>
          </a:prstGeom>
        </p:spPr>
      </p:pic>
      <p:pic>
        <p:nvPicPr>
          <p:cNvPr id="175" name="Picture 17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701040"/>
          </a:xfrm>
          <a:prstGeom prst="rect">
            <a:avLst/>
          </a:prstGeom>
        </p:spPr>
      </p:pic>
      <p:sp>
        <p:nvSpPr>
          <p:cNvPr id="3" name="TextBox 175"/>
          <p:cNvSpPr txBox="1"/>
          <p:nvPr/>
        </p:nvSpPr>
        <p:spPr>
          <a:xfrm>
            <a:off x="395020" y="99616"/>
            <a:ext cx="7301135" cy="1744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057986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Exemple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1: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mutations</a:t>
            </a:r>
            <a:r>
              <a:rPr lang="en-US" altLang="zh-CN" sz="2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homéotiques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810"/>
              </a:lnSpc>
            </a:pPr>
            <a:endParaRPr lang="en-US" dirty="0"/>
          </a:p>
          <a:p>
            <a:pPr marL="0" hangingPunct="0">
              <a:lnSpc>
                <a:spcPct val="99583"/>
              </a:lnSpc>
            </a:pPr>
            <a:r>
              <a:rPr lang="en-US" altLang="zh-CN" sz="1600" b="1" i="1" dirty="0">
                <a:solidFill>
                  <a:srgbClr val="BF4F4C"/>
                </a:solidFill>
                <a:latin typeface="Times New Roman"/>
                <a:ea typeface="Times New Roman"/>
              </a:rPr>
              <a:t>HOMEOSIS</a:t>
            </a:r>
            <a:r>
              <a:rPr lang="en-US" altLang="zh-CN" sz="1600" b="1" i="1" spc="-40" dirty="0">
                <a:solidFill>
                  <a:srgbClr val="BF4F4C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i="1" dirty="0">
                <a:solidFill>
                  <a:srgbClr val="BF4F4C"/>
                </a:solidFill>
                <a:latin typeface="Times New Roman"/>
                <a:ea typeface="Times New Roman"/>
              </a:rPr>
              <a:t>:</a:t>
            </a:r>
            <a:r>
              <a:rPr lang="en-US" altLang="zh-CN" sz="1600" b="1" i="1" spc="-44" dirty="0">
                <a:solidFill>
                  <a:srgbClr val="BF4F4C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i="1" dirty="0">
                <a:solidFill>
                  <a:srgbClr val="BF4F4C"/>
                </a:solidFill>
                <a:latin typeface="Times New Roman"/>
                <a:ea typeface="Times New Roman"/>
              </a:rPr>
              <a:t>William</a:t>
            </a:r>
            <a:r>
              <a:rPr lang="en-US" altLang="zh-CN" sz="1600" b="1" i="1" spc="-45" dirty="0">
                <a:solidFill>
                  <a:srgbClr val="BF4F4C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i="1" dirty="0">
                <a:solidFill>
                  <a:srgbClr val="BF4F4C"/>
                </a:solidFill>
                <a:latin typeface="Times New Roman"/>
                <a:ea typeface="Times New Roman"/>
              </a:rPr>
              <a:t>Bateson</a:t>
            </a:r>
            <a:r>
              <a:rPr lang="en-US" altLang="zh-CN" sz="1600" b="1" i="1" dirty="0">
                <a:solidFill>
                  <a:srgbClr val="BF4F4C"/>
                </a:solidFill>
                <a:latin typeface="Times New Roman"/>
                <a:cs typeface="Times New Roman"/>
              </a:rPr>
              <a:t> </a:t>
            </a:r>
            <a:br/>
            <a:r>
              <a:rPr lang="en-US" altLang="zh-CN" sz="1600" b="1" i="1" spc="-5" dirty="0">
                <a:solidFill>
                  <a:srgbClr val="BF4F4C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1600" b="1" i="1" dirty="0">
                <a:solidFill>
                  <a:srgbClr val="BF4F4C"/>
                </a:solidFill>
                <a:latin typeface="Times New Roman"/>
                <a:ea typeface="Times New Roman"/>
              </a:rPr>
              <a:t>1894)</a:t>
            </a:r>
          </a:p>
          <a:p>
            <a:pPr>
              <a:lnSpc>
                <a:spcPts val="1585"/>
              </a:lnSpc>
            </a:pPr>
            <a:endParaRPr lang="en-US" dirty="0"/>
          </a:p>
          <a:p>
            <a:pPr marL="0" indent="5977458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Calibri"/>
                <a:ea typeface="Calibri"/>
              </a:rPr>
              <a:t>T</a:t>
            </a:r>
          </a:p>
        </p:txBody>
      </p:sp>
      <p:sp>
        <p:nvSpPr>
          <p:cNvPr id="176" name="TextBox 176"/>
          <p:cNvSpPr txBox="1"/>
          <p:nvPr/>
        </p:nvSpPr>
        <p:spPr>
          <a:xfrm>
            <a:off x="5567807" y="3323146"/>
            <a:ext cx="3540692" cy="2743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64028" algn="l"/>
              </a:tabLst>
            </a:pPr>
            <a:r>
              <a:rPr lang="en-US" altLang="zh-CN" sz="1800" spc="-5" dirty="0">
                <a:solidFill>
                  <a:srgbClr val="000000"/>
                </a:solidFill>
                <a:latin typeface="Calibri"/>
                <a:ea typeface="Calibri"/>
              </a:rPr>
              <a:t>WT	</a:t>
            </a:r>
            <a:r>
              <a:rPr lang="en-US" altLang="zh-CN" sz="1600" i="1" spc="-5" dirty="0">
                <a:solidFill>
                  <a:srgbClr val="000000"/>
                </a:solidFill>
                <a:latin typeface="Arial"/>
                <a:ea typeface="Arial"/>
              </a:rPr>
              <a:t>Ultrabithorax</a:t>
            </a:r>
          </a:p>
        </p:txBody>
      </p:sp>
      <p:sp>
        <p:nvSpPr>
          <p:cNvPr id="177" name="TextBox 177"/>
          <p:cNvSpPr txBox="1"/>
          <p:nvPr/>
        </p:nvSpPr>
        <p:spPr>
          <a:xfrm>
            <a:off x="199339" y="3624580"/>
            <a:ext cx="2665317" cy="5486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914704">
              <a:lnSpc>
                <a:spcPct val="100000"/>
              </a:lnSpc>
            </a:pPr>
            <a:r>
              <a:rPr lang="en-US" altLang="zh-CN" sz="1800" b="1" spc="-10" dirty="0">
                <a:solidFill>
                  <a:srgbClr val="FE0000"/>
                </a:solidFill>
                <a:latin typeface="Calibri"/>
                <a:ea typeface="Calibri"/>
              </a:rPr>
              <a:t>Transformation</a:t>
            </a:r>
            <a:r>
              <a:rPr lang="en-US" altLang="zh-CN" sz="1800" b="1" spc="-50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spc="-25" dirty="0">
                <a:solidFill>
                  <a:srgbClr val="FE0000"/>
                </a:solidFill>
                <a:latin typeface="Calibri"/>
                <a:ea typeface="Calibri"/>
              </a:rPr>
              <a:t>de</a:t>
            </a:r>
          </a:p>
          <a:p>
            <a:pPr marL="0">
              <a:lnSpc>
                <a:spcPct val="100000"/>
              </a:lnSpc>
            </a:pPr>
            <a:r>
              <a:rPr lang="en-US" altLang="zh-CN" sz="1800" b="1" dirty="0">
                <a:solidFill>
                  <a:srgbClr val="FE0000"/>
                </a:solidFill>
                <a:latin typeface="Calibri"/>
                <a:ea typeface="Calibri"/>
              </a:rPr>
              <a:t>l’identité</a:t>
            </a:r>
            <a:r>
              <a:rPr lang="en-US" altLang="zh-CN" sz="1800" b="1" spc="-64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dirty="0">
                <a:solidFill>
                  <a:srgbClr val="FE0000"/>
                </a:solidFill>
                <a:latin typeface="Calibri"/>
                <a:ea typeface="Calibri"/>
              </a:rPr>
              <a:t>d’un</a:t>
            </a:r>
            <a:r>
              <a:rPr lang="en-US" altLang="zh-CN" sz="1800" b="1" spc="-69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dirty="0">
                <a:solidFill>
                  <a:srgbClr val="FE0000"/>
                </a:solidFill>
                <a:latin typeface="Calibri"/>
                <a:ea typeface="Calibri"/>
              </a:rPr>
              <a:t>segment</a:t>
            </a:r>
          </a:p>
        </p:txBody>
      </p:sp>
      <p:sp>
        <p:nvSpPr>
          <p:cNvPr id="178" name="TextBox 178"/>
          <p:cNvSpPr txBox="1"/>
          <p:nvPr/>
        </p:nvSpPr>
        <p:spPr>
          <a:xfrm>
            <a:off x="4637278" y="6190335"/>
            <a:ext cx="4403585" cy="2743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978784" algn="l"/>
              </a:tabLst>
            </a:pPr>
            <a:r>
              <a:rPr lang="en-US" altLang="zh-CN" sz="1800" spc="-5" dirty="0">
                <a:solidFill>
                  <a:srgbClr val="000000"/>
                </a:solidFill>
                <a:latin typeface="Calibri"/>
                <a:ea typeface="Calibri"/>
              </a:rPr>
              <a:t>WT	</a:t>
            </a:r>
            <a:r>
              <a:rPr lang="en-US" altLang="zh-CN" sz="1800" i="1" spc="-10" dirty="0">
                <a:solidFill>
                  <a:srgbClr val="000000"/>
                </a:solidFill>
                <a:latin typeface="Calibri"/>
                <a:ea typeface="Calibri"/>
              </a:rPr>
              <a:t>Antennapedia</a:t>
            </a:r>
          </a:p>
        </p:txBody>
      </p:sp>
      <p:sp>
        <p:nvSpPr>
          <p:cNvPr id="179" name="TextBox 179"/>
          <p:cNvSpPr txBox="1"/>
          <p:nvPr/>
        </p:nvSpPr>
        <p:spPr>
          <a:xfrm>
            <a:off x="8439657" y="6464655"/>
            <a:ext cx="281965" cy="182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200" spc="-5" dirty="0">
                <a:solidFill>
                  <a:srgbClr val="878787"/>
                </a:solidFill>
                <a:latin typeface="Calibri"/>
                <a:ea typeface="Calibri"/>
              </a:rPr>
              <a:t>41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18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" y="1074419"/>
            <a:ext cx="8580120" cy="3169920"/>
          </a:xfrm>
          <a:prstGeom prst="rect">
            <a:avLst/>
          </a:prstGeom>
        </p:spPr>
      </p:pic>
      <p:pic>
        <p:nvPicPr>
          <p:cNvPr id="182" name="Picture 1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24840"/>
          </a:xfrm>
          <a:prstGeom prst="rect">
            <a:avLst/>
          </a:prstGeom>
        </p:spPr>
      </p:pic>
      <p:sp>
        <p:nvSpPr>
          <p:cNvPr id="2" name="TextBox 182"/>
          <p:cNvSpPr txBox="1"/>
          <p:nvPr/>
        </p:nvSpPr>
        <p:spPr>
          <a:xfrm>
            <a:off x="342290" y="21369"/>
            <a:ext cx="8468466" cy="66241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353263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Exemple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2: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Pax-6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notion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«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gène-maître</a:t>
            </a:r>
            <a:r>
              <a:rPr lang="en-US" altLang="zh-CN" sz="28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»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979"/>
              </a:lnSpc>
            </a:pPr>
            <a:endParaRPr lang="en-US" dirty="0"/>
          </a:p>
          <a:p>
            <a:pPr marL="0" indent="7128991">
              <a:lnSpc>
                <a:spcPct val="100000"/>
              </a:lnSpc>
            </a:pPr>
            <a:r>
              <a:rPr lang="en-US" altLang="zh-CN" sz="1200" b="1" i="1" dirty="0">
                <a:solidFill>
                  <a:srgbClr val="000000"/>
                </a:solidFill>
                <a:latin typeface="Calibri"/>
                <a:ea typeface="Calibri"/>
              </a:rPr>
              <a:t>Halder</a:t>
            </a:r>
            <a:r>
              <a:rPr lang="en-US" altLang="zh-CN" sz="1200" b="1" i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200" b="1" i="1" dirty="0">
                <a:solidFill>
                  <a:srgbClr val="000000"/>
                </a:solidFill>
                <a:latin typeface="Calibri"/>
                <a:ea typeface="Calibri"/>
              </a:rPr>
              <a:t>et</a:t>
            </a:r>
            <a:r>
              <a:rPr lang="en-US" altLang="zh-CN" sz="1200" b="1" i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200" b="1" i="1" dirty="0">
                <a:solidFill>
                  <a:srgbClr val="000000"/>
                </a:solidFill>
                <a:latin typeface="Calibri"/>
                <a:ea typeface="Calibri"/>
              </a:rPr>
              <a:t>al.,</a:t>
            </a:r>
            <a:r>
              <a:rPr lang="en-US" altLang="zh-CN" sz="1200" b="1" i="1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200" b="1" i="1" dirty="0">
                <a:solidFill>
                  <a:srgbClr val="000000"/>
                </a:solidFill>
                <a:latin typeface="Calibri"/>
                <a:ea typeface="Calibri"/>
              </a:rPr>
              <a:t>1998.</a:t>
            </a:r>
          </a:p>
          <a:p>
            <a:pPr>
              <a:lnSpc>
                <a:spcPts val="59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L’inactivation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(par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mutation)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gène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Eyeless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empêche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formation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l’œil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chez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6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drosophile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180"/>
              </a:lnSpc>
            </a:pPr>
            <a:endParaRPr lang="en-US" dirty="0"/>
          </a:p>
          <a:p>
            <a:pPr marL="0" indent="144780">
              <a:lnSpc>
                <a:spcPct val="100000"/>
              </a:lnSpc>
            </a:pPr>
            <a:r>
              <a:rPr lang="en-US" altLang="zh-CN" sz="1800" dirty="0">
                <a:solidFill>
                  <a:srgbClr val="FE0000"/>
                </a:solidFill>
                <a:latin typeface="Wingdings"/>
                <a:ea typeface="Wingdings"/>
              </a:rPr>
              <a:t>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Le</a:t>
            </a:r>
            <a:r>
              <a:rPr lang="en-US" altLang="zh-CN" sz="1800" spc="3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gène</a:t>
            </a:r>
            <a:r>
              <a:rPr lang="en-US" altLang="zh-CN" sz="1800" spc="3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Eyeless</a:t>
            </a:r>
            <a:r>
              <a:rPr lang="en-US" altLang="zh-CN" sz="1800" i="1" spc="3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est</a:t>
            </a:r>
            <a:r>
              <a:rPr lang="en-US" altLang="zh-CN" sz="1800" spc="4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nécessaire</a:t>
            </a:r>
            <a:r>
              <a:rPr lang="en-US" altLang="zh-CN" sz="1800" spc="3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à</a:t>
            </a:r>
            <a:r>
              <a:rPr lang="en-US" altLang="zh-CN" sz="1800" spc="3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la</a:t>
            </a:r>
            <a:r>
              <a:rPr lang="en-US" altLang="zh-CN" sz="1800" spc="3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formation</a:t>
            </a:r>
            <a:r>
              <a:rPr lang="en-US" altLang="zh-CN" sz="1800" spc="4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de</a:t>
            </a:r>
            <a:r>
              <a:rPr lang="en-US" altLang="zh-CN" sz="1800" spc="3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l’œil</a:t>
            </a:r>
            <a:r>
              <a:rPr lang="en-US" altLang="zh-CN" sz="1800" spc="3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chez</a:t>
            </a:r>
            <a:r>
              <a:rPr lang="en-US" altLang="zh-CN" sz="1800" spc="3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la</a:t>
            </a:r>
            <a:r>
              <a:rPr lang="en-US" altLang="zh-CN" sz="1800" spc="4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drosophile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75"/>
              </a:lnSpc>
            </a:pPr>
            <a:endParaRPr lang="en-US" dirty="0"/>
          </a:p>
          <a:p>
            <a:pPr marL="0" indent="8097366">
              <a:lnSpc>
                <a:spcPct val="100000"/>
              </a:lnSpc>
            </a:pPr>
            <a:r>
              <a:rPr lang="en-US" altLang="zh-CN" sz="1200" spc="-5" dirty="0">
                <a:solidFill>
                  <a:srgbClr val="878787"/>
                </a:solidFill>
                <a:latin typeface="Calibri"/>
                <a:ea typeface="Calibri"/>
              </a:rPr>
              <a:t>42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Picture 1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4279" y="754380"/>
            <a:ext cx="5166360" cy="2324100"/>
          </a:xfrm>
          <a:prstGeom prst="rect">
            <a:avLst/>
          </a:prstGeom>
        </p:spPr>
      </p:pic>
      <p:pic>
        <p:nvPicPr>
          <p:cNvPr id="185" name="Picture 1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24840"/>
          </a:xfrm>
          <a:prstGeom prst="rect">
            <a:avLst/>
          </a:prstGeom>
        </p:spPr>
      </p:pic>
      <p:pic>
        <p:nvPicPr>
          <p:cNvPr id="186" name="Picture 18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" y="754380"/>
            <a:ext cx="3489960" cy="4846320"/>
          </a:xfrm>
          <a:prstGeom prst="rect">
            <a:avLst/>
          </a:prstGeom>
        </p:spPr>
      </p:pic>
      <p:sp>
        <p:nvSpPr>
          <p:cNvPr id="2" name="Freeform 186"/>
          <p:cNvSpPr/>
          <p:nvPr/>
        </p:nvSpPr>
        <p:spPr>
          <a:xfrm>
            <a:off x="387350" y="5784850"/>
            <a:ext cx="8324850" cy="374650"/>
          </a:xfrm>
          <a:custGeom>
            <a:avLst/>
            <a:gdLst>
              <a:gd name="connsiteX0" fmla="*/ 10744 w 8324850"/>
              <a:gd name="connsiteY0" fmla="*/ 385838 h 374650"/>
              <a:gd name="connsiteX1" fmla="*/ 8325815 w 8324850"/>
              <a:gd name="connsiteY1" fmla="*/ 385838 h 374650"/>
              <a:gd name="connsiteX2" fmla="*/ 8325815 w 8324850"/>
              <a:gd name="connsiteY2" fmla="*/ 16510 h 374650"/>
              <a:gd name="connsiteX3" fmla="*/ 10744 w 8324850"/>
              <a:gd name="connsiteY3" fmla="*/ 16510 h 374650"/>
              <a:gd name="connsiteX4" fmla="*/ 10744 w 8324850"/>
              <a:gd name="connsiteY4" fmla="*/ 385838 h 37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4850" h="374650">
                <a:moveTo>
                  <a:pt x="10744" y="385838"/>
                </a:moveTo>
                <a:lnTo>
                  <a:pt x="8325815" y="385838"/>
                </a:lnTo>
                <a:lnTo>
                  <a:pt x="8325815" y="16510"/>
                </a:lnTo>
                <a:lnTo>
                  <a:pt x="10744" y="16510"/>
                </a:lnTo>
                <a:lnTo>
                  <a:pt x="10744" y="385838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9525">
            <a:solidFill>
              <a:srgbClr val="FE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TextBox 187"/>
          <p:cNvSpPr txBox="1"/>
          <p:nvPr/>
        </p:nvSpPr>
        <p:spPr>
          <a:xfrm>
            <a:off x="1635886" y="21369"/>
            <a:ext cx="6006775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Pax-6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notion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«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gène-maître</a:t>
            </a:r>
            <a:r>
              <a:rPr lang="en-US" altLang="zh-CN" sz="28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»</a:t>
            </a:r>
          </a:p>
        </p:txBody>
      </p:sp>
      <p:sp>
        <p:nvSpPr>
          <p:cNvPr id="188" name="TextBox 188"/>
          <p:cNvSpPr txBox="1"/>
          <p:nvPr/>
        </p:nvSpPr>
        <p:spPr>
          <a:xfrm>
            <a:off x="3799966" y="3405259"/>
            <a:ext cx="5201196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396238" algn="l"/>
                <a:tab pos="1890014" algn="l"/>
                <a:tab pos="2609342" algn="l"/>
                <a:tab pos="3589654" algn="l"/>
                <a:tab pos="4083430" algn="l"/>
                <a:tab pos="4848733" algn="l"/>
              </a:tabLst>
            </a:pPr>
            <a:r>
              <a:rPr lang="en-US" altLang="zh-CN" sz="1600" spc="-10" dirty="0">
                <a:solidFill>
                  <a:srgbClr val="000000"/>
                </a:solidFill>
                <a:latin typeface="Arial"/>
                <a:ea typeface="Arial"/>
              </a:rPr>
              <a:t>L’expression	</a:t>
            </a:r>
            <a:r>
              <a:rPr lang="en-US" altLang="zh-CN" sz="1600" spc="-5" dirty="0">
                <a:solidFill>
                  <a:srgbClr val="000000"/>
                </a:solidFill>
                <a:latin typeface="Arial"/>
                <a:ea typeface="Arial"/>
              </a:rPr>
              <a:t>du	gène	</a:t>
            </a:r>
            <a:r>
              <a:rPr lang="en-US" altLang="zh-CN" sz="1600" i="1" spc="-5" dirty="0">
                <a:solidFill>
                  <a:srgbClr val="000000"/>
                </a:solidFill>
                <a:latin typeface="Arial"/>
                <a:ea typeface="Arial"/>
              </a:rPr>
              <a:t>Eyeless	</a:t>
            </a:r>
            <a:r>
              <a:rPr lang="en-US" altLang="zh-CN" sz="1600" spc="-5" dirty="0">
                <a:solidFill>
                  <a:srgbClr val="000000"/>
                </a:solidFill>
                <a:latin typeface="Arial"/>
                <a:ea typeface="Arial"/>
              </a:rPr>
              <a:t>au	cours	</a:t>
            </a:r>
            <a:r>
              <a:rPr lang="en-US" altLang="zh-CN" sz="1600" spc="-25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</a:p>
        </p:txBody>
      </p:sp>
      <p:sp>
        <p:nvSpPr>
          <p:cNvPr id="189" name="TextBox 189"/>
          <p:cNvSpPr txBox="1"/>
          <p:nvPr/>
        </p:nvSpPr>
        <p:spPr>
          <a:xfrm>
            <a:off x="283159" y="5116667"/>
            <a:ext cx="1904787" cy="2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i="1" dirty="0">
                <a:solidFill>
                  <a:srgbClr val="000000"/>
                </a:solidFill>
                <a:latin typeface="Times New Roman"/>
                <a:ea typeface="Times New Roman"/>
              </a:rPr>
              <a:t>Halder</a:t>
            </a:r>
            <a:r>
              <a:rPr lang="en-US" altLang="zh-CN" sz="14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i="1" dirty="0">
                <a:solidFill>
                  <a:srgbClr val="000000"/>
                </a:solidFill>
                <a:latin typeface="Times New Roman"/>
                <a:ea typeface="Times New Roman"/>
              </a:rPr>
              <a:t>et</a:t>
            </a:r>
            <a:r>
              <a:rPr lang="en-US" altLang="zh-CN" sz="14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i="1" dirty="0">
                <a:solidFill>
                  <a:srgbClr val="000000"/>
                </a:solidFill>
                <a:latin typeface="Times New Roman"/>
                <a:ea typeface="Times New Roman"/>
              </a:rPr>
              <a:t>al.</a:t>
            </a:r>
            <a:r>
              <a:rPr lang="en-US" altLang="zh-CN" sz="14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i="1" dirty="0">
                <a:solidFill>
                  <a:srgbClr val="000000"/>
                </a:solidFill>
                <a:latin typeface="Times New Roman"/>
                <a:ea typeface="Times New Roman"/>
              </a:rPr>
              <a:t>1995</a:t>
            </a:r>
            <a:r>
              <a:rPr lang="en-US" altLang="zh-CN" sz="1400" i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i="1" dirty="0">
                <a:solidFill>
                  <a:srgbClr val="000000"/>
                </a:solidFill>
                <a:latin typeface="Times New Roman"/>
                <a:ea typeface="Times New Roman"/>
              </a:rPr>
              <a:t>Science</a:t>
            </a:r>
          </a:p>
        </p:txBody>
      </p:sp>
      <p:sp>
        <p:nvSpPr>
          <p:cNvPr id="190" name="TextBox 190"/>
          <p:cNvSpPr txBox="1"/>
          <p:nvPr/>
        </p:nvSpPr>
        <p:spPr>
          <a:xfrm>
            <a:off x="3799966" y="3649221"/>
            <a:ext cx="5149826" cy="16591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développement</a:t>
            </a:r>
            <a:r>
              <a:rPr lang="en-US" altLang="zh-CN" sz="16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6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drosophile</a:t>
            </a:r>
            <a:r>
              <a:rPr lang="en-US" altLang="zh-CN" sz="16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est</a:t>
            </a:r>
            <a:r>
              <a:rPr lang="en-US" altLang="zh-CN" sz="16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suffisante</a:t>
            </a:r>
            <a:r>
              <a:rPr lang="en-US" altLang="zh-CN" sz="16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pour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former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un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œil!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739"/>
              </a:lnSpc>
            </a:pPr>
            <a:endParaRPr lang="en-US" dirty="0"/>
          </a:p>
          <a:p>
            <a:pPr marL="71882" hangingPunct="0">
              <a:lnSpc>
                <a:spcPct val="99583"/>
              </a:lnSpc>
            </a:pPr>
            <a:r>
              <a:rPr lang="en-US" altLang="zh-CN" sz="1800" spc="3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8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34" dirty="0">
                <a:solidFill>
                  <a:srgbClr val="000000"/>
                </a:solidFill>
                <a:latin typeface="Arial"/>
                <a:ea typeface="Arial"/>
              </a:rPr>
              <a:t>gène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i="1" spc="30" dirty="0">
                <a:solidFill>
                  <a:srgbClr val="000000"/>
                </a:solidFill>
                <a:latin typeface="Arial"/>
                <a:ea typeface="Arial"/>
              </a:rPr>
              <a:t>Eyeless</a:t>
            </a:r>
            <a:r>
              <a:rPr lang="en-US" altLang="zh-CN" sz="18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30" dirty="0">
                <a:solidFill>
                  <a:srgbClr val="000000"/>
                </a:solidFill>
                <a:latin typeface="Arial"/>
                <a:ea typeface="Arial"/>
              </a:rPr>
              <a:t>est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30" dirty="0">
                <a:solidFill>
                  <a:srgbClr val="000000"/>
                </a:solidFill>
                <a:latin typeface="Arial"/>
                <a:ea typeface="Arial"/>
              </a:rPr>
              <a:t>nécessaire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25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18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25" dirty="0">
                <a:solidFill>
                  <a:srgbClr val="000000"/>
                </a:solidFill>
                <a:latin typeface="Arial"/>
                <a:ea typeface="Arial"/>
              </a:rPr>
              <a:t>suffisant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50" dirty="0">
                <a:solidFill>
                  <a:srgbClr val="000000"/>
                </a:solidFill>
                <a:latin typeface="Arial"/>
                <a:ea typeface="Arial"/>
              </a:rPr>
              <a:t>à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formation</a:t>
            </a:r>
            <a:r>
              <a:rPr lang="en-US" altLang="zh-CN" sz="1800" spc="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l’œil</a:t>
            </a:r>
            <a:r>
              <a:rPr lang="en-US" altLang="zh-CN" sz="18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chez</a:t>
            </a:r>
            <a:r>
              <a:rPr lang="en-US" altLang="zh-CN" sz="1800" spc="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8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drosophile</a:t>
            </a:r>
            <a:r>
              <a:rPr lang="en-US" altLang="zh-CN" sz="18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Wingdings"/>
                <a:ea typeface="Wingdings"/>
              </a:rPr>
              <a:t></a:t>
            </a:r>
            <a:r>
              <a:rPr lang="en-US" altLang="zh-CN" sz="1800" spc="320" dirty="0">
                <a:solidFill>
                  <a:srgbClr val="000000"/>
                </a:solidFill>
                <a:latin typeface="Wingdings"/>
                <a:cs typeface="Wingdings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gène</a:t>
            </a:r>
            <a:r>
              <a:rPr lang="en-US" altLang="zh-CN" sz="1800" spc="89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–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spc="-5" dirty="0">
                <a:solidFill>
                  <a:srgbClr val="FE0000"/>
                </a:solidFill>
                <a:latin typeface="Arial"/>
                <a:ea typeface="Arial"/>
              </a:rPr>
              <a:t>maî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tre</a:t>
            </a:r>
          </a:p>
        </p:txBody>
      </p:sp>
      <p:sp>
        <p:nvSpPr>
          <p:cNvPr id="191" name="TextBox 191"/>
          <p:cNvSpPr txBox="1"/>
          <p:nvPr/>
        </p:nvSpPr>
        <p:spPr>
          <a:xfrm>
            <a:off x="489508" y="5850064"/>
            <a:ext cx="8117814" cy="7954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Il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existe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gènes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dont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fonction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principale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est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contrôler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800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développement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660"/>
              </a:lnSpc>
            </a:pPr>
            <a:endParaRPr lang="en-US" dirty="0"/>
          </a:p>
          <a:p>
            <a:pPr marL="0" indent="7950148">
              <a:lnSpc>
                <a:spcPct val="100000"/>
              </a:lnSpc>
            </a:pPr>
            <a:r>
              <a:rPr lang="en-US" altLang="zh-CN" sz="1200" spc="-5" dirty="0">
                <a:solidFill>
                  <a:srgbClr val="878787"/>
                </a:solidFill>
                <a:latin typeface="Calibri"/>
                <a:ea typeface="Calibri"/>
              </a:rPr>
              <a:t>43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Picture 19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8360" y="678180"/>
            <a:ext cx="2217420" cy="2552700"/>
          </a:xfrm>
          <a:prstGeom prst="rect">
            <a:avLst/>
          </a:prstGeom>
        </p:spPr>
      </p:pic>
      <p:sp>
        <p:nvSpPr>
          <p:cNvPr id="2" name="Freeform 193"/>
          <p:cNvSpPr/>
          <p:nvPr/>
        </p:nvSpPr>
        <p:spPr>
          <a:xfrm>
            <a:off x="523875" y="5629275"/>
            <a:ext cx="8366125" cy="1139825"/>
          </a:xfrm>
          <a:custGeom>
            <a:avLst/>
            <a:gdLst>
              <a:gd name="connsiteX0" fmla="*/ 15176 w 8366125"/>
              <a:gd name="connsiteY0" fmla="*/ 1146076 h 1139825"/>
              <a:gd name="connsiteX1" fmla="*/ 8368601 w 8366125"/>
              <a:gd name="connsiteY1" fmla="*/ 1146076 h 1139825"/>
              <a:gd name="connsiteX2" fmla="*/ 8368601 w 8366125"/>
              <a:gd name="connsiteY2" fmla="*/ 15001 h 1139825"/>
              <a:gd name="connsiteX3" fmla="*/ 15176 w 8366125"/>
              <a:gd name="connsiteY3" fmla="*/ 15001 h 1139825"/>
              <a:gd name="connsiteX4" fmla="*/ 15176 w 8366125"/>
              <a:gd name="connsiteY4" fmla="*/ 1146076 h 113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66125" h="1139825">
                <a:moveTo>
                  <a:pt x="15176" y="1146076"/>
                </a:moveTo>
                <a:lnTo>
                  <a:pt x="8368601" y="1146076"/>
                </a:lnTo>
                <a:lnTo>
                  <a:pt x="8368601" y="15001"/>
                </a:lnTo>
                <a:lnTo>
                  <a:pt x="15176" y="15001"/>
                </a:lnTo>
                <a:lnTo>
                  <a:pt x="15176" y="1146076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19050">
            <a:solidFill>
              <a:srgbClr val="FE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5" name="Picture 1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24840"/>
          </a:xfrm>
          <a:prstGeom prst="rect">
            <a:avLst/>
          </a:prstGeom>
        </p:spPr>
      </p:pic>
      <p:pic>
        <p:nvPicPr>
          <p:cNvPr id="196" name="Picture 19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" y="754380"/>
            <a:ext cx="4404360" cy="2179320"/>
          </a:xfrm>
          <a:prstGeom prst="rect">
            <a:avLst/>
          </a:prstGeom>
        </p:spPr>
      </p:pic>
      <p:sp>
        <p:nvSpPr>
          <p:cNvPr id="3" name="TextBox 196"/>
          <p:cNvSpPr txBox="1"/>
          <p:nvPr/>
        </p:nvSpPr>
        <p:spPr>
          <a:xfrm>
            <a:off x="546201" y="21369"/>
            <a:ext cx="8223143" cy="63579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Fonction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moléculaire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gènes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8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développement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335"/>
              </a:lnSpc>
            </a:pPr>
            <a:endParaRPr lang="en-US" dirty="0"/>
          </a:p>
          <a:p>
            <a:pPr marL="0" indent="155448">
              <a:lnSpc>
                <a:spcPct val="100000"/>
              </a:lnSpc>
            </a:pPr>
            <a:r>
              <a:rPr lang="en-US" altLang="zh-CN" sz="1000" spc="-5" dirty="0">
                <a:solidFill>
                  <a:srgbClr val="FEFEFE"/>
                </a:solidFill>
                <a:latin typeface="Calibri"/>
                <a:ea typeface="Calibri"/>
              </a:rPr>
              <a:t>http://www.rcsb.</a:t>
            </a:r>
            <a:r>
              <a:rPr lang="en-US" altLang="zh-CN" sz="1000" dirty="0">
                <a:solidFill>
                  <a:srgbClr val="FEFEFE"/>
                </a:solidFill>
                <a:latin typeface="Calibri"/>
                <a:ea typeface="Calibri"/>
              </a:rPr>
              <a:t>org/pdb/explore.do?structureId=6PAX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119"/>
              </a:lnSpc>
            </a:pPr>
            <a:endParaRPr lang="en-US" dirty="0"/>
          </a:p>
          <a:p>
            <a:pPr marL="0" indent="156972">
              <a:lnSpc>
                <a:spcPct val="10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gènes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homéotiques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Eyeless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codent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pour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facteurs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transcription</a:t>
            </a:r>
          </a:p>
          <a:p>
            <a:pPr marL="156972" hangingPunct="0">
              <a:lnSpc>
                <a:spcPct val="126250"/>
              </a:lnSpc>
              <a:spcBef>
                <a:spcPts val="189"/>
              </a:spcBef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facteurs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sont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protéines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qui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ont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capacité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lier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à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sites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spécifiques</a:t>
            </a:r>
            <a:r>
              <a:rPr lang="en-US" altLang="zh-CN" sz="1600" spc="-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sur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spc="-5" dirty="0">
                <a:solidFill>
                  <a:srgbClr val="000000"/>
                </a:solidFill>
                <a:latin typeface="Arial"/>
                <a:ea typeface="Arial"/>
              </a:rPr>
              <a:t>l’A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DN.</a:t>
            </a:r>
          </a:p>
          <a:p>
            <a:pPr marL="0" indent="156972">
              <a:lnSpc>
                <a:spcPct val="100000"/>
              </a:lnSpc>
              <a:spcBef>
                <a:spcPts val="270"/>
              </a:spcBef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liaison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entre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FT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l’ADN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active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l’expression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gènes</a:t>
            </a:r>
            <a:r>
              <a:rPr lang="en-US" altLang="zh-CN" sz="1600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avoisinants</a:t>
            </a:r>
          </a:p>
          <a:p>
            <a:pPr marL="156972" hangingPunct="0">
              <a:lnSpc>
                <a:spcPct val="123333"/>
              </a:lnSpc>
              <a:spcBef>
                <a:spcPts val="284"/>
              </a:spcBef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Ils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contrôlent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ainsi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synthèse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d’une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série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protéines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impliquées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dans</a:t>
            </a:r>
            <a:r>
              <a:rPr lang="en-US" altLang="zh-CN" sz="1600" spc="-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spc="-5" dirty="0">
                <a:solidFill>
                  <a:srgbClr val="000000"/>
                </a:solidFill>
                <a:latin typeface="Arial"/>
                <a:ea typeface="Arial"/>
              </a:rPr>
              <a:t>dévelo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ppement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464"/>
              </a:lnSpc>
            </a:pPr>
            <a:endParaRPr lang="en-US" dirty="0"/>
          </a:p>
          <a:p>
            <a:pPr marL="456895" indent="-38100" hangingPunct="0">
              <a:lnSpc>
                <a:spcPct val="12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facteurs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transcription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jouent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un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rôle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majeur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dans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800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développement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embryonnaire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contrôlant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portion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patrimoine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génétique</a:t>
            </a:r>
            <a:r>
              <a:rPr lang="en-US" altLang="zh-CN" sz="1800" spc="-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réellement</a:t>
            </a:r>
          </a:p>
        </p:txBody>
      </p:sp>
      <p:sp>
        <p:nvSpPr>
          <p:cNvPr id="197" name="TextBox 197"/>
          <p:cNvSpPr txBox="1"/>
          <p:nvPr/>
        </p:nvSpPr>
        <p:spPr>
          <a:xfrm>
            <a:off x="3257422" y="6413944"/>
            <a:ext cx="5464200" cy="2743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5182234" algn="l"/>
              </a:tabLst>
            </a:pP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exprimée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par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chaque</a:t>
            </a:r>
            <a:r>
              <a:rPr lang="en-US" altLang="zh-CN" sz="18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cellule.	</a:t>
            </a:r>
            <a:r>
              <a:rPr lang="en-US" altLang="zh-CN" sz="1200" spc="-20" dirty="0">
                <a:solidFill>
                  <a:srgbClr val="878787"/>
                </a:solidFill>
                <a:latin typeface="Calibri"/>
                <a:ea typeface="Calibri"/>
              </a:rPr>
              <a:t>44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Freeform 198"/>
          <p:cNvSpPr/>
          <p:nvPr/>
        </p:nvSpPr>
        <p:spPr>
          <a:xfrm>
            <a:off x="1504950" y="679450"/>
            <a:ext cx="1441450" cy="730250"/>
          </a:xfrm>
          <a:custGeom>
            <a:avLst/>
            <a:gdLst>
              <a:gd name="connsiteX0" fmla="*/ 6350 w 1441450"/>
              <a:gd name="connsiteY0" fmla="*/ 373126 h 730250"/>
              <a:gd name="connsiteX1" fmla="*/ 726313 w 1441450"/>
              <a:gd name="connsiteY1" fmla="*/ 12700 h 730250"/>
              <a:gd name="connsiteX2" fmla="*/ 1446276 w 1441450"/>
              <a:gd name="connsiteY2" fmla="*/ 373126 h 730250"/>
              <a:gd name="connsiteX3" fmla="*/ 726313 w 1441450"/>
              <a:gd name="connsiteY3" fmla="*/ 733425 h 730250"/>
              <a:gd name="connsiteX4" fmla="*/ 6350 w 1441450"/>
              <a:gd name="connsiteY4" fmla="*/ 373126 h 730250"/>
              <a:gd name="connsiteX5" fmla="*/ 6350 w 1441450"/>
              <a:gd name="connsiteY5" fmla="*/ 373126 h 73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41450" h="730250">
                <a:moveTo>
                  <a:pt x="6350" y="373126"/>
                </a:moveTo>
                <a:cubicBezTo>
                  <a:pt x="6350" y="173990"/>
                  <a:pt x="328676" y="12700"/>
                  <a:pt x="726313" y="12700"/>
                </a:cubicBezTo>
                <a:cubicBezTo>
                  <a:pt x="1123950" y="12700"/>
                  <a:pt x="1446276" y="173990"/>
                  <a:pt x="1446276" y="373126"/>
                </a:cubicBezTo>
                <a:cubicBezTo>
                  <a:pt x="1446276" y="572135"/>
                  <a:pt x="1123950" y="733425"/>
                  <a:pt x="726313" y="733425"/>
                </a:cubicBezTo>
                <a:cubicBezTo>
                  <a:pt x="328676" y="733425"/>
                  <a:pt x="6350" y="572135"/>
                  <a:pt x="6350" y="373126"/>
                </a:cubicBezTo>
                <a:lnTo>
                  <a:pt x="6350" y="373126"/>
                </a:lnTo>
                <a:close/>
              </a:path>
            </a:pathLst>
          </a:custGeom>
          <a:solidFill>
            <a:srgbClr val="FE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Freeform 199"/>
          <p:cNvSpPr/>
          <p:nvPr/>
        </p:nvSpPr>
        <p:spPr>
          <a:xfrm>
            <a:off x="1504950" y="679450"/>
            <a:ext cx="1441450" cy="730250"/>
          </a:xfrm>
          <a:custGeom>
            <a:avLst/>
            <a:gdLst>
              <a:gd name="connsiteX0" fmla="*/ 6350 w 1441450"/>
              <a:gd name="connsiteY0" fmla="*/ 373126 h 730250"/>
              <a:gd name="connsiteX1" fmla="*/ 726313 w 1441450"/>
              <a:gd name="connsiteY1" fmla="*/ 12700 h 730250"/>
              <a:gd name="connsiteX2" fmla="*/ 1446276 w 1441450"/>
              <a:gd name="connsiteY2" fmla="*/ 373126 h 730250"/>
              <a:gd name="connsiteX3" fmla="*/ 726313 w 1441450"/>
              <a:gd name="connsiteY3" fmla="*/ 733425 h 730250"/>
              <a:gd name="connsiteX4" fmla="*/ 6350 w 1441450"/>
              <a:gd name="connsiteY4" fmla="*/ 373126 h 730250"/>
              <a:gd name="connsiteX5" fmla="*/ 6350 w 1441450"/>
              <a:gd name="connsiteY5" fmla="*/ 373126 h 73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41450" h="730250">
                <a:moveTo>
                  <a:pt x="6350" y="373126"/>
                </a:moveTo>
                <a:cubicBezTo>
                  <a:pt x="6350" y="173990"/>
                  <a:pt x="328676" y="12700"/>
                  <a:pt x="726313" y="12700"/>
                </a:cubicBezTo>
                <a:cubicBezTo>
                  <a:pt x="1123950" y="12700"/>
                  <a:pt x="1446276" y="173990"/>
                  <a:pt x="1446276" y="373126"/>
                </a:cubicBezTo>
                <a:cubicBezTo>
                  <a:pt x="1446276" y="572135"/>
                  <a:pt x="1123950" y="733425"/>
                  <a:pt x="726313" y="733425"/>
                </a:cubicBezTo>
                <a:cubicBezTo>
                  <a:pt x="328676" y="733425"/>
                  <a:pt x="6350" y="572135"/>
                  <a:pt x="6350" y="373126"/>
                </a:cubicBezTo>
                <a:lnTo>
                  <a:pt x="6350" y="373126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9525">
            <a:solidFill>
              <a:srgbClr val="FE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Freeform 200"/>
          <p:cNvSpPr/>
          <p:nvPr/>
        </p:nvSpPr>
        <p:spPr>
          <a:xfrm>
            <a:off x="6318250" y="679450"/>
            <a:ext cx="1454150" cy="730250"/>
          </a:xfrm>
          <a:custGeom>
            <a:avLst/>
            <a:gdLst>
              <a:gd name="connsiteX0" fmla="*/ 17526 w 1454150"/>
              <a:gd name="connsiteY0" fmla="*/ 373126 h 730250"/>
              <a:gd name="connsiteX1" fmla="*/ 737361 w 1454150"/>
              <a:gd name="connsiteY1" fmla="*/ 12700 h 730250"/>
              <a:gd name="connsiteX2" fmla="*/ 1457325 w 1454150"/>
              <a:gd name="connsiteY2" fmla="*/ 373126 h 730250"/>
              <a:gd name="connsiteX3" fmla="*/ 737361 w 1454150"/>
              <a:gd name="connsiteY3" fmla="*/ 733425 h 730250"/>
              <a:gd name="connsiteX4" fmla="*/ 17526 w 1454150"/>
              <a:gd name="connsiteY4" fmla="*/ 373126 h 730250"/>
              <a:gd name="connsiteX5" fmla="*/ 17526 w 1454150"/>
              <a:gd name="connsiteY5" fmla="*/ 373126 h 73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4150" h="730250">
                <a:moveTo>
                  <a:pt x="17526" y="373126"/>
                </a:moveTo>
                <a:cubicBezTo>
                  <a:pt x="17526" y="173990"/>
                  <a:pt x="339725" y="12700"/>
                  <a:pt x="737361" y="12700"/>
                </a:cubicBezTo>
                <a:cubicBezTo>
                  <a:pt x="1134998" y="12700"/>
                  <a:pt x="1457325" y="173990"/>
                  <a:pt x="1457325" y="373126"/>
                </a:cubicBezTo>
                <a:cubicBezTo>
                  <a:pt x="1457325" y="572135"/>
                  <a:pt x="1134998" y="733425"/>
                  <a:pt x="737361" y="733425"/>
                </a:cubicBezTo>
                <a:cubicBezTo>
                  <a:pt x="339725" y="733425"/>
                  <a:pt x="17526" y="572135"/>
                  <a:pt x="17526" y="373126"/>
                </a:cubicBezTo>
                <a:lnTo>
                  <a:pt x="17526" y="373126"/>
                </a:lnTo>
                <a:close/>
              </a:path>
            </a:pathLst>
          </a:custGeom>
          <a:solidFill>
            <a:srgbClr val="FE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Freeform 201"/>
          <p:cNvSpPr/>
          <p:nvPr/>
        </p:nvSpPr>
        <p:spPr>
          <a:xfrm>
            <a:off x="6318250" y="679450"/>
            <a:ext cx="1454150" cy="730250"/>
          </a:xfrm>
          <a:custGeom>
            <a:avLst/>
            <a:gdLst>
              <a:gd name="connsiteX0" fmla="*/ 17526 w 1454150"/>
              <a:gd name="connsiteY0" fmla="*/ 373126 h 730250"/>
              <a:gd name="connsiteX1" fmla="*/ 737361 w 1454150"/>
              <a:gd name="connsiteY1" fmla="*/ 12700 h 730250"/>
              <a:gd name="connsiteX2" fmla="*/ 1457325 w 1454150"/>
              <a:gd name="connsiteY2" fmla="*/ 373126 h 730250"/>
              <a:gd name="connsiteX3" fmla="*/ 737361 w 1454150"/>
              <a:gd name="connsiteY3" fmla="*/ 733425 h 730250"/>
              <a:gd name="connsiteX4" fmla="*/ 17526 w 1454150"/>
              <a:gd name="connsiteY4" fmla="*/ 373126 h 730250"/>
              <a:gd name="connsiteX5" fmla="*/ 17526 w 1454150"/>
              <a:gd name="connsiteY5" fmla="*/ 373126 h 73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4150" h="730250">
                <a:moveTo>
                  <a:pt x="17526" y="373126"/>
                </a:moveTo>
                <a:cubicBezTo>
                  <a:pt x="17526" y="173990"/>
                  <a:pt x="339725" y="12700"/>
                  <a:pt x="737361" y="12700"/>
                </a:cubicBezTo>
                <a:cubicBezTo>
                  <a:pt x="1134998" y="12700"/>
                  <a:pt x="1457325" y="173990"/>
                  <a:pt x="1457325" y="373126"/>
                </a:cubicBezTo>
                <a:cubicBezTo>
                  <a:pt x="1457325" y="572135"/>
                  <a:pt x="1134998" y="733425"/>
                  <a:pt x="737361" y="733425"/>
                </a:cubicBezTo>
                <a:cubicBezTo>
                  <a:pt x="339725" y="733425"/>
                  <a:pt x="17526" y="572135"/>
                  <a:pt x="17526" y="373126"/>
                </a:cubicBezTo>
                <a:lnTo>
                  <a:pt x="17526" y="373126"/>
                </a:lnTo>
                <a:close/>
              </a:path>
            </a:pathLst>
          </a:custGeom>
          <a:solidFill>
            <a:srgbClr val="0000FF">
              <a:alpha val="0"/>
            </a:srgbClr>
          </a:solidFill>
          <a:ln w="9525">
            <a:solidFill>
              <a:srgbClr val="FE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Freeform 202"/>
          <p:cNvSpPr/>
          <p:nvPr/>
        </p:nvSpPr>
        <p:spPr>
          <a:xfrm>
            <a:off x="2144712" y="4202112"/>
            <a:ext cx="153987" cy="153987"/>
          </a:xfrm>
          <a:custGeom>
            <a:avLst/>
            <a:gdLst>
              <a:gd name="connsiteX0" fmla="*/ 157162 w 153987"/>
              <a:gd name="connsiteY0" fmla="*/ 19240 h 153987"/>
              <a:gd name="connsiteX1" fmla="*/ 85661 w 153987"/>
              <a:gd name="connsiteY1" fmla="*/ 162115 h 153987"/>
              <a:gd name="connsiteX2" fmla="*/ 14287 w 153987"/>
              <a:gd name="connsiteY2" fmla="*/ 19240 h 153987"/>
              <a:gd name="connsiteX3" fmla="*/ 157162 w 153987"/>
              <a:gd name="connsiteY3" fmla="*/ 19240 h 153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987" h="153987">
                <a:moveTo>
                  <a:pt x="157162" y="19240"/>
                </a:moveTo>
                <a:lnTo>
                  <a:pt x="85661" y="162115"/>
                </a:lnTo>
                <a:lnTo>
                  <a:pt x="14287" y="19240"/>
                </a:lnTo>
                <a:lnTo>
                  <a:pt x="157162" y="1924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Freeform 203"/>
          <p:cNvSpPr/>
          <p:nvPr/>
        </p:nvSpPr>
        <p:spPr>
          <a:xfrm>
            <a:off x="2208212" y="3859212"/>
            <a:ext cx="39687" cy="382587"/>
          </a:xfrm>
          <a:custGeom>
            <a:avLst/>
            <a:gdLst>
              <a:gd name="connsiteX0" fmla="*/ 22225 w 39687"/>
              <a:gd name="connsiteY0" fmla="*/ 1841 h 382587"/>
              <a:gd name="connsiteX1" fmla="*/ 22225 w 39687"/>
              <a:gd name="connsiteY1" fmla="*/ 376491 h 382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687" h="382587">
                <a:moveTo>
                  <a:pt x="22225" y="1841"/>
                </a:moveTo>
                <a:lnTo>
                  <a:pt x="22225" y="376491"/>
                </a:lnTo>
              </a:path>
            </a:pathLst>
          </a:custGeom>
          <a:ln w="28575">
            <a:solidFill>
              <a:srgbClr val="00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Freeform 204"/>
          <p:cNvSpPr/>
          <p:nvPr/>
        </p:nvSpPr>
        <p:spPr>
          <a:xfrm>
            <a:off x="6970712" y="4202112"/>
            <a:ext cx="153987" cy="153987"/>
          </a:xfrm>
          <a:custGeom>
            <a:avLst/>
            <a:gdLst>
              <a:gd name="connsiteX0" fmla="*/ 157162 w 153987"/>
              <a:gd name="connsiteY0" fmla="*/ 19240 h 153987"/>
              <a:gd name="connsiteX1" fmla="*/ 85661 w 153987"/>
              <a:gd name="connsiteY1" fmla="*/ 162115 h 153987"/>
              <a:gd name="connsiteX2" fmla="*/ 14287 w 153987"/>
              <a:gd name="connsiteY2" fmla="*/ 19240 h 153987"/>
              <a:gd name="connsiteX3" fmla="*/ 157162 w 153987"/>
              <a:gd name="connsiteY3" fmla="*/ 19240 h 153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987" h="153987">
                <a:moveTo>
                  <a:pt x="157162" y="19240"/>
                </a:moveTo>
                <a:lnTo>
                  <a:pt x="85661" y="162115"/>
                </a:lnTo>
                <a:lnTo>
                  <a:pt x="14287" y="19240"/>
                </a:lnTo>
                <a:lnTo>
                  <a:pt x="157162" y="1924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Freeform 205"/>
          <p:cNvSpPr/>
          <p:nvPr/>
        </p:nvSpPr>
        <p:spPr>
          <a:xfrm>
            <a:off x="7034212" y="3859212"/>
            <a:ext cx="39687" cy="382587"/>
          </a:xfrm>
          <a:custGeom>
            <a:avLst/>
            <a:gdLst>
              <a:gd name="connsiteX0" fmla="*/ 22225 w 39687"/>
              <a:gd name="connsiteY0" fmla="*/ 1841 h 382587"/>
              <a:gd name="connsiteX1" fmla="*/ 22225 w 39687"/>
              <a:gd name="connsiteY1" fmla="*/ 376491 h 382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687" h="382587">
                <a:moveTo>
                  <a:pt x="22225" y="1841"/>
                </a:moveTo>
                <a:lnTo>
                  <a:pt x="22225" y="376491"/>
                </a:lnTo>
              </a:path>
            </a:pathLst>
          </a:custGeom>
          <a:ln w="28575">
            <a:solidFill>
              <a:srgbClr val="00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7" name="Picture 20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480" y="4579620"/>
            <a:ext cx="1950720" cy="2004060"/>
          </a:xfrm>
          <a:prstGeom prst="rect">
            <a:avLst/>
          </a:prstGeom>
        </p:spPr>
      </p:pic>
      <p:sp>
        <p:nvSpPr>
          <p:cNvPr id="2" name="Freeform 207"/>
          <p:cNvSpPr/>
          <p:nvPr/>
        </p:nvSpPr>
        <p:spPr>
          <a:xfrm>
            <a:off x="379412" y="2576512"/>
            <a:ext cx="3684587" cy="1081087"/>
          </a:xfrm>
          <a:custGeom>
            <a:avLst/>
            <a:gdLst>
              <a:gd name="connsiteX0" fmla="*/ 15875 w 3684587"/>
              <a:gd name="connsiteY0" fmla="*/ 1093152 h 1081087"/>
              <a:gd name="connsiteX1" fmla="*/ 3687698 w 3684587"/>
              <a:gd name="connsiteY1" fmla="*/ 1093152 h 1081087"/>
              <a:gd name="connsiteX2" fmla="*/ 3687698 w 3684587"/>
              <a:gd name="connsiteY2" fmla="*/ 15938 h 1081087"/>
              <a:gd name="connsiteX3" fmla="*/ 15875 w 3684587"/>
              <a:gd name="connsiteY3" fmla="*/ 15938 h 1081087"/>
              <a:gd name="connsiteX4" fmla="*/ 15875 w 3684587"/>
              <a:gd name="connsiteY4" fmla="*/ 1093152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84587" h="1081087">
                <a:moveTo>
                  <a:pt x="15875" y="1093152"/>
                </a:moveTo>
                <a:lnTo>
                  <a:pt x="3687698" y="1093152"/>
                </a:lnTo>
                <a:lnTo>
                  <a:pt x="3687698" y="15938"/>
                </a:lnTo>
                <a:lnTo>
                  <a:pt x="15875" y="15938"/>
                </a:lnTo>
                <a:lnTo>
                  <a:pt x="15875" y="1093152"/>
                </a:lnTo>
                <a:close/>
              </a:path>
            </a:pathLst>
          </a:custGeom>
          <a:solidFill>
            <a:srgbClr val="0000FE">
              <a:alpha val="0"/>
            </a:srgbClr>
          </a:solidFill>
          <a:ln w="9525">
            <a:solidFill>
              <a:srgbClr val="BF4F4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Freeform 208"/>
          <p:cNvSpPr/>
          <p:nvPr/>
        </p:nvSpPr>
        <p:spPr>
          <a:xfrm>
            <a:off x="5129212" y="2576512"/>
            <a:ext cx="3824287" cy="1081087"/>
          </a:xfrm>
          <a:custGeom>
            <a:avLst/>
            <a:gdLst>
              <a:gd name="connsiteX0" fmla="*/ 19113 w 3824287"/>
              <a:gd name="connsiteY0" fmla="*/ 1093152 h 1081087"/>
              <a:gd name="connsiteX1" fmla="*/ 3835463 w 3824287"/>
              <a:gd name="connsiteY1" fmla="*/ 1093152 h 1081087"/>
              <a:gd name="connsiteX2" fmla="*/ 3835463 w 3824287"/>
              <a:gd name="connsiteY2" fmla="*/ 15938 h 1081087"/>
              <a:gd name="connsiteX3" fmla="*/ 19113 w 3824287"/>
              <a:gd name="connsiteY3" fmla="*/ 15938 h 1081087"/>
              <a:gd name="connsiteX4" fmla="*/ 19113 w 3824287"/>
              <a:gd name="connsiteY4" fmla="*/ 1093152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24287" h="1081087">
                <a:moveTo>
                  <a:pt x="19113" y="1093152"/>
                </a:moveTo>
                <a:lnTo>
                  <a:pt x="3835463" y="1093152"/>
                </a:lnTo>
                <a:lnTo>
                  <a:pt x="3835463" y="15938"/>
                </a:lnTo>
                <a:lnTo>
                  <a:pt x="19113" y="15938"/>
                </a:lnTo>
                <a:lnTo>
                  <a:pt x="19113" y="1093152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9525">
            <a:solidFill>
              <a:srgbClr val="BF4F4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Freeform 209"/>
          <p:cNvSpPr/>
          <p:nvPr/>
        </p:nvSpPr>
        <p:spPr>
          <a:xfrm>
            <a:off x="2144712" y="1966912"/>
            <a:ext cx="153987" cy="153987"/>
          </a:xfrm>
          <a:custGeom>
            <a:avLst/>
            <a:gdLst>
              <a:gd name="connsiteX0" fmla="*/ 157162 w 153987"/>
              <a:gd name="connsiteY0" fmla="*/ 22161 h 153987"/>
              <a:gd name="connsiteX1" fmla="*/ 85661 w 153987"/>
              <a:gd name="connsiteY1" fmla="*/ 165036 h 153987"/>
              <a:gd name="connsiteX2" fmla="*/ 14287 w 153987"/>
              <a:gd name="connsiteY2" fmla="*/ 22161 h 153987"/>
              <a:gd name="connsiteX3" fmla="*/ 157162 w 153987"/>
              <a:gd name="connsiteY3" fmla="*/ 22161 h 153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987" h="153987">
                <a:moveTo>
                  <a:pt x="157162" y="22161"/>
                </a:moveTo>
                <a:lnTo>
                  <a:pt x="85661" y="165036"/>
                </a:lnTo>
                <a:lnTo>
                  <a:pt x="14287" y="22161"/>
                </a:lnTo>
                <a:lnTo>
                  <a:pt x="157162" y="22161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Freeform 210"/>
          <p:cNvSpPr/>
          <p:nvPr/>
        </p:nvSpPr>
        <p:spPr>
          <a:xfrm>
            <a:off x="2208212" y="1624012"/>
            <a:ext cx="39687" cy="382587"/>
          </a:xfrm>
          <a:custGeom>
            <a:avLst/>
            <a:gdLst>
              <a:gd name="connsiteX0" fmla="*/ 22225 w 39687"/>
              <a:gd name="connsiteY0" fmla="*/ 4762 h 382587"/>
              <a:gd name="connsiteX1" fmla="*/ 22225 w 39687"/>
              <a:gd name="connsiteY1" fmla="*/ 379412 h 382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687" h="382587">
                <a:moveTo>
                  <a:pt x="22225" y="4762"/>
                </a:moveTo>
                <a:lnTo>
                  <a:pt x="22225" y="379412"/>
                </a:lnTo>
              </a:path>
            </a:pathLst>
          </a:custGeom>
          <a:ln w="28575">
            <a:solidFill>
              <a:srgbClr val="00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Freeform 211"/>
          <p:cNvSpPr/>
          <p:nvPr/>
        </p:nvSpPr>
        <p:spPr>
          <a:xfrm>
            <a:off x="6970712" y="1966912"/>
            <a:ext cx="153987" cy="166687"/>
          </a:xfrm>
          <a:custGeom>
            <a:avLst/>
            <a:gdLst>
              <a:gd name="connsiteX0" fmla="*/ 157162 w 153987"/>
              <a:gd name="connsiteY0" fmla="*/ 23812 h 166687"/>
              <a:gd name="connsiteX1" fmla="*/ 85661 w 153987"/>
              <a:gd name="connsiteY1" fmla="*/ 166687 h 166687"/>
              <a:gd name="connsiteX2" fmla="*/ 14287 w 153987"/>
              <a:gd name="connsiteY2" fmla="*/ 23812 h 166687"/>
              <a:gd name="connsiteX3" fmla="*/ 157162 w 153987"/>
              <a:gd name="connsiteY3" fmla="*/ 23812 h 166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987" h="166687">
                <a:moveTo>
                  <a:pt x="157162" y="23812"/>
                </a:moveTo>
                <a:lnTo>
                  <a:pt x="85661" y="166687"/>
                </a:lnTo>
                <a:lnTo>
                  <a:pt x="14287" y="23812"/>
                </a:lnTo>
                <a:lnTo>
                  <a:pt x="157162" y="23812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Freeform 212"/>
          <p:cNvSpPr/>
          <p:nvPr/>
        </p:nvSpPr>
        <p:spPr>
          <a:xfrm>
            <a:off x="7034212" y="1624012"/>
            <a:ext cx="39687" cy="382587"/>
          </a:xfrm>
          <a:custGeom>
            <a:avLst/>
            <a:gdLst>
              <a:gd name="connsiteX0" fmla="*/ 22225 w 39687"/>
              <a:gd name="connsiteY0" fmla="*/ 6286 h 382587"/>
              <a:gd name="connsiteX1" fmla="*/ 22225 w 39687"/>
              <a:gd name="connsiteY1" fmla="*/ 380936 h 382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687" h="382587">
                <a:moveTo>
                  <a:pt x="22225" y="6286"/>
                </a:moveTo>
                <a:lnTo>
                  <a:pt x="22225" y="380936"/>
                </a:lnTo>
              </a:path>
            </a:pathLst>
          </a:custGeom>
          <a:ln w="28575">
            <a:solidFill>
              <a:srgbClr val="00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Freeform 213"/>
          <p:cNvSpPr/>
          <p:nvPr/>
        </p:nvSpPr>
        <p:spPr>
          <a:xfrm>
            <a:off x="3376612" y="4900612"/>
            <a:ext cx="2922587" cy="1487487"/>
          </a:xfrm>
          <a:custGeom>
            <a:avLst/>
            <a:gdLst>
              <a:gd name="connsiteX0" fmla="*/ 23177 w 2922587"/>
              <a:gd name="connsiteY0" fmla="*/ 1493202 h 1487487"/>
              <a:gd name="connsiteX1" fmla="*/ 2923476 w 2922587"/>
              <a:gd name="connsiteY1" fmla="*/ 1493202 h 1487487"/>
              <a:gd name="connsiteX2" fmla="*/ 2923476 w 2922587"/>
              <a:gd name="connsiteY2" fmla="*/ 15811 h 1487487"/>
              <a:gd name="connsiteX3" fmla="*/ 23177 w 2922587"/>
              <a:gd name="connsiteY3" fmla="*/ 15811 h 1487487"/>
              <a:gd name="connsiteX4" fmla="*/ 23177 w 2922587"/>
              <a:gd name="connsiteY4" fmla="*/ 1493202 h 1487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2587" h="1487487">
                <a:moveTo>
                  <a:pt x="23177" y="1493202"/>
                </a:moveTo>
                <a:lnTo>
                  <a:pt x="2923476" y="1493202"/>
                </a:lnTo>
                <a:lnTo>
                  <a:pt x="2923476" y="15811"/>
                </a:lnTo>
                <a:lnTo>
                  <a:pt x="23177" y="15811"/>
                </a:lnTo>
                <a:lnTo>
                  <a:pt x="23177" y="1493202"/>
                </a:lnTo>
                <a:close/>
              </a:path>
            </a:pathLst>
          </a:custGeom>
          <a:solidFill>
            <a:srgbClr val="FEFE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Freeform 214"/>
          <p:cNvSpPr/>
          <p:nvPr/>
        </p:nvSpPr>
        <p:spPr>
          <a:xfrm>
            <a:off x="3376612" y="4900612"/>
            <a:ext cx="2922587" cy="1487487"/>
          </a:xfrm>
          <a:custGeom>
            <a:avLst/>
            <a:gdLst>
              <a:gd name="connsiteX0" fmla="*/ 23177 w 2922587"/>
              <a:gd name="connsiteY0" fmla="*/ 1493202 h 1487487"/>
              <a:gd name="connsiteX1" fmla="*/ 2923476 w 2922587"/>
              <a:gd name="connsiteY1" fmla="*/ 1493202 h 1487487"/>
              <a:gd name="connsiteX2" fmla="*/ 2923476 w 2922587"/>
              <a:gd name="connsiteY2" fmla="*/ 15811 h 1487487"/>
              <a:gd name="connsiteX3" fmla="*/ 23177 w 2922587"/>
              <a:gd name="connsiteY3" fmla="*/ 15811 h 1487487"/>
              <a:gd name="connsiteX4" fmla="*/ 23177 w 2922587"/>
              <a:gd name="connsiteY4" fmla="*/ 1493202 h 1487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2587" h="1487487">
                <a:moveTo>
                  <a:pt x="23177" y="1493202"/>
                </a:moveTo>
                <a:lnTo>
                  <a:pt x="2923476" y="1493202"/>
                </a:lnTo>
                <a:lnTo>
                  <a:pt x="2923476" y="15811"/>
                </a:lnTo>
                <a:lnTo>
                  <a:pt x="23177" y="15811"/>
                </a:lnTo>
                <a:lnTo>
                  <a:pt x="23177" y="1493202"/>
                </a:lnTo>
                <a:close/>
              </a:path>
            </a:pathLst>
          </a:custGeom>
          <a:solidFill>
            <a:srgbClr val="0000FF">
              <a:alpha val="0"/>
            </a:srgbClr>
          </a:solidFill>
          <a:ln w="9525">
            <a:solidFill>
              <a:srgbClr val="FE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6" name="Picture 2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220" y="4564379"/>
            <a:ext cx="899160" cy="1927860"/>
          </a:xfrm>
          <a:prstGeom prst="rect">
            <a:avLst/>
          </a:prstGeom>
        </p:spPr>
      </p:pic>
      <p:pic>
        <p:nvPicPr>
          <p:cNvPr id="217" name="Picture 2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24840"/>
          </a:xfrm>
          <a:prstGeom prst="rect">
            <a:avLst/>
          </a:prstGeom>
        </p:spPr>
      </p:pic>
      <p:sp>
        <p:nvSpPr>
          <p:cNvPr id="3" name="TextBox 217"/>
          <p:cNvSpPr txBox="1"/>
          <p:nvPr/>
        </p:nvSpPr>
        <p:spPr>
          <a:xfrm>
            <a:off x="153009" y="21162"/>
            <a:ext cx="8967482" cy="396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Facteurs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transcription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programmes</a:t>
            </a:r>
            <a:r>
              <a:rPr lang="en-US" altLang="zh-CN" sz="2600" spc="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développementaux</a:t>
            </a:r>
          </a:p>
        </p:txBody>
      </p:sp>
      <p:sp>
        <p:nvSpPr>
          <p:cNvPr id="218" name="TextBox 218"/>
          <p:cNvSpPr txBox="1"/>
          <p:nvPr/>
        </p:nvSpPr>
        <p:spPr>
          <a:xfrm>
            <a:off x="1893061" y="934719"/>
            <a:ext cx="5961445" cy="2743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4494657" algn="l"/>
              </a:tabLst>
            </a:pPr>
            <a:r>
              <a:rPr lang="en-US" altLang="zh-CN" sz="1800" b="1" i="1" spc="-10" dirty="0">
                <a:solidFill>
                  <a:srgbClr val="000000"/>
                </a:solidFill>
                <a:latin typeface="Calibri"/>
                <a:ea typeface="Calibri"/>
              </a:rPr>
              <a:t>Eyeless	Antennapedia</a:t>
            </a:r>
          </a:p>
        </p:txBody>
      </p:sp>
      <p:sp>
        <p:nvSpPr>
          <p:cNvPr id="219" name="TextBox 219"/>
          <p:cNvSpPr txBox="1"/>
          <p:nvPr/>
        </p:nvSpPr>
        <p:spPr>
          <a:xfrm>
            <a:off x="486765" y="2640592"/>
            <a:ext cx="3556914" cy="9755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600" dirty="0">
                <a:solidFill>
                  <a:srgbClr val="BF4F4C"/>
                </a:solidFill>
                <a:latin typeface="Arial"/>
                <a:ea typeface="Arial"/>
              </a:rPr>
              <a:t>Programme</a:t>
            </a:r>
            <a:r>
              <a:rPr lang="en-US" altLang="zh-CN" sz="1600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BF4F4C"/>
                </a:solidFill>
                <a:latin typeface="Arial"/>
                <a:ea typeface="Arial"/>
              </a:rPr>
              <a:t>développemental</a:t>
            </a:r>
            <a:r>
              <a:rPr lang="en-US" altLang="zh-CN" sz="1600" dirty="0">
                <a:solidFill>
                  <a:srgbClr val="BF4F4C"/>
                </a:solidFill>
                <a:latin typeface="Arial"/>
                <a:cs typeface="Arial"/>
              </a:rPr>
              <a:t>  </a:t>
            </a:r>
            <a:r>
              <a:rPr lang="en-US" altLang="zh-CN" sz="1600" dirty="0">
                <a:solidFill>
                  <a:srgbClr val="BF4F4C"/>
                </a:solidFill>
                <a:latin typeface="Arial"/>
                <a:ea typeface="Arial"/>
              </a:rPr>
              <a:t>de</a:t>
            </a:r>
            <a:r>
              <a:rPr lang="en-US" altLang="zh-CN" sz="1600" spc="-25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BF4F4C"/>
                </a:solidFill>
                <a:latin typeface="Arial"/>
                <a:ea typeface="Arial"/>
              </a:rPr>
              <a:t>l’oeil</a:t>
            </a:r>
          </a:p>
          <a:p>
            <a:pPr>
              <a:lnSpc>
                <a:spcPts val="1914"/>
              </a:lnSpc>
            </a:pPr>
            <a:endParaRPr lang="en-US" dirty="0"/>
          </a:p>
          <a:p>
            <a:pPr marL="0" hangingPunct="0">
              <a:lnSpc>
                <a:spcPct val="100000"/>
              </a:lnSpc>
            </a:pPr>
            <a:r>
              <a:rPr lang="en-US" altLang="zh-CN" sz="1600" i="1" spc="30" dirty="0">
                <a:solidFill>
                  <a:srgbClr val="000000"/>
                </a:solidFill>
                <a:latin typeface="Arial"/>
                <a:ea typeface="Arial"/>
              </a:rPr>
              <a:t>Ensemble</a:t>
            </a:r>
            <a:r>
              <a:rPr lang="en-US" altLang="zh-CN" sz="16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6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ea typeface="Arial"/>
              </a:rPr>
              <a:t>gènes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ea typeface="Arial"/>
              </a:rPr>
              <a:t>cibles</a:t>
            </a:r>
            <a:r>
              <a:rPr lang="en-US" altLang="zh-CN" sz="16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ea typeface="Arial"/>
              </a:rPr>
              <a:t>contrôlés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par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facteur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transcription</a:t>
            </a:r>
            <a:r>
              <a:rPr lang="en-US" altLang="zh-CN" sz="1600" i="1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Eyeless</a:t>
            </a:r>
          </a:p>
        </p:txBody>
      </p:sp>
      <p:sp>
        <p:nvSpPr>
          <p:cNvPr id="220" name="TextBox 220"/>
          <p:cNvSpPr txBox="1"/>
          <p:nvPr/>
        </p:nvSpPr>
        <p:spPr>
          <a:xfrm>
            <a:off x="5240401" y="2640592"/>
            <a:ext cx="3702019" cy="9755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600" dirty="0">
                <a:solidFill>
                  <a:srgbClr val="BF4F4C"/>
                </a:solidFill>
                <a:latin typeface="Arial"/>
                <a:ea typeface="Arial"/>
              </a:rPr>
              <a:t>Programme</a:t>
            </a:r>
            <a:r>
              <a:rPr lang="en-US" altLang="zh-CN" sz="1600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BF4F4C"/>
                </a:solidFill>
                <a:latin typeface="Arial"/>
                <a:ea typeface="Arial"/>
              </a:rPr>
              <a:t>développemental</a:t>
            </a:r>
            <a:r>
              <a:rPr lang="en-US" altLang="zh-CN" sz="1600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BF4F4C"/>
                </a:solidFill>
                <a:latin typeface="Arial"/>
                <a:ea typeface="Arial"/>
              </a:rPr>
              <a:t>de</a:t>
            </a:r>
            <a:r>
              <a:rPr lang="en-US" altLang="zh-CN" sz="1600" spc="-34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BF4F4C"/>
                </a:solidFill>
                <a:latin typeface="Arial"/>
                <a:ea typeface="Arial"/>
              </a:rPr>
              <a:t>patte</a:t>
            </a:r>
          </a:p>
          <a:p>
            <a:pPr>
              <a:lnSpc>
                <a:spcPts val="1914"/>
              </a:lnSpc>
            </a:pPr>
            <a:endParaRPr lang="en-US" dirty="0"/>
          </a:p>
          <a:p>
            <a:pPr marL="0" hangingPunct="0">
              <a:lnSpc>
                <a:spcPct val="100000"/>
              </a:lnSpc>
            </a:pP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Ensemble</a:t>
            </a:r>
            <a:r>
              <a:rPr lang="en-US" altLang="zh-CN" sz="1600" i="1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i="1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gènes</a:t>
            </a:r>
            <a:r>
              <a:rPr lang="en-US" altLang="zh-CN" sz="1600" i="1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cibles</a:t>
            </a:r>
            <a:r>
              <a:rPr lang="en-US" altLang="zh-CN" sz="1600" i="1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contrôlés</a:t>
            </a:r>
            <a:r>
              <a:rPr lang="en-US" altLang="zh-CN" sz="1600" i="1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par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facteur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transcription</a:t>
            </a:r>
            <a:r>
              <a:rPr lang="en-US" altLang="zh-CN" sz="1600" i="1" spc="-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Antennapedia</a:t>
            </a:r>
          </a:p>
        </p:txBody>
      </p:sp>
      <p:sp>
        <p:nvSpPr>
          <p:cNvPr id="221" name="TextBox 221"/>
          <p:cNvSpPr txBox="1"/>
          <p:nvPr/>
        </p:nvSpPr>
        <p:spPr>
          <a:xfrm>
            <a:off x="3491738" y="4999583"/>
            <a:ext cx="2781158" cy="7886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5833"/>
              </a:lnSpc>
            </a:pPr>
            <a:r>
              <a:rPr lang="en-US" altLang="zh-CN" sz="1800" b="1" dirty="0">
                <a:solidFill>
                  <a:srgbClr val="FE0000"/>
                </a:solidFill>
                <a:latin typeface="Calibri"/>
                <a:ea typeface="Calibri"/>
              </a:rPr>
              <a:t>La</a:t>
            </a:r>
            <a:r>
              <a:rPr lang="en-US" altLang="zh-CN" sz="1800" b="1" spc="55" dirty="0">
                <a:solidFill>
                  <a:srgbClr val="FE0000"/>
                </a:solidFill>
                <a:latin typeface="Calibri"/>
                <a:cs typeface="Calibri"/>
              </a:rPr>
              <a:t>   </a:t>
            </a:r>
            <a:r>
              <a:rPr lang="en-US" altLang="zh-CN" sz="1800" b="1" dirty="0">
                <a:solidFill>
                  <a:srgbClr val="FE0000"/>
                </a:solidFill>
                <a:latin typeface="Calibri"/>
                <a:ea typeface="Calibri"/>
              </a:rPr>
              <a:t>spécificité</a:t>
            </a:r>
            <a:r>
              <a:rPr lang="en-US" altLang="zh-CN" sz="1800" b="1" spc="55" dirty="0">
                <a:solidFill>
                  <a:srgbClr val="FE0000"/>
                </a:solidFill>
                <a:latin typeface="Calibri"/>
                <a:cs typeface="Calibri"/>
              </a:rPr>
              <a:t>   </a:t>
            </a:r>
            <a:r>
              <a:rPr lang="en-US" altLang="zh-CN" sz="1800" b="1" dirty="0">
                <a:solidFill>
                  <a:srgbClr val="FE0000"/>
                </a:solidFill>
                <a:latin typeface="Calibri"/>
                <a:ea typeface="Calibri"/>
              </a:rPr>
              <a:t>de</a:t>
            </a:r>
            <a:r>
              <a:rPr lang="en-US" altLang="zh-CN" sz="1800" b="1" spc="55" dirty="0">
                <a:solidFill>
                  <a:srgbClr val="FE0000"/>
                </a:solidFill>
                <a:latin typeface="Calibri"/>
                <a:cs typeface="Calibri"/>
              </a:rPr>
              <a:t>   </a:t>
            </a:r>
            <a:r>
              <a:rPr lang="en-US" altLang="zh-CN" sz="1800" b="1" dirty="0">
                <a:solidFill>
                  <a:srgbClr val="FE0000"/>
                </a:solidFill>
                <a:latin typeface="Calibri"/>
                <a:ea typeface="Calibri"/>
              </a:rPr>
              <a:t>l’organe</a:t>
            </a:r>
            <a:r>
              <a:rPr lang="en-US" altLang="zh-CN" sz="1800" b="1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spc="50" dirty="0">
                <a:solidFill>
                  <a:srgbClr val="FE0000"/>
                </a:solidFill>
                <a:latin typeface="Calibri"/>
                <a:ea typeface="Calibri"/>
              </a:rPr>
              <a:t>formé</a:t>
            </a:r>
            <a:r>
              <a:rPr lang="en-US" altLang="zh-CN" sz="1800" b="1" spc="25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spc="44" dirty="0">
                <a:solidFill>
                  <a:srgbClr val="FE0000"/>
                </a:solidFill>
                <a:latin typeface="Calibri"/>
                <a:ea typeface="Calibri"/>
              </a:rPr>
              <a:t>est</a:t>
            </a:r>
            <a:r>
              <a:rPr lang="en-US" altLang="zh-CN" sz="1800" b="1" spc="25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spc="34" dirty="0">
                <a:solidFill>
                  <a:srgbClr val="FE0000"/>
                </a:solidFill>
                <a:latin typeface="Calibri"/>
                <a:ea typeface="Calibri"/>
              </a:rPr>
              <a:t>liée</a:t>
            </a:r>
            <a:r>
              <a:rPr lang="en-US" altLang="zh-CN" sz="1800" b="1" spc="30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spc="64" dirty="0">
                <a:solidFill>
                  <a:srgbClr val="FE0000"/>
                </a:solidFill>
                <a:latin typeface="Calibri"/>
                <a:ea typeface="Calibri"/>
              </a:rPr>
              <a:t>à</a:t>
            </a:r>
            <a:r>
              <a:rPr lang="en-US" altLang="zh-CN" sz="1800" b="1" spc="25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spc="44" dirty="0">
                <a:solidFill>
                  <a:srgbClr val="FE0000"/>
                </a:solidFill>
                <a:latin typeface="Calibri"/>
                <a:ea typeface="Calibri"/>
              </a:rPr>
              <a:t>l’ensemble</a:t>
            </a:r>
            <a:r>
              <a:rPr lang="en-US" altLang="zh-CN" sz="1800" b="1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spc="30" dirty="0">
                <a:solidFill>
                  <a:srgbClr val="FE0000"/>
                </a:solidFill>
                <a:latin typeface="Calibri"/>
                <a:ea typeface="Calibri"/>
              </a:rPr>
              <a:t>des</a:t>
            </a:r>
            <a:r>
              <a:rPr lang="en-US" altLang="zh-CN" sz="1800" b="1" spc="15" dirty="0">
                <a:solidFill>
                  <a:srgbClr val="FE0000"/>
                </a:solidFill>
                <a:latin typeface="Calibri"/>
                <a:cs typeface="Calibri"/>
              </a:rPr>
              <a:t>  </a:t>
            </a:r>
            <a:r>
              <a:rPr lang="en-US" altLang="zh-CN" sz="1800" b="1" spc="34" dirty="0">
                <a:solidFill>
                  <a:srgbClr val="FE0000"/>
                </a:solidFill>
                <a:latin typeface="Calibri"/>
                <a:ea typeface="Calibri"/>
              </a:rPr>
              <a:t>gènes</a:t>
            </a:r>
            <a:r>
              <a:rPr lang="en-US" altLang="zh-CN" sz="1800" b="1" spc="20" dirty="0">
                <a:solidFill>
                  <a:srgbClr val="FE0000"/>
                </a:solidFill>
                <a:latin typeface="Calibri"/>
                <a:cs typeface="Calibri"/>
              </a:rPr>
              <a:t>  </a:t>
            </a:r>
            <a:r>
              <a:rPr lang="en-US" altLang="zh-CN" sz="1800" b="1" spc="25" dirty="0">
                <a:solidFill>
                  <a:srgbClr val="FE0000"/>
                </a:solidFill>
                <a:latin typeface="Calibri"/>
                <a:ea typeface="Calibri"/>
              </a:rPr>
              <a:t>cibles</a:t>
            </a:r>
            <a:r>
              <a:rPr lang="en-US" altLang="zh-CN" sz="1800" b="1" spc="15" dirty="0">
                <a:solidFill>
                  <a:srgbClr val="FE0000"/>
                </a:solidFill>
                <a:latin typeface="Calibri"/>
                <a:cs typeface="Calibri"/>
              </a:rPr>
              <a:t>  </a:t>
            </a:r>
            <a:r>
              <a:rPr lang="en-US" altLang="zh-CN" sz="1800" b="1" spc="30" dirty="0">
                <a:solidFill>
                  <a:srgbClr val="FE0000"/>
                </a:solidFill>
                <a:latin typeface="Calibri"/>
                <a:ea typeface="Calibri"/>
              </a:rPr>
              <a:t>contrôlés</a:t>
            </a:r>
          </a:p>
        </p:txBody>
      </p:sp>
      <p:sp>
        <p:nvSpPr>
          <p:cNvPr id="222" name="TextBox 222"/>
          <p:cNvSpPr txBox="1"/>
          <p:nvPr/>
        </p:nvSpPr>
        <p:spPr>
          <a:xfrm>
            <a:off x="3491738" y="5805601"/>
            <a:ext cx="2844083" cy="2743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697991" algn="l"/>
                <a:tab pos="1339977" algn="l"/>
                <a:tab pos="2479928" algn="l"/>
              </a:tabLst>
            </a:pPr>
            <a:r>
              <a:rPr lang="en-US" altLang="zh-CN" sz="1800" b="1" dirty="0">
                <a:solidFill>
                  <a:srgbClr val="FE0000"/>
                </a:solidFill>
                <a:latin typeface="Calibri"/>
                <a:ea typeface="Calibri"/>
              </a:rPr>
              <a:t>par	</a:t>
            </a:r>
            <a:r>
              <a:rPr lang="en-US" altLang="zh-CN" sz="1800" b="1" spc="-10" dirty="0">
                <a:solidFill>
                  <a:srgbClr val="FE0000"/>
                </a:solidFill>
                <a:latin typeface="Calibri"/>
                <a:ea typeface="Calibri"/>
              </a:rPr>
              <a:t>les	facteurs	</a:t>
            </a:r>
            <a:r>
              <a:rPr lang="en-US" altLang="zh-CN" sz="1800" b="1" spc="-25" dirty="0">
                <a:solidFill>
                  <a:srgbClr val="FE0000"/>
                </a:solidFill>
                <a:latin typeface="Calibri"/>
                <a:ea typeface="Calibri"/>
              </a:rPr>
              <a:t>de</a:t>
            </a:r>
          </a:p>
        </p:txBody>
      </p:sp>
      <p:sp>
        <p:nvSpPr>
          <p:cNvPr id="223" name="TextBox 223"/>
          <p:cNvSpPr txBox="1"/>
          <p:nvPr/>
        </p:nvSpPr>
        <p:spPr>
          <a:xfrm>
            <a:off x="3491738" y="6079998"/>
            <a:ext cx="1345123" cy="2743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-10" dirty="0">
                <a:solidFill>
                  <a:srgbClr val="FE0000"/>
                </a:solidFill>
                <a:latin typeface="Calibri"/>
                <a:ea typeface="Calibri"/>
              </a:rPr>
              <a:t>transc</a:t>
            </a:r>
            <a:r>
              <a:rPr lang="en-US" altLang="zh-CN" sz="1800" b="1" dirty="0">
                <a:solidFill>
                  <a:srgbClr val="FE0000"/>
                </a:solidFill>
                <a:latin typeface="Calibri"/>
                <a:ea typeface="Calibri"/>
              </a:rPr>
              <a:t>ription</a:t>
            </a:r>
          </a:p>
        </p:txBody>
      </p:sp>
      <p:sp>
        <p:nvSpPr>
          <p:cNvPr id="224" name="TextBox 224"/>
          <p:cNvSpPr txBox="1"/>
          <p:nvPr/>
        </p:nvSpPr>
        <p:spPr>
          <a:xfrm>
            <a:off x="6589141" y="6463292"/>
            <a:ext cx="2132482" cy="182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850516" algn="l"/>
              </a:tabLst>
            </a:pPr>
            <a:r>
              <a:rPr lang="en-US" altLang="zh-CN" sz="1000" i="1" dirty="0">
                <a:solidFill>
                  <a:srgbClr val="000000"/>
                </a:solidFill>
                <a:latin typeface="Times New Roman"/>
                <a:ea typeface="Times New Roman"/>
              </a:rPr>
              <a:t>Image:</a:t>
            </a:r>
            <a:r>
              <a:rPr lang="en-US" altLang="zh-CN" sz="10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000" i="1" dirty="0">
                <a:solidFill>
                  <a:srgbClr val="000000"/>
                </a:solidFill>
                <a:latin typeface="Times New Roman"/>
                <a:ea typeface="Times New Roman"/>
              </a:rPr>
              <a:t>Mao</a:t>
            </a:r>
            <a:r>
              <a:rPr lang="en-US" altLang="zh-CN" sz="10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000" i="1" dirty="0">
                <a:solidFill>
                  <a:srgbClr val="000000"/>
                </a:solidFill>
                <a:latin typeface="Times New Roman"/>
                <a:ea typeface="Times New Roman"/>
              </a:rPr>
              <a:t>Y</a:t>
            </a:r>
            <a:r>
              <a:rPr lang="en-US" altLang="zh-CN" sz="10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000" i="1" dirty="0">
                <a:solidFill>
                  <a:srgbClr val="000000"/>
                </a:solidFill>
                <a:latin typeface="Times New Roman"/>
                <a:ea typeface="Times New Roman"/>
              </a:rPr>
              <a:t>et</a:t>
            </a:r>
            <a:r>
              <a:rPr lang="en-US" altLang="zh-CN" sz="10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000" i="1" dirty="0">
                <a:solidFill>
                  <a:srgbClr val="000000"/>
                </a:solidFill>
                <a:latin typeface="Times New Roman"/>
                <a:ea typeface="Times New Roman"/>
              </a:rPr>
              <a:t>al.</a:t>
            </a:r>
            <a:r>
              <a:rPr lang="en-US" altLang="zh-CN" sz="1000" i="1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000" i="1" dirty="0">
                <a:solidFill>
                  <a:srgbClr val="000000"/>
                </a:solidFill>
                <a:latin typeface="Times New Roman"/>
                <a:ea typeface="Times New Roman"/>
              </a:rPr>
              <a:t>2006	</a:t>
            </a:r>
            <a:r>
              <a:rPr lang="en-US" altLang="zh-CN" sz="1200" spc="-20" dirty="0">
                <a:solidFill>
                  <a:srgbClr val="878787"/>
                </a:solidFill>
                <a:latin typeface="Calibri"/>
                <a:ea typeface="Calibri"/>
              </a:rPr>
              <a:t>45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Picture 2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01040"/>
          </a:xfrm>
          <a:prstGeom prst="rect">
            <a:avLst/>
          </a:prstGeom>
        </p:spPr>
      </p:pic>
      <p:sp>
        <p:nvSpPr>
          <p:cNvPr id="2" name="TextBox 226"/>
          <p:cNvSpPr txBox="1"/>
          <p:nvPr/>
        </p:nvSpPr>
        <p:spPr>
          <a:xfrm>
            <a:off x="132892" y="99616"/>
            <a:ext cx="8882057" cy="65459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Conclusions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concernant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génétique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2800" spc="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développement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864"/>
              </a:lnSpc>
            </a:pPr>
            <a:endParaRPr lang="en-US" dirty="0"/>
          </a:p>
          <a:p>
            <a:pPr marL="354177" hangingPunct="0">
              <a:lnSpc>
                <a:spcPct val="98333"/>
              </a:lnSpc>
            </a:pP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8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  <a:r>
              <a:rPr lang="en-US" altLang="zh-CN" sz="18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partir</a:t>
            </a:r>
            <a:r>
              <a:rPr lang="en-US" altLang="zh-CN" sz="18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8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années</a:t>
            </a:r>
            <a:r>
              <a:rPr lang="en-US" altLang="zh-CN" sz="18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‘70,</a:t>
            </a:r>
            <a:r>
              <a:rPr lang="en-US" altLang="zh-CN" sz="18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on</a:t>
            </a:r>
            <a:r>
              <a:rPr lang="en-US" altLang="zh-CN" sz="18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découvre</a:t>
            </a:r>
            <a:r>
              <a:rPr lang="en-US" altLang="zh-CN" sz="18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que</a:t>
            </a:r>
            <a:r>
              <a:rPr lang="en-US" altLang="zh-CN" sz="18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certains</a:t>
            </a:r>
            <a:r>
              <a:rPr lang="en-US" altLang="zh-CN" sz="18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gènes</a:t>
            </a:r>
            <a:r>
              <a:rPr lang="en-US" altLang="zh-CN" sz="18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ont</a:t>
            </a:r>
            <a:r>
              <a:rPr lang="en-US" altLang="zh-CN" sz="18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pour</a:t>
            </a:r>
            <a:r>
              <a:rPr lang="en-US" altLang="zh-CN" sz="18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fonction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principale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contrôler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développement</a:t>
            </a:r>
            <a:r>
              <a:rPr lang="en-US" altLang="zh-CN" sz="18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embryonnaire.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150"/>
              </a:lnSpc>
            </a:pPr>
            <a:endParaRPr lang="en-US" dirty="0"/>
          </a:p>
          <a:p>
            <a:pPr marL="354177" hangingPunct="0">
              <a:lnSpc>
                <a:spcPct val="100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•Dans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un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premier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temps,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recherches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portent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sur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développement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spc="-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drosophile.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Elles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seront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récompensées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par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prix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Nobel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1800" spc="-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1995.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344"/>
              </a:lnSpc>
            </a:pPr>
            <a:endParaRPr lang="en-US" dirty="0"/>
          </a:p>
          <a:p>
            <a:pPr marL="354177" hangingPunct="0">
              <a:lnSpc>
                <a:spcPct val="10125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Parmi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gènes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développement,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certains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codent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pour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facteurs</a:t>
            </a:r>
            <a:r>
              <a:rPr lang="en-US" altLang="zh-CN" sz="18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transcription.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contrôlant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l’expression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d’un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ensemble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gènes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cibles,</a:t>
            </a:r>
            <a:r>
              <a:rPr lang="en-US" altLang="zh-CN" sz="1800" spc="-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ils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spécifient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l’identité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800" spc="-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cellules.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720"/>
              </a:lnSpc>
            </a:pPr>
            <a:endParaRPr lang="en-US" dirty="0"/>
          </a:p>
          <a:p>
            <a:pPr marL="354177" hangingPunct="0">
              <a:lnSpc>
                <a:spcPct val="98333"/>
              </a:lnSpc>
            </a:pP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8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Très</a:t>
            </a:r>
            <a:r>
              <a:rPr lang="en-US" altLang="zh-CN" sz="18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vite,</a:t>
            </a:r>
            <a:r>
              <a:rPr lang="en-US" altLang="zh-CN" sz="18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l’attention</a:t>
            </a:r>
            <a:r>
              <a:rPr lang="en-US" altLang="zh-CN" sz="18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se</a:t>
            </a:r>
            <a:r>
              <a:rPr lang="en-US" altLang="zh-CN" sz="18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porte</a:t>
            </a:r>
            <a:r>
              <a:rPr lang="en-US" altLang="zh-CN" sz="18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sur</a:t>
            </a:r>
            <a:r>
              <a:rPr lang="en-US" altLang="zh-CN" sz="18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l’existence</a:t>
            </a:r>
            <a:r>
              <a:rPr lang="en-US" altLang="zh-CN" sz="18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ces</a:t>
            </a:r>
            <a:r>
              <a:rPr lang="en-US" altLang="zh-CN" sz="18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gènes</a:t>
            </a:r>
            <a:r>
              <a:rPr lang="en-US" altLang="zh-CN" sz="18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développement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br/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chez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8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mammifères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275"/>
              </a:lnSpc>
            </a:pPr>
            <a:endParaRPr lang="en-US" dirty="0"/>
          </a:p>
          <a:p>
            <a:pPr marL="0" indent="8306765">
              <a:lnSpc>
                <a:spcPct val="100000"/>
              </a:lnSpc>
            </a:pPr>
            <a:r>
              <a:rPr lang="en-US" altLang="zh-CN" sz="1200" spc="-5" dirty="0">
                <a:solidFill>
                  <a:srgbClr val="878787"/>
                </a:solidFill>
                <a:latin typeface="Calibri"/>
                <a:ea typeface="Calibri"/>
              </a:rPr>
              <a:t>46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Picture 2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0760"/>
            <a:ext cx="9144000" cy="1097280"/>
          </a:xfrm>
          <a:prstGeom prst="rect">
            <a:avLst/>
          </a:prstGeom>
        </p:spPr>
      </p:pic>
      <p:sp>
        <p:nvSpPr>
          <p:cNvPr id="2" name="TextBox 228"/>
          <p:cNvSpPr txBox="1"/>
          <p:nvPr/>
        </p:nvSpPr>
        <p:spPr>
          <a:xfrm>
            <a:off x="1594738" y="1180170"/>
            <a:ext cx="5977651" cy="19490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51511">
              <a:lnSpc>
                <a:spcPct val="100000"/>
              </a:lnSpc>
            </a:pPr>
            <a:r>
              <a:rPr lang="en-US" altLang="zh-CN" sz="2800" i="1" dirty="0">
                <a:solidFill>
                  <a:srgbClr val="B7CCE3"/>
                </a:solidFill>
                <a:latin typeface="Arial"/>
                <a:ea typeface="Arial"/>
              </a:rPr>
              <a:t>La</a:t>
            </a:r>
            <a:r>
              <a:rPr lang="en-US" altLang="zh-CN" sz="2800" i="1" dirty="0">
                <a:solidFill>
                  <a:srgbClr val="B7CCE3"/>
                </a:solidFill>
                <a:latin typeface="Arial"/>
                <a:cs typeface="Arial"/>
              </a:rPr>
              <a:t> </a:t>
            </a:r>
            <a:r>
              <a:rPr lang="en-US" altLang="zh-CN" sz="2800" i="1" dirty="0">
                <a:solidFill>
                  <a:srgbClr val="B7CCE3"/>
                </a:solidFill>
                <a:latin typeface="Arial"/>
                <a:ea typeface="Arial"/>
              </a:rPr>
              <a:t>théorie</a:t>
            </a:r>
            <a:r>
              <a:rPr lang="en-US" altLang="zh-CN" sz="2800" i="1" dirty="0">
                <a:solidFill>
                  <a:srgbClr val="B7CCE3"/>
                </a:solidFill>
                <a:latin typeface="Arial"/>
                <a:cs typeface="Arial"/>
              </a:rPr>
              <a:t> </a:t>
            </a:r>
            <a:r>
              <a:rPr lang="en-US" altLang="zh-CN" sz="2800" i="1" dirty="0">
                <a:solidFill>
                  <a:srgbClr val="B7CCE3"/>
                </a:solidFill>
                <a:latin typeface="Arial"/>
                <a:ea typeface="Arial"/>
              </a:rPr>
              <a:t>de</a:t>
            </a:r>
            <a:r>
              <a:rPr lang="en-US" altLang="zh-CN" sz="2800" i="1" dirty="0">
                <a:solidFill>
                  <a:srgbClr val="B7CCE3"/>
                </a:solidFill>
                <a:latin typeface="Arial"/>
                <a:cs typeface="Arial"/>
              </a:rPr>
              <a:t> </a:t>
            </a:r>
            <a:r>
              <a:rPr lang="en-US" altLang="zh-CN" sz="2800" i="1" dirty="0">
                <a:solidFill>
                  <a:srgbClr val="B7CCE3"/>
                </a:solidFill>
                <a:latin typeface="Arial"/>
                <a:ea typeface="Arial"/>
              </a:rPr>
              <a:t>l’évolution</a:t>
            </a:r>
            <a:r>
              <a:rPr lang="en-US" altLang="zh-CN" sz="2800" i="1" spc="10" dirty="0">
                <a:solidFill>
                  <a:srgbClr val="B7CCE3"/>
                </a:solidFill>
                <a:latin typeface="Arial"/>
                <a:cs typeface="Arial"/>
              </a:rPr>
              <a:t> </a:t>
            </a:r>
            <a:r>
              <a:rPr lang="en-US" altLang="zh-CN" sz="2800" i="1" dirty="0">
                <a:solidFill>
                  <a:srgbClr val="B7CCE3"/>
                </a:solidFill>
                <a:latin typeface="Arial"/>
                <a:ea typeface="Arial"/>
              </a:rPr>
              <a:t>aujourd’hui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225"/>
              </a:lnSpc>
            </a:pPr>
            <a:endParaRPr lang="en-US" dirty="0"/>
          </a:p>
          <a:p>
            <a:pPr marL="0" indent="1338325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Similitudes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variations:</a:t>
            </a:r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Evolution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processus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développementaux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Picture 2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" y="541020"/>
            <a:ext cx="5189220" cy="6294120"/>
          </a:xfrm>
          <a:prstGeom prst="rect">
            <a:avLst/>
          </a:prstGeom>
        </p:spPr>
      </p:pic>
      <p:pic>
        <p:nvPicPr>
          <p:cNvPr id="231" name="Picture 2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48640"/>
          </a:xfrm>
          <a:prstGeom prst="rect">
            <a:avLst/>
          </a:prstGeom>
        </p:spPr>
      </p:pic>
      <p:sp>
        <p:nvSpPr>
          <p:cNvPr id="2" name="TextBox 231"/>
          <p:cNvSpPr txBox="1"/>
          <p:nvPr/>
        </p:nvSpPr>
        <p:spPr>
          <a:xfrm>
            <a:off x="1300861" y="48310"/>
            <a:ext cx="7588512" cy="34670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Parenté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évolution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animaux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pluricellulaires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175"/>
              </a:lnSpc>
            </a:pPr>
            <a:endParaRPr lang="en-US" dirty="0"/>
          </a:p>
          <a:p>
            <a:pPr marL="0" indent="4246245">
              <a:lnSpc>
                <a:spcPct val="100000"/>
              </a:lnSpc>
            </a:pPr>
            <a:r>
              <a:rPr lang="en-US" altLang="zh-CN" sz="1800" spc="-5" dirty="0">
                <a:solidFill>
                  <a:srgbClr val="000000"/>
                </a:solidFill>
                <a:latin typeface="Arial"/>
                <a:ea typeface="Arial"/>
              </a:rPr>
              <a:t>On</a:t>
            </a:r>
            <a:r>
              <a:rPr lang="en-US" altLang="zh-CN" sz="18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observe: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725"/>
              </a:lnSpc>
            </a:pPr>
            <a:endParaRPr lang="en-US" dirty="0"/>
          </a:p>
          <a:p>
            <a:pPr marL="0" indent="4226941">
              <a:lnSpc>
                <a:spcPct val="100000"/>
              </a:lnSpc>
            </a:pPr>
            <a:r>
              <a:rPr lang="en-US" altLang="zh-CN" sz="1800" dirty="0">
                <a:solidFill>
                  <a:srgbClr val="BF4F4C"/>
                </a:solidFill>
                <a:latin typeface="Wingdings"/>
                <a:ea typeface="Wingdings"/>
              </a:rPr>
              <a:t></a:t>
            </a:r>
            <a:r>
              <a:rPr lang="en-US" altLang="zh-CN" sz="1800" spc="-400" dirty="0">
                <a:solidFill>
                  <a:srgbClr val="BF4F4C"/>
                </a:solidFill>
                <a:latin typeface="Wingdings"/>
                <a:cs typeface="Wingdings"/>
              </a:rPr>
              <a:t> </a:t>
            </a:r>
            <a:r>
              <a:rPr lang="en-US" altLang="zh-CN" sz="1800" dirty="0">
                <a:solidFill>
                  <a:srgbClr val="BF4F4C"/>
                </a:solidFill>
                <a:latin typeface="Arial"/>
                <a:ea typeface="Arial"/>
              </a:rPr>
              <a:t>Une</a:t>
            </a:r>
            <a:r>
              <a:rPr lang="en-US" altLang="zh-CN" sz="1800" spc="-110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BF4F4C"/>
                </a:solidFill>
                <a:latin typeface="Arial"/>
                <a:ea typeface="Arial"/>
              </a:rPr>
              <a:t>grande</a:t>
            </a:r>
            <a:r>
              <a:rPr lang="en-US" altLang="zh-CN" sz="1800" spc="-110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BF4F4C"/>
                </a:solidFill>
                <a:latin typeface="Arial"/>
                <a:ea typeface="Arial"/>
              </a:rPr>
              <a:t>variété</a:t>
            </a:r>
            <a:r>
              <a:rPr lang="en-US" altLang="zh-CN" sz="1800" spc="-114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BF4F4C"/>
                </a:solidFill>
                <a:latin typeface="Arial"/>
                <a:ea typeface="Arial"/>
              </a:rPr>
              <a:t>de</a:t>
            </a:r>
            <a:r>
              <a:rPr lang="en-US" altLang="zh-CN" sz="1800" spc="-114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BF4F4C"/>
                </a:solidFill>
                <a:latin typeface="Arial"/>
                <a:ea typeface="Arial"/>
              </a:rPr>
              <a:t>formes</a:t>
            </a:r>
          </a:p>
          <a:p>
            <a:pPr>
              <a:lnSpc>
                <a:spcPts val="1939"/>
              </a:lnSpc>
            </a:pPr>
            <a:endParaRPr lang="en-US" dirty="0"/>
          </a:p>
          <a:p>
            <a:pPr marL="4226941" hangingPunct="0">
              <a:lnSpc>
                <a:spcPct val="98333"/>
              </a:lnSpc>
            </a:pPr>
            <a:r>
              <a:rPr lang="en-US" altLang="zh-CN" sz="1800" spc="-50" dirty="0">
                <a:solidFill>
                  <a:srgbClr val="BF4F4C"/>
                </a:solidFill>
                <a:latin typeface="Wingdings"/>
                <a:ea typeface="Wingdings"/>
              </a:rPr>
              <a:t></a:t>
            </a:r>
            <a:r>
              <a:rPr lang="en-US" altLang="zh-CN" sz="1800" spc="-69" dirty="0">
                <a:solidFill>
                  <a:srgbClr val="BF4F4C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-34" dirty="0">
                <a:solidFill>
                  <a:srgbClr val="BF4F4C"/>
                </a:solidFill>
                <a:latin typeface="Arial"/>
                <a:ea typeface="Arial"/>
              </a:rPr>
              <a:t>Des</a:t>
            </a:r>
            <a:r>
              <a:rPr lang="en-US" altLang="zh-CN" sz="1800" spc="-25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lang="en-US" altLang="zh-CN" sz="1800" spc="-30" dirty="0">
                <a:solidFill>
                  <a:srgbClr val="BF4F4C"/>
                </a:solidFill>
                <a:latin typeface="Arial"/>
                <a:ea typeface="Arial"/>
              </a:rPr>
              <a:t>principes</a:t>
            </a:r>
            <a:r>
              <a:rPr lang="en-US" altLang="zh-CN" sz="1800" spc="-30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lang="en-US" altLang="zh-CN" sz="1800" spc="-25" dirty="0">
                <a:solidFill>
                  <a:srgbClr val="BF4F4C"/>
                </a:solidFill>
                <a:latin typeface="Arial"/>
                <a:ea typeface="Arial"/>
              </a:rPr>
              <a:t>d’organisations</a:t>
            </a:r>
            <a:r>
              <a:rPr lang="en-US" altLang="zh-CN" sz="1800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lang="en-US" altLang="zh-CN" sz="1800" spc="-5" dirty="0">
                <a:solidFill>
                  <a:srgbClr val="BF4F4C"/>
                </a:solidFill>
                <a:latin typeface="Arial"/>
                <a:ea typeface="Arial"/>
              </a:rPr>
              <a:t>comm</a:t>
            </a:r>
            <a:r>
              <a:rPr lang="en-US" altLang="zh-CN" sz="1800" dirty="0">
                <a:solidFill>
                  <a:srgbClr val="BF4F4C"/>
                </a:solidFill>
                <a:latin typeface="Arial"/>
                <a:ea typeface="Arial"/>
              </a:rPr>
              <a:t>uns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Picture 2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6679" y="5227320"/>
            <a:ext cx="2247900" cy="1432560"/>
          </a:xfrm>
          <a:prstGeom prst="rect">
            <a:avLst/>
          </a:prstGeom>
        </p:spPr>
      </p:pic>
      <p:pic>
        <p:nvPicPr>
          <p:cNvPr id="234" name="Picture 2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8880" y="4983480"/>
            <a:ext cx="2552700" cy="1661160"/>
          </a:xfrm>
          <a:prstGeom prst="rect">
            <a:avLst/>
          </a:prstGeom>
        </p:spPr>
      </p:pic>
      <p:pic>
        <p:nvPicPr>
          <p:cNvPr id="235" name="Picture 2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" y="5173980"/>
            <a:ext cx="3764279" cy="1524000"/>
          </a:xfrm>
          <a:prstGeom prst="rect">
            <a:avLst/>
          </a:prstGeom>
        </p:spPr>
      </p:pic>
      <p:pic>
        <p:nvPicPr>
          <p:cNvPr id="236" name="Picture 2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020" y="106680"/>
            <a:ext cx="8900159" cy="4838700"/>
          </a:xfrm>
          <a:prstGeom prst="rect">
            <a:avLst/>
          </a:prstGeom>
        </p:spPr>
      </p:pic>
      <p:sp>
        <p:nvSpPr>
          <p:cNvPr id="2" name="TextBox 236"/>
          <p:cNvSpPr txBox="1"/>
          <p:nvPr/>
        </p:nvSpPr>
        <p:spPr>
          <a:xfrm>
            <a:off x="2851404" y="524763"/>
            <a:ext cx="2695913" cy="853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spc="-10" dirty="0">
                <a:solidFill>
                  <a:srgbClr val="000000"/>
                </a:solidFill>
                <a:latin typeface="Calibri"/>
                <a:ea typeface="Calibri"/>
              </a:rPr>
              <a:t>Organisation</a:t>
            </a:r>
            <a:r>
              <a:rPr lang="en-US" altLang="zh-CN" sz="28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spc="-5" dirty="0">
                <a:solidFill>
                  <a:srgbClr val="000000"/>
                </a:solidFill>
                <a:latin typeface="Calibri"/>
                <a:ea typeface="Calibri"/>
              </a:rPr>
              <a:t>selon</a:t>
            </a:r>
          </a:p>
          <a:p>
            <a:pPr marL="0" indent="736092">
              <a:lnSpc>
                <a:spcPct val="100000"/>
              </a:lnSpc>
            </a:pPr>
            <a:r>
              <a:rPr lang="en-US" altLang="zh-CN" sz="2800" spc="-15" dirty="0">
                <a:solidFill>
                  <a:srgbClr val="000000"/>
                </a:solidFill>
                <a:latin typeface="Calibri"/>
                <a:ea typeface="Calibri"/>
              </a:rPr>
              <a:t>des</a:t>
            </a:r>
            <a:r>
              <a:rPr lang="en-US" altLang="zh-CN" sz="280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spc="-15" dirty="0">
                <a:solidFill>
                  <a:srgbClr val="000000"/>
                </a:solidFill>
                <a:latin typeface="Calibri"/>
                <a:ea typeface="Calibri"/>
              </a:rPr>
              <a:t>axes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26920"/>
            <a:ext cx="9144000" cy="769620"/>
          </a:xfrm>
          <a:prstGeom prst="rect">
            <a:avLst/>
          </a:prstGeom>
        </p:spPr>
      </p:pic>
      <p:sp>
        <p:nvSpPr>
          <p:cNvPr id="2" name="TextBox 23"/>
          <p:cNvSpPr txBox="1"/>
          <p:nvPr/>
        </p:nvSpPr>
        <p:spPr>
          <a:xfrm>
            <a:off x="1063142" y="1389286"/>
            <a:ext cx="7584091" cy="42095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699613">
              <a:lnSpc>
                <a:spcPct val="100000"/>
              </a:lnSpc>
            </a:pPr>
            <a:r>
              <a:rPr lang="en-US" altLang="zh-CN" sz="2800" i="1" spc="-5" dirty="0">
                <a:solidFill>
                  <a:srgbClr val="B7CCE3"/>
                </a:solidFill>
                <a:latin typeface="Arial"/>
                <a:ea typeface="Arial"/>
              </a:rPr>
              <a:t>His</a:t>
            </a:r>
            <a:r>
              <a:rPr lang="en-US" altLang="zh-CN" sz="2800" i="1" dirty="0">
                <a:solidFill>
                  <a:srgbClr val="B7CCE3"/>
                </a:solidFill>
                <a:latin typeface="Arial"/>
                <a:ea typeface="Arial"/>
              </a:rPr>
              <a:t>torique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870"/>
              </a:lnSpc>
            </a:pPr>
            <a:endParaRPr lang="en-US" dirty="0"/>
          </a:p>
          <a:p>
            <a:pPr marL="0" indent="2057374">
              <a:lnSpc>
                <a:spcPct val="100000"/>
              </a:lnSpc>
            </a:pPr>
            <a:r>
              <a:rPr lang="en-US" altLang="zh-CN" sz="32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32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Arial"/>
                <a:ea typeface="Arial"/>
              </a:rPr>
              <a:t>précurseurs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314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Enjeux</a:t>
            </a:r>
            <a:r>
              <a:rPr lang="en-US" altLang="zh-CN" sz="20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épistémologiques</a:t>
            </a:r>
            <a:r>
              <a:rPr lang="en-US" altLang="zh-CN" sz="2000" spc="50" dirty="0">
                <a:solidFill>
                  <a:srgbClr val="000000"/>
                </a:solidFill>
                <a:latin typeface="Arial"/>
                <a:ea typeface="Arial"/>
              </a:rPr>
              <a:t>:</a:t>
            </a:r>
          </a:p>
          <a:p>
            <a:pPr>
              <a:lnSpc>
                <a:spcPts val="825"/>
              </a:lnSpc>
            </a:pPr>
            <a:endParaRPr lang="en-US" dirty="0"/>
          </a:p>
          <a:p>
            <a:pPr marL="744067" indent="-286893" hangingPunct="0">
              <a:lnSpc>
                <a:spcPct val="12875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000" spc="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Quelles</a:t>
            </a:r>
            <a:r>
              <a:rPr lang="en-US" altLang="zh-CN" sz="20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sont</a:t>
            </a:r>
            <a:r>
              <a:rPr lang="en-US" altLang="zh-CN" sz="20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20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observations</a:t>
            </a:r>
            <a:r>
              <a:rPr lang="en-US" altLang="zh-CN" sz="20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qui</a:t>
            </a:r>
            <a:r>
              <a:rPr lang="en-US" altLang="zh-CN" sz="20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ont</a:t>
            </a:r>
            <a:r>
              <a:rPr lang="en-US" altLang="zh-CN" sz="20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amené</a:t>
            </a:r>
            <a:r>
              <a:rPr lang="en-US" altLang="zh-CN" sz="20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20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biologistes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spc="-25" dirty="0">
                <a:solidFill>
                  <a:srgbClr val="000000"/>
                </a:solidFill>
                <a:latin typeface="Arial"/>
                <a:ea typeface="Arial"/>
              </a:rPr>
              <a:t>à</a:t>
            </a:r>
            <a:r>
              <a:rPr lang="en-US" altLang="zh-CN" sz="20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spc="-20" dirty="0">
                <a:solidFill>
                  <a:srgbClr val="000000"/>
                </a:solidFill>
                <a:latin typeface="Arial"/>
                <a:ea typeface="Arial"/>
              </a:rPr>
              <a:t>percevoir</a:t>
            </a:r>
            <a:r>
              <a:rPr lang="en-US" altLang="zh-CN" sz="20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spc="-20" dirty="0">
                <a:solidFill>
                  <a:srgbClr val="000000"/>
                </a:solidFill>
                <a:latin typeface="Arial"/>
                <a:ea typeface="Arial"/>
              </a:rPr>
              <a:t>l</a:t>
            </a:r>
            <a:r>
              <a:rPr lang="en-US" altLang="zh-CN" sz="2000" spc="-10" dirty="0">
                <a:solidFill>
                  <a:srgbClr val="000000"/>
                </a:solidFill>
                <a:latin typeface="Arial"/>
                <a:ea typeface="Arial"/>
              </a:rPr>
              <a:t>’</a:t>
            </a:r>
            <a:r>
              <a:rPr lang="en-US" altLang="zh-CN" sz="2000" spc="-20" dirty="0">
                <a:solidFill>
                  <a:srgbClr val="000000"/>
                </a:solidFill>
                <a:latin typeface="Arial"/>
                <a:ea typeface="Arial"/>
              </a:rPr>
              <a:t>existence</a:t>
            </a:r>
            <a:r>
              <a:rPr lang="en-US" altLang="zh-CN" sz="20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spc="-40" dirty="0">
                <a:solidFill>
                  <a:srgbClr val="000000"/>
                </a:solidFill>
                <a:latin typeface="Arial"/>
                <a:ea typeface="Arial"/>
              </a:rPr>
              <a:t>d</a:t>
            </a:r>
            <a:r>
              <a:rPr lang="en-US" altLang="zh-CN" sz="2000" spc="-45" dirty="0">
                <a:solidFill>
                  <a:srgbClr val="000000"/>
                </a:solidFill>
                <a:latin typeface="MS Gothic"/>
                <a:ea typeface="MS Gothic"/>
              </a:rPr>
              <a:t>’</a:t>
            </a:r>
            <a:r>
              <a:rPr lang="en-US" altLang="zh-CN" sz="2000" spc="-25" dirty="0">
                <a:solidFill>
                  <a:srgbClr val="000000"/>
                </a:solidFill>
                <a:latin typeface="Arial"/>
                <a:ea typeface="Arial"/>
              </a:rPr>
              <a:t>un</a:t>
            </a:r>
            <a:r>
              <a:rPr lang="en-US" altLang="zh-CN" sz="20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spc="-25" dirty="0">
                <a:solidFill>
                  <a:srgbClr val="000000"/>
                </a:solidFill>
                <a:latin typeface="Arial"/>
                <a:ea typeface="Arial"/>
              </a:rPr>
              <a:t>phénomène</a:t>
            </a:r>
            <a:r>
              <a:rPr lang="en-US" altLang="zh-CN" sz="20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spc="-20" dirty="0">
                <a:solidFill>
                  <a:srgbClr val="000000"/>
                </a:solidFill>
                <a:latin typeface="Arial"/>
                <a:ea typeface="Arial"/>
              </a:rPr>
              <a:t>évolutif</a:t>
            </a:r>
            <a:r>
              <a:rPr lang="en-US" altLang="zh-CN" sz="20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spc="-30" dirty="0">
                <a:solidFill>
                  <a:srgbClr val="000000"/>
                </a:solidFill>
                <a:latin typeface="Arial"/>
                <a:ea typeface="Arial"/>
              </a:rPr>
              <a:t>?</a:t>
            </a:r>
          </a:p>
          <a:p>
            <a:pPr>
              <a:lnSpc>
                <a:spcPts val="850"/>
              </a:lnSpc>
            </a:pPr>
            <a:endParaRPr lang="en-US" dirty="0"/>
          </a:p>
          <a:p>
            <a:pPr marL="0" indent="457174">
              <a:lnSpc>
                <a:spcPct val="100000"/>
              </a:lnSpc>
            </a:pPr>
            <a:r>
              <a:rPr lang="en-US" altLang="zh-CN" sz="2000" spc="3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0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000" spc="44" dirty="0">
                <a:solidFill>
                  <a:srgbClr val="000000"/>
                </a:solidFill>
                <a:latin typeface="Arial"/>
                <a:ea typeface="Arial"/>
              </a:rPr>
              <a:t>Quelles</a:t>
            </a:r>
            <a:r>
              <a:rPr lang="en-US" altLang="zh-CN" sz="20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Arial"/>
                <a:ea typeface="Arial"/>
              </a:rPr>
              <a:t>théories</a:t>
            </a:r>
            <a:r>
              <a:rPr lang="en-US" altLang="zh-CN" sz="20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Arial"/>
                <a:ea typeface="Arial"/>
              </a:rPr>
              <a:t>ont</a:t>
            </a:r>
            <a:r>
              <a:rPr lang="en-US" altLang="zh-CN" sz="2000" spc="40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000" spc="30" dirty="0">
                <a:solidFill>
                  <a:srgbClr val="000000"/>
                </a:solidFill>
                <a:latin typeface="Arial"/>
                <a:ea typeface="Arial"/>
              </a:rPr>
              <a:t>ils</a:t>
            </a:r>
            <a:r>
              <a:rPr lang="en-US" altLang="zh-CN" sz="20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Arial"/>
                <a:ea typeface="Arial"/>
              </a:rPr>
              <a:t>proposées</a:t>
            </a:r>
            <a:r>
              <a:rPr lang="en-US" altLang="zh-CN" sz="20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Arial"/>
                <a:ea typeface="Arial"/>
              </a:rPr>
              <a:t>pour</a:t>
            </a:r>
            <a:r>
              <a:rPr lang="en-US" altLang="zh-CN" sz="20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Arial"/>
                <a:ea typeface="Arial"/>
              </a:rPr>
              <a:t>rendre</a:t>
            </a:r>
            <a:r>
              <a:rPr lang="en-US" altLang="zh-CN" sz="20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Arial"/>
                <a:ea typeface="Arial"/>
              </a:rPr>
              <a:t>compte</a:t>
            </a:r>
            <a:r>
              <a:rPr lang="en-US" altLang="zh-CN" sz="20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spc="64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</a:p>
          <a:p>
            <a:pPr>
              <a:lnSpc>
                <a:spcPts val="694"/>
              </a:lnSpc>
            </a:pPr>
            <a:endParaRPr lang="en-US" dirty="0"/>
          </a:p>
          <a:p>
            <a:pPr marL="0" indent="744067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ces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phénomènes</a:t>
            </a:r>
            <a:r>
              <a:rPr lang="en-US" altLang="zh-CN" sz="20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?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icture 2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1820" y="1188719"/>
            <a:ext cx="2179320" cy="3688079"/>
          </a:xfrm>
          <a:prstGeom prst="rect">
            <a:avLst/>
          </a:prstGeom>
        </p:spPr>
      </p:pic>
      <p:sp>
        <p:nvSpPr>
          <p:cNvPr id="2" name="Freeform 238"/>
          <p:cNvSpPr/>
          <p:nvPr/>
        </p:nvSpPr>
        <p:spPr>
          <a:xfrm>
            <a:off x="6927850" y="1174750"/>
            <a:ext cx="2178050" cy="3689350"/>
          </a:xfrm>
          <a:custGeom>
            <a:avLst/>
            <a:gdLst>
              <a:gd name="connsiteX0" fmla="*/ 17398 w 2178050"/>
              <a:gd name="connsiteY0" fmla="*/ 3698875 h 3689350"/>
              <a:gd name="connsiteX1" fmla="*/ 2185923 w 2178050"/>
              <a:gd name="connsiteY1" fmla="*/ 3698875 h 3689350"/>
              <a:gd name="connsiteX2" fmla="*/ 2185923 w 2178050"/>
              <a:gd name="connsiteY2" fmla="*/ 17526 h 3689350"/>
              <a:gd name="connsiteX3" fmla="*/ 17398 w 2178050"/>
              <a:gd name="connsiteY3" fmla="*/ 17526 h 3689350"/>
              <a:gd name="connsiteX4" fmla="*/ 17398 w 2178050"/>
              <a:gd name="connsiteY4" fmla="*/ 3698875 h 368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78050" h="3689350">
                <a:moveTo>
                  <a:pt x="17398" y="3698875"/>
                </a:moveTo>
                <a:lnTo>
                  <a:pt x="2185923" y="3698875"/>
                </a:lnTo>
                <a:lnTo>
                  <a:pt x="2185923" y="17526"/>
                </a:lnTo>
                <a:lnTo>
                  <a:pt x="17398" y="17526"/>
                </a:lnTo>
                <a:lnTo>
                  <a:pt x="17398" y="3698875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9525">
            <a:solidFill>
              <a:srgbClr val="BF4F4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Freeform 239"/>
          <p:cNvSpPr/>
          <p:nvPr/>
        </p:nvSpPr>
        <p:spPr>
          <a:xfrm>
            <a:off x="4989512" y="61912"/>
            <a:ext cx="3900487" cy="560387"/>
          </a:xfrm>
          <a:custGeom>
            <a:avLst/>
            <a:gdLst>
              <a:gd name="connsiteX0" fmla="*/ 14287 w 3900487"/>
              <a:gd name="connsiteY0" fmla="*/ 568388 h 560387"/>
              <a:gd name="connsiteX1" fmla="*/ 3903662 w 3900487"/>
              <a:gd name="connsiteY1" fmla="*/ 568388 h 560387"/>
              <a:gd name="connsiteX2" fmla="*/ 3903662 w 3900487"/>
              <a:gd name="connsiteY2" fmla="*/ 20701 h 560387"/>
              <a:gd name="connsiteX3" fmla="*/ 14287 w 3900487"/>
              <a:gd name="connsiteY3" fmla="*/ 20701 h 560387"/>
              <a:gd name="connsiteX4" fmla="*/ 14287 w 3900487"/>
              <a:gd name="connsiteY4" fmla="*/ 568388 h 560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0487" h="560387">
                <a:moveTo>
                  <a:pt x="14287" y="568388"/>
                </a:moveTo>
                <a:lnTo>
                  <a:pt x="3903662" y="568388"/>
                </a:lnTo>
                <a:lnTo>
                  <a:pt x="3903662" y="20701"/>
                </a:lnTo>
                <a:lnTo>
                  <a:pt x="14287" y="20701"/>
                </a:lnTo>
                <a:lnTo>
                  <a:pt x="14287" y="568388"/>
                </a:lnTo>
                <a:close/>
              </a:path>
            </a:pathLst>
          </a:custGeom>
          <a:solidFill>
            <a:srgbClr val="0000FF">
              <a:alpha val="0"/>
            </a:srgbClr>
          </a:solidFill>
          <a:ln w="28575">
            <a:solidFill>
              <a:srgbClr val="FE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1" name="Picture 2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" y="175260"/>
            <a:ext cx="6522720" cy="6560820"/>
          </a:xfrm>
          <a:prstGeom prst="rect">
            <a:avLst/>
          </a:prstGeom>
        </p:spPr>
      </p:pic>
      <p:sp>
        <p:nvSpPr>
          <p:cNvPr id="3" name="TextBox 241"/>
          <p:cNvSpPr txBox="1"/>
          <p:nvPr/>
        </p:nvSpPr>
        <p:spPr>
          <a:xfrm>
            <a:off x="5094732" y="159638"/>
            <a:ext cx="3464354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spc="-10" dirty="0">
                <a:solidFill>
                  <a:srgbClr val="000000"/>
                </a:solidFill>
                <a:latin typeface="Calibri"/>
                <a:ea typeface="Calibri"/>
              </a:rPr>
              <a:t>Architecture</a:t>
            </a:r>
            <a:r>
              <a:rPr lang="en-US" altLang="zh-CN" sz="280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spc="-10" dirty="0">
                <a:solidFill>
                  <a:srgbClr val="000000"/>
                </a:solidFill>
                <a:latin typeface="Calibri"/>
                <a:ea typeface="Calibri"/>
              </a:rPr>
              <a:t>modulaire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Freeform 242"/>
          <p:cNvSpPr/>
          <p:nvPr/>
        </p:nvSpPr>
        <p:spPr>
          <a:xfrm>
            <a:off x="519112" y="100012"/>
            <a:ext cx="4103687" cy="623887"/>
          </a:xfrm>
          <a:custGeom>
            <a:avLst/>
            <a:gdLst>
              <a:gd name="connsiteX0" fmla="*/ 20434 w 4103687"/>
              <a:gd name="connsiteY0" fmla="*/ 624649 h 623887"/>
              <a:gd name="connsiteX1" fmla="*/ 4108183 w 4103687"/>
              <a:gd name="connsiteY1" fmla="*/ 624649 h 623887"/>
              <a:gd name="connsiteX2" fmla="*/ 4108183 w 4103687"/>
              <a:gd name="connsiteY2" fmla="*/ 16637 h 623887"/>
              <a:gd name="connsiteX3" fmla="*/ 20434 w 4103687"/>
              <a:gd name="connsiteY3" fmla="*/ 16637 h 623887"/>
              <a:gd name="connsiteX4" fmla="*/ 20434 w 4103687"/>
              <a:gd name="connsiteY4" fmla="*/ 624649 h 623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03687" h="623887">
                <a:moveTo>
                  <a:pt x="20434" y="624649"/>
                </a:moveTo>
                <a:lnTo>
                  <a:pt x="4108183" y="624649"/>
                </a:lnTo>
                <a:lnTo>
                  <a:pt x="4108183" y="16637"/>
                </a:lnTo>
                <a:lnTo>
                  <a:pt x="20434" y="16637"/>
                </a:lnTo>
                <a:lnTo>
                  <a:pt x="20434" y="624649"/>
                </a:lnTo>
                <a:close/>
              </a:path>
            </a:pathLst>
          </a:custGeom>
          <a:solidFill>
            <a:srgbClr val="0000FF">
              <a:alpha val="0"/>
            </a:srgbClr>
          </a:solidFill>
          <a:ln w="28575">
            <a:solidFill>
              <a:srgbClr val="FE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4" name="Picture 2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" y="960119"/>
            <a:ext cx="3779520" cy="4846320"/>
          </a:xfrm>
          <a:prstGeom prst="rect">
            <a:avLst/>
          </a:prstGeom>
        </p:spPr>
      </p:pic>
      <p:pic>
        <p:nvPicPr>
          <p:cNvPr id="245" name="Picture 2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3580" y="198120"/>
            <a:ext cx="2537460" cy="5356860"/>
          </a:xfrm>
          <a:prstGeom prst="rect">
            <a:avLst/>
          </a:prstGeom>
        </p:spPr>
      </p:pic>
      <p:sp>
        <p:nvSpPr>
          <p:cNvPr id="2" name="Freeform 245"/>
          <p:cNvSpPr/>
          <p:nvPr/>
        </p:nvSpPr>
        <p:spPr>
          <a:xfrm>
            <a:off x="5700712" y="163512"/>
            <a:ext cx="2605087" cy="5424487"/>
          </a:xfrm>
          <a:custGeom>
            <a:avLst/>
            <a:gdLst>
              <a:gd name="connsiteX0" fmla="*/ 23431 w 2605087"/>
              <a:gd name="connsiteY0" fmla="*/ 5425732 h 5424487"/>
              <a:gd name="connsiteX1" fmla="*/ 2615755 w 2605087"/>
              <a:gd name="connsiteY1" fmla="*/ 5425732 h 5424487"/>
              <a:gd name="connsiteX2" fmla="*/ 2615755 w 2605087"/>
              <a:gd name="connsiteY2" fmla="*/ 25184 h 5424487"/>
              <a:gd name="connsiteX3" fmla="*/ 23431 w 2605087"/>
              <a:gd name="connsiteY3" fmla="*/ 25184 h 5424487"/>
              <a:gd name="connsiteX4" fmla="*/ 23431 w 2605087"/>
              <a:gd name="connsiteY4" fmla="*/ 5425732 h 542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5087" h="5424487">
                <a:moveTo>
                  <a:pt x="23431" y="5425732"/>
                </a:moveTo>
                <a:lnTo>
                  <a:pt x="2615755" y="5425732"/>
                </a:lnTo>
                <a:lnTo>
                  <a:pt x="2615755" y="25184"/>
                </a:lnTo>
                <a:lnTo>
                  <a:pt x="23431" y="25184"/>
                </a:lnTo>
                <a:lnTo>
                  <a:pt x="23431" y="5425732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9525">
            <a:solidFill>
              <a:srgbClr val="7F007F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TextBox 246"/>
          <p:cNvSpPr txBox="1"/>
          <p:nvPr/>
        </p:nvSpPr>
        <p:spPr>
          <a:xfrm>
            <a:off x="342900" y="199059"/>
            <a:ext cx="8484914" cy="65417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6816">
              <a:lnSpc>
                <a:spcPct val="100000"/>
              </a:lnSpc>
            </a:pPr>
            <a:r>
              <a:rPr lang="en-US" altLang="zh-CN" sz="3200" spc="-5" dirty="0">
                <a:solidFill>
                  <a:srgbClr val="000000"/>
                </a:solidFill>
                <a:latin typeface="Calibri"/>
                <a:ea typeface="Calibri"/>
              </a:rPr>
              <a:t>Organes</a:t>
            </a:r>
            <a:r>
              <a:rPr lang="en-US" altLang="zh-CN" sz="32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-5" dirty="0">
                <a:solidFill>
                  <a:srgbClr val="000000"/>
                </a:solidFill>
                <a:latin typeface="Calibri"/>
                <a:ea typeface="Calibri"/>
              </a:rPr>
              <a:t>homologues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995"/>
              </a:lnSpc>
            </a:pPr>
            <a:endParaRPr lang="en-US" dirty="0"/>
          </a:p>
          <a:p>
            <a:pPr marL="0" hangingPunct="0">
              <a:lnSpc>
                <a:spcPct val="106250"/>
              </a:lnSpc>
            </a:pP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5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organes</a:t>
            </a:r>
            <a:r>
              <a:rPr lang="en-US" altLang="zh-CN" sz="15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partagés</a:t>
            </a:r>
            <a:r>
              <a:rPr lang="en-US" altLang="zh-CN" sz="15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par</a:t>
            </a:r>
            <a:r>
              <a:rPr lang="en-US" altLang="zh-CN" sz="15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5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espèces</a:t>
            </a:r>
            <a:r>
              <a:rPr lang="en-US" altLang="zh-CN" sz="15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différentes</a:t>
            </a:r>
            <a:r>
              <a:rPr lang="en-US" altLang="zh-CN" sz="15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sont</a:t>
            </a:r>
            <a:r>
              <a:rPr lang="en-US" altLang="zh-CN" sz="15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qualifiés</a:t>
            </a:r>
            <a:r>
              <a:rPr lang="en-US" altLang="zh-CN" sz="15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d’«</a:t>
            </a:r>
            <a:r>
              <a:rPr lang="en-US" altLang="zh-CN" sz="15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homologues</a:t>
            </a:r>
            <a:r>
              <a:rPr lang="en-US" altLang="zh-CN" sz="15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»</a:t>
            </a:r>
            <a:r>
              <a:rPr lang="en-US" altLang="zh-CN" sz="15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quand</a:t>
            </a:r>
            <a:r>
              <a:rPr lang="en-US" altLang="zh-CN" sz="15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ils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dérivent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d’une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même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structure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présente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chez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leur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ancêtre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commun.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Par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contre,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on</a:t>
            </a:r>
            <a:r>
              <a:rPr lang="en-US" altLang="zh-CN" sz="15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parlera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d’organes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analogues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lorsque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espèces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portent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organes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qui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se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ressemblent,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peuvent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avoir</a:t>
            </a:r>
            <a:r>
              <a:rPr lang="en-US" altLang="zh-CN" sz="15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même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fonction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mais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proviennent,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d’un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point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vue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évolutif,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structures</a:t>
            </a:r>
            <a:r>
              <a:rPr lang="en-US" altLang="zh-CN" sz="15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différentes.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Picture 2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853440"/>
          </a:xfrm>
          <a:prstGeom prst="rect">
            <a:avLst/>
          </a:prstGeom>
        </p:spPr>
      </p:pic>
      <p:sp>
        <p:nvSpPr>
          <p:cNvPr id="2" name="TextBox 248"/>
          <p:cNvSpPr txBox="1"/>
          <p:nvPr/>
        </p:nvSpPr>
        <p:spPr>
          <a:xfrm>
            <a:off x="485546" y="73078"/>
            <a:ext cx="8097223" cy="53983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513587">
              <a:lnSpc>
                <a:spcPct val="100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similitudes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d’organisation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sont-elles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conséquence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spc="-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processus</a:t>
            </a:r>
          </a:p>
          <a:p>
            <a:pPr>
              <a:lnSpc>
                <a:spcPts val="644"/>
              </a:lnSpc>
            </a:pPr>
            <a:endParaRPr lang="en-US" dirty="0"/>
          </a:p>
          <a:p>
            <a:pPr marL="0" indent="2533243">
              <a:lnSpc>
                <a:spcPct val="100000"/>
              </a:lnSpc>
            </a:pPr>
            <a:r>
              <a:rPr lang="en-US" altLang="zh-CN" sz="1800" spc="-5" dirty="0">
                <a:solidFill>
                  <a:srgbClr val="000000"/>
                </a:solidFill>
                <a:latin typeface="Arial"/>
                <a:ea typeface="Arial"/>
              </a:rPr>
              <a:t>développementaux</a:t>
            </a:r>
            <a:r>
              <a:rPr lang="en-US" altLang="zh-CN" sz="18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communs?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964"/>
              </a:lnSpc>
            </a:pPr>
            <a:endParaRPr lang="en-US" dirty="0"/>
          </a:p>
          <a:p>
            <a:pPr marL="72847" hangingPunct="0">
              <a:lnSpc>
                <a:spcPct val="99583"/>
              </a:lnSpc>
            </a:pP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«…</a:t>
            </a:r>
            <a:r>
              <a:rPr lang="en-US" altLang="zh-CN" sz="1600" i="1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Embryologists</a:t>
            </a:r>
            <a:r>
              <a:rPr lang="en-US" altLang="zh-CN" sz="1600" i="1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are</a:t>
            </a:r>
            <a:r>
              <a:rPr lang="en-US" altLang="zh-CN" sz="1600" i="1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confronted</a:t>
            </a:r>
            <a:r>
              <a:rPr lang="en-US" altLang="zh-CN" sz="1600" i="1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with</a:t>
            </a:r>
            <a:r>
              <a:rPr lang="en-US" altLang="zh-CN" sz="1600" i="1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an</a:t>
            </a:r>
            <a:r>
              <a:rPr lang="en-US" altLang="zh-CN" sz="1600" i="1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ensemble</a:t>
            </a:r>
            <a:r>
              <a:rPr lang="en-US" altLang="zh-CN" sz="1600" i="1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of</a:t>
            </a:r>
            <a:r>
              <a:rPr lang="en-US" altLang="zh-CN" sz="1600" i="1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unique</a:t>
            </a:r>
            <a:r>
              <a:rPr lang="en-US" altLang="zh-CN" sz="1600" i="1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phenomena…</a:t>
            </a:r>
            <a:r>
              <a:rPr lang="en-US" altLang="zh-CN" sz="1600" i="1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we</a:t>
            </a:r>
            <a:r>
              <a:rPr lang="en-US" altLang="zh-CN" sz="1600" i="1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cannot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0" dirty="0">
                <a:solidFill>
                  <a:srgbClr val="000000"/>
                </a:solidFill>
                <a:latin typeface="Arial"/>
                <a:ea typeface="Arial"/>
              </a:rPr>
              <a:t>expect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50" dirty="0">
                <a:solidFill>
                  <a:srgbClr val="000000"/>
                </a:solidFill>
                <a:latin typeface="Arial"/>
                <a:ea typeface="Arial"/>
              </a:rPr>
              <a:t>to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0" dirty="0">
                <a:solidFill>
                  <a:srgbClr val="000000"/>
                </a:solidFill>
                <a:latin typeface="Arial"/>
                <a:ea typeface="Arial"/>
              </a:rPr>
              <a:t>discover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69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0" dirty="0">
                <a:solidFill>
                  <a:srgbClr val="000000"/>
                </a:solidFill>
                <a:latin typeface="Arial"/>
                <a:ea typeface="Arial"/>
              </a:rPr>
              <a:t>general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4" dirty="0">
                <a:solidFill>
                  <a:srgbClr val="000000"/>
                </a:solidFill>
                <a:latin typeface="Arial"/>
                <a:ea typeface="Arial"/>
              </a:rPr>
              <a:t>theory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0" dirty="0">
                <a:solidFill>
                  <a:srgbClr val="000000"/>
                </a:solidFill>
                <a:latin typeface="Arial"/>
                <a:ea typeface="Arial"/>
              </a:rPr>
              <a:t>of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4" dirty="0">
                <a:solidFill>
                  <a:srgbClr val="000000"/>
                </a:solidFill>
                <a:latin typeface="Arial"/>
                <a:ea typeface="Arial"/>
              </a:rPr>
              <a:t>development,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0" dirty="0">
                <a:solidFill>
                  <a:srgbClr val="000000"/>
                </a:solidFill>
                <a:latin typeface="Arial"/>
                <a:ea typeface="Arial"/>
              </a:rPr>
              <a:t>rather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55" dirty="0">
                <a:solidFill>
                  <a:srgbClr val="000000"/>
                </a:solidFill>
                <a:latin typeface="Arial"/>
                <a:ea typeface="Arial"/>
              </a:rPr>
              <a:t>we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4" dirty="0">
                <a:solidFill>
                  <a:srgbClr val="000000"/>
                </a:solidFill>
                <a:latin typeface="Arial"/>
                <a:ea typeface="Arial"/>
              </a:rPr>
              <a:t>are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4" dirty="0">
                <a:solidFill>
                  <a:srgbClr val="000000"/>
                </a:solidFill>
                <a:latin typeface="Arial"/>
                <a:ea typeface="Arial"/>
              </a:rPr>
              <a:t>faced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0" dirty="0">
                <a:solidFill>
                  <a:srgbClr val="000000"/>
                </a:solidFill>
                <a:latin typeface="Arial"/>
                <a:ea typeface="Arial"/>
              </a:rPr>
              <a:t>with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50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4" dirty="0">
                <a:solidFill>
                  <a:srgbClr val="000000"/>
                </a:solidFill>
                <a:latin typeface="Arial"/>
                <a:ea typeface="Arial"/>
              </a:rPr>
              <a:t>near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infinitude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of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particulars,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which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have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to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be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sorted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out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case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by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case</a:t>
            </a:r>
            <a:r>
              <a:rPr lang="en-US" altLang="zh-CN" sz="1600" i="1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»</a:t>
            </a:r>
          </a:p>
          <a:p>
            <a:pPr>
              <a:lnSpc>
                <a:spcPts val="1954"/>
              </a:lnSpc>
            </a:pPr>
            <a:endParaRPr lang="en-US" dirty="0"/>
          </a:p>
          <a:p>
            <a:pPr marL="0" indent="72847">
              <a:lnSpc>
                <a:spcPct val="100000"/>
              </a:lnSpc>
            </a:pPr>
            <a:r>
              <a:rPr lang="en-US" altLang="zh-CN" sz="1600" b="1" dirty="0">
                <a:solidFill>
                  <a:srgbClr val="000000"/>
                </a:solidFill>
                <a:latin typeface="Arial"/>
                <a:ea typeface="Arial"/>
              </a:rPr>
              <a:t>Gunther</a:t>
            </a:r>
            <a:r>
              <a:rPr lang="en-US" altLang="zh-CN" sz="1600" b="1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b="1" dirty="0">
                <a:solidFill>
                  <a:srgbClr val="000000"/>
                </a:solidFill>
                <a:latin typeface="Arial"/>
                <a:ea typeface="Arial"/>
              </a:rPr>
              <a:t>Stent</a:t>
            </a:r>
            <a:r>
              <a:rPr lang="en-US" altLang="zh-CN" sz="1600" b="1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(From</a:t>
            </a:r>
            <a:r>
              <a:rPr lang="en-US" altLang="zh-CN" sz="16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probability</a:t>
            </a:r>
            <a:r>
              <a:rPr lang="en-US" altLang="zh-CN" sz="16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to</a:t>
            </a:r>
            <a:r>
              <a:rPr lang="en-US" altLang="zh-CN" sz="16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molecular</a:t>
            </a:r>
            <a:r>
              <a:rPr lang="en-US" altLang="zh-CN" sz="16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biology,</a:t>
            </a:r>
            <a:r>
              <a:rPr lang="en-US" altLang="zh-CN" sz="16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1984.</a:t>
            </a:r>
            <a:r>
              <a:rPr lang="en-US" altLang="zh-CN" sz="16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Cell</a:t>
            </a:r>
            <a:r>
              <a:rPr lang="en-US" altLang="zh-CN" sz="16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36:463-466)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580"/>
              </a:lnSpc>
            </a:pPr>
            <a:endParaRPr lang="en-US" dirty="0"/>
          </a:p>
          <a:p>
            <a:pPr marL="0" hangingPunct="0">
              <a:lnSpc>
                <a:spcPct val="100000"/>
              </a:lnSpc>
            </a:pPr>
            <a:r>
              <a:rPr lang="en-US" altLang="zh-CN" sz="1600" i="1" spc="25" dirty="0">
                <a:solidFill>
                  <a:srgbClr val="000000"/>
                </a:solidFill>
                <a:latin typeface="Arial"/>
                <a:ea typeface="Arial"/>
              </a:rPr>
              <a:t>«</a:t>
            </a:r>
            <a:r>
              <a:rPr lang="en-US" altLang="zh-CN" sz="16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ea typeface="Arial"/>
              </a:rPr>
              <a:t>Much</a:t>
            </a:r>
            <a:r>
              <a:rPr lang="en-US" altLang="zh-CN" sz="16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ea typeface="Arial"/>
              </a:rPr>
              <a:t>that</a:t>
            </a:r>
            <a:r>
              <a:rPr lang="en-US" altLang="zh-CN" sz="16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ea typeface="Arial"/>
              </a:rPr>
              <a:t>has</a:t>
            </a:r>
            <a:r>
              <a:rPr lang="en-US" altLang="zh-CN" sz="16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ea typeface="Arial"/>
              </a:rPr>
              <a:t>been</a:t>
            </a:r>
            <a:r>
              <a:rPr lang="en-US" altLang="zh-CN" sz="16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ea typeface="Arial"/>
              </a:rPr>
              <a:t>learned</a:t>
            </a:r>
            <a:r>
              <a:rPr lang="en-US" altLang="zh-CN" sz="16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ea typeface="Arial"/>
              </a:rPr>
              <a:t>about</a:t>
            </a:r>
            <a:r>
              <a:rPr lang="en-US" altLang="zh-CN" sz="16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ea typeface="Arial"/>
              </a:rPr>
              <a:t>gene</a:t>
            </a:r>
            <a:r>
              <a:rPr lang="en-US" altLang="zh-CN" sz="16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ea typeface="Arial"/>
              </a:rPr>
              <a:t>physiology</a:t>
            </a:r>
            <a:r>
              <a:rPr lang="en-US" altLang="zh-CN" sz="16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ea typeface="Arial"/>
              </a:rPr>
              <a:t>makes</a:t>
            </a:r>
            <a:r>
              <a:rPr lang="en-US" altLang="zh-CN" sz="16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10" dirty="0">
                <a:solidFill>
                  <a:srgbClr val="000000"/>
                </a:solidFill>
                <a:latin typeface="Arial"/>
                <a:ea typeface="Arial"/>
              </a:rPr>
              <a:t>it</a:t>
            </a:r>
            <a:r>
              <a:rPr lang="en-US" altLang="zh-CN" sz="16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ea typeface="Arial"/>
              </a:rPr>
              <a:t>evident</a:t>
            </a:r>
            <a:r>
              <a:rPr lang="en-US" altLang="zh-CN" sz="16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ea typeface="Arial"/>
              </a:rPr>
              <a:t>that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ea typeface="Arial"/>
              </a:rPr>
              <a:t>the</a:t>
            </a:r>
            <a:r>
              <a:rPr lang="en-US" altLang="zh-CN" sz="16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ea typeface="Arial"/>
              </a:rPr>
              <a:t>search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ea typeface="Arial"/>
              </a:rPr>
              <a:t>for</a:t>
            </a:r>
            <a:r>
              <a:rPr lang="en-US" altLang="zh-CN" sz="16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4" dirty="0">
                <a:solidFill>
                  <a:srgbClr val="000000"/>
                </a:solidFill>
                <a:latin typeface="Arial"/>
                <a:ea typeface="Arial"/>
              </a:rPr>
              <a:t>homologous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0" dirty="0">
                <a:solidFill>
                  <a:srgbClr val="000000"/>
                </a:solidFill>
                <a:latin typeface="Arial"/>
                <a:ea typeface="Arial"/>
              </a:rPr>
              <a:t>genes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ea typeface="Arial"/>
              </a:rPr>
              <a:t>is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ea typeface="Arial"/>
              </a:rPr>
              <a:t>quite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ea typeface="Arial"/>
              </a:rPr>
              <a:t>futile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4" dirty="0">
                <a:solidFill>
                  <a:srgbClr val="000000"/>
                </a:solidFill>
                <a:latin typeface="Arial"/>
                <a:ea typeface="Arial"/>
              </a:rPr>
              <a:t>except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4" dirty="0">
                <a:solidFill>
                  <a:srgbClr val="000000"/>
                </a:solidFill>
                <a:latin typeface="Arial"/>
                <a:ea typeface="Arial"/>
              </a:rPr>
              <a:t>in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ea typeface="Arial"/>
              </a:rPr>
              <a:t>very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ea typeface="Arial"/>
              </a:rPr>
              <a:t>close</a:t>
            </a:r>
            <a:r>
              <a:rPr lang="en-US" altLang="zh-CN" sz="16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ea typeface="Arial"/>
              </a:rPr>
              <a:t>relatives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ea typeface="Arial"/>
              </a:rPr>
              <a:t>If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ea typeface="Arial"/>
              </a:rPr>
              <a:t>there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ea typeface="Arial"/>
              </a:rPr>
              <a:t>is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ea typeface="Arial"/>
              </a:rPr>
              <a:t>only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0" dirty="0">
                <a:solidFill>
                  <a:srgbClr val="000000"/>
                </a:solidFill>
                <a:latin typeface="Arial"/>
                <a:ea typeface="Arial"/>
              </a:rPr>
              <a:t>one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4" dirty="0">
                <a:solidFill>
                  <a:srgbClr val="000000"/>
                </a:solidFill>
                <a:latin typeface="Arial"/>
                <a:ea typeface="Arial"/>
              </a:rPr>
              <a:t>efficient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4" dirty="0">
                <a:solidFill>
                  <a:srgbClr val="000000"/>
                </a:solidFill>
                <a:latin typeface="Arial"/>
                <a:ea typeface="Arial"/>
              </a:rPr>
              <a:t>solution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50" dirty="0">
                <a:solidFill>
                  <a:srgbClr val="000000"/>
                </a:solidFill>
                <a:latin typeface="Arial"/>
                <a:ea typeface="Arial"/>
              </a:rPr>
              <a:t>for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64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0" dirty="0">
                <a:solidFill>
                  <a:srgbClr val="000000"/>
                </a:solidFill>
                <a:latin typeface="Arial"/>
                <a:ea typeface="Arial"/>
              </a:rPr>
              <a:t>certain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4" dirty="0">
                <a:solidFill>
                  <a:srgbClr val="000000"/>
                </a:solidFill>
                <a:latin typeface="Arial"/>
                <a:ea typeface="Arial"/>
              </a:rPr>
              <a:t>functional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64" dirty="0">
                <a:solidFill>
                  <a:srgbClr val="000000"/>
                </a:solidFill>
                <a:latin typeface="Arial"/>
                <a:ea typeface="Arial"/>
              </a:rPr>
              <a:t>demand</a:t>
            </a:r>
            <a:r>
              <a:rPr lang="en-US" altLang="zh-CN" sz="1600" i="1" spc="34" dirty="0">
                <a:solidFill>
                  <a:srgbClr val="000000"/>
                </a:solidFill>
                <a:latin typeface="Arial"/>
                <a:ea typeface="Arial"/>
              </a:rPr>
              <a:t>,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50" dirty="0">
                <a:solidFill>
                  <a:srgbClr val="000000"/>
                </a:solidFill>
                <a:latin typeface="Arial"/>
                <a:ea typeface="Arial"/>
              </a:rPr>
              <a:t>very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0" dirty="0">
                <a:solidFill>
                  <a:srgbClr val="000000"/>
                </a:solidFill>
                <a:latin typeface="Arial"/>
                <a:ea typeface="Arial"/>
              </a:rPr>
              <a:t>different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60" dirty="0">
                <a:solidFill>
                  <a:srgbClr val="000000"/>
                </a:solidFill>
                <a:latin typeface="Arial"/>
                <a:ea typeface="Arial"/>
              </a:rPr>
              <a:t>gene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55" dirty="0">
                <a:solidFill>
                  <a:srgbClr val="000000"/>
                </a:solidFill>
                <a:latin typeface="Arial"/>
                <a:ea typeface="Arial"/>
              </a:rPr>
              <a:t>complexes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4" dirty="0">
                <a:solidFill>
                  <a:srgbClr val="000000"/>
                </a:solidFill>
                <a:latin typeface="Arial"/>
                <a:ea typeface="Arial"/>
              </a:rPr>
              <a:t>will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69" dirty="0">
                <a:solidFill>
                  <a:srgbClr val="000000"/>
                </a:solidFill>
                <a:latin typeface="Arial"/>
                <a:ea typeface="Arial"/>
              </a:rPr>
              <a:t>come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69" dirty="0">
                <a:solidFill>
                  <a:srgbClr val="000000"/>
                </a:solidFill>
                <a:latin typeface="Arial"/>
                <a:ea typeface="Arial"/>
              </a:rPr>
              <a:t>up</a:t>
            </a:r>
            <a:r>
              <a:rPr lang="en-US" altLang="zh-CN" sz="1600" i="1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50" dirty="0">
                <a:solidFill>
                  <a:srgbClr val="000000"/>
                </a:solidFill>
                <a:latin typeface="Arial"/>
                <a:ea typeface="Arial"/>
              </a:rPr>
              <a:t>with</a:t>
            </a:r>
            <a:r>
              <a:rPr lang="en-US" altLang="zh-CN" sz="1600" i="1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55" dirty="0">
                <a:solidFill>
                  <a:srgbClr val="000000"/>
                </a:solidFill>
                <a:latin typeface="Arial"/>
                <a:ea typeface="Arial"/>
              </a:rPr>
              <a:t>the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75" dirty="0">
                <a:solidFill>
                  <a:srgbClr val="000000"/>
                </a:solidFill>
                <a:latin typeface="Arial"/>
                <a:ea typeface="Arial"/>
              </a:rPr>
              <a:t>same</a:t>
            </a:r>
            <a:r>
              <a:rPr lang="en-US" altLang="zh-CN" sz="1600" i="1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4" dirty="0">
                <a:solidFill>
                  <a:srgbClr val="000000"/>
                </a:solidFill>
                <a:latin typeface="Arial"/>
                <a:ea typeface="Arial"/>
              </a:rPr>
              <a:t>solution,</a:t>
            </a:r>
            <a:r>
              <a:rPr lang="en-US" altLang="zh-CN" sz="1600" i="1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85" dirty="0">
                <a:solidFill>
                  <a:srgbClr val="000000"/>
                </a:solidFill>
                <a:latin typeface="Arial"/>
                <a:ea typeface="Arial"/>
              </a:rPr>
              <a:t>no</a:t>
            </a:r>
            <a:r>
              <a:rPr lang="en-US" altLang="zh-CN" sz="1600" i="1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55" dirty="0">
                <a:solidFill>
                  <a:srgbClr val="000000"/>
                </a:solidFill>
                <a:latin typeface="Arial"/>
                <a:ea typeface="Arial"/>
              </a:rPr>
              <a:t>matter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75" dirty="0">
                <a:solidFill>
                  <a:srgbClr val="000000"/>
                </a:solidFill>
                <a:latin typeface="Arial"/>
                <a:ea typeface="Arial"/>
              </a:rPr>
              <a:t>how</a:t>
            </a:r>
            <a:r>
              <a:rPr lang="en-US" altLang="zh-CN" sz="1600" i="1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4" dirty="0">
                <a:solidFill>
                  <a:srgbClr val="000000"/>
                </a:solidFill>
                <a:latin typeface="Arial"/>
                <a:ea typeface="Arial"/>
              </a:rPr>
              <a:t>different</a:t>
            </a:r>
            <a:r>
              <a:rPr lang="en-US" altLang="zh-CN" sz="1600" i="1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64" dirty="0">
                <a:solidFill>
                  <a:srgbClr val="000000"/>
                </a:solidFill>
                <a:latin typeface="Arial"/>
                <a:ea typeface="Arial"/>
              </a:rPr>
              <a:t>the</a:t>
            </a:r>
            <a:r>
              <a:rPr lang="en-US" altLang="zh-CN" sz="1600" i="1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60" dirty="0">
                <a:solidFill>
                  <a:srgbClr val="000000"/>
                </a:solidFill>
                <a:latin typeface="Arial"/>
                <a:ea typeface="Arial"/>
              </a:rPr>
              <a:t>pathway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75" dirty="0">
                <a:solidFill>
                  <a:srgbClr val="000000"/>
                </a:solidFill>
                <a:latin typeface="Arial"/>
                <a:ea typeface="Arial"/>
              </a:rPr>
              <a:t>by</a:t>
            </a:r>
            <a:r>
              <a:rPr lang="en-US" altLang="zh-CN" sz="1600" i="1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60" dirty="0">
                <a:solidFill>
                  <a:srgbClr val="000000"/>
                </a:solidFill>
                <a:latin typeface="Arial"/>
                <a:ea typeface="Arial"/>
              </a:rPr>
              <a:t>which</a:t>
            </a:r>
            <a:r>
              <a:rPr lang="en-US" altLang="zh-CN" sz="1600" i="1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ea typeface="Arial"/>
              </a:rPr>
              <a:t>it</a:t>
            </a:r>
            <a:r>
              <a:rPr lang="en-US" altLang="zh-CN" sz="1600" i="1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0" dirty="0">
                <a:solidFill>
                  <a:srgbClr val="000000"/>
                </a:solidFill>
                <a:latin typeface="Arial"/>
                <a:ea typeface="Arial"/>
              </a:rPr>
              <a:t>is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0" dirty="0">
                <a:solidFill>
                  <a:srgbClr val="000000"/>
                </a:solidFill>
                <a:latin typeface="Arial"/>
                <a:ea typeface="Arial"/>
              </a:rPr>
              <a:t>achieved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4" dirty="0">
                <a:solidFill>
                  <a:srgbClr val="000000"/>
                </a:solidFill>
                <a:latin typeface="Arial"/>
                <a:ea typeface="Arial"/>
              </a:rPr>
              <a:t>The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0" dirty="0">
                <a:solidFill>
                  <a:srgbClr val="000000"/>
                </a:solidFill>
                <a:latin typeface="Arial"/>
                <a:ea typeface="Arial"/>
              </a:rPr>
              <a:t>saying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4" dirty="0">
                <a:solidFill>
                  <a:srgbClr val="000000"/>
                </a:solidFill>
                <a:latin typeface="Arial"/>
                <a:ea typeface="Arial"/>
              </a:rPr>
              <a:t>«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4" dirty="0">
                <a:solidFill>
                  <a:srgbClr val="000000"/>
                </a:solidFill>
                <a:latin typeface="Arial"/>
                <a:ea typeface="Arial"/>
              </a:rPr>
              <a:t>Many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0" dirty="0">
                <a:solidFill>
                  <a:srgbClr val="000000"/>
                </a:solidFill>
                <a:latin typeface="Arial"/>
                <a:ea typeface="Arial"/>
              </a:rPr>
              <a:t>roads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0" dirty="0">
                <a:solidFill>
                  <a:srgbClr val="000000"/>
                </a:solidFill>
                <a:latin typeface="Arial"/>
                <a:ea typeface="Arial"/>
              </a:rPr>
              <a:t>lead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0" dirty="0">
                <a:solidFill>
                  <a:srgbClr val="000000"/>
                </a:solidFill>
                <a:latin typeface="Arial"/>
                <a:ea typeface="Arial"/>
              </a:rPr>
              <a:t>to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50" dirty="0">
                <a:solidFill>
                  <a:srgbClr val="000000"/>
                </a:solidFill>
                <a:latin typeface="Arial"/>
                <a:ea typeface="Arial"/>
              </a:rPr>
              <a:t>Rome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60" dirty="0">
                <a:solidFill>
                  <a:srgbClr val="000000"/>
                </a:solidFill>
                <a:latin typeface="Arial"/>
                <a:ea typeface="Arial"/>
              </a:rPr>
              <a:t>»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ea typeface="Arial"/>
              </a:rPr>
              <a:t>is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0" dirty="0">
                <a:solidFill>
                  <a:srgbClr val="000000"/>
                </a:solidFill>
                <a:latin typeface="Arial"/>
                <a:ea typeface="Arial"/>
              </a:rPr>
              <a:t>as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4" dirty="0">
                <a:solidFill>
                  <a:srgbClr val="000000"/>
                </a:solidFill>
                <a:latin typeface="Arial"/>
                <a:ea typeface="Arial"/>
              </a:rPr>
              <a:t>true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ea typeface="Arial"/>
              </a:rPr>
              <a:t>in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4" dirty="0">
                <a:solidFill>
                  <a:srgbClr val="000000"/>
                </a:solidFill>
                <a:latin typeface="Arial"/>
                <a:ea typeface="Arial"/>
              </a:rPr>
              <a:t>evolution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50" dirty="0">
                <a:solidFill>
                  <a:srgbClr val="000000"/>
                </a:solidFill>
                <a:latin typeface="Arial"/>
                <a:ea typeface="Arial"/>
              </a:rPr>
              <a:t>as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ea typeface="Arial"/>
              </a:rPr>
              <a:t>in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30" dirty="0">
                <a:solidFill>
                  <a:srgbClr val="000000"/>
                </a:solidFill>
                <a:latin typeface="Arial"/>
                <a:ea typeface="Arial"/>
              </a:rPr>
              <a:t>daily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affairs</a:t>
            </a:r>
            <a:r>
              <a:rPr lang="en-US" altLang="zh-CN" sz="1600" i="1" spc="-1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1600" i="1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-5" dirty="0">
                <a:solidFill>
                  <a:srgbClr val="000000"/>
                </a:solidFill>
                <a:latin typeface="Arial"/>
                <a:ea typeface="Arial"/>
              </a:rPr>
              <a:t>»</a:t>
            </a:r>
          </a:p>
          <a:p>
            <a:pPr>
              <a:lnSpc>
                <a:spcPts val="193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600" b="1" dirty="0">
                <a:solidFill>
                  <a:srgbClr val="000000"/>
                </a:solidFill>
                <a:latin typeface="Arial"/>
                <a:ea typeface="Arial"/>
              </a:rPr>
              <a:t>Ernst</a:t>
            </a:r>
            <a:r>
              <a:rPr lang="en-US" altLang="zh-CN" sz="1600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b="1" dirty="0">
                <a:solidFill>
                  <a:srgbClr val="000000"/>
                </a:solidFill>
                <a:latin typeface="Arial"/>
                <a:ea typeface="Arial"/>
              </a:rPr>
              <a:t>Mayr</a:t>
            </a:r>
            <a:r>
              <a:rPr lang="en-US" altLang="zh-CN" sz="1600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(Animal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Species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and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Evolution,</a:t>
            </a:r>
            <a:r>
              <a:rPr lang="en-US" altLang="zh-CN" sz="16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1966)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Picture 2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580" y="1684020"/>
            <a:ext cx="7048500" cy="1912620"/>
          </a:xfrm>
          <a:prstGeom prst="rect">
            <a:avLst/>
          </a:prstGeom>
        </p:spPr>
      </p:pic>
      <p:pic>
        <p:nvPicPr>
          <p:cNvPr id="251" name="Picture 2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701040"/>
          </a:xfrm>
          <a:prstGeom prst="rect">
            <a:avLst/>
          </a:prstGeom>
        </p:spPr>
      </p:pic>
      <p:sp>
        <p:nvSpPr>
          <p:cNvPr id="2" name="Freeform 251"/>
          <p:cNvSpPr/>
          <p:nvPr/>
        </p:nvSpPr>
        <p:spPr>
          <a:xfrm>
            <a:off x="1746250" y="2051050"/>
            <a:ext cx="1162050" cy="361950"/>
          </a:xfrm>
          <a:custGeom>
            <a:avLst/>
            <a:gdLst>
              <a:gd name="connsiteX0" fmla="*/ 17398 w 1162050"/>
              <a:gd name="connsiteY0" fmla="*/ 9779 h 361950"/>
              <a:gd name="connsiteX1" fmla="*/ 161925 w 1162050"/>
              <a:gd name="connsiteY1" fmla="*/ 9779 h 361950"/>
              <a:gd name="connsiteX2" fmla="*/ 161925 w 1162050"/>
              <a:gd name="connsiteY2" fmla="*/ 369824 h 361950"/>
              <a:gd name="connsiteX3" fmla="*/ 1169542 w 1162050"/>
              <a:gd name="connsiteY3" fmla="*/ 369824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2050" h="361950">
                <a:moveTo>
                  <a:pt x="17398" y="9779"/>
                </a:moveTo>
                <a:lnTo>
                  <a:pt x="161925" y="9779"/>
                </a:lnTo>
                <a:lnTo>
                  <a:pt x="161925" y="369824"/>
                </a:lnTo>
                <a:lnTo>
                  <a:pt x="1169542" y="369824"/>
                </a:lnTo>
              </a:path>
            </a:pathLst>
          </a:custGeom>
          <a:ln w="12700">
            <a:solidFill>
              <a:srgbClr val="487CB9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Freeform 252"/>
          <p:cNvSpPr/>
          <p:nvPr/>
        </p:nvSpPr>
        <p:spPr>
          <a:xfrm>
            <a:off x="1098550" y="1403350"/>
            <a:ext cx="1873250" cy="692150"/>
          </a:xfrm>
          <a:custGeom>
            <a:avLst/>
            <a:gdLst>
              <a:gd name="connsiteX0" fmla="*/ 17068 w 1873250"/>
              <a:gd name="connsiteY0" fmla="*/ 9398 h 692150"/>
              <a:gd name="connsiteX1" fmla="*/ 947927 w 1873250"/>
              <a:gd name="connsiteY1" fmla="*/ 9398 h 692150"/>
              <a:gd name="connsiteX2" fmla="*/ 947927 w 1873250"/>
              <a:gd name="connsiteY2" fmla="*/ 696087 h 692150"/>
              <a:gd name="connsiteX3" fmla="*/ 1878710 w 1873250"/>
              <a:gd name="connsiteY3" fmla="*/ 696087 h 69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3250" h="692150">
                <a:moveTo>
                  <a:pt x="17068" y="9398"/>
                </a:moveTo>
                <a:lnTo>
                  <a:pt x="947927" y="9398"/>
                </a:lnTo>
                <a:lnTo>
                  <a:pt x="947927" y="696087"/>
                </a:lnTo>
                <a:lnTo>
                  <a:pt x="1878710" y="696087"/>
                </a:lnTo>
              </a:path>
            </a:pathLst>
          </a:custGeom>
          <a:ln w="12700">
            <a:solidFill>
              <a:srgbClr val="487CB9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Freeform 253"/>
          <p:cNvSpPr/>
          <p:nvPr/>
        </p:nvSpPr>
        <p:spPr>
          <a:xfrm>
            <a:off x="882650" y="2546350"/>
            <a:ext cx="1949450" cy="158750"/>
          </a:xfrm>
          <a:custGeom>
            <a:avLst/>
            <a:gdLst>
              <a:gd name="connsiteX0" fmla="*/ 16941 w 1949450"/>
              <a:gd name="connsiteY0" fmla="*/ 18542 h 158750"/>
              <a:gd name="connsiteX1" fmla="*/ 989076 w 1949450"/>
              <a:gd name="connsiteY1" fmla="*/ 18542 h 158750"/>
              <a:gd name="connsiteX2" fmla="*/ 989076 w 1949450"/>
              <a:gd name="connsiteY2" fmla="*/ 162560 h 158750"/>
              <a:gd name="connsiteX3" fmla="*/ 1961133 w 1949450"/>
              <a:gd name="connsiteY3" fmla="*/ 162560 h 15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9450" h="158750">
                <a:moveTo>
                  <a:pt x="16941" y="18542"/>
                </a:moveTo>
                <a:lnTo>
                  <a:pt x="989076" y="18542"/>
                </a:lnTo>
                <a:lnTo>
                  <a:pt x="989076" y="162560"/>
                </a:lnTo>
                <a:lnTo>
                  <a:pt x="1961133" y="162560"/>
                </a:lnTo>
              </a:path>
            </a:pathLst>
          </a:custGeom>
          <a:ln w="12700">
            <a:solidFill>
              <a:srgbClr val="487CB9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5" name="Picture 2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" y="960119"/>
            <a:ext cx="1722120" cy="2804160"/>
          </a:xfrm>
          <a:prstGeom prst="rect">
            <a:avLst/>
          </a:prstGeom>
        </p:spPr>
      </p:pic>
      <p:sp>
        <p:nvSpPr>
          <p:cNvPr id="3" name="Freeform 255"/>
          <p:cNvSpPr/>
          <p:nvPr/>
        </p:nvSpPr>
        <p:spPr>
          <a:xfrm>
            <a:off x="1771650" y="3448050"/>
            <a:ext cx="1162050" cy="19050"/>
          </a:xfrm>
          <a:custGeom>
            <a:avLst/>
            <a:gdLst>
              <a:gd name="connsiteX0" fmla="*/ 13970 w 1162050"/>
              <a:gd name="connsiteY0" fmla="*/ 17526 h 19050"/>
              <a:gd name="connsiteX1" fmla="*/ 1166114 w 1162050"/>
              <a:gd name="connsiteY1" fmla="*/ 17526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62050" h="19050">
                <a:moveTo>
                  <a:pt x="13970" y="17526"/>
                </a:moveTo>
                <a:lnTo>
                  <a:pt x="1166114" y="17526"/>
                </a:lnTo>
              </a:path>
            </a:pathLst>
          </a:custGeom>
          <a:ln w="12700">
            <a:solidFill>
              <a:srgbClr val="487CB9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TextBox 256"/>
          <p:cNvSpPr txBox="1"/>
          <p:nvPr/>
        </p:nvSpPr>
        <p:spPr>
          <a:xfrm>
            <a:off x="89915" y="133911"/>
            <a:ext cx="8789068" cy="66912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412089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Alignement</a:t>
            </a:r>
            <a:r>
              <a:rPr lang="en-US" altLang="zh-CN" sz="20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20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protéines</a:t>
            </a:r>
            <a:r>
              <a:rPr lang="en-US" altLang="zh-CN" sz="20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PAX6:</a:t>
            </a:r>
            <a:r>
              <a:rPr lang="en-US" altLang="zh-CN" sz="20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zoom</a:t>
            </a:r>
            <a:r>
              <a:rPr lang="en-US" altLang="zh-CN" sz="20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sur</a:t>
            </a:r>
            <a:r>
              <a:rPr lang="en-US" altLang="zh-CN" sz="20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20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domaine</a:t>
            </a:r>
            <a:r>
              <a:rPr lang="en-US" altLang="zh-CN" sz="20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0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liaison</a:t>
            </a:r>
            <a:r>
              <a:rPr lang="en-US" altLang="zh-CN" sz="20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à</a:t>
            </a:r>
            <a:r>
              <a:rPr lang="en-US" altLang="zh-CN" sz="20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l’ADN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729"/>
              </a:lnSpc>
            </a:pPr>
            <a:endParaRPr lang="en-US" dirty="0"/>
          </a:p>
          <a:p>
            <a:pPr marL="612952" hangingPunct="0">
              <a:lnSpc>
                <a:spcPct val="124583"/>
              </a:lnSpc>
            </a:pPr>
            <a:r>
              <a:rPr lang="en-US" altLang="zh-CN" sz="1800" spc="104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8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Arial"/>
                <a:ea typeface="Arial"/>
              </a:rPr>
              <a:t>séquence</a:t>
            </a:r>
            <a:r>
              <a:rPr lang="en-US" altLang="zh-CN" sz="18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18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89" dirty="0">
                <a:solidFill>
                  <a:srgbClr val="000000"/>
                </a:solidFill>
                <a:latin typeface="Arial"/>
                <a:ea typeface="Arial"/>
              </a:rPr>
              <a:t>acides</a:t>
            </a:r>
            <a:r>
              <a:rPr lang="en-US" altLang="zh-CN" sz="18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Arial"/>
                <a:ea typeface="Arial"/>
              </a:rPr>
              <a:t>aminés</a:t>
            </a:r>
            <a:r>
              <a:rPr lang="en-US" altLang="zh-CN" sz="18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18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80" dirty="0">
                <a:solidFill>
                  <a:srgbClr val="000000"/>
                </a:solidFill>
                <a:latin typeface="Arial"/>
                <a:ea typeface="Arial"/>
              </a:rPr>
              <a:t>facteur</a:t>
            </a:r>
            <a:r>
              <a:rPr lang="en-US" altLang="zh-CN" sz="18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80" dirty="0">
                <a:solidFill>
                  <a:srgbClr val="000000"/>
                </a:solidFill>
                <a:latin typeface="Arial"/>
                <a:ea typeface="Arial"/>
              </a:rPr>
              <a:t>transcription</a:t>
            </a:r>
            <a:r>
              <a:rPr lang="en-US" altLang="zh-CN" sz="18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Arial"/>
                <a:ea typeface="Arial"/>
              </a:rPr>
              <a:t>«</a:t>
            </a:r>
            <a:r>
              <a:rPr lang="en-US" altLang="zh-CN" sz="18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Arial"/>
                <a:ea typeface="Arial"/>
              </a:rPr>
              <a:t>PAX</a:t>
            </a:r>
            <a:r>
              <a:rPr lang="en-US" altLang="zh-CN" sz="18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Arial"/>
                <a:ea typeface="Arial"/>
              </a:rPr>
              <a:t>6</a:t>
            </a:r>
            <a:r>
              <a:rPr lang="en-US" altLang="zh-CN" sz="18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Arial"/>
                <a:ea typeface="Arial"/>
              </a:rPr>
              <a:t>»</a:t>
            </a:r>
            <a:r>
              <a:rPr lang="en-US" altLang="zh-CN" sz="18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85" dirty="0">
                <a:solidFill>
                  <a:srgbClr val="000000"/>
                </a:solidFill>
                <a:latin typeface="Arial"/>
                <a:ea typeface="Arial"/>
              </a:rPr>
              <a:t>est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extrêmement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conservée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entre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espèces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animales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très</a:t>
            </a:r>
            <a:r>
              <a:rPr lang="en-US" altLang="zh-CN" sz="1800" spc="-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divergentes.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10"/>
              </a:lnSpc>
            </a:pPr>
            <a:endParaRPr lang="en-US" dirty="0"/>
          </a:p>
          <a:p>
            <a:pPr marL="613257" hangingPunct="0">
              <a:lnSpc>
                <a:spcPct val="104999"/>
              </a:lnSpc>
            </a:pPr>
            <a:r>
              <a:rPr lang="en-US" altLang="zh-CN" sz="1800" dirty="0">
                <a:solidFill>
                  <a:srgbClr val="FE0000"/>
                </a:solidFill>
                <a:latin typeface="Wingdings"/>
                <a:ea typeface="Wingdings"/>
              </a:rPr>
              <a:t>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ea typeface="Calibri"/>
              </a:rPr>
              <a:t>La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ea typeface="Calibri"/>
              </a:rPr>
              <a:t>fonction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ea typeface="Calibri"/>
              </a:rPr>
              <a:t>de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ea typeface="Calibri"/>
              </a:rPr>
              <a:t>PAX-6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cs typeface="Calibri"/>
              </a:rPr>
              <a:t>  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ea typeface="Calibri"/>
              </a:rPr>
              <a:t>-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ea typeface="Calibri"/>
              </a:rPr>
              <a:t>«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ea typeface="Calibri"/>
              </a:rPr>
              <a:t>gène-maître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ea typeface="Calibri"/>
              </a:rPr>
              <a:t>»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ea typeface="Calibri"/>
              </a:rPr>
              <a:t>de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ea typeface="Calibri"/>
              </a:rPr>
              <a:t>la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ea typeface="Calibri"/>
              </a:rPr>
              <a:t>formation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ea typeface="Calibri"/>
              </a:rPr>
              <a:t>de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ea typeface="Calibri"/>
              </a:rPr>
              <a:t>l’œil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ea typeface="Calibri"/>
              </a:rPr>
              <a:t>–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ea typeface="Calibri"/>
              </a:rPr>
              <a:t>est-elle</a:t>
            </a:r>
            <a:r>
              <a:rPr lang="en-US" altLang="zh-CN" sz="1800" spc="55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ea typeface="Calibri"/>
              </a:rPr>
              <a:t>également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FE0000"/>
                </a:solidFill>
                <a:latin typeface="Calibri"/>
                <a:ea typeface="Calibri"/>
              </a:rPr>
              <a:t>con</a:t>
            </a:r>
            <a:r>
              <a:rPr lang="en-US" altLang="zh-CN" sz="1800" dirty="0">
                <a:solidFill>
                  <a:srgbClr val="FE0000"/>
                </a:solidFill>
                <a:latin typeface="Calibri"/>
                <a:ea typeface="Calibri"/>
              </a:rPr>
              <a:t>servée?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764"/>
              </a:lnSpc>
            </a:pPr>
            <a:endParaRPr lang="en-US" dirty="0"/>
          </a:p>
          <a:p>
            <a:pPr marL="0" indent="8349741">
              <a:lnSpc>
                <a:spcPct val="100000"/>
              </a:lnSpc>
            </a:pPr>
            <a:r>
              <a:rPr lang="en-US" altLang="zh-CN" sz="1200" spc="-5" dirty="0">
                <a:solidFill>
                  <a:srgbClr val="878787"/>
                </a:solidFill>
                <a:latin typeface="Calibri"/>
                <a:ea typeface="Calibri"/>
              </a:rPr>
              <a:t>53</a:t>
            </a:r>
          </a:p>
          <a:p>
            <a:pPr marL="0">
              <a:lnSpc>
                <a:spcPct val="100000"/>
              </a:lnSpc>
              <a:spcBef>
                <a:spcPts val="209"/>
              </a:spcBef>
            </a:pP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Merci</a:t>
            </a:r>
            <a:r>
              <a:rPr lang="en-US" altLang="zh-CN" sz="10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à</a:t>
            </a:r>
            <a:r>
              <a:rPr lang="en-US" altLang="zh-CN" sz="10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Morgane</a:t>
            </a:r>
            <a:r>
              <a:rPr lang="en-US" altLang="zh-CN" sz="10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Thomas-Chollier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Picture 2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" y="754380"/>
            <a:ext cx="6179820" cy="2286000"/>
          </a:xfrm>
          <a:prstGeom prst="rect">
            <a:avLst/>
          </a:prstGeom>
        </p:spPr>
      </p:pic>
      <p:pic>
        <p:nvPicPr>
          <p:cNvPr id="259" name="Picture 2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9880" y="3268979"/>
            <a:ext cx="2247900" cy="2362200"/>
          </a:xfrm>
          <a:prstGeom prst="rect">
            <a:avLst/>
          </a:prstGeom>
        </p:spPr>
      </p:pic>
      <p:pic>
        <p:nvPicPr>
          <p:cNvPr id="260" name="Picture 2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79" y="3360420"/>
            <a:ext cx="2446020" cy="2232660"/>
          </a:xfrm>
          <a:prstGeom prst="rect">
            <a:avLst/>
          </a:prstGeom>
        </p:spPr>
      </p:pic>
      <p:sp>
        <p:nvSpPr>
          <p:cNvPr id="2" name="Freeform 260"/>
          <p:cNvSpPr/>
          <p:nvPr/>
        </p:nvSpPr>
        <p:spPr>
          <a:xfrm>
            <a:off x="523875" y="5934075"/>
            <a:ext cx="8150225" cy="758825"/>
          </a:xfrm>
          <a:custGeom>
            <a:avLst/>
            <a:gdLst>
              <a:gd name="connsiteX0" fmla="*/ 15671 w 8150225"/>
              <a:gd name="connsiteY0" fmla="*/ 767854 h 758825"/>
              <a:gd name="connsiteX1" fmla="*/ 8152562 w 8150225"/>
              <a:gd name="connsiteY1" fmla="*/ 767854 h 758825"/>
              <a:gd name="connsiteX2" fmla="*/ 8152562 w 8150225"/>
              <a:gd name="connsiteY2" fmla="*/ 16941 h 758825"/>
              <a:gd name="connsiteX3" fmla="*/ 15671 w 8150225"/>
              <a:gd name="connsiteY3" fmla="*/ 16941 h 758825"/>
              <a:gd name="connsiteX4" fmla="*/ 15671 w 8150225"/>
              <a:gd name="connsiteY4" fmla="*/ 767854 h 758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50225" h="758825">
                <a:moveTo>
                  <a:pt x="15671" y="767854"/>
                </a:moveTo>
                <a:lnTo>
                  <a:pt x="8152562" y="767854"/>
                </a:lnTo>
                <a:lnTo>
                  <a:pt x="8152562" y="16941"/>
                </a:lnTo>
                <a:lnTo>
                  <a:pt x="15671" y="16941"/>
                </a:lnTo>
                <a:lnTo>
                  <a:pt x="15671" y="767854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19050">
            <a:solidFill>
              <a:srgbClr val="FE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2" name="Picture 26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701040"/>
          </a:xfrm>
          <a:prstGeom prst="rect">
            <a:avLst/>
          </a:prstGeom>
        </p:spPr>
      </p:pic>
      <p:sp>
        <p:nvSpPr>
          <p:cNvPr id="3" name="TextBox 262"/>
          <p:cNvSpPr txBox="1"/>
          <p:nvPr/>
        </p:nvSpPr>
        <p:spPr>
          <a:xfrm>
            <a:off x="498957" y="99616"/>
            <a:ext cx="8300470" cy="6586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Conservation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fonction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protéines</a:t>
            </a:r>
            <a:r>
              <a:rPr lang="en-US" altLang="zh-CN" sz="2800" spc="-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Ey/PAX6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950"/>
              </a:lnSpc>
            </a:pPr>
            <a:endParaRPr lang="en-US" dirty="0"/>
          </a:p>
          <a:p>
            <a:pPr marL="6397777" hangingPunct="0">
              <a:lnSpc>
                <a:spcPct val="125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mutation</a:t>
            </a:r>
            <a:r>
              <a:rPr lang="en-US" altLang="zh-CN" sz="16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Eyeless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15" dirty="0">
                <a:solidFill>
                  <a:srgbClr val="000000"/>
                </a:solidFill>
                <a:latin typeface="Arial"/>
                <a:ea typeface="Arial"/>
              </a:rPr>
              <a:t>/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spc="40" dirty="0">
                <a:solidFill>
                  <a:srgbClr val="000000"/>
                </a:solidFill>
                <a:latin typeface="Arial"/>
                <a:ea typeface="Arial"/>
              </a:rPr>
              <a:t>Pax</a:t>
            </a:r>
            <a:r>
              <a:rPr lang="en-US" altLang="zh-CN" sz="1600" i="1" spc="25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1600" i="1" spc="40" dirty="0">
                <a:solidFill>
                  <a:srgbClr val="000000"/>
                </a:solidFill>
                <a:latin typeface="Arial"/>
                <a:ea typeface="Arial"/>
              </a:rPr>
              <a:t>6</a:t>
            </a:r>
            <a:r>
              <a:rPr lang="en-US" altLang="zh-CN" sz="16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spc="40" dirty="0">
                <a:solidFill>
                  <a:srgbClr val="000000"/>
                </a:solidFill>
                <a:latin typeface="Arial"/>
                <a:ea typeface="Arial"/>
              </a:rPr>
              <a:t>empêche</a:t>
            </a:r>
            <a:r>
              <a:rPr lang="en-US" altLang="zh-CN" sz="16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spc="3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formation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spc="11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l’œil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chez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6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drosophile.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350"/>
              </a:lnSpc>
            </a:pPr>
            <a:endParaRPr lang="en-US" dirty="0"/>
          </a:p>
          <a:p>
            <a:pPr marL="0" indent="4597044">
              <a:lnSpc>
                <a:spcPct val="100000"/>
              </a:lnSpc>
            </a:pPr>
            <a:r>
              <a:rPr lang="en-US" altLang="zh-CN" sz="1200" b="1" i="1" dirty="0">
                <a:solidFill>
                  <a:srgbClr val="FEFEFE"/>
                </a:solidFill>
                <a:latin typeface="Calibri"/>
                <a:ea typeface="Calibri"/>
              </a:rPr>
              <a:t>Halder</a:t>
            </a:r>
            <a:r>
              <a:rPr lang="en-US" altLang="zh-CN" sz="1200" b="1" i="1" dirty="0">
                <a:solidFill>
                  <a:srgbClr val="FEFEFE"/>
                </a:solidFill>
                <a:latin typeface="Calibri"/>
                <a:cs typeface="Calibri"/>
              </a:rPr>
              <a:t> </a:t>
            </a:r>
            <a:r>
              <a:rPr lang="en-US" altLang="zh-CN" sz="1200" b="1" i="1" dirty="0">
                <a:solidFill>
                  <a:srgbClr val="FEFEFE"/>
                </a:solidFill>
                <a:latin typeface="Calibri"/>
                <a:ea typeface="Calibri"/>
              </a:rPr>
              <a:t>et</a:t>
            </a:r>
            <a:r>
              <a:rPr lang="en-US" altLang="zh-CN" sz="1200" b="1" i="1" dirty="0">
                <a:solidFill>
                  <a:srgbClr val="FEFEFE"/>
                </a:solidFill>
                <a:latin typeface="Calibri"/>
                <a:cs typeface="Calibri"/>
              </a:rPr>
              <a:t> </a:t>
            </a:r>
            <a:r>
              <a:rPr lang="en-US" altLang="zh-CN" sz="1200" b="1" i="1" dirty="0">
                <a:solidFill>
                  <a:srgbClr val="FEFEFE"/>
                </a:solidFill>
                <a:latin typeface="Calibri"/>
                <a:ea typeface="Calibri"/>
              </a:rPr>
              <a:t>al.,</a:t>
            </a:r>
            <a:r>
              <a:rPr lang="en-US" altLang="zh-CN" sz="1200" b="1" i="1" spc="20" dirty="0">
                <a:solidFill>
                  <a:srgbClr val="FEFEFE"/>
                </a:solidFill>
                <a:latin typeface="Calibri"/>
                <a:cs typeface="Calibri"/>
              </a:rPr>
              <a:t> </a:t>
            </a:r>
            <a:r>
              <a:rPr lang="en-US" altLang="zh-CN" sz="1200" b="1" i="1" dirty="0">
                <a:solidFill>
                  <a:srgbClr val="FEFEFE"/>
                </a:solidFill>
                <a:latin typeface="Calibri"/>
                <a:ea typeface="Calibri"/>
              </a:rPr>
              <a:t>1998.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130"/>
              </a:lnSpc>
            </a:pPr>
            <a:endParaRPr lang="en-US" dirty="0"/>
          </a:p>
          <a:p>
            <a:pPr marL="0" indent="4884699">
              <a:lnSpc>
                <a:spcPct val="100000"/>
              </a:lnSpc>
              <a:tabLst>
                <a:tab pos="5346852" algn="l"/>
                <a:tab pos="6363360" algn="l"/>
                <a:tab pos="6825132" algn="l"/>
                <a:tab pos="7512710" algn="l"/>
              </a:tabLst>
            </a:pPr>
            <a:r>
              <a:rPr lang="en-US" altLang="zh-CN" sz="1600" spc="-5" dirty="0">
                <a:solidFill>
                  <a:srgbClr val="000000"/>
                </a:solidFill>
                <a:latin typeface="Arial"/>
                <a:ea typeface="Arial"/>
              </a:rPr>
              <a:t>La	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mutation	</a:t>
            </a:r>
            <a:r>
              <a:rPr lang="en-US" altLang="zh-CN" sz="1600" spc="-5" dirty="0">
                <a:solidFill>
                  <a:srgbClr val="000000"/>
                </a:solidFill>
                <a:latin typeface="Arial"/>
                <a:ea typeface="Arial"/>
              </a:rPr>
              <a:t>du	gène	</a:t>
            </a:r>
            <a:r>
              <a:rPr lang="en-US" altLang="zh-CN" sz="1600" i="1" spc="-5" dirty="0">
                <a:solidFill>
                  <a:srgbClr val="000000"/>
                </a:solidFill>
                <a:latin typeface="Arial"/>
                <a:ea typeface="Arial"/>
              </a:rPr>
              <a:t>Pax</a:t>
            </a:r>
            <a:r>
              <a:rPr lang="en-US" altLang="zh-CN" sz="1600" i="1" spc="-15" dirty="0">
                <a:solidFill>
                  <a:srgbClr val="000000"/>
                </a:solidFill>
                <a:latin typeface="Arial"/>
                <a:ea typeface="Arial"/>
              </a:rPr>
              <a:t>-6</a:t>
            </a:r>
          </a:p>
          <a:p>
            <a:pPr marL="4884699" hangingPunct="0">
              <a:lnSpc>
                <a:spcPct val="125000"/>
              </a:lnSpc>
              <a:spcBef>
                <a:spcPts val="234"/>
              </a:spcBef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entraîne</a:t>
            </a:r>
            <a:r>
              <a:rPr lang="en-US" altLang="zh-CN" sz="16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un</a:t>
            </a:r>
            <a:r>
              <a:rPr lang="en-US" altLang="zh-CN" sz="16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défaut</a:t>
            </a:r>
            <a:r>
              <a:rPr lang="en-US" altLang="zh-CN" sz="16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formation</a:t>
            </a:r>
            <a:r>
              <a:rPr lang="en-US" altLang="zh-CN" sz="16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l’iris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(aniridie)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chez</a:t>
            </a:r>
            <a:r>
              <a:rPr lang="en-US" altLang="zh-CN" sz="16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l’humain.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664"/>
              </a:lnSpc>
            </a:pPr>
            <a:endParaRPr lang="en-US" dirty="0"/>
          </a:p>
          <a:p>
            <a:pPr marL="132283" hangingPunct="0">
              <a:lnSpc>
                <a:spcPct val="125000"/>
              </a:lnSpc>
            </a:pP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Le</a:t>
            </a:r>
            <a:r>
              <a:rPr lang="en-US" altLang="zh-CN" sz="1800" spc="11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gène</a:t>
            </a:r>
            <a:r>
              <a:rPr lang="en-US" altLang="zh-CN" sz="1800" spc="11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FE0000"/>
                </a:solidFill>
                <a:latin typeface="Arial"/>
                <a:ea typeface="Arial"/>
              </a:rPr>
              <a:t>Ey/Pax-6</a:t>
            </a:r>
            <a:r>
              <a:rPr lang="en-US" altLang="zh-CN" sz="1800" i="1" spc="11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est</a:t>
            </a:r>
            <a:r>
              <a:rPr lang="en-US" altLang="zh-CN" sz="1800" spc="11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nécessaire</a:t>
            </a:r>
            <a:r>
              <a:rPr lang="en-US" altLang="zh-CN" sz="1800" spc="11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à</a:t>
            </a:r>
            <a:r>
              <a:rPr lang="en-US" altLang="zh-CN" sz="1800" spc="11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la</a:t>
            </a:r>
            <a:r>
              <a:rPr lang="en-US" altLang="zh-CN" sz="1800" spc="11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formation</a:t>
            </a:r>
            <a:r>
              <a:rPr lang="en-US" altLang="zh-CN" sz="1800" spc="11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de</a:t>
            </a:r>
            <a:r>
              <a:rPr lang="en-US" altLang="zh-CN" sz="1800" spc="11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l’œil</a:t>
            </a:r>
            <a:r>
              <a:rPr lang="en-US" altLang="zh-CN" sz="1800" spc="11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chez</a:t>
            </a:r>
            <a:r>
              <a:rPr lang="en-US" altLang="zh-CN" sz="1800" spc="11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la</a:t>
            </a:r>
            <a:r>
              <a:rPr lang="en-US" altLang="zh-CN" sz="1800" spc="11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drosophile</a:t>
            </a:r>
            <a:r>
              <a:rPr lang="en-US" altLang="zh-CN" sz="1800" spc="11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et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chez</a:t>
            </a:r>
            <a:r>
              <a:rPr lang="en-US" altLang="zh-CN" sz="1800" spc="8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les</a:t>
            </a:r>
            <a:r>
              <a:rPr lang="en-US" altLang="zh-CN" sz="1800" spc="8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vertébrés</a:t>
            </a:r>
            <a:r>
              <a:rPr lang="en-US" altLang="zh-CN" sz="1800" spc="8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Wingdings"/>
                <a:ea typeface="Wingdings"/>
              </a:rPr>
              <a:t>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conservation</a:t>
            </a:r>
            <a:r>
              <a:rPr lang="en-US" altLang="zh-CN" sz="1800" spc="8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de</a:t>
            </a:r>
            <a:r>
              <a:rPr lang="en-US" altLang="zh-CN" sz="1800" spc="8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fonction!!!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Picture 2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" y="1135380"/>
            <a:ext cx="1562100" cy="2171700"/>
          </a:xfrm>
          <a:prstGeom prst="rect">
            <a:avLst/>
          </a:prstGeom>
        </p:spPr>
      </p:pic>
      <p:pic>
        <p:nvPicPr>
          <p:cNvPr id="265" name="Picture 26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78180"/>
          </a:xfrm>
          <a:prstGeom prst="rect">
            <a:avLst/>
          </a:prstGeom>
        </p:spPr>
      </p:pic>
      <p:sp>
        <p:nvSpPr>
          <p:cNvPr id="2" name="Freeform 265"/>
          <p:cNvSpPr/>
          <p:nvPr/>
        </p:nvSpPr>
        <p:spPr>
          <a:xfrm>
            <a:off x="444500" y="1092200"/>
            <a:ext cx="1663700" cy="2260600"/>
          </a:xfrm>
          <a:custGeom>
            <a:avLst/>
            <a:gdLst>
              <a:gd name="connsiteX0" fmla="*/ 13512 w 1663700"/>
              <a:gd name="connsiteY0" fmla="*/ 2264791 h 2260600"/>
              <a:gd name="connsiteX1" fmla="*/ 1669719 w 1663700"/>
              <a:gd name="connsiteY1" fmla="*/ 2264791 h 2260600"/>
              <a:gd name="connsiteX2" fmla="*/ 1669719 w 1663700"/>
              <a:gd name="connsiteY2" fmla="*/ 13842 h 2260600"/>
              <a:gd name="connsiteX3" fmla="*/ 13512 w 1663700"/>
              <a:gd name="connsiteY3" fmla="*/ 13842 h 2260600"/>
              <a:gd name="connsiteX4" fmla="*/ 13512 w 1663700"/>
              <a:gd name="connsiteY4" fmla="*/ 2264791 h 226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3700" h="2260600">
                <a:moveTo>
                  <a:pt x="13512" y="2264791"/>
                </a:moveTo>
                <a:lnTo>
                  <a:pt x="1669719" y="2264791"/>
                </a:lnTo>
                <a:lnTo>
                  <a:pt x="1669719" y="13842"/>
                </a:lnTo>
                <a:lnTo>
                  <a:pt x="13512" y="13842"/>
                </a:lnTo>
                <a:lnTo>
                  <a:pt x="13512" y="2264791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D8D8D8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7" name="Picture 26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7020" y="1912620"/>
            <a:ext cx="5707380" cy="2750820"/>
          </a:xfrm>
          <a:prstGeom prst="rect">
            <a:avLst/>
          </a:prstGeom>
        </p:spPr>
      </p:pic>
      <p:sp>
        <p:nvSpPr>
          <p:cNvPr id="3" name="Freeform 267"/>
          <p:cNvSpPr/>
          <p:nvPr/>
        </p:nvSpPr>
        <p:spPr>
          <a:xfrm>
            <a:off x="303212" y="4913312"/>
            <a:ext cx="8523287" cy="382587"/>
          </a:xfrm>
          <a:custGeom>
            <a:avLst/>
            <a:gdLst>
              <a:gd name="connsiteX0" fmla="*/ 20320 w 8523287"/>
              <a:gd name="connsiteY0" fmla="*/ 387921 h 382587"/>
              <a:gd name="connsiteX1" fmla="*/ 8527795 w 8523287"/>
              <a:gd name="connsiteY1" fmla="*/ 387921 h 382587"/>
              <a:gd name="connsiteX2" fmla="*/ 8527795 w 8523287"/>
              <a:gd name="connsiteY2" fmla="*/ 18593 h 382587"/>
              <a:gd name="connsiteX3" fmla="*/ 20320 w 8523287"/>
              <a:gd name="connsiteY3" fmla="*/ 18593 h 382587"/>
              <a:gd name="connsiteX4" fmla="*/ 20320 w 8523287"/>
              <a:gd name="connsiteY4" fmla="*/ 387921 h 382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23287" h="382587">
                <a:moveTo>
                  <a:pt x="20320" y="387921"/>
                </a:moveTo>
                <a:lnTo>
                  <a:pt x="8527795" y="387921"/>
                </a:lnTo>
                <a:lnTo>
                  <a:pt x="8527795" y="18593"/>
                </a:lnTo>
                <a:lnTo>
                  <a:pt x="20320" y="18593"/>
                </a:lnTo>
                <a:lnTo>
                  <a:pt x="20320" y="387921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28575">
            <a:solidFill>
              <a:srgbClr val="FE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TextBox 268"/>
          <p:cNvSpPr txBox="1"/>
          <p:nvPr/>
        </p:nvSpPr>
        <p:spPr>
          <a:xfrm>
            <a:off x="415137" y="72550"/>
            <a:ext cx="8236277" cy="65730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83819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Conservation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fonction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protéines</a:t>
            </a:r>
            <a:r>
              <a:rPr lang="en-US" altLang="zh-CN" sz="2800" spc="-2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Ey/PAX6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580"/>
              </a:lnSpc>
            </a:pPr>
            <a:endParaRPr lang="en-US" dirty="0"/>
          </a:p>
          <a:p>
            <a:pPr marL="2448458" hangingPunct="0">
              <a:lnSpc>
                <a:spcPct val="95833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L’expression</a:t>
            </a:r>
            <a:r>
              <a:rPr lang="en-US" altLang="zh-CN" sz="1800" spc="-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ectopique</a:t>
            </a:r>
            <a:r>
              <a:rPr lang="en-US" altLang="zh-CN" sz="180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du</a:t>
            </a:r>
            <a:r>
              <a:rPr lang="en-US" altLang="zh-CN" sz="180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gène</a:t>
            </a:r>
            <a:r>
              <a:rPr lang="en-US" altLang="zh-CN" sz="180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PAX6</a:t>
            </a:r>
            <a:r>
              <a:rPr lang="en-US" altLang="zh-CN" sz="1800" spc="-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180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souris</a:t>
            </a:r>
            <a:r>
              <a:rPr lang="en-US" altLang="zh-CN" sz="180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au</a:t>
            </a:r>
            <a:r>
              <a:rPr lang="en-US" altLang="zh-CN" sz="180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cours</a:t>
            </a:r>
            <a:r>
              <a:rPr lang="en-US" altLang="zh-CN" sz="180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du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développement</a:t>
            </a:r>
            <a:r>
              <a:rPr lang="en-US" altLang="zh-CN" sz="18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1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la</a:t>
            </a:r>
            <a:r>
              <a:rPr lang="en-US" altLang="zh-CN" sz="18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drosophile</a:t>
            </a:r>
            <a:r>
              <a:rPr lang="en-US" altLang="zh-CN" sz="1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est</a:t>
            </a:r>
            <a:r>
              <a:rPr lang="en-US" altLang="zh-CN" sz="18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suffisante</a:t>
            </a:r>
            <a:r>
              <a:rPr lang="en-US" altLang="zh-CN" sz="1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pour</a:t>
            </a:r>
            <a:r>
              <a:rPr lang="en-US" altLang="zh-CN" sz="18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former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br/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un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œil….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180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drosophile!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250"/>
              </a:lnSpc>
            </a:pPr>
            <a:endParaRPr lang="en-US" dirty="0"/>
          </a:p>
          <a:p>
            <a:pPr marL="143865" hangingPunct="0">
              <a:lnSpc>
                <a:spcPct val="99583"/>
              </a:lnSpc>
            </a:pPr>
            <a:r>
              <a:rPr lang="en-US" altLang="zh-CN" sz="900" i="1" dirty="0">
                <a:solidFill>
                  <a:srgbClr val="000000"/>
                </a:solidFill>
                <a:latin typeface="Times New Roman"/>
                <a:ea typeface="Times New Roman"/>
              </a:rPr>
              <a:t>Halder</a:t>
            </a:r>
            <a:r>
              <a:rPr lang="en-US" altLang="zh-CN" sz="9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900" i="1" dirty="0">
                <a:solidFill>
                  <a:srgbClr val="000000"/>
                </a:solidFill>
                <a:latin typeface="Times New Roman"/>
                <a:ea typeface="Times New Roman"/>
              </a:rPr>
              <a:t>et</a:t>
            </a:r>
            <a:r>
              <a:rPr lang="en-US" altLang="zh-CN" sz="9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900" i="1" dirty="0">
                <a:solidFill>
                  <a:srgbClr val="000000"/>
                </a:solidFill>
                <a:latin typeface="Times New Roman"/>
                <a:ea typeface="Times New Roman"/>
              </a:rPr>
              <a:t>al.</a:t>
            </a:r>
            <a:r>
              <a:rPr lang="en-US" altLang="zh-CN" sz="900" i="1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900" i="1" dirty="0">
                <a:solidFill>
                  <a:srgbClr val="000000"/>
                </a:solidFill>
                <a:latin typeface="Times New Roman"/>
                <a:ea typeface="Times New Roman"/>
              </a:rPr>
              <a:t>1995</a:t>
            </a:r>
            <a:r>
              <a:rPr lang="en-US" altLang="zh-CN" sz="9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br/>
            <a:r>
              <a:rPr lang="en-US" altLang="zh-CN" sz="900" i="1" spc="-5" dirty="0">
                <a:solidFill>
                  <a:srgbClr val="000000"/>
                </a:solidFill>
                <a:latin typeface="Times New Roman"/>
                <a:ea typeface="Times New Roman"/>
              </a:rPr>
              <a:t>Sc</a:t>
            </a:r>
            <a:r>
              <a:rPr lang="en-US" altLang="zh-CN" sz="900" i="1" dirty="0">
                <a:solidFill>
                  <a:srgbClr val="000000"/>
                </a:solidFill>
                <a:latin typeface="Times New Roman"/>
                <a:ea typeface="Times New Roman"/>
              </a:rPr>
              <a:t>ience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219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On</a:t>
            </a:r>
            <a:r>
              <a:rPr lang="en-US" altLang="zh-CN" sz="18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parle</a:t>
            </a:r>
            <a:r>
              <a:rPr lang="en-US" altLang="zh-CN" sz="1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dirty="0">
                <a:solidFill>
                  <a:srgbClr val="000000"/>
                </a:solidFill>
                <a:latin typeface="Calibri"/>
                <a:ea typeface="Calibri"/>
              </a:rPr>
              <a:t>d’homologie</a:t>
            </a:r>
            <a:r>
              <a:rPr lang="en-US" altLang="zh-CN" sz="1800" b="1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dirty="0">
                <a:solidFill>
                  <a:srgbClr val="000000"/>
                </a:solidFill>
                <a:latin typeface="Calibri"/>
                <a:ea typeface="Calibri"/>
              </a:rPr>
              <a:t>fonctionnelle</a:t>
            </a:r>
            <a:r>
              <a:rPr lang="en-US" altLang="zh-CN" sz="1800" b="1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entre</a:t>
            </a:r>
            <a:r>
              <a:rPr lang="en-US" altLang="zh-CN" sz="1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i="1" dirty="0">
                <a:solidFill>
                  <a:srgbClr val="000000"/>
                </a:solidFill>
                <a:latin typeface="Calibri"/>
                <a:ea typeface="Calibri"/>
              </a:rPr>
              <a:t>Eyeless</a:t>
            </a:r>
            <a:r>
              <a:rPr lang="en-US" altLang="zh-CN" sz="1800" i="1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(drosophile)</a:t>
            </a:r>
            <a:r>
              <a:rPr lang="en-US" altLang="zh-CN" sz="1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et</a:t>
            </a:r>
            <a:r>
              <a:rPr lang="en-US" altLang="zh-CN" sz="1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i="1" dirty="0">
                <a:solidFill>
                  <a:srgbClr val="000000"/>
                </a:solidFill>
                <a:latin typeface="Calibri"/>
                <a:ea typeface="Calibri"/>
              </a:rPr>
              <a:t>Pax-6</a:t>
            </a:r>
            <a:r>
              <a:rPr lang="en-US" altLang="zh-CN" sz="1800" i="1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alibri"/>
                <a:ea typeface="Calibri"/>
              </a:rPr>
              <a:t>(souris)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375"/>
              </a:lnSpc>
            </a:pPr>
            <a:endParaRPr lang="en-US" dirty="0"/>
          </a:p>
          <a:p>
            <a:pPr marL="0" indent="8024520">
              <a:lnSpc>
                <a:spcPct val="100000"/>
              </a:lnSpc>
            </a:pPr>
            <a:r>
              <a:rPr lang="en-US" altLang="zh-CN" sz="1200" spc="-5" dirty="0">
                <a:solidFill>
                  <a:srgbClr val="878787"/>
                </a:solidFill>
                <a:latin typeface="Calibri"/>
                <a:ea typeface="Calibri"/>
              </a:rPr>
              <a:t>55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Freeform 269"/>
          <p:cNvSpPr/>
          <p:nvPr/>
        </p:nvSpPr>
        <p:spPr>
          <a:xfrm>
            <a:off x="1530350" y="971550"/>
            <a:ext cx="1454150" cy="717550"/>
          </a:xfrm>
          <a:custGeom>
            <a:avLst/>
            <a:gdLst>
              <a:gd name="connsiteX0" fmla="*/ 17780 w 1454150"/>
              <a:gd name="connsiteY0" fmla="*/ 368300 h 717550"/>
              <a:gd name="connsiteX1" fmla="*/ 737616 w 1454150"/>
              <a:gd name="connsiteY1" fmla="*/ 7874 h 717550"/>
              <a:gd name="connsiteX2" fmla="*/ 1457579 w 1454150"/>
              <a:gd name="connsiteY2" fmla="*/ 368300 h 717550"/>
              <a:gd name="connsiteX3" fmla="*/ 737616 w 1454150"/>
              <a:gd name="connsiteY3" fmla="*/ 728599 h 717550"/>
              <a:gd name="connsiteX4" fmla="*/ 17780 w 1454150"/>
              <a:gd name="connsiteY4" fmla="*/ 368300 h 717550"/>
              <a:gd name="connsiteX5" fmla="*/ 17780 w 1454150"/>
              <a:gd name="connsiteY5" fmla="*/ 368300 h 71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4150" h="717550">
                <a:moveTo>
                  <a:pt x="17780" y="368300"/>
                </a:moveTo>
                <a:cubicBezTo>
                  <a:pt x="17780" y="169291"/>
                  <a:pt x="340105" y="7874"/>
                  <a:pt x="737616" y="7874"/>
                </a:cubicBezTo>
                <a:cubicBezTo>
                  <a:pt x="1135252" y="7874"/>
                  <a:pt x="1457579" y="169291"/>
                  <a:pt x="1457579" y="368300"/>
                </a:cubicBezTo>
                <a:cubicBezTo>
                  <a:pt x="1457579" y="567309"/>
                  <a:pt x="1135252" y="728599"/>
                  <a:pt x="737616" y="728599"/>
                </a:cubicBezTo>
                <a:cubicBezTo>
                  <a:pt x="340105" y="728599"/>
                  <a:pt x="17780" y="567309"/>
                  <a:pt x="17780" y="368300"/>
                </a:cubicBezTo>
                <a:lnTo>
                  <a:pt x="17780" y="368300"/>
                </a:lnTo>
                <a:close/>
              </a:path>
            </a:pathLst>
          </a:custGeom>
          <a:solidFill>
            <a:srgbClr val="FE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Freeform 270"/>
          <p:cNvSpPr/>
          <p:nvPr/>
        </p:nvSpPr>
        <p:spPr>
          <a:xfrm>
            <a:off x="1530350" y="971550"/>
            <a:ext cx="1454150" cy="717550"/>
          </a:xfrm>
          <a:custGeom>
            <a:avLst/>
            <a:gdLst>
              <a:gd name="connsiteX0" fmla="*/ 17780 w 1454150"/>
              <a:gd name="connsiteY0" fmla="*/ 368300 h 717550"/>
              <a:gd name="connsiteX1" fmla="*/ 737616 w 1454150"/>
              <a:gd name="connsiteY1" fmla="*/ 7874 h 717550"/>
              <a:gd name="connsiteX2" fmla="*/ 1457579 w 1454150"/>
              <a:gd name="connsiteY2" fmla="*/ 368300 h 717550"/>
              <a:gd name="connsiteX3" fmla="*/ 737616 w 1454150"/>
              <a:gd name="connsiteY3" fmla="*/ 728599 h 717550"/>
              <a:gd name="connsiteX4" fmla="*/ 17780 w 1454150"/>
              <a:gd name="connsiteY4" fmla="*/ 368300 h 717550"/>
              <a:gd name="connsiteX5" fmla="*/ 17780 w 1454150"/>
              <a:gd name="connsiteY5" fmla="*/ 368300 h 71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4150" h="717550">
                <a:moveTo>
                  <a:pt x="17780" y="368300"/>
                </a:moveTo>
                <a:cubicBezTo>
                  <a:pt x="17780" y="169291"/>
                  <a:pt x="340105" y="7874"/>
                  <a:pt x="737616" y="7874"/>
                </a:cubicBezTo>
                <a:cubicBezTo>
                  <a:pt x="1135252" y="7874"/>
                  <a:pt x="1457579" y="169291"/>
                  <a:pt x="1457579" y="368300"/>
                </a:cubicBezTo>
                <a:cubicBezTo>
                  <a:pt x="1457579" y="567309"/>
                  <a:pt x="1135252" y="728599"/>
                  <a:pt x="737616" y="728599"/>
                </a:cubicBezTo>
                <a:cubicBezTo>
                  <a:pt x="340105" y="728599"/>
                  <a:pt x="17780" y="567309"/>
                  <a:pt x="17780" y="368300"/>
                </a:cubicBezTo>
                <a:lnTo>
                  <a:pt x="17780" y="368300"/>
                </a:lnTo>
                <a:close/>
              </a:path>
            </a:pathLst>
          </a:custGeom>
          <a:solidFill>
            <a:srgbClr val="000024">
              <a:alpha val="0"/>
            </a:srgbClr>
          </a:solidFill>
          <a:ln w="9525">
            <a:solidFill>
              <a:srgbClr val="FE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Freeform 271"/>
          <p:cNvSpPr/>
          <p:nvPr/>
        </p:nvSpPr>
        <p:spPr>
          <a:xfrm>
            <a:off x="6356350" y="971550"/>
            <a:ext cx="1454150" cy="717550"/>
          </a:xfrm>
          <a:custGeom>
            <a:avLst/>
            <a:gdLst>
              <a:gd name="connsiteX0" fmla="*/ 16128 w 1454150"/>
              <a:gd name="connsiteY0" fmla="*/ 368300 h 717550"/>
              <a:gd name="connsiteX1" fmla="*/ 736092 w 1454150"/>
              <a:gd name="connsiteY1" fmla="*/ 7874 h 717550"/>
              <a:gd name="connsiteX2" fmla="*/ 1456055 w 1454150"/>
              <a:gd name="connsiteY2" fmla="*/ 368300 h 717550"/>
              <a:gd name="connsiteX3" fmla="*/ 736092 w 1454150"/>
              <a:gd name="connsiteY3" fmla="*/ 728599 h 717550"/>
              <a:gd name="connsiteX4" fmla="*/ 16128 w 1454150"/>
              <a:gd name="connsiteY4" fmla="*/ 368300 h 717550"/>
              <a:gd name="connsiteX5" fmla="*/ 16128 w 1454150"/>
              <a:gd name="connsiteY5" fmla="*/ 368300 h 71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4150" h="717550">
                <a:moveTo>
                  <a:pt x="16128" y="368300"/>
                </a:moveTo>
                <a:cubicBezTo>
                  <a:pt x="16128" y="169291"/>
                  <a:pt x="338455" y="7874"/>
                  <a:pt x="736092" y="7874"/>
                </a:cubicBezTo>
                <a:cubicBezTo>
                  <a:pt x="1133729" y="7874"/>
                  <a:pt x="1456055" y="169291"/>
                  <a:pt x="1456055" y="368300"/>
                </a:cubicBezTo>
                <a:cubicBezTo>
                  <a:pt x="1456055" y="567309"/>
                  <a:pt x="1133729" y="728599"/>
                  <a:pt x="736092" y="728599"/>
                </a:cubicBezTo>
                <a:cubicBezTo>
                  <a:pt x="338455" y="728599"/>
                  <a:pt x="16128" y="567309"/>
                  <a:pt x="16128" y="368300"/>
                </a:cubicBezTo>
                <a:lnTo>
                  <a:pt x="16128" y="368300"/>
                </a:lnTo>
                <a:close/>
              </a:path>
            </a:pathLst>
          </a:custGeom>
          <a:solidFill>
            <a:srgbClr val="FE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Freeform 272"/>
          <p:cNvSpPr/>
          <p:nvPr/>
        </p:nvSpPr>
        <p:spPr>
          <a:xfrm>
            <a:off x="6356350" y="971550"/>
            <a:ext cx="1454150" cy="717550"/>
          </a:xfrm>
          <a:custGeom>
            <a:avLst/>
            <a:gdLst>
              <a:gd name="connsiteX0" fmla="*/ 16128 w 1454150"/>
              <a:gd name="connsiteY0" fmla="*/ 368300 h 717550"/>
              <a:gd name="connsiteX1" fmla="*/ 736092 w 1454150"/>
              <a:gd name="connsiteY1" fmla="*/ 7874 h 717550"/>
              <a:gd name="connsiteX2" fmla="*/ 1456055 w 1454150"/>
              <a:gd name="connsiteY2" fmla="*/ 368300 h 717550"/>
              <a:gd name="connsiteX3" fmla="*/ 736092 w 1454150"/>
              <a:gd name="connsiteY3" fmla="*/ 728599 h 717550"/>
              <a:gd name="connsiteX4" fmla="*/ 16128 w 1454150"/>
              <a:gd name="connsiteY4" fmla="*/ 368300 h 717550"/>
              <a:gd name="connsiteX5" fmla="*/ 16128 w 1454150"/>
              <a:gd name="connsiteY5" fmla="*/ 368300 h 71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4150" h="717550">
                <a:moveTo>
                  <a:pt x="16128" y="368300"/>
                </a:moveTo>
                <a:cubicBezTo>
                  <a:pt x="16128" y="169291"/>
                  <a:pt x="338455" y="7874"/>
                  <a:pt x="736092" y="7874"/>
                </a:cubicBezTo>
                <a:cubicBezTo>
                  <a:pt x="1133729" y="7874"/>
                  <a:pt x="1456055" y="169291"/>
                  <a:pt x="1456055" y="368300"/>
                </a:cubicBezTo>
                <a:cubicBezTo>
                  <a:pt x="1456055" y="567309"/>
                  <a:pt x="1133729" y="728599"/>
                  <a:pt x="736092" y="728599"/>
                </a:cubicBezTo>
                <a:cubicBezTo>
                  <a:pt x="338455" y="728599"/>
                  <a:pt x="16128" y="567309"/>
                  <a:pt x="16128" y="368300"/>
                </a:cubicBezTo>
                <a:lnTo>
                  <a:pt x="16128" y="368300"/>
                </a:lnTo>
                <a:close/>
              </a:path>
            </a:pathLst>
          </a:custGeom>
          <a:solidFill>
            <a:srgbClr val="000093">
              <a:alpha val="0"/>
            </a:srgbClr>
          </a:solidFill>
          <a:ln w="9525">
            <a:solidFill>
              <a:srgbClr val="FE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Freeform 273"/>
          <p:cNvSpPr/>
          <p:nvPr/>
        </p:nvSpPr>
        <p:spPr>
          <a:xfrm>
            <a:off x="2144712" y="4710112"/>
            <a:ext cx="153987" cy="153987"/>
          </a:xfrm>
          <a:custGeom>
            <a:avLst/>
            <a:gdLst>
              <a:gd name="connsiteX0" fmla="*/ 157162 w 153987"/>
              <a:gd name="connsiteY0" fmla="*/ 15303 h 153987"/>
              <a:gd name="connsiteX1" fmla="*/ 85661 w 153987"/>
              <a:gd name="connsiteY1" fmla="*/ 158178 h 153987"/>
              <a:gd name="connsiteX2" fmla="*/ 14287 w 153987"/>
              <a:gd name="connsiteY2" fmla="*/ 15303 h 153987"/>
              <a:gd name="connsiteX3" fmla="*/ 157162 w 153987"/>
              <a:gd name="connsiteY3" fmla="*/ 15303 h 153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987" h="153987">
                <a:moveTo>
                  <a:pt x="157162" y="15303"/>
                </a:moveTo>
                <a:lnTo>
                  <a:pt x="85661" y="158178"/>
                </a:lnTo>
                <a:lnTo>
                  <a:pt x="14287" y="15303"/>
                </a:lnTo>
                <a:lnTo>
                  <a:pt x="157162" y="15303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" name="Freeform 274"/>
          <p:cNvSpPr/>
          <p:nvPr/>
        </p:nvSpPr>
        <p:spPr>
          <a:xfrm>
            <a:off x="2208212" y="4354512"/>
            <a:ext cx="39687" cy="395287"/>
          </a:xfrm>
          <a:custGeom>
            <a:avLst/>
            <a:gdLst>
              <a:gd name="connsiteX0" fmla="*/ 22225 w 39687"/>
              <a:gd name="connsiteY0" fmla="*/ 10604 h 395287"/>
              <a:gd name="connsiteX1" fmla="*/ 22225 w 39687"/>
              <a:gd name="connsiteY1" fmla="*/ 385254 h 395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687" h="395287">
                <a:moveTo>
                  <a:pt x="22225" y="10604"/>
                </a:moveTo>
                <a:lnTo>
                  <a:pt x="22225" y="385254"/>
                </a:lnTo>
              </a:path>
            </a:pathLst>
          </a:custGeom>
          <a:ln w="28575">
            <a:solidFill>
              <a:srgbClr val="00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5" name="Freeform 275"/>
          <p:cNvSpPr/>
          <p:nvPr/>
        </p:nvSpPr>
        <p:spPr>
          <a:xfrm>
            <a:off x="6970712" y="4710112"/>
            <a:ext cx="153987" cy="153987"/>
          </a:xfrm>
          <a:custGeom>
            <a:avLst/>
            <a:gdLst>
              <a:gd name="connsiteX0" fmla="*/ 157162 w 153987"/>
              <a:gd name="connsiteY0" fmla="*/ 15303 h 153987"/>
              <a:gd name="connsiteX1" fmla="*/ 85661 w 153987"/>
              <a:gd name="connsiteY1" fmla="*/ 158178 h 153987"/>
              <a:gd name="connsiteX2" fmla="*/ 14287 w 153987"/>
              <a:gd name="connsiteY2" fmla="*/ 15303 h 153987"/>
              <a:gd name="connsiteX3" fmla="*/ 157162 w 153987"/>
              <a:gd name="connsiteY3" fmla="*/ 15303 h 153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987" h="153987">
                <a:moveTo>
                  <a:pt x="157162" y="15303"/>
                </a:moveTo>
                <a:lnTo>
                  <a:pt x="85661" y="158178"/>
                </a:lnTo>
                <a:lnTo>
                  <a:pt x="14287" y="15303"/>
                </a:lnTo>
                <a:lnTo>
                  <a:pt x="157162" y="15303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" name="Freeform 276"/>
          <p:cNvSpPr/>
          <p:nvPr/>
        </p:nvSpPr>
        <p:spPr>
          <a:xfrm>
            <a:off x="7034212" y="4354512"/>
            <a:ext cx="39687" cy="395287"/>
          </a:xfrm>
          <a:custGeom>
            <a:avLst/>
            <a:gdLst>
              <a:gd name="connsiteX0" fmla="*/ 22225 w 39687"/>
              <a:gd name="connsiteY0" fmla="*/ 10604 h 395287"/>
              <a:gd name="connsiteX1" fmla="*/ 22225 w 39687"/>
              <a:gd name="connsiteY1" fmla="*/ 385254 h 395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687" h="395287">
                <a:moveTo>
                  <a:pt x="22225" y="10604"/>
                </a:moveTo>
                <a:lnTo>
                  <a:pt x="22225" y="385254"/>
                </a:lnTo>
              </a:path>
            </a:pathLst>
          </a:custGeom>
          <a:ln w="28575">
            <a:solidFill>
              <a:srgbClr val="00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8" name="Picture 27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260" y="4922520"/>
            <a:ext cx="1821180" cy="1661160"/>
          </a:xfrm>
          <a:prstGeom prst="rect">
            <a:avLst/>
          </a:prstGeom>
        </p:spPr>
      </p:pic>
      <p:pic>
        <p:nvPicPr>
          <p:cNvPr id="279" name="Picture 27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8880" y="4975860"/>
            <a:ext cx="1562100" cy="1592580"/>
          </a:xfrm>
          <a:prstGeom prst="rect">
            <a:avLst/>
          </a:prstGeom>
        </p:spPr>
      </p:pic>
      <p:pic>
        <p:nvPicPr>
          <p:cNvPr id="280" name="Picture 2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2420" y="3040380"/>
            <a:ext cx="883919" cy="670560"/>
          </a:xfrm>
          <a:prstGeom prst="rect">
            <a:avLst/>
          </a:prstGeom>
        </p:spPr>
      </p:pic>
      <p:sp>
        <p:nvSpPr>
          <p:cNvPr id="2" name="Freeform 280"/>
          <p:cNvSpPr/>
          <p:nvPr/>
        </p:nvSpPr>
        <p:spPr>
          <a:xfrm>
            <a:off x="379412" y="2576512"/>
            <a:ext cx="3684587" cy="1639887"/>
          </a:xfrm>
          <a:custGeom>
            <a:avLst/>
            <a:gdLst>
              <a:gd name="connsiteX0" fmla="*/ 15875 w 3684587"/>
              <a:gd name="connsiteY0" fmla="*/ 1647126 h 1639887"/>
              <a:gd name="connsiteX1" fmla="*/ 3687698 w 3684587"/>
              <a:gd name="connsiteY1" fmla="*/ 1647126 h 1639887"/>
              <a:gd name="connsiteX2" fmla="*/ 3687698 w 3684587"/>
              <a:gd name="connsiteY2" fmla="*/ 15938 h 1639887"/>
              <a:gd name="connsiteX3" fmla="*/ 15875 w 3684587"/>
              <a:gd name="connsiteY3" fmla="*/ 15938 h 1639887"/>
              <a:gd name="connsiteX4" fmla="*/ 15875 w 3684587"/>
              <a:gd name="connsiteY4" fmla="*/ 1647126 h 1639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84587" h="1639887">
                <a:moveTo>
                  <a:pt x="15875" y="1647126"/>
                </a:moveTo>
                <a:lnTo>
                  <a:pt x="3687698" y="1647126"/>
                </a:lnTo>
                <a:lnTo>
                  <a:pt x="3687698" y="15938"/>
                </a:lnTo>
                <a:lnTo>
                  <a:pt x="15875" y="15938"/>
                </a:lnTo>
                <a:lnTo>
                  <a:pt x="15875" y="1647126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9525">
            <a:solidFill>
              <a:srgbClr val="BF4F4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" name="Freeform 281"/>
          <p:cNvSpPr/>
          <p:nvPr/>
        </p:nvSpPr>
        <p:spPr>
          <a:xfrm>
            <a:off x="5129212" y="2576512"/>
            <a:ext cx="3824287" cy="1639887"/>
          </a:xfrm>
          <a:custGeom>
            <a:avLst/>
            <a:gdLst>
              <a:gd name="connsiteX0" fmla="*/ 19113 w 3824287"/>
              <a:gd name="connsiteY0" fmla="*/ 1647126 h 1639887"/>
              <a:gd name="connsiteX1" fmla="*/ 3835463 w 3824287"/>
              <a:gd name="connsiteY1" fmla="*/ 1647126 h 1639887"/>
              <a:gd name="connsiteX2" fmla="*/ 3835463 w 3824287"/>
              <a:gd name="connsiteY2" fmla="*/ 15938 h 1639887"/>
              <a:gd name="connsiteX3" fmla="*/ 19113 w 3824287"/>
              <a:gd name="connsiteY3" fmla="*/ 15938 h 1639887"/>
              <a:gd name="connsiteX4" fmla="*/ 19113 w 3824287"/>
              <a:gd name="connsiteY4" fmla="*/ 1647126 h 1639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24287" h="1639887">
                <a:moveTo>
                  <a:pt x="19113" y="1647126"/>
                </a:moveTo>
                <a:lnTo>
                  <a:pt x="3835463" y="1647126"/>
                </a:lnTo>
                <a:lnTo>
                  <a:pt x="3835463" y="15938"/>
                </a:lnTo>
                <a:lnTo>
                  <a:pt x="19113" y="15938"/>
                </a:lnTo>
                <a:lnTo>
                  <a:pt x="19113" y="1647126"/>
                </a:lnTo>
                <a:close/>
              </a:path>
            </a:pathLst>
          </a:custGeom>
          <a:solidFill>
            <a:srgbClr val="000024">
              <a:alpha val="0"/>
            </a:srgbClr>
          </a:solidFill>
          <a:ln w="9525">
            <a:solidFill>
              <a:srgbClr val="BF4F4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" name="Freeform 282"/>
          <p:cNvSpPr/>
          <p:nvPr/>
        </p:nvSpPr>
        <p:spPr>
          <a:xfrm>
            <a:off x="2170112" y="2259012"/>
            <a:ext cx="166687" cy="153987"/>
          </a:xfrm>
          <a:custGeom>
            <a:avLst/>
            <a:gdLst>
              <a:gd name="connsiteX0" fmla="*/ 168592 w 166687"/>
              <a:gd name="connsiteY0" fmla="*/ 17462 h 153987"/>
              <a:gd name="connsiteX1" fmla="*/ 97091 w 166687"/>
              <a:gd name="connsiteY1" fmla="*/ 160337 h 153987"/>
              <a:gd name="connsiteX2" fmla="*/ 25717 w 166687"/>
              <a:gd name="connsiteY2" fmla="*/ 17462 h 153987"/>
              <a:gd name="connsiteX3" fmla="*/ 168592 w 166687"/>
              <a:gd name="connsiteY3" fmla="*/ 17462 h 153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687" h="153987">
                <a:moveTo>
                  <a:pt x="168592" y="17462"/>
                </a:moveTo>
                <a:lnTo>
                  <a:pt x="97091" y="160337"/>
                </a:lnTo>
                <a:lnTo>
                  <a:pt x="25717" y="17462"/>
                </a:lnTo>
                <a:lnTo>
                  <a:pt x="168592" y="17462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Freeform 283"/>
          <p:cNvSpPr/>
          <p:nvPr/>
        </p:nvSpPr>
        <p:spPr>
          <a:xfrm>
            <a:off x="2246312" y="1903412"/>
            <a:ext cx="39687" cy="395287"/>
          </a:xfrm>
          <a:custGeom>
            <a:avLst/>
            <a:gdLst>
              <a:gd name="connsiteX0" fmla="*/ 20954 w 39687"/>
              <a:gd name="connsiteY0" fmla="*/ 12636 h 395287"/>
              <a:gd name="connsiteX1" fmla="*/ 20954 w 39687"/>
              <a:gd name="connsiteY1" fmla="*/ 387286 h 395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687" h="395287">
                <a:moveTo>
                  <a:pt x="20954" y="12636"/>
                </a:moveTo>
                <a:lnTo>
                  <a:pt x="20954" y="387286"/>
                </a:lnTo>
              </a:path>
            </a:pathLst>
          </a:custGeom>
          <a:ln w="28575">
            <a:solidFill>
              <a:srgbClr val="00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4" name="Freeform 284"/>
          <p:cNvSpPr/>
          <p:nvPr/>
        </p:nvSpPr>
        <p:spPr>
          <a:xfrm>
            <a:off x="6996112" y="2259012"/>
            <a:ext cx="166687" cy="153987"/>
          </a:xfrm>
          <a:custGeom>
            <a:avLst/>
            <a:gdLst>
              <a:gd name="connsiteX0" fmla="*/ 168592 w 166687"/>
              <a:gd name="connsiteY0" fmla="*/ 18986 h 153987"/>
              <a:gd name="connsiteX1" fmla="*/ 97091 w 166687"/>
              <a:gd name="connsiteY1" fmla="*/ 161861 h 153987"/>
              <a:gd name="connsiteX2" fmla="*/ 25717 w 166687"/>
              <a:gd name="connsiteY2" fmla="*/ 18986 h 153987"/>
              <a:gd name="connsiteX3" fmla="*/ 168592 w 166687"/>
              <a:gd name="connsiteY3" fmla="*/ 18986 h 153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687" h="153987">
                <a:moveTo>
                  <a:pt x="168592" y="18986"/>
                </a:moveTo>
                <a:lnTo>
                  <a:pt x="97091" y="161861"/>
                </a:lnTo>
                <a:lnTo>
                  <a:pt x="25717" y="18986"/>
                </a:lnTo>
                <a:lnTo>
                  <a:pt x="168592" y="18986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Freeform 285"/>
          <p:cNvSpPr/>
          <p:nvPr/>
        </p:nvSpPr>
        <p:spPr>
          <a:xfrm>
            <a:off x="7072312" y="1916112"/>
            <a:ext cx="39687" cy="382587"/>
          </a:xfrm>
          <a:custGeom>
            <a:avLst/>
            <a:gdLst>
              <a:gd name="connsiteX0" fmla="*/ 20955 w 39687"/>
              <a:gd name="connsiteY0" fmla="*/ 1587 h 382587"/>
              <a:gd name="connsiteX1" fmla="*/ 20955 w 39687"/>
              <a:gd name="connsiteY1" fmla="*/ 376237 h 382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687" h="382587">
                <a:moveTo>
                  <a:pt x="20955" y="1587"/>
                </a:moveTo>
                <a:lnTo>
                  <a:pt x="20955" y="376237"/>
                </a:lnTo>
              </a:path>
            </a:pathLst>
          </a:custGeom>
          <a:ln w="28575">
            <a:solidFill>
              <a:srgbClr val="00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Freeform 286"/>
          <p:cNvSpPr/>
          <p:nvPr/>
        </p:nvSpPr>
        <p:spPr>
          <a:xfrm>
            <a:off x="3236912" y="5027612"/>
            <a:ext cx="2909887" cy="1487487"/>
          </a:xfrm>
          <a:custGeom>
            <a:avLst/>
            <a:gdLst>
              <a:gd name="connsiteX0" fmla="*/ 19113 w 2909887"/>
              <a:gd name="connsiteY0" fmla="*/ 1497736 h 1487487"/>
              <a:gd name="connsiteX1" fmla="*/ 2919412 w 2909887"/>
              <a:gd name="connsiteY1" fmla="*/ 1497736 h 1487487"/>
              <a:gd name="connsiteX2" fmla="*/ 2919412 w 2909887"/>
              <a:gd name="connsiteY2" fmla="*/ 20345 h 1487487"/>
              <a:gd name="connsiteX3" fmla="*/ 19113 w 2909887"/>
              <a:gd name="connsiteY3" fmla="*/ 20345 h 1487487"/>
              <a:gd name="connsiteX4" fmla="*/ 19113 w 2909887"/>
              <a:gd name="connsiteY4" fmla="*/ 1497736 h 1487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9887" h="1487487">
                <a:moveTo>
                  <a:pt x="19113" y="1497736"/>
                </a:moveTo>
                <a:lnTo>
                  <a:pt x="2919412" y="1497736"/>
                </a:lnTo>
                <a:lnTo>
                  <a:pt x="2919412" y="20345"/>
                </a:lnTo>
                <a:lnTo>
                  <a:pt x="19113" y="20345"/>
                </a:lnTo>
                <a:lnTo>
                  <a:pt x="19113" y="1497736"/>
                </a:lnTo>
                <a:close/>
              </a:path>
            </a:pathLst>
          </a:custGeom>
          <a:solidFill>
            <a:srgbClr val="FEFE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Freeform 287"/>
          <p:cNvSpPr/>
          <p:nvPr/>
        </p:nvSpPr>
        <p:spPr>
          <a:xfrm>
            <a:off x="3236912" y="5027612"/>
            <a:ext cx="2909887" cy="1487487"/>
          </a:xfrm>
          <a:custGeom>
            <a:avLst/>
            <a:gdLst>
              <a:gd name="connsiteX0" fmla="*/ 19113 w 2909887"/>
              <a:gd name="connsiteY0" fmla="*/ 1497736 h 1487487"/>
              <a:gd name="connsiteX1" fmla="*/ 2919412 w 2909887"/>
              <a:gd name="connsiteY1" fmla="*/ 1497736 h 1487487"/>
              <a:gd name="connsiteX2" fmla="*/ 2919412 w 2909887"/>
              <a:gd name="connsiteY2" fmla="*/ 20345 h 1487487"/>
              <a:gd name="connsiteX3" fmla="*/ 19113 w 2909887"/>
              <a:gd name="connsiteY3" fmla="*/ 20345 h 1487487"/>
              <a:gd name="connsiteX4" fmla="*/ 19113 w 2909887"/>
              <a:gd name="connsiteY4" fmla="*/ 1497736 h 1487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9887" h="1487487">
                <a:moveTo>
                  <a:pt x="19113" y="1497736"/>
                </a:moveTo>
                <a:lnTo>
                  <a:pt x="2919412" y="1497736"/>
                </a:lnTo>
                <a:lnTo>
                  <a:pt x="2919412" y="20345"/>
                </a:lnTo>
                <a:lnTo>
                  <a:pt x="19113" y="20345"/>
                </a:lnTo>
                <a:lnTo>
                  <a:pt x="19113" y="1497736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9525">
            <a:solidFill>
              <a:srgbClr val="FE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9" name="Picture 28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78180"/>
          </a:xfrm>
          <a:prstGeom prst="rect">
            <a:avLst/>
          </a:prstGeom>
        </p:spPr>
      </p:pic>
      <p:sp>
        <p:nvSpPr>
          <p:cNvPr id="3" name="TextBox 289"/>
          <p:cNvSpPr txBox="1"/>
          <p:nvPr/>
        </p:nvSpPr>
        <p:spPr>
          <a:xfrm>
            <a:off x="543153" y="72550"/>
            <a:ext cx="8184402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Bases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moléculaires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spécificité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forme</a:t>
            </a:r>
            <a:r>
              <a:rPr lang="en-US" altLang="zh-CN" sz="28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d’oeil</a:t>
            </a:r>
          </a:p>
        </p:txBody>
      </p:sp>
      <p:sp>
        <p:nvSpPr>
          <p:cNvPr id="290" name="TextBox 290"/>
          <p:cNvSpPr txBox="1"/>
          <p:nvPr/>
        </p:nvSpPr>
        <p:spPr>
          <a:xfrm>
            <a:off x="2022982" y="1222120"/>
            <a:ext cx="5303570" cy="2743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4963922" algn="l"/>
              </a:tabLst>
            </a:pPr>
            <a:r>
              <a:rPr lang="en-US" altLang="zh-CN" sz="1800" b="1" i="1" spc="-25" dirty="0">
                <a:solidFill>
                  <a:srgbClr val="000000"/>
                </a:solidFill>
                <a:latin typeface="Calibri"/>
                <a:ea typeface="Calibri"/>
              </a:rPr>
              <a:t>PAX6	</a:t>
            </a:r>
            <a:r>
              <a:rPr lang="en-US" altLang="zh-CN" sz="1800" b="1" i="1" spc="-50" dirty="0">
                <a:solidFill>
                  <a:srgbClr val="000000"/>
                </a:solidFill>
                <a:latin typeface="Calibri"/>
                <a:ea typeface="Calibri"/>
              </a:rPr>
              <a:t>Ey</a:t>
            </a:r>
          </a:p>
        </p:txBody>
      </p:sp>
      <p:sp>
        <p:nvSpPr>
          <p:cNvPr id="291" name="TextBox 291"/>
          <p:cNvSpPr txBox="1"/>
          <p:nvPr/>
        </p:nvSpPr>
        <p:spPr>
          <a:xfrm>
            <a:off x="486765" y="2638861"/>
            <a:ext cx="3552962" cy="15259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dirty="0">
                <a:solidFill>
                  <a:srgbClr val="BF4F4C"/>
                </a:solidFill>
                <a:latin typeface="Arial"/>
                <a:ea typeface="Arial"/>
              </a:rPr>
              <a:t>Programme</a:t>
            </a:r>
            <a:r>
              <a:rPr lang="en-US" altLang="zh-CN" sz="1400" spc="69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BF4F4C"/>
                </a:solidFill>
                <a:latin typeface="Arial"/>
                <a:ea typeface="Arial"/>
              </a:rPr>
              <a:t>développemental</a:t>
            </a:r>
            <a:r>
              <a:rPr lang="en-US" altLang="zh-CN" sz="1400" spc="69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BF4F4C"/>
                </a:solidFill>
                <a:latin typeface="Arial"/>
                <a:ea typeface="Arial"/>
              </a:rPr>
              <a:t>«</a:t>
            </a:r>
            <a:r>
              <a:rPr lang="en-US" altLang="zh-CN" sz="1400" spc="69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BF4F4C"/>
                </a:solidFill>
                <a:latin typeface="Arial"/>
                <a:ea typeface="Arial"/>
              </a:rPr>
              <a:t>humain</a:t>
            </a:r>
            <a:r>
              <a:rPr lang="en-US" altLang="zh-CN" sz="1400" spc="69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BF4F4C"/>
                </a:solidFill>
                <a:latin typeface="Arial"/>
                <a:ea typeface="Arial"/>
              </a:rPr>
              <a:t>»</a:t>
            </a:r>
          </a:p>
          <a:p>
            <a:pPr>
              <a:lnSpc>
                <a:spcPts val="1675"/>
              </a:lnSpc>
            </a:pPr>
            <a:endParaRPr lang="en-US" dirty="0"/>
          </a:p>
          <a:p>
            <a:pPr marL="0" hangingPunct="0">
              <a:lnSpc>
                <a:spcPct val="100000"/>
              </a:lnSpc>
            </a:pPr>
            <a:r>
              <a:rPr lang="en-US" altLang="zh-CN" sz="1400" i="1" spc="34" dirty="0">
                <a:solidFill>
                  <a:srgbClr val="000000"/>
                </a:solidFill>
                <a:latin typeface="Arial"/>
                <a:ea typeface="Arial"/>
              </a:rPr>
              <a:t>Ensemble</a:t>
            </a:r>
            <a:r>
              <a:rPr lang="en-US" altLang="zh-CN" sz="14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i="1" spc="5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4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i="1" spc="34" dirty="0">
                <a:solidFill>
                  <a:srgbClr val="000000"/>
                </a:solidFill>
                <a:latin typeface="Arial"/>
                <a:ea typeface="Arial"/>
              </a:rPr>
              <a:t>gènes</a:t>
            </a:r>
            <a:r>
              <a:rPr lang="en-US" altLang="zh-CN" sz="14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i="1" spc="55" dirty="0">
                <a:solidFill>
                  <a:srgbClr val="000000"/>
                </a:solidFill>
                <a:latin typeface="Arial"/>
                <a:ea typeface="Arial"/>
              </a:rPr>
              <a:t>–</a:t>
            </a:r>
            <a:r>
              <a:rPr lang="en-US" altLang="zh-CN" sz="14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i="1" spc="25" dirty="0">
                <a:solidFill>
                  <a:srgbClr val="000000"/>
                </a:solidFill>
                <a:latin typeface="Arial"/>
                <a:ea typeface="Arial"/>
              </a:rPr>
              <a:t>cibles</a:t>
            </a:r>
            <a:r>
              <a:rPr lang="en-US" altLang="zh-CN" sz="14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000000"/>
                </a:solidFill>
                <a:latin typeface="Arial"/>
                <a:ea typeface="Arial"/>
              </a:rPr>
              <a:t>activés</a:t>
            </a:r>
            <a:r>
              <a:rPr lang="en-US" altLang="zh-CN" sz="14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i="1" spc="40" dirty="0">
                <a:solidFill>
                  <a:srgbClr val="000000"/>
                </a:solidFill>
                <a:latin typeface="Arial"/>
                <a:ea typeface="Arial"/>
              </a:rPr>
              <a:t>par</a:t>
            </a:r>
            <a:r>
              <a:rPr lang="en-US" altLang="zh-CN" sz="1400"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i="1" spc="3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facteur</a:t>
            </a:r>
            <a:r>
              <a:rPr lang="en-US" altLang="zh-CN" sz="1400" i="1" spc="-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transcriptionnel</a:t>
            </a:r>
            <a:r>
              <a:rPr lang="en-US" altLang="zh-CN" sz="1400" i="1" spc="-9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PAX6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37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Réseau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de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régulation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«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humain</a:t>
            </a:r>
            <a:r>
              <a:rPr lang="en-US" altLang="zh-CN" sz="1600" spc="-4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»</a:t>
            </a:r>
          </a:p>
        </p:txBody>
      </p:sp>
      <p:sp>
        <p:nvSpPr>
          <p:cNvPr id="292" name="TextBox 292"/>
          <p:cNvSpPr txBox="1"/>
          <p:nvPr/>
        </p:nvSpPr>
        <p:spPr>
          <a:xfrm>
            <a:off x="5240401" y="2638861"/>
            <a:ext cx="3696192" cy="15259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dirty="0">
                <a:solidFill>
                  <a:srgbClr val="BF4F4C"/>
                </a:solidFill>
                <a:latin typeface="Arial"/>
                <a:ea typeface="Arial"/>
              </a:rPr>
              <a:t>Programme</a:t>
            </a:r>
            <a:r>
              <a:rPr lang="en-US" altLang="zh-CN" sz="1400" spc="64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BF4F4C"/>
                </a:solidFill>
                <a:latin typeface="Arial"/>
                <a:ea typeface="Arial"/>
              </a:rPr>
              <a:t>développemental</a:t>
            </a:r>
            <a:r>
              <a:rPr lang="en-US" altLang="zh-CN" sz="1400" spc="69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BF4F4C"/>
                </a:solidFill>
                <a:latin typeface="Arial"/>
                <a:ea typeface="Arial"/>
              </a:rPr>
              <a:t>«</a:t>
            </a:r>
            <a:r>
              <a:rPr lang="en-US" altLang="zh-CN" sz="1400" spc="69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BF4F4C"/>
                </a:solidFill>
                <a:latin typeface="Arial"/>
                <a:ea typeface="Arial"/>
              </a:rPr>
              <a:t>drosophile</a:t>
            </a:r>
            <a:r>
              <a:rPr lang="en-US" altLang="zh-CN" sz="1400" spc="64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BF4F4C"/>
                </a:solidFill>
                <a:latin typeface="Arial"/>
                <a:ea typeface="Arial"/>
              </a:rPr>
              <a:t>»</a:t>
            </a:r>
          </a:p>
          <a:p>
            <a:pPr>
              <a:lnSpc>
                <a:spcPts val="1675"/>
              </a:lnSpc>
            </a:pPr>
            <a:endParaRPr lang="en-US" dirty="0"/>
          </a:p>
          <a:p>
            <a:pPr marL="0" hangingPunct="0">
              <a:lnSpc>
                <a:spcPct val="100000"/>
              </a:lnSpc>
            </a:pP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Ensemble</a:t>
            </a:r>
            <a:r>
              <a:rPr lang="en-US" altLang="zh-CN" sz="1400" i="1" spc="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400" i="1" spc="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gènes</a:t>
            </a:r>
            <a:r>
              <a:rPr lang="en-US" altLang="zh-CN" sz="1400" i="1" spc="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cibles</a:t>
            </a:r>
            <a:r>
              <a:rPr lang="en-US" altLang="zh-CN" sz="1400" i="1" spc="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activés</a:t>
            </a:r>
            <a:r>
              <a:rPr lang="en-US" altLang="zh-CN" sz="1400" i="1" spc="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par</a:t>
            </a:r>
            <a:r>
              <a:rPr lang="en-US" altLang="zh-CN" sz="1400" i="1" spc="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facteur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transcriptionnel</a:t>
            </a:r>
            <a:r>
              <a:rPr lang="en-US" altLang="zh-CN" sz="1400" i="1" spc="-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000000"/>
                </a:solidFill>
                <a:latin typeface="Arial"/>
                <a:ea typeface="Arial"/>
              </a:rPr>
              <a:t>EY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37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Réseau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de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régulation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«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drosophile</a:t>
            </a:r>
            <a:r>
              <a:rPr lang="en-US" altLang="zh-CN" sz="1600" spc="-5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»</a:t>
            </a:r>
          </a:p>
        </p:txBody>
      </p:sp>
      <p:sp>
        <p:nvSpPr>
          <p:cNvPr id="293" name="TextBox 293"/>
          <p:cNvSpPr txBox="1"/>
          <p:nvPr/>
        </p:nvSpPr>
        <p:spPr>
          <a:xfrm>
            <a:off x="3347973" y="5113830"/>
            <a:ext cx="2782976" cy="13718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  <a:tabLst>
                <a:tab pos="777240" algn="l"/>
                <a:tab pos="1897634" algn="l"/>
                <a:tab pos="2456941" algn="l"/>
              </a:tabLst>
            </a:pPr>
            <a:r>
              <a:rPr lang="en-US" altLang="zh-CN" sz="1800" b="1" dirty="0">
                <a:solidFill>
                  <a:srgbClr val="FE0000"/>
                </a:solidFill>
                <a:latin typeface="Calibri"/>
                <a:ea typeface="Calibri"/>
              </a:rPr>
              <a:t>La</a:t>
            </a:r>
            <a:r>
              <a:rPr lang="en-US" altLang="zh-CN" sz="1800" b="1" spc="100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dirty="0">
                <a:solidFill>
                  <a:srgbClr val="FE0000"/>
                </a:solidFill>
                <a:latin typeface="Calibri"/>
                <a:ea typeface="Calibri"/>
              </a:rPr>
              <a:t>spécificité</a:t>
            </a:r>
            <a:r>
              <a:rPr lang="en-US" altLang="zh-CN" sz="1800" b="1" spc="104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dirty="0">
                <a:solidFill>
                  <a:srgbClr val="FE0000"/>
                </a:solidFill>
                <a:latin typeface="Calibri"/>
                <a:ea typeface="Calibri"/>
              </a:rPr>
              <a:t>de</a:t>
            </a:r>
            <a:r>
              <a:rPr lang="en-US" altLang="zh-CN" sz="1800" b="1" spc="100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dirty="0">
                <a:solidFill>
                  <a:srgbClr val="FE0000"/>
                </a:solidFill>
                <a:latin typeface="Calibri"/>
                <a:ea typeface="Calibri"/>
              </a:rPr>
              <a:t>la</a:t>
            </a:r>
            <a:r>
              <a:rPr lang="en-US" altLang="zh-CN" sz="1800" b="1" spc="104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dirty="0">
                <a:solidFill>
                  <a:srgbClr val="FE0000"/>
                </a:solidFill>
                <a:latin typeface="Calibri"/>
                <a:ea typeface="Calibri"/>
              </a:rPr>
              <a:t>forme</a:t>
            </a:r>
            <a:r>
              <a:rPr lang="en-US" altLang="zh-CN" sz="1800" b="1" spc="100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dirty="0">
                <a:solidFill>
                  <a:srgbClr val="FE0000"/>
                </a:solidFill>
                <a:latin typeface="Calibri"/>
                <a:ea typeface="Calibri"/>
              </a:rPr>
              <a:t>de</a:t>
            </a:r>
            <a:r>
              <a:rPr lang="en-US" altLang="zh-CN" sz="1800" b="1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spc="40" dirty="0">
                <a:solidFill>
                  <a:srgbClr val="FE0000"/>
                </a:solidFill>
                <a:latin typeface="Calibri"/>
                <a:ea typeface="Calibri"/>
              </a:rPr>
              <a:t>l’œil</a:t>
            </a:r>
            <a:r>
              <a:rPr lang="en-US" altLang="zh-CN" sz="1800" b="1" spc="25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spc="55" dirty="0">
                <a:solidFill>
                  <a:srgbClr val="FE0000"/>
                </a:solidFill>
                <a:latin typeface="Calibri"/>
                <a:ea typeface="Calibri"/>
              </a:rPr>
              <a:t>est</a:t>
            </a:r>
            <a:r>
              <a:rPr lang="en-US" altLang="zh-CN" sz="1800" b="1" spc="30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spc="44" dirty="0">
                <a:solidFill>
                  <a:srgbClr val="FE0000"/>
                </a:solidFill>
                <a:latin typeface="Calibri"/>
                <a:ea typeface="Calibri"/>
              </a:rPr>
              <a:t>liée</a:t>
            </a:r>
            <a:r>
              <a:rPr lang="en-US" altLang="zh-CN" sz="1800" b="1" spc="25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spc="55" dirty="0">
                <a:solidFill>
                  <a:srgbClr val="FE0000"/>
                </a:solidFill>
                <a:latin typeface="Calibri"/>
                <a:ea typeface="Calibri"/>
              </a:rPr>
              <a:t>à</a:t>
            </a:r>
            <a:r>
              <a:rPr lang="en-US" altLang="zh-CN" sz="1800" b="1" spc="30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spc="44" dirty="0">
                <a:solidFill>
                  <a:srgbClr val="FE0000"/>
                </a:solidFill>
                <a:latin typeface="Calibri"/>
                <a:ea typeface="Calibri"/>
              </a:rPr>
              <a:t>la</a:t>
            </a:r>
            <a:r>
              <a:rPr lang="en-US" altLang="zh-CN" sz="1800" b="1" spc="25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spc="44" dirty="0">
                <a:solidFill>
                  <a:srgbClr val="FE0000"/>
                </a:solidFill>
                <a:latin typeface="Calibri"/>
                <a:ea typeface="Calibri"/>
              </a:rPr>
              <a:t>spécificité</a:t>
            </a:r>
            <a:r>
              <a:rPr lang="en-US" altLang="zh-CN" sz="1800" b="1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dirty="0">
                <a:solidFill>
                  <a:srgbClr val="FE0000"/>
                </a:solidFill>
                <a:latin typeface="Calibri"/>
                <a:ea typeface="Calibri"/>
              </a:rPr>
              <a:t>de</a:t>
            </a:r>
            <a:r>
              <a:rPr lang="en-US" altLang="zh-CN" sz="1800" b="1" spc="75" dirty="0">
                <a:solidFill>
                  <a:srgbClr val="FE0000"/>
                </a:solidFill>
                <a:latin typeface="Calibri"/>
                <a:cs typeface="Calibri"/>
              </a:rPr>
              <a:t>   </a:t>
            </a:r>
            <a:r>
              <a:rPr lang="en-US" altLang="zh-CN" sz="1800" b="1" dirty="0">
                <a:solidFill>
                  <a:srgbClr val="FE0000"/>
                </a:solidFill>
                <a:latin typeface="Calibri"/>
                <a:ea typeface="Calibri"/>
              </a:rPr>
              <a:t>l’ensemble</a:t>
            </a:r>
            <a:r>
              <a:rPr lang="en-US" altLang="zh-CN" sz="1800" b="1" spc="80" dirty="0">
                <a:solidFill>
                  <a:srgbClr val="FE0000"/>
                </a:solidFill>
                <a:latin typeface="Calibri"/>
                <a:cs typeface="Calibri"/>
              </a:rPr>
              <a:t>   </a:t>
            </a:r>
            <a:r>
              <a:rPr lang="en-US" altLang="zh-CN" sz="1800" b="1" dirty="0">
                <a:solidFill>
                  <a:srgbClr val="FE0000"/>
                </a:solidFill>
                <a:latin typeface="Calibri"/>
                <a:ea typeface="Calibri"/>
              </a:rPr>
              <a:t>des</a:t>
            </a:r>
            <a:r>
              <a:rPr lang="en-US" altLang="zh-CN" sz="1800" b="1" spc="75" dirty="0">
                <a:solidFill>
                  <a:srgbClr val="FE0000"/>
                </a:solidFill>
                <a:latin typeface="Calibri"/>
                <a:cs typeface="Calibri"/>
              </a:rPr>
              <a:t>   </a:t>
            </a:r>
            <a:r>
              <a:rPr lang="en-US" altLang="zh-CN" sz="1800" b="1" dirty="0">
                <a:solidFill>
                  <a:srgbClr val="FE0000"/>
                </a:solidFill>
                <a:latin typeface="Calibri"/>
                <a:ea typeface="Calibri"/>
              </a:rPr>
              <a:t>gènes</a:t>
            </a:r>
            <a:r>
              <a:rPr lang="en-US" altLang="zh-CN" sz="1800" b="1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spc="-5" dirty="0">
                <a:solidFill>
                  <a:srgbClr val="FE0000"/>
                </a:solidFill>
                <a:latin typeface="Calibri"/>
                <a:ea typeface="Calibri"/>
              </a:rPr>
              <a:t>cibles	</a:t>
            </a:r>
            <a:r>
              <a:rPr lang="en-US" altLang="zh-CN" sz="1800" b="1" spc="-10" dirty="0">
                <a:solidFill>
                  <a:srgbClr val="FE0000"/>
                </a:solidFill>
                <a:latin typeface="Calibri"/>
                <a:ea typeface="Calibri"/>
              </a:rPr>
              <a:t>contrôlés	</a:t>
            </a:r>
            <a:r>
              <a:rPr lang="en-US" altLang="zh-CN" sz="1800" b="1" dirty="0">
                <a:solidFill>
                  <a:srgbClr val="FE0000"/>
                </a:solidFill>
                <a:latin typeface="Calibri"/>
                <a:ea typeface="Calibri"/>
              </a:rPr>
              <a:t>par	</a:t>
            </a:r>
            <a:r>
              <a:rPr lang="en-US" altLang="zh-CN" sz="1800" b="1" spc="-15" dirty="0">
                <a:solidFill>
                  <a:srgbClr val="FE0000"/>
                </a:solidFill>
                <a:latin typeface="Calibri"/>
                <a:ea typeface="Calibri"/>
              </a:rPr>
              <a:t>les</a:t>
            </a:r>
          </a:p>
          <a:p>
            <a:pPr marL="0">
              <a:lnSpc>
                <a:spcPct val="100000"/>
              </a:lnSpc>
            </a:pPr>
            <a:r>
              <a:rPr lang="en-US" altLang="zh-CN" sz="1800" b="1" spc="-15" dirty="0">
                <a:solidFill>
                  <a:srgbClr val="FE0000"/>
                </a:solidFill>
                <a:latin typeface="Calibri"/>
                <a:ea typeface="Calibri"/>
              </a:rPr>
              <a:t>protéines</a:t>
            </a:r>
            <a:r>
              <a:rPr lang="en-US" altLang="zh-CN" sz="1800" b="1" spc="-55" dirty="0">
                <a:solidFill>
                  <a:srgbClr val="FE0000"/>
                </a:solidFill>
                <a:latin typeface="Calibri"/>
                <a:cs typeface="Calibri"/>
              </a:rPr>
              <a:t> </a:t>
            </a:r>
            <a:r>
              <a:rPr lang="en-US" altLang="zh-CN" sz="1800" b="1" spc="-20" dirty="0">
                <a:solidFill>
                  <a:srgbClr val="FE0000"/>
                </a:solidFill>
                <a:latin typeface="Calibri"/>
                <a:ea typeface="Calibri"/>
              </a:rPr>
              <a:t>EY/PAX</a:t>
            </a:r>
            <a:r>
              <a:rPr lang="en-US" altLang="zh-CN" sz="1800" b="1" spc="-30" dirty="0">
                <a:solidFill>
                  <a:srgbClr val="FE0000"/>
                </a:solidFill>
                <a:latin typeface="Calibri"/>
                <a:ea typeface="Calibri"/>
              </a:rPr>
              <a:t>6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Picture 2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9179" y="754380"/>
            <a:ext cx="4038600" cy="5067300"/>
          </a:xfrm>
          <a:prstGeom prst="rect">
            <a:avLst/>
          </a:prstGeom>
        </p:spPr>
      </p:pic>
      <p:pic>
        <p:nvPicPr>
          <p:cNvPr id="296" name="Picture 29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" y="822960"/>
            <a:ext cx="4488179" cy="4091940"/>
          </a:xfrm>
          <a:prstGeom prst="rect">
            <a:avLst/>
          </a:prstGeom>
        </p:spPr>
      </p:pic>
      <p:sp>
        <p:nvSpPr>
          <p:cNvPr id="2" name="Freeform 296"/>
          <p:cNvSpPr/>
          <p:nvPr/>
        </p:nvSpPr>
        <p:spPr>
          <a:xfrm>
            <a:off x="19050" y="4933950"/>
            <a:ext cx="6419850" cy="1822450"/>
          </a:xfrm>
          <a:custGeom>
            <a:avLst/>
            <a:gdLst>
              <a:gd name="connsiteX0" fmla="*/ 16446 w 6419850"/>
              <a:gd name="connsiteY0" fmla="*/ 1823099 h 1822450"/>
              <a:gd name="connsiteX1" fmla="*/ 6425120 w 6419850"/>
              <a:gd name="connsiteY1" fmla="*/ 1823099 h 1822450"/>
              <a:gd name="connsiteX2" fmla="*/ 6425120 w 6419850"/>
              <a:gd name="connsiteY2" fmla="*/ 7253 h 1822450"/>
              <a:gd name="connsiteX3" fmla="*/ 16446 w 6419850"/>
              <a:gd name="connsiteY3" fmla="*/ 7253 h 1822450"/>
              <a:gd name="connsiteX4" fmla="*/ 16446 w 6419850"/>
              <a:gd name="connsiteY4" fmla="*/ 1823099 h 182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19850" h="1822450">
                <a:moveTo>
                  <a:pt x="16446" y="1823099"/>
                </a:moveTo>
                <a:lnTo>
                  <a:pt x="6425120" y="1823099"/>
                </a:lnTo>
                <a:lnTo>
                  <a:pt x="6425120" y="7253"/>
                </a:lnTo>
                <a:lnTo>
                  <a:pt x="16446" y="7253"/>
                </a:lnTo>
                <a:lnTo>
                  <a:pt x="16446" y="1823099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7" name="Freeform 297"/>
          <p:cNvSpPr/>
          <p:nvPr/>
        </p:nvSpPr>
        <p:spPr>
          <a:xfrm>
            <a:off x="19050" y="4933950"/>
            <a:ext cx="6419850" cy="1822450"/>
          </a:xfrm>
          <a:custGeom>
            <a:avLst/>
            <a:gdLst>
              <a:gd name="connsiteX0" fmla="*/ 16446 w 6419850"/>
              <a:gd name="connsiteY0" fmla="*/ 1823099 h 1822450"/>
              <a:gd name="connsiteX1" fmla="*/ 6425120 w 6419850"/>
              <a:gd name="connsiteY1" fmla="*/ 1823099 h 1822450"/>
              <a:gd name="connsiteX2" fmla="*/ 6425120 w 6419850"/>
              <a:gd name="connsiteY2" fmla="*/ 7253 h 1822450"/>
              <a:gd name="connsiteX3" fmla="*/ 16446 w 6419850"/>
              <a:gd name="connsiteY3" fmla="*/ 7253 h 1822450"/>
              <a:gd name="connsiteX4" fmla="*/ 16446 w 6419850"/>
              <a:gd name="connsiteY4" fmla="*/ 1823099 h 182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19850" h="1822450">
                <a:moveTo>
                  <a:pt x="16446" y="1823099"/>
                </a:moveTo>
                <a:lnTo>
                  <a:pt x="6425120" y="1823099"/>
                </a:lnTo>
                <a:lnTo>
                  <a:pt x="6425120" y="7253"/>
                </a:lnTo>
                <a:lnTo>
                  <a:pt x="16446" y="7253"/>
                </a:lnTo>
                <a:lnTo>
                  <a:pt x="16446" y="1823099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9525">
            <a:solidFill>
              <a:srgbClr val="A5A5A5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9" name="Picture 29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78180"/>
          </a:xfrm>
          <a:prstGeom prst="rect">
            <a:avLst/>
          </a:prstGeom>
        </p:spPr>
      </p:pic>
      <p:sp>
        <p:nvSpPr>
          <p:cNvPr id="3" name="TextBox 299"/>
          <p:cNvSpPr txBox="1"/>
          <p:nvPr/>
        </p:nvSpPr>
        <p:spPr>
          <a:xfrm>
            <a:off x="127101" y="72550"/>
            <a:ext cx="6785117" cy="66245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117115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Modèle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l’évolution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8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l’oeil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355"/>
              </a:lnSpc>
            </a:pPr>
            <a:endParaRPr lang="en-US" dirty="0"/>
          </a:p>
          <a:p>
            <a:pPr marL="0" hangingPunct="0">
              <a:lnSpc>
                <a:spcPct val="10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Structure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photoréceptrice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rudimentaire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ancestrale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dépendante</a:t>
            </a:r>
            <a:r>
              <a:rPr lang="en-US" altLang="zh-CN" sz="1600" spc="-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br/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PAX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6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caractérisée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par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présence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d’un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photopigment,</a:t>
            </a:r>
            <a:r>
              <a:rPr lang="en-US" altLang="zh-CN" sz="16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spc="-5" dirty="0">
                <a:solidFill>
                  <a:srgbClr val="000000"/>
                </a:solidFill>
                <a:latin typeface="Arial"/>
                <a:ea typeface="Arial"/>
              </a:rPr>
              <a:t>rhodo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psine</a:t>
            </a:r>
          </a:p>
          <a:p>
            <a:pPr>
              <a:lnSpc>
                <a:spcPts val="1920"/>
              </a:lnSpc>
            </a:pPr>
            <a:endParaRPr lang="en-US" dirty="0"/>
          </a:p>
          <a:p>
            <a:pPr marL="0" hangingPunct="0">
              <a:lnSpc>
                <a:spcPct val="10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Formation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/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Recrutement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structure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annexes</a:t>
            </a:r>
            <a:r>
              <a:rPr lang="en-US" altLang="zh-CN" sz="16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(lentilles)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br/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diversifiées</a:t>
            </a:r>
            <a:r>
              <a:rPr lang="en-US" altLang="zh-CN" sz="16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dans</a:t>
            </a:r>
            <a:r>
              <a:rPr lang="en-US" altLang="zh-CN" sz="16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6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différentes</a:t>
            </a:r>
            <a:r>
              <a:rPr lang="en-US" altLang="zh-CN" sz="16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groupes</a:t>
            </a:r>
            <a:r>
              <a:rPr lang="en-US" altLang="zh-CN" sz="16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d’animaux</a:t>
            </a:r>
            <a:r>
              <a:rPr lang="en-US" altLang="zh-CN" sz="16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Wingdings"/>
                <a:ea typeface="Wingdings"/>
              </a:rPr>
              <a:t>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recrutement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br/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nouveaux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gènes</a:t>
            </a:r>
            <a:r>
              <a:rPr lang="en-US" altLang="zh-CN" sz="16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cibles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Picture 3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01040"/>
          </a:xfrm>
          <a:prstGeom prst="rect">
            <a:avLst/>
          </a:prstGeom>
        </p:spPr>
      </p:pic>
      <p:pic>
        <p:nvPicPr>
          <p:cNvPr id="302" name="Picture 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60" y="899160"/>
            <a:ext cx="1668780" cy="1478280"/>
          </a:xfrm>
          <a:prstGeom prst="rect">
            <a:avLst/>
          </a:prstGeom>
        </p:spPr>
      </p:pic>
      <p:sp>
        <p:nvSpPr>
          <p:cNvPr id="2" name="Freeform 302"/>
          <p:cNvSpPr/>
          <p:nvPr/>
        </p:nvSpPr>
        <p:spPr>
          <a:xfrm>
            <a:off x="603250" y="857250"/>
            <a:ext cx="1797050" cy="1555750"/>
          </a:xfrm>
          <a:custGeom>
            <a:avLst/>
            <a:gdLst>
              <a:gd name="connsiteX0" fmla="*/ 8305 w 1797050"/>
              <a:gd name="connsiteY0" fmla="*/ 1563624 h 1555750"/>
              <a:gd name="connsiteX1" fmla="*/ 1808530 w 1797050"/>
              <a:gd name="connsiteY1" fmla="*/ 1563624 h 1555750"/>
              <a:gd name="connsiteX2" fmla="*/ 1808530 w 1797050"/>
              <a:gd name="connsiteY2" fmla="*/ 10414 h 1555750"/>
              <a:gd name="connsiteX3" fmla="*/ 8305 w 1797050"/>
              <a:gd name="connsiteY3" fmla="*/ 10414 h 1555750"/>
              <a:gd name="connsiteX4" fmla="*/ 8305 w 1797050"/>
              <a:gd name="connsiteY4" fmla="*/ 1563624 h 155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7050" h="1555750">
                <a:moveTo>
                  <a:pt x="8305" y="1563624"/>
                </a:moveTo>
                <a:lnTo>
                  <a:pt x="1808530" y="1563624"/>
                </a:lnTo>
                <a:lnTo>
                  <a:pt x="1808530" y="10414"/>
                </a:lnTo>
                <a:lnTo>
                  <a:pt x="8305" y="10414"/>
                </a:lnTo>
                <a:lnTo>
                  <a:pt x="8305" y="1563624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7D7D7D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4" name="Picture 30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1960" y="899160"/>
            <a:ext cx="4625340" cy="1607820"/>
          </a:xfrm>
          <a:prstGeom prst="rect">
            <a:avLst/>
          </a:prstGeom>
        </p:spPr>
      </p:pic>
      <p:sp>
        <p:nvSpPr>
          <p:cNvPr id="3" name="Freeform 304"/>
          <p:cNvSpPr/>
          <p:nvPr/>
        </p:nvSpPr>
        <p:spPr>
          <a:xfrm>
            <a:off x="4273550" y="819150"/>
            <a:ext cx="4616450" cy="1733550"/>
          </a:xfrm>
          <a:custGeom>
            <a:avLst/>
            <a:gdLst>
              <a:gd name="connsiteX0" fmla="*/ 10414 w 4616450"/>
              <a:gd name="connsiteY0" fmla="*/ 1745742 h 1733550"/>
              <a:gd name="connsiteX1" fmla="*/ 4618863 w 4616450"/>
              <a:gd name="connsiteY1" fmla="*/ 1745742 h 1733550"/>
              <a:gd name="connsiteX2" fmla="*/ 4618863 w 4616450"/>
              <a:gd name="connsiteY2" fmla="*/ 17526 h 1733550"/>
              <a:gd name="connsiteX3" fmla="*/ 10414 w 4616450"/>
              <a:gd name="connsiteY3" fmla="*/ 17526 h 1733550"/>
              <a:gd name="connsiteX4" fmla="*/ 10414 w 4616450"/>
              <a:gd name="connsiteY4" fmla="*/ 1745742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16450" h="1733550">
                <a:moveTo>
                  <a:pt x="10414" y="1745742"/>
                </a:moveTo>
                <a:lnTo>
                  <a:pt x="4618863" y="1745742"/>
                </a:lnTo>
                <a:lnTo>
                  <a:pt x="4618863" y="17526"/>
                </a:lnTo>
                <a:lnTo>
                  <a:pt x="10414" y="17526"/>
                </a:lnTo>
                <a:lnTo>
                  <a:pt x="10414" y="1745742"/>
                </a:lnTo>
                <a:close/>
              </a:path>
            </a:pathLst>
          </a:custGeom>
          <a:solidFill>
            <a:srgbClr val="000093">
              <a:alpha val="0"/>
            </a:srgbClr>
          </a:solidFill>
          <a:ln w="12700">
            <a:solidFill>
              <a:srgbClr val="7D7D7D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6" name="Picture 30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1960" y="2956560"/>
            <a:ext cx="4640579" cy="3246120"/>
          </a:xfrm>
          <a:prstGeom prst="rect">
            <a:avLst/>
          </a:prstGeom>
        </p:spPr>
      </p:pic>
      <p:sp>
        <p:nvSpPr>
          <p:cNvPr id="4" name="Freeform 306"/>
          <p:cNvSpPr/>
          <p:nvPr/>
        </p:nvSpPr>
        <p:spPr>
          <a:xfrm>
            <a:off x="4273550" y="2927350"/>
            <a:ext cx="4616450" cy="3448050"/>
          </a:xfrm>
          <a:custGeom>
            <a:avLst/>
            <a:gdLst>
              <a:gd name="connsiteX0" fmla="*/ 10414 w 4616450"/>
              <a:gd name="connsiteY0" fmla="*/ 3453981 h 3448050"/>
              <a:gd name="connsiteX1" fmla="*/ 4618863 w 4616450"/>
              <a:gd name="connsiteY1" fmla="*/ 3453981 h 3448050"/>
              <a:gd name="connsiteX2" fmla="*/ 4618863 w 4616450"/>
              <a:gd name="connsiteY2" fmla="*/ 11773 h 3448050"/>
              <a:gd name="connsiteX3" fmla="*/ 10414 w 4616450"/>
              <a:gd name="connsiteY3" fmla="*/ 11773 h 3448050"/>
              <a:gd name="connsiteX4" fmla="*/ 10414 w 4616450"/>
              <a:gd name="connsiteY4" fmla="*/ 345398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16450" h="3448050">
                <a:moveTo>
                  <a:pt x="10414" y="3453981"/>
                </a:moveTo>
                <a:lnTo>
                  <a:pt x="4618863" y="3453981"/>
                </a:lnTo>
                <a:lnTo>
                  <a:pt x="4618863" y="11773"/>
                </a:lnTo>
                <a:lnTo>
                  <a:pt x="10414" y="11773"/>
                </a:lnTo>
                <a:lnTo>
                  <a:pt x="10414" y="3453981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7D7D7D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TextBox 307"/>
          <p:cNvSpPr txBox="1"/>
          <p:nvPr/>
        </p:nvSpPr>
        <p:spPr>
          <a:xfrm>
            <a:off x="1622171" y="130240"/>
            <a:ext cx="602599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Conservation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fonction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gènes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Hox</a:t>
            </a:r>
          </a:p>
        </p:txBody>
      </p:sp>
      <p:sp>
        <p:nvSpPr>
          <p:cNvPr id="308" name="TextBox 308"/>
          <p:cNvSpPr txBox="1"/>
          <p:nvPr/>
        </p:nvSpPr>
        <p:spPr>
          <a:xfrm>
            <a:off x="648309" y="1494769"/>
            <a:ext cx="1812818" cy="2088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4583"/>
              </a:lnSpc>
              <a:tabLst>
                <a:tab pos="907948" algn="l"/>
              </a:tabLst>
            </a:pPr>
            <a:r>
              <a:rPr lang="en-US" altLang="zh-CN" sz="1100" dirty="0">
                <a:solidFill>
                  <a:srgbClr val="000000"/>
                </a:solidFill>
                <a:latin typeface="Times New Roman"/>
                <a:ea typeface="Times New Roman"/>
              </a:rPr>
              <a:t>WT	</a:t>
            </a:r>
            <a:r>
              <a:rPr lang="en-US" altLang="zh-CN" sz="1100" i="1" spc="-5" dirty="0">
                <a:solidFill>
                  <a:srgbClr val="000000"/>
                </a:solidFill>
                <a:latin typeface="Times New Roman"/>
                <a:ea typeface="Times New Roman"/>
              </a:rPr>
              <a:t>Ultrabithorax</a:t>
            </a:r>
          </a:p>
        </p:txBody>
      </p:sp>
      <p:sp>
        <p:nvSpPr>
          <p:cNvPr id="309" name="TextBox 309"/>
          <p:cNvSpPr txBox="1"/>
          <p:nvPr/>
        </p:nvSpPr>
        <p:spPr>
          <a:xfrm>
            <a:off x="644651" y="2208636"/>
            <a:ext cx="1858960" cy="1711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2083"/>
              </a:lnSpc>
              <a:tabLst>
                <a:tab pos="953389" algn="l"/>
              </a:tabLst>
            </a:pPr>
            <a:r>
              <a:rPr lang="en-US" altLang="zh-CN" sz="1100" dirty="0">
                <a:solidFill>
                  <a:srgbClr val="000000"/>
                </a:solidFill>
                <a:latin typeface="Times New Roman"/>
                <a:ea typeface="Times New Roman"/>
              </a:rPr>
              <a:t>WT	</a:t>
            </a:r>
            <a:r>
              <a:rPr lang="en-US" altLang="zh-CN" sz="1100" i="1" spc="-5" dirty="0">
                <a:solidFill>
                  <a:srgbClr val="000000"/>
                </a:solidFill>
                <a:latin typeface="Times New Roman"/>
                <a:ea typeface="Times New Roman"/>
              </a:rPr>
              <a:t>Antennapedia</a:t>
            </a:r>
          </a:p>
        </p:txBody>
      </p:sp>
      <p:sp>
        <p:nvSpPr>
          <p:cNvPr id="310" name="TextBox 310"/>
          <p:cNvSpPr txBox="1"/>
          <p:nvPr/>
        </p:nvSpPr>
        <p:spPr>
          <a:xfrm>
            <a:off x="239268" y="2815010"/>
            <a:ext cx="3864875" cy="2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617524" algn="l"/>
                <a:tab pos="1717802" algn="l"/>
                <a:tab pos="3063875" algn="l"/>
              </a:tabLst>
            </a:pPr>
            <a:r>
              <a:rPr lang="en-US" altLang="zh-CN" sz="1400" spc="-5" dirty="0">
                <a:solidFill>
                  <a:srgbClr val="000000"/>
                </a:solidFill>
                <a:latin typeface="Arial"/>
                <a:ea typeface="Arial"/>
              </a:rPr>
              <a:t>Les	mutations	homéotiques	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ea typeface="Arial"/>
              </a:rPr>
              <a:t>affectent</a:t>
            </a:r>
          </a:p>
        </p:txBody>
      </p:sp>
      <p:sp>
        <p:nvSpPr>
          <p:cNvPr id="311" name="TextBox 311"/>
          <p:cNvSpPr txBox="1"/>
          <p:nvPr/>
        </p:nvSpPr>
        <p:spPr>
          <a:xfrm>
            <a:off x="199034" y="3049706"/>
            <a:ext cx="3839385" cy="32741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40233">
              <a:lnSpc>
                <a:spcPct val="10000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l’identité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segments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chez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4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drosophile.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560"/>
              </a:lnSpc>
            </a:pPr>
            <a:endParaRPr lang="en-US" dirty="0"/>
          </a:p>
          <a:p>
            <a:pPr marL="40843" hangingPunct="0">
              <a:lnSpc>
                <a:spcPct val="11000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gènes</a:t>
            </a:r>
            <a:r>
              <a:rPr lang="en-US" altLang="zh-CN" sz="1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mutés</a:t>
            </a:r>
            <a:r>
              <a:rPr lang="en-US" altLang="zh-CN" sz="1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sont</a:t>
            </a:r>
            <a:r>
              <a:rPr lang="en-US" altLang="zh-CN" sz="1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appelés</a:t>
            </a:r>
            <a:r>
              <a:rPr lang="en-US" altLang="zh-CN" sz="1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ea typeface="Arial"/>
              </a:rPr>
              <a:t>gènes</a:t>
            </a:r>
            <a:r>
              <a:rPr lang="en-US" altLang="zh-CN" sz="1400" spc="40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400" dirty="0">
                <a:solidFill>
                  <a:srgbClr val="FE0000"/>
                </a:solidFill>
                <a:latin typeface="Arial"/>
                <a:ea typeface="Arial"/>
              </a:rPr>
              <a:t>Hox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Leur</a:t>
            </a:r>
            <a:r>
              <a:rPr lang="en-US" altLang="zh-CN" sz="14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fonction</a:t>
            </a:r>
            <a:r>
              <a:rPr lang="en-US" altLang="zh-CN" sz="1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normale</a:t>
            </a:r>
            <a:r>
              <a:rPr lang="en-US" altLang="zh-CN" sz="14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est</a:t>
            </a:r>
            <a:r>
              <a:rPr lang="en-US" altLang="zh-CN" sz="1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4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spécifier</a:t>
            </a:r>
            <a:r>
              <a:rPr lang="en-US" altLang="zh-CN" sz="1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l’identité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segments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drosophile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au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cours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400" spc="-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son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développement</a:t>
            </a:r>
            <a:r>
              <a:rPr lang="en-US" altLang="zh-CN" sz="14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embryonnaire</a:t>
            </a:r>
            <a:r>
              <a:rPr lang="en-US" altLang="zh-CN" sz="14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510"/>
              </a:lnSpc>
            </a:pPr>
            <a:endParaRPr lang="en-US" dirty="0"/>
          </a:p>
          <a:p>
            <a:pPr marL="0" hangingPunct="0">
              <a:lnSpc>
                <a:spcPct val="11000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Ces</a:t>
            </a:r>
            <a:r>
              <a:rPr lang="en-US" altLang="zh-CN" sz="1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mêmes</a:t>
            </a:r>
            <a:r>
              <a:rPr lang="en-US" altLang="zh-CN" sz="1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gènes</a:t>
            </a:r>
            <a:r>
              <a:rPr lang="en-US" altLang="zh-CN" sz="1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Hox</a:t>
            </a:r>
            <a:r>
              <a:rPr lang="en-US" altLang="zh-CN" sz="1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sont</a:t>
            </a:r>
            <a:r>
              <a:rPr lang="en-US" altLang="zh-CN" sz="1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présents</a:t>
            </a:r>
            <a:r>
              <a:rPr lang="en-US" altLang="zh-CN" sz="1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chez</a:t>
            </a:r>
            <a:r>
              <a:rPr lang="en-US" altLang="zh-CN" sz="1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vertébrés</a:t>
            </a:r>
            <a:r>
              <a:rPr lang="en-US" altLang="zh-CN" sz="1400" spc="-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469"/>
              </a:lnSpc>
            </a:pPr>
            <a:endParaRPr lang="en-US" dirty="0"/>
          </a:p>
          <a:p>
            <a:pPr marL="0" hangingPunct="0">
              <a:lnSpc>
                <a:spcPct val="110000"/>
              </a:lnSpc>
              <a:tabLst>
                <a:tab pos="900684" algn="l"/>
                <a:tab pos="1435963" algn="l"/>
                <a:tab pos="2453995" algn="l"/>
                <a:tab pos="2899003" algn="l"/>
                <a:tab pos="3582009" algn="l"/>
              </a:tabLst>
            </a:pPr>
            <a:r>
              <a:rPr lang="en-US" altLang="zh-CN" sz="1400" spc="44" dirty="0">
                <a:solidFill>
                  <a:srgbClr val="000000"/>
                </a:solidFill>
                <a:latin typeface="Arial"/>
                <a:ea typeface="Arial"/>
              </a:rPr>
              <a:t>Tout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60" dirty="0">
                <a:solidFill>
                  <a:srgbClr val="000000"/>
                </a:solidFill>
                <a:latin typeface="Arial"/>
                <a:ea typeface="Arial"/>
              </a:rPr>
              <a:t>comme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50" dirty="0">
                <a:solidFill>
                  <a:srgbClr val="000000"/>
                </a:solidFill>
                <a:latin typeface="Arial"/>
                <a:ea typeface="Arial"/>
              </a:rPr>
              <a:t>chez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34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40" dirty="0">
                <a:solidFill>
                  <a:srgbClr val="000000"/>
                </a:solidFill>
                <a:latin typeface="Arial"/>
                <a:ea typeface="Arial"/>
              </a:rPr>
              <a:t>drosophile,</a:t>
            </a:r>
            <a:r>
              <a:rPr lang="en-US" altLang="zh-CN" sz="1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ea typeface="Arial"/>
              </a:rPr>
              <a:t>ils</a:t>
            </a:r>
            <a:r>
              <a:rPr lang="en-US" altLang="zh-CN" sz="1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40" dirty="0">
                <a:solidFill>
                  <a:srgbClr val="000000"/>
                </a:solidFill>
                <a:latin typeface="Arial"/>
                <a:ea typeface="Arial"/>
              </a:rPr>
              <a:t>spécifient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spc="-5" dirty="0">
                <a:solidFill>
                  <a:srgbClr val="000000"/>
                </a:solidFill>
                <a:latin typeface="Arial"/>
                <a:ea typeface="Arial"/>
              </a:rPr>
              <a:t>l’identité	des	segments	au	cours	</a:t>
            </a:r>
            <a:r>
              <a:rPr lang="en-US" altLang="zh-CN" sz="1400" spc="-25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</a:p>
          <a:p>
            <a:pPr marL="0">
              <a:lnSpc>
                <a:spcPct val="10000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développement</a:t>
            </a:r>
            <a:r>
              <a:rPr lang="en-US" altLang="zh-CN" sz="14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</a:rPr>
              <a:t>embryonnaire</a:t>
            </a:r>
            <a:r>
              <a:rPr lang="en-US" altLang="zh-CN" sz="1400" spc="-1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312" name="TextBox 312"/>
          <p:cNvSpPr txBox="1"/>
          <p:nvPr/>
        </p:nvSpPr>
        <p:spPr>
          <a:xfrm>
            <a:off x="7448422" y="6157264"/>
            <a:ext cx="1220292" cy="182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200" i="1" dirty="0">
                <a:solidFill>
                  <a:srgbClr val="000000"/>
                </a:solidFill>
                <a:latin typeface="Calibri"/>
                <a:ea typeface="Calibri"/>
              </a:rPr>
              <a:t>Veraska</a:t>
            </a:r>
            <a:r>
              <a:rPr lang="en-US" altLang="zh-CN" sz="1200" i="1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200" i="1" dirty="0">
                <a:solidFill>
                  <a:srgbClr val="000000"/>
                </a:solidFill>
                <a:latin typeface="Calibri"/>
                <a:ea typeface="Calibri"/>
              </a:rPr>
              <a:t>et</a:t>
            </a:r>
            <a:r>
              <a:rPr lang="en-US" altLang="zh-CN" sz="1200" i="1" spc="-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200" i="1" dirty="0">
                <a:solidFill>
                  <a:srgbClr val="000000"/>
                </a:solidFill>
                <a:latin typeface="Calibri"/>
                <a:ea typeface="Calibri"/>
              </a:rPr>
              <a:t>al.,</a:t>
            </a:r>
            <a:r>
              <a:rPr lang="en-US" altLang="zh-CN" sz="1200" i="1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200" i="1" dirty="0">
                <a:solidFill>
                  <a:srgbClr val="000000"/>
                </a:solidFill>
                <a:latin typeface="Calibri"/>
                <a:ea typeface="Calibri"/>
              </a:rPr>
              <a:t>2000</a:t>
            </a:r>
          </a:p>
        </p:txBody>
      </p:sp>
      <p:sp>
        <p:nvSpPr>
          <p:cNvPr id="313" name="TextBox 313"/>
          <p:cNvSpPr txBox="1"/>
          <p:nvPr/>
        </p:nvSpPr>
        <p:spPr>
          <a:xfrm>
            <a:off x="8439657" y="6462674"/>
            <a:ext cx="281965" cy="182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200" spc="-5" dirty="0">
                <a:solidFill>
                  <a:srgbClr val="878787"/>
                </a:solidFill>
                <a:latin typeface="Calibri"/>
                <a:ea typeface="Calibri"/>
              </a:rPr>
              <a:t>58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Picture 3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8180"/>
          </a:xfrm>
          <a:prstGeom prst="rect">
            <a:avLst/>
          </a:prstGeom>
        </p:spPr>
      </p:pic>
      <p:pic>
        <p:nvPicPr>
          <p:cNvPr id="316" name="Picture 3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" y="922019"/>
            <a:ext cx="4732020" cy="3703320"/>
          </a:xfrm>
          <a:prstGeom prst="rect">
            <a:avLst/>
          </a:prstGeom>
        </p:spPr>
      </p:pic>
      <p:sp>
        <p:nvSpPr>
          <p:cNvPr id="2" name="Freeform 316"/>
          <p:cNvSpPr/>
          <p:nvPr/>
        </p:nvSpPr>
        <p:spPr>
          <a:xfrm>
            <a:off x="120650" y="920750"/>
            <a:ext cx="4718050" cy="3689350"/>
          </a:xfrm>
          <a:custGeom>
            <a:avLst/>
            <a:gdLst>
              <a:gd name="connsiteX0" fmla="*/ 16814 w 4718050"/>
              <a:gd name="connsiteY0" fmla="*/ 3692144 h 3689350"/>
              <a:gd name="connsiteX1" fmla="*/ 4730419 w 4718050"/>
              <a:gd name="connsiteY1" fmla="*/ 3692144 h 3689350"/>
              <a:gd name="connsiteX2" fmla="*/ 4730419 w 4718050"/>
              <a:gd name="connsiteY2" fmla="*/ 10160 h 3689350"/>
              <a:gd name="connsiteX3" fmla="*/ 16814 w 4718050"/>
              <a:gd name="connsiteY3" fmla="*/ 10160 h 3689350"/>
              <a:gd name="connsiteX4" fmla="*/ 16814 w 4718050"/>
              <a:gd name="connsiteY4" fmla="*/ 3692144 h 368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18050" h="3689350">
                <a:moveTo>
                  <a:pt x="16814" y="3692144"/>
                </a:moveTo>
                <a:lnTo>
                  <a:pt x="4730419" y="3692144"/>
                </a:lnTo>
                <a:lnTo>
                  <a:pt x="4730419" y="10160"/>
                </a:lnTo>
                <a:lnTo>
                  <a:pt x="16814" y="10160"/>
                </a:lnTo>
                <a:lnTo>
                  <a:pt x="16814" y="3692144"/>
                </a:lnTo>
                <a:close/>
              </a:path>
            </a:pathLst>
          </a:custGeom>
          <a:solidFill>
            <a:srgbClr val="000030">
              <a:alpha val="0"/>
            </a:srgbClr>
          </a:solidFill>
          <a:ln w="9525">
            <a:solidFill>
              <a:srgbClr val="BDBDBD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8" name="Picture 3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320" y="1874520"/>
            <a:ext cx="4297679" cy="2575560"/>
          </a:xfrm>
          <a:prstGeom prst="rect">
            <a:avLst/>
          </a:prstGeom>
        </p:spPr>
      </p:pic>
      <p:sp>
        <p:nvSpPr>
          <p:cNvPr id="3" name="TextBox 318"/>
          <p:cNvSpPr txBox="1"/>
          <p:nvPr/>
        </p:nvSpPr>
        <p:spPr>
          <a:xfrm>
            <a:off x="335889" y="79588"/>
            <a:ext cx="8271433" cy="65659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28600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Variations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entre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espèces: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l’exemple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singe</a:t>
            </a:r>
            <a:r>
              <a:rPr lang="en-US" altLang="zh-CN" sz="2800" spc="-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hibou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920"/>
              </a:lnSpc>
            </a:pPr>
            <a:endParaRPr lang="en-US" dirty="0"/>
          </a:p>
          <a:p>
            <a:pPr marL="0" indent="5273700">
              <a:lnSpc>
                <a:spcPct val="100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Schéma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8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rétine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189"/>
              </a:lnSpc>
            </a:pPr>
            <a:endParaRPr lang="en-US" dirty="0"/>
          </a:p>
          <a:p>
            <a:pPr marL="0" indent="7162190">
              <a:lnSpc>
                <a:spcPct val="100000"/>
              </a:lnSpc>
            </a:pPr>
            <a:r>
              <a:rPr lang="en-US" altLang="zh-CN" sz="1000" i="1" dirty="0">
                <a:solidFill>
                  <a:srgbClr val="000000"/>
                </a:solidFill>
                <a:latin typeface="Calibri"/>
                <a:ea typeface="Calibri"/>
              </a:rPr>
              <a:t>Source:</a:t>
            </a:r>
            <a:r>
              <a:rPr lang="en-US" altLang="zh-CN" sz="1000" i="1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i="1" dirty="0">
                <a:solidFill>
                  <a:srgbClr val="000000"/>
                </a:solidFill>
                <a:latin typeface="Calibri"/>
                <a:ea typeface="Calibri"/>
              </a:rPr>
              <a:t>wikipedia</a:t>
            </a:r>
          </a:p>
          <a:p>
            <a:pPr marL="0" indent="3638956">
              <a:lnSpc>
                <a:spcPct val="100000"/>
              </a:lnSpc>
            </a:pPr>
            <a:r>
              <a:rPr lang="en-US" altLang="zh-CN" sz="1000" i="1" dirty="0">
                <a:solidFill>
                  <a:srgbClr val="000000"/>
                </a:solidFill>
                <a:latin typeface="Calibri"/>
                <a:ea typeface="Calibri"/>
              </a:rPr>
              <a:t>Dyer</a:t>
            </a:r>
            <a:r>
              <a:rPr lang="en-US" altLang="zh-CN" sz="1000" i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i="1" dirty="0">
                <a:solidFill>
                  <a:srgbClr val="000000"/>
                </a:solidFill>
                <a:latin typeface="Calibri"/>
                <a:ea typeface="Calibri"/>
              </a:rPr>
              <a:t>et</a:t>
            </a:r>
            <a:r>
              <a:rPr lang="en-US" altLang="zh-CN" sz="1000" i="1" spc="-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i="1" dirty="0">
                <a:solidFill>
                  <a:srgbClr val="000000"/>
                </a:solidFill>
                <a:latin typeface="Calibri"/>
                <a:ea typeface="Calibri"/>
              </a:rPr>
              <a:t>al.:2009</a:t>
            </a:r>
          </a:p>
          <a:p>
            <a:pPr>
              <a:lnSpc>
                <a:spcPts val="181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Singe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hibou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(douroucoulis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commun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ou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Aotus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)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seule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espèce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singe</a:t>
            </a:r>
            <a:r>
              <a:rPr lang="en-US" altLang="zh-CN" sz="1600" spc="-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nocturne</a:t>
            </a:r>
          </a:p>
          <a:p>
            <a:pPr>
              <a:lnSpc>
                <a:spcPts val="584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Proche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cousin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singe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capucin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(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Cebus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),</a:t>
            </a:r>
            <a:r>
              <a:rPr lang="en-US" altLang="zh-CN" sz="16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diurne</a:t>
            </a:r>
          </a:p>
          <a:p>
            <a:pPr>
              <a:lnSpc>
                <a:spcPts val="57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Différences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anatomiques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au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niveau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6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yeux:</a:t>
            </a:r>
          </a:p>
          <a:p>
            <a:pPr>
              <a:lnSpc>
                <a:spcPts val="584"/>
              </a:lnSpc>
            </a:pPr>
            <a:endParaRPr lang="en-US" dirty="0"/>
          </a:p>
          <a:p>
            <a:pPr marL="0" indent="462991">
              <a:lnSpc>
                <a:spcPct val="100000"/>
              </a:lnSpc>
            </a:pPr>
            <a:r>
              <a:rPr lang="en-US" altLang="zh-CN" sz="1600" spc="-50" dirty="0">
                <a:solidFill>
                  <a:srgbClr val="000000"/>
                </a:solidFill>
                <a:latin typeface="Wingdings"/>
                <a:ea typeface="Wingdings"/>
              </a:rPr>
              <a:t></a:t>
            </a:r>
            <a:r>
              <a:rPr lang="en-US" altLang="zh-CN" sz="1600" spc="-25" dirty="0">
                <a:solidFill>
                  <a:srgbClr val="000000"/>
                </a:solidFill>
                <a:latin typeface="Arial"/>
                <a:ea typeface="Arial"/>
              </a:rPr>
              <a:t>Tail</a:t>
            </a:r>
            <a:r>
              <a:rPr lang="en-US" altLang="zh-CN" sz="1600" spc="-2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</a:p>
          <a:p>
            <a:pPr>
              <a:lnSpc>
                <a:spcPts val="575"/>
              </a:lnSpc>
            </a:pPr>
            <a:endParaRPr lang="en-US" dirty="0"/>
          </a:p>
          <a:p>
            <a:pPr marL="0" indent="462991">
              <a:lnSpc>
                <a:spcPct val="10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Wingdings"/>
                <a:ea typeface="Wingdings"/>
              </a:rPr>
              <a:t>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Composition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cellulaire: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proportion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bâtonnets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beaucoup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plus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élevée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chez</a:t>
            </a:r>
            <a:r>
              <a:rPr lang="en-US" altLang="zh-CN" sz="1600" spc="-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Arial"/>
                <a:ea typeface="Arial"/>
              </a:rPr>
              <a:t>Aotus</a:t>
            </a:r>
          </a:p>
          <a:p>
            <a:pPr>
              <a:lnSpc>
                <a:spcPts val="484"/>
              </a:lnSpc>
            </a:pPr>
            <a:endParaRPr lang="en-US" dirty="0"/>
          </a:p>
          <a:p>
            <a:pPr marL="0" indent="8103768">
              <a:lnSpc>
                <a:spcPct val="100000"/>
              </a:lnSpc>
            </a:pPr>
            <a:r>
              <a:rPr lang="en-US" altLang="zh-CN" sz="1200" spc="-5" dirty="0">
                <a:solidFill>
                  <a:srgbClr val="878787"/>
                </a:solidFill>
                <a:latin typeface="Calibri"/>
                <a:ea typeface="Calibri"/>
              </a:rPr>
              <a:t>59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4"/>
          <p:cNvSpPr txBox="1"/>
          <p:nvPr/>
        </p:nvSpPr>
        <p:spPr>
          <a:xfrm>
            <a:off x="1639570" y="907879"/>
            <a:ext cx="5833042" cy="39681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•</a:t>
            </a:r>
            <a:r>
              <a:rPr lang="en-US" altLang="zh-CN" sz="2000" spc="-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Historique</a:t>
            </a:r>
          </a:p>
          <a:p>
            <a:pPr>
              <a:lnSpc>
                <a:spcPts val="1200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spc="64" dirty="0">
                <a:solidFill>
                  <a:srgbClr val="000000"/>
                </a:solidFill>
                <a:latin typeface="Wingdings"/>
                <a:ea typeface="Wingdings"/>
              </a:rPr>
              <a:t></a:t>
            </a:r>
            <a:r>
              <a:rPr lang="en-US" altLang="zh-CN" sz="2000" spc="4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20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Arial"/>
                <a:ea typeface="Arial"/>
              </a:rPr>
              <a:t>précurseurs</a:t>
            </a:r>
          </a:p>
          <a:p>
            <a:pPr>
              <a:lnSpc>
                <a:spcPts val="1200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spc="120" dirty="0">
                <a:solidFill>
                  <a:srgbClr val="000000"/>
                </a:solidFill>
                <a:latin typeface="Wingdings"/>
                <a:ea typeface="Wingdings"/>
              </a:rPr>
              <a:t></a:t>
            </a:r>
            <a:r>
              <a:rPr lang="en-US" altLang="zh-CN" sz="2000" spc="75" dirty="0">
                <a:solidFill>
                  <a:srgbClr val="000000"/>
                </a:solidFill>
                <a:latin typeface="Arial"/>
                <a:ea typeface="Arial"/>
              </a:rPr>
              <a:t>Darw</a:t>
            </a:r>
            <a:r>
              <a:rPr lang="en-US" altLang="zh-CN" sz="2000" spc="69" dirty="0">
                <a:solidFill>
                  <a:srgbClr val="000000"/>
                </a:solidFill>
                <a:latin typeface="Arial"/>
                <a:ea typeface="Arial"/>
              </a:rPr>
              <a:t>in</a:t>
            </a:r>
          </a:p>
          <a:p>
            <a:pPr>
              <a:lnSpc>
                <a:spcPts val="1239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Wingdings"/>
                <a:ea typeface="Wingdings"/>
              </a:rPr>
              <a:t>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000" spc="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théorie</a:t>
            </a:r>
            <a:r>
              <a:rPr lang="en-US" altLang="zh-CN" sz="2000" spc="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synthétique</a:t>
            </a:r>
            <a:r>
              <a:rPr lang="en-US" altLang="zh-CN" sz="2000" spc="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000" spc="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l’évolution</a:t>
            </a:r>
          </a:p>
          <a:p>
            <a:pPr>
              <a:lnSpc>
                <a:spcPts val="116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théorie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’évolution</a:t>
            </a:r>
            <a:r>
              <a:rPr lang="en-US" altLang="zh-CN" sz="20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aujourd’hui</a:t>
            </a:r>
          </a:p>
          <a:p>
            <a:pPr>
              <a:lnSpc>
                <a:spcPts val="1200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Wingdings"/>
                <a:ea typeface="Wingdings"/>
              </a:rPr>
              <a:t>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0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sélection</a:t>
            </a:r>
            <a:r>
              <a:rPr lang="en-US" altLang="zh-CN" sz="20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naturelle:</a:t>
            </a:r>
            <a:r>
              <a:rPr lang="en-US" altLang="zh-CN" sz="20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20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raison</a:t>
            </a:r>
            <a:r>
              <a:rPr lang="en-US" altLang="zh-CN" sz="20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20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plus</a:t>
            </a:r>
            <a:r>
              <a:rPr lang="en-US" altLang="zh-CN" sz="20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fort?</a:t>
            </a:r>
          </a:p>
          <a:p>
            <a:pPr>
              <a:lnSpc>
                <a:spcPts val="700"/>
              </a:lnSpc>
            </a:pPr>
            <a:endParaRPr lang="en-US" dirty="0"/>
          </a:p>
          <a:p>
            <a:pPr marL="457200" hangingPunct="0">
              <a:lnSpc>
                <a:spcPct val="148333"/>
              </a:lnSpc>
            </a:pPr>
            <a:r>
              <a:rPr lang="en-US" altLang="zh-CN" sz="2000" dirty="0">
                <a:solidFill>
                  <a:srgbClr val="000000"/>
                </a:solidFill>
                <a:latin typeface="Wingdings"/>
                <a:ea typeface="Wingdings"/>
              </a:rPr>
              <a:t>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L’apparition</a:t>
            </a:r>
            <a:r>
              <a:rPr lang="en-US" altLang="zh-CN" sz="20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0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nouveaux</a:t>
            </a:r>
            <a:r>
              <a:rPr lang="en-US" altLang="zh-CN" sz="2000" spc="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organes:</a:t>
            </a:r>
            <a:r>
              <a:rPr lang="en-US" altLang="zh-CN" sz="20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Evolution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processus</a:t>
            </a:r>
            <a:r>
              <a:rPr lang="en-US" altLang="zh-CN" sz="20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développementaux</a:t>
            </a:r>
          </a:p>
          <a:p>
            <a:pPr>
              <a:lnSpc>
                <a:spcPts val="615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Wingdings"/>
                <a:ea typeface="Wingdings"/>
              </a:rPr>
              <a:t>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L’évolution</a:t>
            </a:r>
            <a:r>
              <a:rPr lang="en-US" altLang="zh-CN" sz="20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à</a:t>
            </a:r>
            <a:r>
              <a:rPr lang="en-US" altLang="zh-CN" sz="20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l’échelle</a:t>
            </a:r>
            <a:r>
              <a:rPr lang="en-US" altLang="zh-CN" sz="20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20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génomes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Picture 3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8180"/>
          </a:xfrm>
          <a:prstGeom prst="rect">
            <a:avLst/>
          </a:prstGeom>
        </p:spPr>
      </p:pic>
      <p:pic>
        <p:nvPicPr>
          <p:cNvPr id="321" name="Picture 3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" y="922019"/>
            <a:ext cx="4785360" cy="1912620"/>
          </a:xfrm>
          <a:prstGeom prst="rect">
            <a:avLst/>
          </a:prstGeom>
        </p:spPr>
      </p:pic>
      <p:pic>
        <p:nvPicPr>
          <p:cNvPr id="322" name="Picture 3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" y="2979420"/>
            <a:ext cx="7810500" cy="1645920"/>
          </a:xfrm>
          <a:prstGeom prst="rect">
            <a:avLst/>
          </a:prstGeom>
        </p:spPr>
      </p:pic>
      <p:sp>
        <p:nvSpPr>
          <p:cNvPr id="2" name="TextBox 322"/>
          <p:cNvSpPr txBox="1"/>
          <p:nvPr/>
        </p:nvSpPr>
        <p:spPr>
          <a:xfrm>
            <a:off x="564489" y="79588"/>
            <a:ext cx="8132605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Variations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entre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espèces: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l’exemple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singe</a:t>
            </a:r>
            <a:r>
              <a:rPr lang="en-US" altLang="zh-CN" sz="2800" spc="-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hibou</a:t>
            </a:r>
          </a:p>
        </p:txBody>
      </p:sp>
      <p:sp>
        <p:nvSpPr>
          <p:cNvPr id="323" name="TextBox 323"/>
          <p:cNvSpPr txBox="1"/>
          <p:nvPr/>
        </p:nvSpPr>
        <p:spPr>
          <a:xfrm>
            <a:off x="2729483" y="595498"/>
            <a:ext cx="575333" cy="3048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000" spc="-10" dirty="0">
                <a:solidFill>
                  <a:srgbClr val="000000"/>
                </a:solidFill>
                <a:latin typeface="Arial"/>
                <a:ea typeface="Arial"/>
              </a:rPr>
              <a:t>C</a:t>
            </a:r>
            <a:r>
              <a:rPr lang="en-US" altLang="zh-CN" sz="1000" spc="-5" dirty="0">
                <a:solidFill>
                  <a:srgbClr val="000000"/>
                </a:solidFill>
                <a:latin typeface="Arial"/>
                <a:ea typeface="Arial"/>
              </a:rPr>
              <a:t>ones</a:t>
            </a:r>
          </a:p>
          <a:p>
            <a:pPr marL="0">
              <a:lnSpc>
                <a:spcPct val="100000"/>
              </a:lnSpc>
            </a:pPr>
            <a:r>
              <a:rPr lang="en-US" altLang="zh-CN" sz="1000" spc="-5" dirty="0">
                <a:solidFill>
                  <a:srgbClr val="000000"/>
                </a:solidFill>
                <a:latin typeface="Arial"/>
                <a:ea typeface="Arial"/>
              </a:rPr>
              <a:t>(coule</a:t>
            </a:r>
            <a:r>
              <a:rPr lang="en-US" altLang="zh-CN" sz="1000" dirty="0">
                <a:solidFill>
                  <a:srgbClr val="000000"/>
                </a:solidFill>
                <a:latin typeface="Arial"/>
                <a:ea typeface="Arial"/>
              </a:rPr>
              <a:t>urs)</a:t>
            </a:r>
          </a:p>
        </p:txBody>
      </p:sp>
      <p:sp>
        <p:nvSpPr>
          <p:cNvPr id="324" name="TextBox 324"/>
          <p:cNvSpPr txBox="1"/>
          <p:nvPr/>
        </p:nvSpPr>
        <p:spPr>
          <a:xfrm>
            <a:off x="3944111" y="601086"/>
            <a:ext cx="971501" cy="3047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1000" dirty="0">
                <a:solidFill>
                  <a:srgbClr val="000000"/>
                </a:solidFill>
                <a:latin typeface="Arial"/>
                <a:ea typeface="Arial"/>
              </a:rPr>
              <a:t>Bâtonnets</a:t>
            </a:r>
            <a:r>
              <a:rPr lang="en-US" altLang="zh-CN" sz="10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Arial"/>
                <a:ea typeface="Arial"/>
              </a:rPr>
              <a:t>(N/B</a:t>
            </a:r>
            <a:r>
              <a:rPr lang="en-US" altLang="zh-CN" sz="1000" spc="-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Arial"/>
                <a:ea typeface="Arial"/>
              </a:rPr>
              <a:t>;</a:t>
            </a:r>
            <a:r>
              <a:rPr lang="en-US" altLang="zh-CN" sz="1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000" spc="-5" dirty="0">
                <a:solidFill>
                  <a:srgbClr val="000000"/>
                </a:solidFill>
                <a:latin typeface="Arial"/>
                <a:ea typeface="Arial"/>
              </a:rPr>
              <a:t>luminosité</a:t>
            </a:r>
            <a:r>
              <a:rPr lang="en-US" altLang="zh-CN" sz="100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000" spc="-5" dirty="0">
                <a:solidFill>
                  <a:srgbClr val="000000"/>
                </a:solidFill>
                <a:latin typeface="Arial"/>
                <a:ea typeface="Arial"/>
              </a:rPr>
              <a:t>faible)</a:t>
            </a:r>
          </a:p>
        </p:txBody>
      </p:sp>
      <p:sp>
        <p:nvSpPr>
          <p:cNvPr id="325" name="TextBox 325"/>
          <p:cNvSpPr txBox="1"/>
          <p:nvPr/>
        </p:nvSpPr>
        <p:spPr>
          <a:xfrm>
            <a:off x="54864" y="1109852"/>
            <a:ext cx="1013110" cy="7085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000" i="1" dirty="0">
                <a:solidFill>
                  <a:srgbClr val="000000"/>
                </a:solidFill>
                <a:latin typeface="Calibri"/>
                <a:ea typeface="Calibri"/>
              </a:rPr>
              <a:t>Image:</a:t>
            </a:r>
            <a:r>
              <a:rPr lang="en-US" altLang="zh-CN" sz="1000" i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i="1" dirty="0">
                <a:solidFill>
                  <a:srgbClr val="000000"/>
                </a:solidFill>
                <a:latin typeface="Calibri"/>
                <a:ea typeface="Calibri"/>
              </a:rPr>
              <a:t>Reeze,</a:t>
            </a:r>
            <a:r>
              <a:rPr lang="en-US" altLang="zh-CN" sz="1000" i="1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i="1" dirty="0">
                <a:solidFill>
                  <a:srgbClr val="000000"/>
                </a:solidFill>
                <a:latin typeface="Calibri"/>
                <a:ea typeface="Calibri"/>
              </a:rPr>
              <a:t>2011</a:t>
            </a:r>
          </a:p>
          <a:p>
            <a:pPr>
              <a:lnSpc>
                <a:spcPts val="1975"/>
              </a:lnSpc>
            </a:pPr>
            <a:endParaRPr lang="en-US" dirty="0"/>
          </a:p>
          <a:p>
            <a:pPr marL="0" indent="164592">
              <a:lnSpc>
                <a:spcPct val="100000"/>
              </a:lnSpc>
            </a:pPr>
            <a:r>
              <a:rPr lang="en-US" altLang="zh-CN" sz="1000" spc="-10" dirty="0">
                <a:solidFill>
                  <a:srgbClr val="000000"/>
                </a:solidFill>
                <a:latin typeface="Arial"/>
                <a:ea typeface="Arial"/>
              </a:rPr>
              <a:t>C</a:t>
            </a:r>
            <a:r>
              <a:rPr lang="en-US" altLang="zh-CN" sz="1000" spc="-5" dirty="0">
                <a:solidFill>
                  <a:srgbClr val="000000"/>
                </a:solidFill>
                <a:latin typeface="Arial"/>
                <a:ea typeface="Arial"/>
              </a:rPr>
              <a:t>ellules</a:t>
            </a:r>
          </a:p>
          <a:p>
            <a:pPr marL="0" indent="164592">
              <a:lnSpc>
                <a:spcPct val="100000"/>
              </a:lnSpc>
            </a:pPr>
            <a:r>
              <a:rPr lang="en-US" altLang="zh-CN" sz="1000" spc="-5" dirty="0">
                <a:solidFill>
                  <a:srgbClr val="000000"/>
                </a:solidFill>
                <a:latin typeface="Arial"/>
                <a:ea typeface="Arial"/>
              </a:rPr>
              <a:t>progénitr</a:t>
            </a:r>
            <a:r>
              <a:rPr lang="en-US" altLang="zh-CN" sz="1000" dirty="0">
                <a:solidFill>
                  <a:srgbClr val="000000"/>
                </a:solidFill>
                <a:latin typeface="Arial"/>
                <a:ea typeface="Arial"/>
              </a:rPr>
              <a:t>ices</a:t>
            </a:r>
          </a:p>
        </p:txBody>
      </p:sp>
      <p:sp>
        <p:nvSpPr>
          <p:cNvPr id="326" name="TextBox 326"/>
          <p:cNvSpPr txBox="1"/>
          <p:nvPr/>
        </p:nvSpPr>
        <p:spPr>
          <a:xfrm>
            <a:off x="5816472" y="1157896"/>
            <a:ext cx="3191336" cy="8233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différents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types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cellules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rétine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se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forment</a:t>
            </a:r>
            <a:r>
              <a:rPr lang="en-US" altLang="zh-CN" sz="18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-5" dirty="0">
                <a:solidFill>
                  <a:srgbClr val="000000"/>
                </a:solidFill>
                <a:latin typeface="Arial"/>
                <a:ea typeface="Arial"/>
              </a:rPr>
              <a:t>manière</a:t>
            </a:r>
            <a:r>
              <a:rPr lang="en-US" altLang="zh-CN" sz="18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séquentielle</a:t>
            </a:r>
          </a:p>
        </p:txBody>
      </p:sp>
      <p:sp>
        <p:nvSpPr>
          <p:cNvPr id="327" name="TextBox 327"/>
          <p:cNvSpPr txBox="1"/>
          <p:nvPr/>
        </p:nvSpPr>
        <p:spPr>
          <a:xfrm>
            <a:off x="2548127" y="2594381"/>
            <a:ext cx="579166" cy="182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200" spc="-30" dirty="0">
                <a:solidFill>
                  <a:srgbClr val="000000"/>
                </a:solidFill>
                <a:latin typeface="Arial"/>
                <a:ea typeface="Arial"/>
              </a:rPr>
              <a:t>Te</a:t>
            </a:r>
            <a:r>
              <a:rPr lang="en-US" altLang="zh-CN" sz="1200" spc="-20" dirty="0">
                <a:solidFill>
                  <a:srgbClr val="000000"/>
                </a:solidFill>
                <a:latin typeface="Arial"/>
                <a:ea typeface="Arial"/>
              </a:rPr>
              <a:t>mps</a:t>
            </a:r>
          </a:p>
        </p:txBody>
      </p:sp>
      <p:sp>
        <p:nvSpPr>
          <p:cNvPr id="328" name="TextBox 328"/>
          <p:cNvSpPr txBox="1"/>
          <p:nvPr/>
        </p:nvSpPr>
        <p:spPr>
          <a:xfrm>
            <a:off x="1133855" y="3053245"/>
            <a:ext cx="1509108" cy="5486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5" dirty="0">
                <a:solidFill>
                  <a:srgbClr val="FEFEFE"/>
                </a:solidFill>
                <a:latin typeface="Arial"/>
                <a:ea typeface="Arial"/>
              </a:rPr>
              <a:t>Naissance</a:t>
            </a:r>
            <a:r>
              <a:rPr lang="en-US" altLang="zh-CN" sz="1800" spc="10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FEFE"/>
                </a:solidFill>
                <a:latin typeface="Arial"/>
                <a:ea typeface="Arial"/>
              </a:rPr>
              <a:t>des</a:t>
            </a:r>
          </a:p>
          <a:p>
            <a:pPr marL="0" indent="368808">
              <a:lnSpc>
                <a:spcPct val="100000"/>
              </a:lnSpc>
            </a:pPr>
            <a:r>
              <a:rPr lang="en-US" altLang="zh-CN" sz="1800" spc="-10" dirty="0">
                <a:solidFill>
                  <a:srgbClr val="FEFEFE"/>
                </a:solidFill>
                <a:latin typeface="Arial"/>
                <a:ea typeface="Arial"/>
              </a:rPr>
              <a:t>cell</a:t>
            </a:r>
            <a:r>
              <a:rPr lang="en-US" altLang="zh-CN" sz="1800" dirty="0">
                <a:solidFill>
                  <a:srgbClr val="FEFEFE"/>
                </a:solidFill>
                <a:latin typeface="Arial"/>
                <a:ea typeface="Arial"/>
              </a:rPr>
              <a:t>ules</a:t>
            </a:r>
          </a:p>
        </p:txBody>
      </p:sp>
      <p:sp>
        <p:nvSpPr>
          <p:cNvPr id="329" name="TextBox 329"/>
          <p:cNvSpPr txBox="1"/>
          <p:nvPr/>
        </p:nvSpPr>
        <p:spPr>
          <a:xfrm>
            <a:off x="3868801" y="3306724"/>
            <a:ext cx="916425" cy="182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Rétine</a:t>
            </a:r>
            <a:r>
              <a:rPr lang="en-US" altLang="zh-CN" sz="120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diurne</a:t>
            </a:r>
          </a:p>
        </p:txBody>
      </p:sp>
      <p:sp>
        <p:nvSpPr>
          <p:cNvPr id="330" name="TextBox 330"/>
          <p:cNvSpPr txBox="1"/>
          <p:nvPr/>
        </p:nvSpPr>
        <p:spPr>
          <a:xfrm>
            <a:off x="6438646" y="3282594"/>
            <a:ext cx="607357" cy="3657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200" spc="-5" dirty="0">
                <a:solidFill>
                  <a:srgbClr val="000000"/>
                </a:solidFill>
                <a:latin typeface="Arial"/>
                <a:ea typeface="Arial"/>
              </a:rPr>
              <a:t>Ré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tine</a:t>
            </a:r>
          </a:p>
          <a:p>
            <a:pPr marL="0">
              <a:lnSpc>
                <a:spcPct val="100000"/>
              </a:lnSpc>
            </a:pPr>
            <a:r>
              <a:rPr lang="en-US" altLang="zh-CN" sz="1200" spc="5" dirty="0">
                <a:solidFill>
                  <a:srgbClr val="000000"/>
                </a:solidFill>
                <a:latin typeface="Arial"/>
                <a:ea typeface="Arial"/>
              </a:rPr>
              <a:t>n</a:t>
            </a:r>
            <a:r>
              <a:rPr lang="en-US" altLang="zh-CN" sz="1200" dirty="0">
                <a:solidFill>
                  <a:srgbClr val="000000"/>
                </a:solidFill>
                <a:latin typeface="Arial"/>
                <a:ea typeface="Arial"/>
              </a:rPr>
              <a:t>octurne</a:t>
            </a:r>
          </a:p>
        </p:txBody>
      </p:sp>
      <p:sp>
        <p:nvSpPr>
          <p:cNvPr id="331" name="TextBox 331"/>
          <p:cNvSpPr txBox="1"/>
          <p:nvPr/>
        </p:nvSpPr>
        <p:spPr>
          <a:xfrm>
            <a:off x="451408" y="4591172"/>
            <a:ext cx="8227713" cy="21549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6805624">
              <a:lnSpc>
                <a:spcPct val="100000"/>
              </a:lnSpc>
            </a:pPr>
            <a:r>
              <a:rPr lang="en-US" altLang="zh-CN" sz="1000" i="1" dirty="0">
                <a:solidFill>
                  <a:srgbClr val="000000"/>
                </a:solidFill>
                <a:latin typeface="Arial"/>
                <a:ea typeface="Arial"/>
              </a:rPr>
              <a:t>Dyer</a:t>
            </a:r>
            <a:r>
              <a:rPr lang="en-US" altLang="zh-CN" sz="10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000" i="1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1000" i="1" spc="-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000" i="1" dirty="0">
                <a:solidFill>
                  <a:srgbClr val="000000"/>
                </a:solidFill>
                <a:latin typeface="Arial"/>
                <a:ea typeface="Arial"/>
              </a:rPr>
              <a:t>al.:2009</a:t>
            </a:r>
          </a:p>
          <a:p>
            <a:pPr>
              <a:lnSpc>
                <a:spcPts val="1364"/>
              </a:lnSpc>
            </a:pPr>
            <a:endParaRPr lang="en-US" dirty="0"/>
          </a:p>
          <a:p>
            <a:pPr marL="0" hangingPunct="0">
              <a:lnSpc>
                <a:spcPct val="121666"/>
              </a:lnSpc>
            </a:pP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sur-représentation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bâtonnets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chez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singes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hibou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s’explique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par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un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décalage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dans</a:t>
            </a:r>
            <a:r>
              <a:rPr lang="en-US" altLang="zh-CN" sz="15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temps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développement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rétine</a:t>
            </a:r>
            <a:r>
              <a:rPr lang="en-US" altLang="zh-CN" sz="15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(hétérochronie).</a:t>
            </a:r>
          </a:p>
          <a:p>
            <a:pPr>
              <a:lnSpc>
                <a:spcPts val="605"/>
              </a:lnSpc>
            </a:pPr>
            <a:endParaRPr lang="en-US" dirty="0"/>
          </a:p>
          <a:p>
            <a:pPr marL="457504" hangingPunct="0">
              <a:lnSpc>
                <a:spcPct val="122500"/>
              </a:lnSpc>
            </a:pPr>
            <a:r>
              <a:rPr lang="en-US" altLang="zh-CN" sz="1500" dirty="0">
                <a:solidFill>
                  <a:srgbClr val="000000"/>
                </a:solidFill>
                <a:latin typeface="Wingdings"/>
                <a:ea typeface="Wingdings"/>
              </a:rPr>
              <a:t>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«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simples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»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différences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terme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«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timing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»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développement</a:t>
            </a:r>
            <a:r>
              <a:rPr lang="en-US" altLang="zh-CN" sz="15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peuvent</a:t>
            </a:r>
            <a:r>
              <a:rPr lang="en-US" altLang="zh-CN" sz="15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provoquer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changements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drastiques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structure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organes</a:t>
            </a:r>
            <a:r>
              <a:rPr lang="en-US" altLang="zh-CN" sz="15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formés!</a:t>
            </a:r>
          </a:p>
          <a:p>
            <a:pPr>
              <a:lnSpc>
                <a:spcPts val="669"/>
              </a:lnSpc>
            </a:pPr>
            <a:endParaRPr lang="en-US" dirty="0"/>
          </a:p>
          <a:p>
            <a:pPr marL="0" hangingPunct="0">
              <a:lnSpc>
                <a:spcPct val="120000"/>
              </a:lnSpc>
            </a:pP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Ce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type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décalage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s’explique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souvent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par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changement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dans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régulation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5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l’expression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5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gènes</a:t>
            </a:r>
            <a:r>
              <a:rPr lang="en-US" altLang="zh-CN" sz="15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Wingdings"/>
                <a:ea typeface="Wingdings"/>
              </a:rPr>
              <a:t>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relation</a:t>
            </a:r>
            <a:r>
              <a:rPr lang="en-US" altLang="zh-CN" sz="15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facteurs</a:t>
            </a:r>
            <a:r>
              <a:rPr lang="en-US" altLang="zh-CN" sz="15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5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transcription</a:t>
            </a:r>
            <a:r>
              <a:rPr lang="en-US" altLang="zh-CN" sz="15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/</a:t>
            </a:r>
            <a:r>
              <a:rPr lang="en-US" altLang="zh-CN" sz="15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500" dirty="0">
                <a:solidFill>
                  <a:srgbClr val="000000"/>
                </a:solidFill>
                <a:latin typeface="Arial"/>
                <a:ea typeface="Arial"/>
              </a:rPr>
              <a:t>gènes-cibles.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Picture 3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8180"/>
          </a:xfrm>
          <a:prstGeom prst="rect">
            <a:avLst/>
          </a:prstGeom>
        </p:spPr>
      </p:pic>
      <p:sp>
        <p:nvSpPr>
          <p:cNvPr id="2" name="TextBox 333"/>
          <p:cNvSpPr txBox="1"/>
          <p:nvPr/>
        </p:nvSpPr>
        <p:spPr>
          <a:xfrm>
            <a:off x="415137" y="72550"/>
            <a:ext cx="8246620" cy="53517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3275736">
              <a:lnSpc>
                <a:spcPct val="100000"/>
              </a:lnSpc>
            </a:pPr>
            <a:r>
              <a:rPr lang="en-US" altLang="zh-CN" sz="2800" spc="-5" dirty="0">
                <a:solidFill>
                  <a:srgbClr val="000000"/>
                </a:solidFill>
                <a:latin typeface="Arial"/>
                <a:ea typeface="Arial"/>
              </a:rPr>
              <a:t>Con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clusion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469"/>
              </a:lnSpc>
            </a:pPr>
            <a:endParaRPr lang="en-US" dirty="0"/>
          </a:p>
          <a:p>
            <a:pPr marL="143255" hangingPunct="0">
              <a:lnSpc>
                <a:spcPct val="99583"/>
              </a:lnSpc>
            </a:pP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«</a:t>
            </a:r>
            <a:r>
              <a:rPr lang="en-US" altLang="zh-CN" sz="1600" i="1" spc="55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…</a:t>
            </a:r>
            <a:r>
              <a:rPr lang="en-US" altLang="zh-CN" sz="1600" i="1" spc="55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a</a:t>
            </a:r>
            <a:r>
              <a:rPr lang="en-US" altLang="zh-CN" sz="1600" i="1" spc="55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study</a:t>
            </a:r>
            <a:r>
              <a:rPr lang="en-US" altLang="zh-CN" sz="1600" i="1" spc="55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of</a:t>
            </a:r>
            <a:r>
              <a:rPr lang="en-US" altLang="zh-CN" sz="1600" i="1" spc="55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the</a:t>
            </a:r>
            <a:r>
              <a:rPr lang="en-US" altLang="zh-CN" sz="1600" i="1" spc="60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effects</a:t>
            </a:r>
            <a:r>
              <a:rPr lang="en-US" altLang="zh-CN" sz="1600" i="1" spc="55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of</a:t>
            </a:r>
            <a:r>
              <a:rPr lang="en-US" altLang="zh-CN" sz="1600" i="1" spc="55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genes</a:t>
            </a:r>
            <a:r>
              <a:rPr lang="en-US" altLang="zh-CN" sz="1600" i="1" spc="55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during</a:t>
            </a:r>
            <a:r>
              <a:rPr lang="en-US" altLang="zh-CN" sz="1600" i="1" spc="55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development</a:t>
            </a:r>
            <a:r>
              <a:rPr lang="en-US" altLang="zh-CN" sz="1600" i="1" spc="55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is</a:t>
            </a:r>
            <a:r>
              <a:rPr lang="en-US" altLang="zh-CN" sz="1600" i="1" spc="60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as</a:t>
            </a:r>
            <a:r>
              <a:rPr lang="en-US" altLang="zh-CN" sz="1600" i="1" spc="55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essential</a:t>
            </a:r>
            <a:r>
              <a:rPr lang="en-US" altLang="zh-CN" sz="1600" i="1" spc="55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for</a:t>
            </a:r>
            <a:r>
              <a:rPr lang="en-US" altLang="zh-CN" sz="1600" i="1" spc="55" dirty="0">
                <a:solidFill>
                  <a:srgbClr val="FE0000"/>
                </a:solidFill>
                <a:latin typeface="Arial"/>
                <a:cs typeface="Arial"/>
              </a:rPr>
              <a:t> 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an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understanding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of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evolution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as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are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the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study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of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mutation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and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that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of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selection.</a:t>
            </a:r>
            <a:r>
              <a:rPr lang="en-US" altLang="zh-CN" sz="1600" i="1" spc="15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i="1" dirty="0">
                <a:solidFill>
                  <a:srgbClr val="FE0000"/>
                </a:solidFill>
                <a:latin typeface="Arial"/>
                <a:ea typeface="Arial"/>
              </a:rPr>
              <a:t>»</a:t>
            </a:r>
          </a:p>
          <a:p>
            <a:pPr>
              <a:lnSpc>
                <a:spcPts val="1950"/>
              </a:lnSpc>
            </a:pPr>
            <a:endParaRPr lang="en-US" dirty="0"/>
          </a:p>
          <a:p>
            <a:pPr marL="0" indent="143255">
              <a:lnSpc>
                <a:spcPct val="100000"/>
              </a:lnSpc>
            </a:pPr>
            <a:r>
              <a:rPr lang="en-US" altLang="zh-CN" sz="1600" b="1" dirty="0">
                <a:solidFill>
                  <a:srgbClr val="FE0000"/>
                </a:solidFill>
                <a:latin typeface="Arial"/>
                <a:ea typeface="Arial"/>
              </a:rPr>
              <a:t>Julian</a:t>
            </a:r>
            <a:r>
              <a:rPr lang="en-US" altLang="zh-CN" sz="1600" b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b="1" dirty="0">
                <a:solidFill>
                  <a:srgbClr val="FE0000"/>
                </a:solidFill>
                <a:latin typeface="Arial"/>
                <a:ea typeface="Arial"/>
              </a:rPr>
              <a:t>Huxley</a:t>
            </a:r>
            <a:r>
              <a:rPr lang="en-US" altLang="zh-CN" sz="1600" b="1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(Evolution: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The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Modern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Synthesis,</a:t>
            </a:r>
            <a:r>
              <a:rPr lang="en-US" altLang="zh-CN" sz="1600" spc="-64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600" dirty="0">
                <a:solidFill>
                  <a:srgbClr val="FE0000"/>
                </a:solidFill>
                <a:latin typeface="Arial"/>
                <a:ea typeface="Arial"/>
              </a:rPr>
              <a:t>1942)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210"/>
              </a:lnSpc>
            </a:pPr>
            <a:endParaRPr lang="en-US" dirty="0"/>
          </a:p>
          <a:p>
            <a:pPr marL="0" hangingPunct="0">
              <a:lnSpc>
                <a:spcPct val="150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8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800" spc="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question</a:t>
            </a:r>
            <a:r>
              <a:rPr lang="en-US" altLang="zh-CN" sz="1800" spc="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des</a:t>
            </a:r>
            <a:r>
              <a:rPr lang="en-US" altLang="zh-CN" sz="1800" spc="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gènes</a:t>
            </a:r>
            <a:r>
              <a:rPr lang="en-US" altLang="zh-CN" sz="1800" spc="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1800" spc="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développement</a:t>
            </a:r>
            <a:r>
              <a:rPr lang="en-US" altLang="zh-CN" sz="1800" spc="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1800" spc="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spc="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leur</a:t>
            </a:r>
            <a:r>
              <a:rPr lang="en-US" altLang="zh-CN" sz="1800" spc="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évolution</a:t>
            </a:r>
            <a:r>
              <a:rPr lang="en-US" altLang="zh-CN" sz="1800" spc="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  <a:r>
              <a:rPr lang="en-US" altLang="zh-CN" sz="1800" spc="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été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véritablement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entamée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fin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‘60,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début</a:t>
            </a:r>
            <a:r>
              <a:rPr lang="en-US" altLang="zh-CN" sz="180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‘70.</a:t>
            </a:r>
          </a:p>
          <a:p>
            <a:pPr>
              <a:lnSpc>
                <a:spcPts val="1464"/>
              </a:lnSpc>
            </a:pPr>
            <a:endParaRPr lang="en-US" dirty="0"/>
          </a:p>
          <a:p>
            <a:pPr marL="0" hangingPunct="0">
              <a:lnSpc>
                <a:spcPct val="150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8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Contrairement</a:t>
            </a:r>
            <a:r>
              <a:rPr lang="en-US" altLang="zh-CN" sz="18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aux</a:t>
            </a:r>
            <a:r>
              <a:rPr lang="en-US" altLang="zh-CN" sz="18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prédictions,</a:t>
            </a:r>
            <a:r>
              <a:rPr lang="en-US" altLang="zh-CN" sz="18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8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gènes</a:t>
            </a:r>
            <a:r>
              <a:rPr lang="en-US" altLang="zh-CN" sz="18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et</a:t>
            </a:r>
            <a:r>
              <a:rPr lang="en-US" altLang="zh-CN" sz="18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8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processus</a:t>
            </a:r>
            <a:r>
              <a:rPr lang="en-US" altLang="zh-CN" sz="18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développement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sont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incroyablement</a:t>
            </a:r>
            <a:r>
              <a:rPr lang="en-US" altLang="zh-CN" sz="180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conservés.</a:t>
            </a:r>
          </a:p>
          <a:p>
            <a:pPr>
              <a:lnSpc>
                <a:spcPts val="1244"/>
              </a:lnSpc>
            </a:pPr>
            <a:endParaRPr lang="en-US" dirty="0"/>
          </a:p>
          <a:p>
            <a:pPr marL="0" hangingPunct="0">
              <a:lnSpc>
                <a:spcPct val="150000"/>
              </a:lnSpc>
            </a:pPr>
            <a:r>
              <a:rPr lang="en-US" altLang="zh-CN" sz="1800" spc="25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40" dirty="0">
                <a:solidFill>
                  <a:srgbClr val="000000"/>
                </a:solidFill>
                <a:latin typeface="Arial"/>
                <a:ea typeface="Arial"/>
              </a:rPr>
              <a:t>Nous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44" dirty="0">
                <a:solidFill>
                  <a:srgbClr val="000000"/>
                </a:solidFill>
                <a:latin typeface="Arial"/>
                <a:ea typeface="Arial"/>
              </a:rPr>
              <a:t>sommes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60" dirty="0">
                <a:solidFill>
                  <a:srgbClr val="000000"/>
                </a:solidFill>
                <a:latin typeface="Arial"/>
                <a:ea typeface="Arial"/>
              </a:rPr>
              <a:t>à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34" dirty="0">
                <a:solidFill>
                  <a:srgbClr val="000000"/>
                </a:solidFill>
                <a:latin typeface="Arial"/>
                <a:ea typeface="Arial"/>
              </a:rPr>
              <a:t>présent</a:t>
            </a:r>
            <a:r>
              <a:rPr lang="en-US" altLang="zh-CN" sz="18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40" dirty="0">
                <a:solidFill>
                  <a:srgbClr val="000000"/>
                </a:solidFill>
                <a:latin typeface="Arial"/>
                <a:ea typeface="Arial"/>
              </a:rPr>
              <a:t>dans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25" dirty="0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40" dirty="0">
                <a:solidFill>
                  <a:srgbClr val="000000"/>
                </a:solidFill>
                <a:latin typeface="Arial"/>
                <a:ea typeface="Arial"/>
              </a:rPr>
              <a:t>deuxième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40" dirty="0">
                <a:solidFill>
                  <a:srgbClr val="000000"/>
                </a:solidFill>
                <a:latin typeface="Arial"/>
                <a:ea typeface="Arial"/>
              </a:rPr>
              <a:t>phase</a:t>
            </a:r>
            <a:r>
              <a:rPr lang="en-US" altLang="zh-CN" sz="18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40" dirty="0">
                <a:solidFill>
                  <a:srgbClr val="000000"/>
                </a:solidFill>
                <a:latin typeface="Arial"/>
                <a:ea typeface="Arial"/>
              </a:rPr>
              <a:t>du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40" dirty="0">
                <a:solidFill>
                  <a:srgbClr val="000000"/>
                </a:solidFill>
                <a:latin typeface="Arial"/>
                <a:ea typeface="Arial"/>
              </a:rPr>
              <a:t>programme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5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44" dirty="0">
                <a:solidFill>
                  <a:srgbClr val="000000"/>
                </a:solidFill>
                <a:latin typeface="Arial"/>
                <a:ea typeface="Arial"/>
              </a:rPr>
              <a:t>«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15" dirty="0">
                <a:solidFill>
                  <a:srgbClr val="000000"/>
                </a:solidFill>
                <a:latin typeface="Arial"/>
                <a:ea typeface="Arial"/>
              </a:rPr>
              <a:t>l’</a:t>
            </a:r>
            <a:r>
              <a:rPr lang="en-US" altLang="zh-CN" sz="18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40" dirty="0">
                <a:solidFill>
                  <a:srgbClr val="000000"/>
                </a:solidFill>
                <a:latin typeface="Arial"/>
                <a:ea typeface="Arial"/>
              </a:rPr>
              <a:t>Evo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40" dirty="0">
                <a:solidFill>
                  <a:srgbClr val="000000"/>
                </a:solidFill>
                <a:latin typeface="Arial"/>
                <a:ea typeface="Arial"/>
              </a:rPr>
              <a:t>Devo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55" dirty="0">
                <a:solidFill>
                  <a:srgbClr val="000000"/>
                </a:solidFill>
                <a:latin typeface="Arial"/>
                <a:ea typeface="Arial"/>
              </a:rPr>
              <a:t>»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75" dirty="0">
                <a:solidFill>
                  <a:srgbClr val="000000"/>
                </a:solidFill>
                <a:latin typeface="Wingdings"/>
                <a:ea typeface="Wingdings"/>
              </a:rPr>
              <a:t></a:t>
            </a:r>
            <a:r>
              <a:rPr lang="en-US" altLang="zh-CN" sz="1800" spc="75" dirty="0">
                <a:solidFill>
                  <a:srgbClr val="000000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40" dirty="0">
                <a:solidFill>
                  <a:srgbClr val="000000"/>
                </a:solidFill>
                <a:latin typeface="Arial"/>
                <a:ea typeface="Arial"/>
              </a:rPr>
              <a:t>comprendre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3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18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30" dirty="0">
                <a:solidFill>
                  <a:srgbClr val="000000"/>
                </a:solidFill>
                <a:latin typeface="Arial"/>
                <a:ea typeface="Arial"/>
              </a:rPr>
              <a:t>variations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40" dirty="0">
                <a:solidFill>
                  <a:srgbClr val="000000"/>
                </a:solidFill>
                <a:latin typeface="Arial"/>
                <a:ea typeface="Arial"/>
              </a:rPr>
              <a:t>entre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30" dirty="0">
                <a:solidFill>
                  <a:srgbClr val="000000"/>
                </a:solidFill>
                <a:latin typeface="Arial"/>
                <a:ea typeface="Arial"/>
              </a:rPr>
              <a:t>individus</a:t>
            </a:r>
            <a:r>
              <a:rPr lang="en-US" altLang="zh-CN" sz="18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40" dirty="0">
                <a:solidFill>
                  <a:srgbClr val="000000"/>
                </a:solidFill>
                <a:latin typeface="Arial"/>
                <a:ea typeface="Arial"/>
              </a:rPr>
              <a:t>d’une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55" dirty="0">
                <a:solidFill>
                  <a:srgbClr val="000000"/>
                </a:solidFill>
                <a:latin typeface="Arial"/>
                <a:ea typeface="Arial"/>
              </a:rPr>
              <a:t>même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40" dirty="0">
                <a:solidFill>
                  <a:srgbClr val="000000"/>
                </a:solidFill>
                <a:latin typeface="Arial"/>
                <a:ea typeface="Arial"/>
              </a:rPr>
              <a:t>espèce</a:t>
            </a:r>
            <a:r>
              <a:rPr lang="en-US" altLang="zh-CN"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spc="44" dirty="0">
                <a:solidFill>
                  <a:srgbClr val="000000"/>
                </a:solidFill>
                <a:latin typeface="Arial"/>
                <a:ea typeface="Arial"/>
              </a:rPr>
              <a:t>ou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entre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espèces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proches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ou</a:t>
            </a:r>
            <a:r>
              <a:rPr lang="en-US" altLang="zh-CN" sz="18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Arial"/>
                <a:ea typeface="Arial"/>
              </a:rPr>
              <a:t>distantes.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5"/>
          <p:cNvSpPr txBox="1"/>
          <p:nvPr/>
        </p:nvSpPr>
        <p:spPr>
          <a:xfrm>
            <a:off x="1639570" y="907879"/>
            <a:ext cx="5833042" cy="39681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•</a:t>
            </a:r>
            <a:r>
              <a:rPr lang="en-US" altLang="zh-CN" sz="2000" spc="-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Historique</a:t>
            </a:r>
          </a:p>
          <a:p>
            <a:pPr>
              <a:lnSpc>
                <a:spcPts val="1200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spc="64" dirty="0">
                <a:solidFill>
                  <a:srgbClr val="000000"/>
                </a:solidFill>
                <a:latin typeface="Wingdings"/>
                <a:ea typeface="Wingdings"/>
              </a:rPr>
              <a:t></a:t>
            </a:r>
            <a:r>
              <a:rPr lang="en-US" altLang="zh-CN" sz="2000" spc="4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20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Arial"/>
                <a:ea typeface="Arial"/>
              </a:rPr>
              <a:t>précurseurs</a:t>
            </a:r>
          </a:p>
          <a:p>
            <a:pPr>
              <a:lnSpc>
                <a:spcPts val="1200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spc="120" dirty="0">
                <a:solidFill>
                  <a:srgbClr val="7D7D7D"/>
                </a:solidFill>
                <a:latin typeface="Wingdings"/>
                <a:ea typeface="Wingdings"/>
              </a:rPr>
              <a:t></a:t>
            </a:r>
            <a:r>
              <a:rPr lang="en-US" altLang="zh-CN" sz="2000" spc="75" dirty="0">
                <a:solidFill>
                  <a:srgbClr val="7D7D7D"/>
                </a:solidFill>
                <a:latin typeface="Arial"/>
                <a:ea typeface="Arial"/>
              </a:rPr>
              <a:t>Darw</a:t>
            </a:r>
            <a:r>
              <a:rPr lang="en-US" altLang="zh-CN" sz="2000" spc="69" dirty="0">
                <a:solidFill>
                  <a:srgbClr val="7D7D7D"/>
                </a:solidFill>
                <a:latin typeface="Arial"/>
                <a:ea typeface="Arial"/>
              </a:rPr>
              <a:t>in</a:t>
            </a:r>
          </a:p>
          <a:p>
            <a:pPr>
              <a:lnSpc>
                <a:spcPts val="1239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dirty="0">
                <a:solidFill>
                  <a:srgbClr val="7D7D7D"/>
                </a:solidFill>
                <a:latin typeface="Wingdings"/>
                <a:ea typeface="Wingdings"/>
              </a:rPr>
              <a:t>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La</a:t>
            </a:r>
            <a:r>
              <a:rPr lang="en-US" altLang="zh-CN" sz="2000" spc="12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théorie</a:t>
            </a:r>
            <a:r>
              <a:rPr lang="en-US" altLang="zh-CN" sz="2000" spc="12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synthétique</a:t>
            </a:r>
            <a:r>
              <a:rPr lang="en-US" altLang="zh-CN" sz="2000" spc="12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de</a:t>
            </a:r>
            <a:r>
              <a:rPr lang="en-US" altLang="zh-CN" sz="2000" spc="12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l’évolution</a:t>
            </a:r>
          </a:p>
          <a:p>
            <a:pPr>
              <a:lnSpc>
                <a:spcPts val="116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•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La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théorie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de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’évolution</a:t>
            </a:r>
            <a:r>
              <a:rPr lang="en-US" altLang="zh-CN" sz="2000" spc="-2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aujourd’hui</a:t>
            </a:r>
          </a:p>
          <a:p>
            <a:pPr>
              <a:lnSpc>
                <a:spcPts val="1200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dirty="0">
                <a:solidFill>
                  <a:srgbClr val="7D7D7D"/>
                </a:solidFill>
                <a:latin typeface="Wingdings"/>
                <a:ea typeface="Wingdings"/>
              </a:rPr>
              <a:t>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La</a:t>
            </a:r>
            <a:r>
              <a:rPr lang="en-US" altLang="zh-CN" sz="2000" spc="6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sélection</a:t>
            </a:r>
            <a:r>
              <a:rPr lang="en-US" altLang="zh-CN" sz="2000" spc="7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naturelle:</a:t>
            </a:r>
            <a:r>
              <a:rPr lang="en-US" altLang="zh-CN" sz="2000" spc="6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la</a:t>
            </a:r>
            <a:r>
              <a:rPr lang="en-US" altLang="zh-CN" sz="2000" spc="7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raison</a:t>
            </a:r>
            <a:r>
              <a:rPr lang="en-US" altLang="zh-CN" sz="2000" spc="6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du</a:t>
            </a:r>
            <a:r>
              <a:rPr lang="en-US" altLang="zh-CN" sz="2000" spc="7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plus</a:t>
            </a:r>
            <a:r>
              <a:rPr lang="en-US" altLang="zh-CN" sz="2000" spc="6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fort?</a:t>
            </a:r>
          </a:p>
          <a:p>
            <a:pPr>
              <a:lnSpc>
                <a:spcPts val="700"/>
              </a:lnSpc>
            </a:pPr>
            <a:endParaRPr lang="en-US" dirty="0"/>
          </a:p>
          <a:p>
            <a:pPr marL="457200" hangingPunct="0">
              <a:lnSpc>
                <a:spcPct val="148333"/>
              </a:lnSpc>
            </a:pPr>
            <a:r>
              <a:rPr lang="en-US" altLang="zh-CN" sz="2000" dirty="0">
                <a:solidFill>
                  <a:srgbClr val="7D7D7D"/>
                </a:solidFill>
                <a:latin typeface="Wingdings"/>
                <a:ea typeface="Wingdings"/>
              </a:rPr>
              <a:t>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L’apparition</a:t>
            </a:r>
            <a:r>
              <a:rPr lang="en-US" altLang="zh-CN" sz="2000" spc="8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de</a:t>
            </a:r>
            <a:r>
              <a:rPr lang="en-US" altLang="zh-CN" sz="2000" spc="8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nouveaux</a:t>
            </a:r>
            <a:r>
              <a:rPr lang="en-US" altLang="zh-CN" sz="2000" spc="94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organes:</a:t>
            </a:r>
            <a:r>
              <a:rPr lang="en-US" altLang="zh-CN" sz="2000" spc="89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Evolution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des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processus</a:t>
            </a:r>
            <a:r>
              <a:rPr lang="en-US" altLang="zh-CN" sz="2000" spc="-15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développementaux</a:t>
            </a:r>
          </a:p>
          <a:p>
            <a:pPr>
              <a:lnSpc>
                <a:spcPts val="615"/>
              </a:lnSpc>
            </a:pPr>
            <a:endParaRPr lang="en-US" dirty="0"/>
          </a:p>
          <a:p>
            <a:pPr marL="0" indent="457200">
              <a:lnSpc>
                <a:spcPct val="100000"/>
              </a:lnSpc>
            </a:pPr>
            <a:r>
              <a:rPr lang="en-US" altLang="zh-CN" sz="2000" dirty="0">
                <a:solidFill>
                  <a:srgbClr val="7D7D7D"/>
                </a:solidFill>
                <a:latin typeface="Wingdings"/>
                <a:ea typeface="Wingdings"/>
              </a:rPr>
              <a:t>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L’évolution</a:t>
            </a:r>
            <a:r>
              <a:rPr lang="en-US" altLang="zh-CN" sz="2000" spc="114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à</a:t>
            </a:r>
            <a:r>
              <a:rPr lang="en-US" altLang="zh-CN" sz="2000" spc="114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l’échelle</a:t>
            </a:r>
            <a:r>
              <a:rPr lang="en-US" altLang="zh-CN" sz="2000" spc="114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des</a:t>
            </a:r>
            <a:r>
              <a:rPr lang="en-US" altLang="zh-CN" sz="2000" spc="114" dirty="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7D7D7D"/>
                </a:solidFill>
                <a:latin typeface="Arial"/>
                <a:ea typeface="Arial"/>
              </a:rPr>
              <a:t>génomes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" y="906780"/>
            <a:ext cx="1836420" cy="22098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24840"/>
          </a:xfrm>
          <a:prstGeom prst="rect">
            <a:avLst/>
          </a:prstGeom>
        </p:spPr>
      </p:pic>
      <p:sp>
        <p:nvSpPr>
          <p:cNvPr id="2" name="TextBox 28"/>
          <p:cNvSpPr txBox="1"/>
          <p:nvPr/>
        </p:nvSpPr>
        <p:spPr>
          <a:xfrm>
            <a:off x="1573022" y="20879"/>
            <a:ext cx="611785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précurseurs: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transformisme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spc="-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Buffon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149094" y="956829"/>
            <a:ext cx="5547749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342900" algn="l"/>
              </a:tabLst>
            </a:pPr>
            <a:r>
              <a:rPr lang="en-US" altLang="zh-CN" sz="1600" spc="-5" dirty="0">
                <a:solidFill>
                  <a:srgbClr val="000000"/>
                </a:solidFill>
                <a:latin typeface="Arial"/>
                <a:ea typeface="Arial"/>
              </a:rPr>
              <a:t>•	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Georges</a:t>
            </a:r>
            <a:r>
              <a:rPr lang="en-US" altLang="zh-CN" sz="160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Louis</a:t>
            </a:r>
            <a:r>
              <a:rPr lang="en-US" altLang="zh-CN" sz="160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Leclerc</a:t>
            </a:r>
            <a:r>
              <a:rPr lang="en-US" altLang="zh-CN" sz="1600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Buffon</a:t>
            </a:r>
            <a:r>
              <a:rPr lang="en-US" altLang="zh-CN" sz="160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(naturaliste</a:t>
            </a:r>
            <a:r>
              <a:rPr lang="en-US" altLang="zh-CN" sz="160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français,</a:t>
            </a:r>
            <a:r>
              <a:rPr lang="en-US" altLang="zh-CN" sz="1600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1707-1788)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149094" y="1245577"/>
            <a:ext cx="197961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600" spc="-15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491994" y="1275498"/>
            <a:ext cx="5888731" cy="467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5833"/>
              </a:lnSpc>
            </a:pP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Dans</a:t>
            </a:r>
            <a:r>
              <a:rPr lang="en-US" altLang="zh-CN" sz="16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son</a:t>
            </a:r>
            <a:r>
              <a:rPr lang="en-US" altLang="zh-CN" sz="1600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Calibri"/>
                <a:ea typeface="Calibri"/>
              </a:rPr>
              <a:t>Histoire</a:t>
            </a:r>
            <a:r>
              <a:rPr lang="en-US" altLang="zh-CN" sz="1600" i="1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i="1" dirty="0">
                <a:solidFill>
                  <a:srgbClr val="000000"/>
                </a:solidFill>
                <a:latin typeface="Calibri"/>
                <a:ea typeface="Calibri"/>
              </a:rPr>
              <a:t>naturelle</a:t>
            </a:r>
            <a:r>
              <a:rPr lang="en-US" altLang="zh-CN" sz="1600" i="1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(36</a:t>
            </a:r>
            <a:r>
              <a:rPr lang="en-US" altLang="zh-CN" sz="16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volumes),</a:t>
            </a:r>
            <a:r>
              <a:rPr lang="en-US" altLang="zh-CN" sz="1600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il</a:t>
            </a:r>
            <a:r>
              <a:rPr lang="en-US" altLang="zh-CN" sz="16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aborde</a:t>
            </a:r>
            <a:r>
              <a:rPr lang="en-US" altLang="zh-CN" sz="1600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l’origine</a:t>
            </a:r>
            <a:r>
              <a:rPr lang="en-US" altLang="zh-CN" sz="16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du</a:t>
            </a:r>
            <a:r>
              <a:rPr lang="en-US" altLang="zh-CN" sz="160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système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solaire,</a:t>
            </a:r>
            <a:r>
              <a:rPr lang="en-US" altLang="zh-CN" sz="16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la</a:t>
            </a:r>
            <a:r>
              <a:rPr lang="en-US" altLang="zh-CN" sz="16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formation</a:t>
            </a:r>
            <a:r>
              <a:rPr lang="en-US" altLang="zh-CN" sz="16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16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la</a:t>
            </a:r>
            <a:r>
              <a:rPr lang="en-US" altLang="zh-CN" sz="16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terre,</a:t>
            </a:r>
            <a:r>
              <a:rPr lang="en-US" altLang="zh-CN" sz="16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la</a:t>
            </a:r>
            <a:r>
              <a:rPr lang="en-US" altLang="zh-CN" sz="16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fossilisation.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063142" y="2062789"/>
            <a:ext cx="7537747" cy="42694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080490">
              <a:lnSpc>
                <a:spcPct val="100000"/>
              </a:lnSpc>
              <a:tabLst>
                <a:tab pos="1367002" algn="l"/>
              </a:tabLst>
            </a:pPr>
            <a:r>
              <a:rPr lang="en-US" altLang="zh-CN" sz="1400" dirty="0">
                <a:solidFill>
                  <a:srgbClr val="1E477B"/>
                </a:solidFill>
                <a:latin typeface="Arial"/>
                <a:ea typeface="Arial"/>
              </a:rPr>
              <a:t>•	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Si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l'on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admet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[...]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que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l'âne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soit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de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la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famille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du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cheval,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et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qu'il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n'en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diffère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que</a:t>
            </a:r>
          </a:p>
          <a:p>
            <a:pPr marL="1367002" hangingPunct="0">
              <a:lnSpc>
                <a:spcPct val="125000"/>
              </a:lnSpc>
              <a:spcBef>
                <a:spcPts val="204"/>
              </a:spcBef>
            </a:pP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parce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qu'il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a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dégénéré,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on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pourra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dire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également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que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le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singe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est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de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la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famille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de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l'homme,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que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c'est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un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homme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dégénéré: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que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l'homme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et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le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singe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ont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une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origine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commune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comme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le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cheval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et</a:t>
            </a:r>
            <a:r>
              <a:rPr lang="en-US" altLang="zh-CN" sz="1400" i="1" spc="-1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l'âne.</a:t>
            </a:r>
          </a:p>
          <a:p>
            <a:pPr>
              <a:lnSpc>
                <a:spcPts val="544"/>
              </a:lnSpc>
            </a:pPr>
            <a:endParaRPr lang="en-US" dirty="0"/>
          </a:p>
          <a:p>
            <a:pPr marL="0" indent="1080490">
              <a:lnSpc>
                <a:spcPct val="100000"/>
              </a:lnSpc>
              <a:tabLst>
                <a:tab pos="1367002" algn="l"/>
              </a:tabLst>
            </a:pPr>
            <a:r>
              <a:rPr lang="en-US" altLang="zh-CN" sz="1400" dirty="0">
                <a:solidFill>
                  <a:srgbClr val="1E477B"/>
                </a:solidFill>
                <a:latin typeface="Arial"/>
                <a:ea typeface="Arial"/>
              </a:rPr>
              <a:t>•	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Mais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non: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il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est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certain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par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la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Révélation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que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tous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les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animaux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ont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également</a:t>
            </a:r>
          </a:p>
          <a:p>
            <a:pPr marL="1367002" hangingPunct="0">
              <a:lnSpc>
                <a:spcPct val="124583"/>
              </a:lnSpc>
              <a:spcBef>
                <a:spcPts val="209"/>
              </a:spcBef>
            </a:pP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participé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à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la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grâce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de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la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création;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que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les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deux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premiers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de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chaque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espèce,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et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de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toutes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les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espèces,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sont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sortis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tout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formés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des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mains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du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Créateur;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et</a:t>
            </a:r>
            <a:r>
              <a:rPr lang="en-US" altLang="zh-CN" sz="1400" i="1" spc="-2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on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doit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croire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qu'ils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étaient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tels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à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peu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près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qu'ils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nous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sont</a:t>
            </a:r>
            <a:r>
              <a:rPr lang="en-US" altLang="zh-CN" sz="1400" i="1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représentés</a:t>
            </a:r>
            <a:r>
              <a:rPr lang="en-US" altLang="zh-CN" sz="1400" i="1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par</a:t>
            </a:r>
            <a:r>
              <a:rPr lang="en-US" altLang="zh-CN" sz="1400" i="1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leurs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i="1" spc="-5" dirty="0">
                <a:solidFill>
                  <a:srgbClr val="1E477B"/>
                </a:solidFill>
                <a:latin typeface="Arial"/>
                <a:ea typeface="Arial"/>
              </a:rPr>
              <a:t>de</a:t>
            </a:r>
            <a:r>
              <a:rPr lang="en-US" altLang="zh-CN" sz="1400" i="1" dirty="0">
                <a:solidFill>
                  <a:srgbClr val="1E477B"/>
                </a:solidFill>
                <a:latin typeface="Arial"/>
                <a:ea typeface="Arial"/>
              </a:rPr>
              <a:t>scendants.</a:t>
            </a:r>
          </a:p>
          <a:p>
            <a:pPr marL="0" indent="1367002">
              <a:lnSpc>
                <a:spcPct val="100000"/>
              </a:lnSpc>
              <a:spcBef>
                <a:spcPts val="234"/>
              </a:spcBef>
            </a:pPr>
            <a:r>
              <a:rPr lang="en-US" altLang="zh-CN" sz="1400" dirty="0">
                <a:solidFill>
                  <a:srgbClr val="1E477B"/>
                </a:solidFill>
                <a:latin typeface="Arial"/>
                <a:ea typeface="Arial"/>
              </a:rPr>
              <a:t>Cité</a:t>
            </a:r>
            <a:r>
              <a:rPr lang="en-US" altLang="zh-CN" sz="1400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1E477B"/>
                </a:solidFill>
                <a:latin typeface="Arial"/>
                <a:ea typeface="Arial"/>
              </a:rPr>
              <a:t>d’après</a:t>
            </a:r>
            <a:r>
              <a:rPr lang="en-US" altLang="zh-CN" sz="1400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1E477B"/>
                </a:solidFill>
                <a:latin typeface="Arial"/>
                <a:ea typeface="Arial"/>
              </a:rPr>
              <a:t>Kahn,</a:t>
            </a:r>
            <a:r>
              <a:rPr lang="en-US" altLang="zh-CN" sz="1400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1E477B"/>
                </a:solidFill>
                <a:latin typeface="Arial"/>
                <a:ea typeface="Arial"/>
              </a:rPr>
              <a:t>2000.</a:t>
            </a:r>
            <a:r>
              <a:rPr lang="en-US" altLang="zh-CN" sz="1400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1E477B"/>
                </a:solidFill>
                <a:latin typeface="Arial"/>
                <a:ea typeface="Arial"/>
              </a:rPr>
              <a:t>Et</a:t>
            </a:r>
            <a:r>
              <a:rPr lang="en-US" altLang="zh-CN" sz="1400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1E477B"/>
                </a:solidFill>
                <a:latin typeface="Arial"/>
                <a:ea typeface="Arial"/>
              </a:rPr>
              <a:t>l'homme</a:t>
            </a:r>
            <a:r>
              <a:rPr lang="en-US" altLang="zh-CN" sz="1400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1E477B"/>
                </a:solidFill>
                <a:latin typeface="Arial"/>
                <a:ea typeface="Arial"/>
              </a:rPr>
              <a:t>dans</a:t>
            </a:r>
            <a:r>
              <a:rPr lang="en-US" altLang="zh-CN" sz="1400" spc="-15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1E477B"/>
                </a:solidFill>
                <a:latin typeface="Arial"/>
                <a:ea typeface="Arial"/>
              </a:rPr>
              <a:t>tout</a:t>
            </a:r>
            <a:r>
              <a:rPr lang="en-US" altLang="zh-CN" sz="1400" spc="-1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1E477B"/>
                </a:solidFill>
                <a:latin typeface="Arial"/>
                <a:ea typeface="Arial"/>
              </a:rPr>
              <a:t>ça</a:t>
            </a:r>
            <a:r>
              <a:rPr lang="en-US" altLang="zh-CN" sz="1400" spc="-20" dirty="0">
                <a:solidFill>
                  <a:srgbClr val="1E477B"/>
                </a:solidFill>
                <a:latin typeface="Arial"/>
                <a:cs typeface="Arial"/>
              </a:rPr>
              <a:t> </a:t>
            </a:r>
            <a:r>
              <a:rPr lang="en-US" altLang="zh-CN" sz="1400" dirty="0">
                <a:solidFill>
                  <a:srgbClr val="1E477B"/>
                </a:solidFill>
                <a:latin typeface="Arial"/>
                <a:ea typeface="Arial"/>
              </a:rPr>
              <a:t>?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269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•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La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ressemblance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entre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les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espèces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indique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une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parenté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entre</a:t>
            </a:r>
            <a:r>
              <a:rPr lang="en-US" altLang="zh-CN" sz="1800" spc="-69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elles.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939"/>
              </a:lnSpc>
            </a:pPr>
            <a:endParaRPr lang="en-US" dirty="0"/>
          </a:p>
          <a:p>
            <a:pPr marL="0" hangingPunct="0">
              <a:lnSpc>
                <a:spcPct val="100000"/>
              </a:lnSpc>
            </a:pP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•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La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transformation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d’une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espèce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en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une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autre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est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le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résultat</a:t>
            </a:r>
            <a:r>
              <a:rPr lang="en-US" altLang="zh-CN" sz="1800" spc="-12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ea typeface="Arial"/>
              </a:rPr>
              <a:t>d’une</a:t>
            </a:r>
            <a:r>
              <a:rPr lang="en-US" altLang="zh-CN" sz="1800" dirty="0">
                <a:solidFill>
                  <a:srgbClr val="FE0000"/>
                </a:solidFill>
                <a:latin typeface="Arial"/>
                <a:cs typeface="Arial"/>
              </a:rPr>
              <a:t> </a:t>
            </a:r>
            <a:r>
              <a:rPr lang="en-US" altLang="zh-CN" sz="1800" spc="-5" dirty="0">
                <a:solidFill>
                  <a:srgbClr val="FE0000"/>
                </a:solidFill>
                <a:latin typeface="Arial"/>
                <a:ea typeface="Arial"/>
              </a:rPr>
              <a:t>dégénérescence</a:t>
            </a:r>
            <a:r>
              <a:rPr lang="en-US" altLang="zh-CN" sz="1800" spc="5" dirty="0">
                <a:solidFill>
                  <a:srgbClr val="FE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67639" y="6527407"/>
            <a:ext cx="9048950" cy="2369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19583"/>
              </a:lnSpc>
              <a:tabLst>
                <a:tab pos="7963534" algn="l"/>
              </a:tabLst>
            </a:pPr>
            <a:r>
              <a:rPr lang="en-US" altLang="zh-CN" sz="1300" dirty="0">
                <a:solidFill>
                  <a:srgbClr val="000000"/>
                </a:solidFill>
                <a:latin typeface="Arial"/>
                <a:ea typeface="Arial"/>
              </a:rPr>
              <a:t>Image:</a:t>
            </a:r>
            <a:r>
              <a:rPr lang="en-US" altLang="zh-CN" sz="1300" spc="-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300" u="sng" dirty="0">
                <a:solidFill>
                  <a:srgbClr val="0000FE"/>
                </a:solidFill>
                <a:uFill>
                  <a:solidFill>
                    <a:srgbClr val="0000FE"/>
                  </a:solidFill>
                </a:uFill>
                <a:latin typeface="Arial"/>
                <a:ea typeface="Arial"/>
                <a:hlinkClick r:id="rId4"/>
              </a:rPr>
              <a:t>http://www.infoscience.fr/histoire/portrait/buffon.html	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Dia: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J.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van</a:t>
            </a:r>
            <a:r>
              <a:rPr lang="en-US" altLang="zh-CN" sz="105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Helden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" y="1394460"/>
            <a:ext cx="1851660" cy="185928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24840"/>
          </a:xfrm>
          <a:prstGeom prst="rect">
            <a:avLst/>
          </a:prstGeom>
        </p:spPr>
      </p:pic>
      <p:sp>
        <p:nvSpPr>
          <p:cNvPr id="2" name="TextBox 36"/>
          <p:cNvSpPr txBox="1"/>
          <p:nvPr/>
        </p:nvSpPr>
        <p:spPr>
          <a:xfrm>
            <a:off x="1425194" y="20879"/>
            <a:ext cx="641168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précurseurs: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transformisme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Lamarck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149094" y="999578"/>
            <a:ext cx="197961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600" spc="-15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491994" y="1019174"/>
            <a:ext cx="6266837" cy="18379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Jean-Baptiste</a:t>
            </a:r>
            <a:r>
              <a:rPr lang="en-US" altLang="zh-CN" sz="16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16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Monet,</a:t>
            </a:r>
            <a:r>
              <a:rPr lang="en-US" altLang="zh-CN" sz="16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chevalier</a:t>
            </a:r>
            <a:r>
              <a:rPr lang="en-US" altLang="zh-CN" sz="16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16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Lamarck</a:t>
            </a:r>
            <a:r>
              <a:rPr lang="en-US" altLang="zh-CN" sz="16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(1744-1829).</a:t>
            </a:r>
          </a:p>
          <a:p>
            <a:pPr marL="401192" indent="-286892" hangingPunct="0">
              <a:lnSpc>
                <a:spcPct val="106250"/>
              </a:lnSpc>
              <a:spcBef>
                <a:spcPts val="120"/>
              </a:spcBef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–</a:t>
            </a:r>
            <a:r>
              <a:rPr lang="en-US" altLang="zh-CN" sz="1600" spc="-2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Se</a:t>
            </a:r>
            <a:r>
              <a:rPr lang="en-US" altLang="zh-CN" sz="16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destine</a:t>
            </a:r>
            <a:r>
              <a:rPr lang="en-US" altLang="zh-CN" sz="16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initialement</a:t>
            </a:r>
            <a:r>
              <a:rPr lang="en-US" altLang="zh-CN" sz="16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à</a:t>
            </a:r>
            <a:r>
              <a:rPr lang="en-US" altLang="zh-CN" sz="16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une</a:t>
            </a:r>
            <a:r>
              <a:rPr lang="en-US" altLang="zh-CN" sz="16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carrière</a:t>
            </a:r>
            <a:r>
              <a:rPr lang="en-US" altLang="zh-CN" sz="16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militaire,</a:t>
            </a:r>
            <a:r>
              <a:rPr lang="en-US" altLang="zh-CN" sz="16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mais</a:t>
            </a:r>
            <a:r>
              <a:rPr lang="en-US" altLang="zh-CN" sz="16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une</a:t>
            </a:r>
            <a:r>
              <a:rPr lang="en-US" altLang="zh-CN" sz="16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blessure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l’empêche</a:t>
            </a:r>
            <a:r>
              <a:rPr lang="en-US" altLang="zh-CN" sz="1600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1600" spc="-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poursuivre</a:t>
            </a:r>
            <a:r>
              <a:rPr lang="en-US" altLang="zh-CN" sz="1600" spc="-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sa</a:t>
            </a:r>
            <a:r>
              <a:rPr lang="en-US" altLang="zh-CN" sz="1600" spc="-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vocation.</a:t>
            </a:r>
          </a:p>
          <a:p>
            <a:pPr marL="401192" indent="-286892" hangingPunct="0">
              <a:lnSpc>
                <a:spcPct val="104166"/>
              </a:lnSpc>
              <a:spcBef>
                <a:spcPts val="145"/>
              </a:spcBef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–</a:t>
            </a:r>
            <a:r>
              <a:rPr lang="en-US" altLang="zh-CN" sz="1600" spc="-2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Il</a:t>
            </a:r>
            <a:r>
              <a:rPr lang="en-US" altLang="zh-CN" sz="16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devient</a:t>
            </a:r>
            <a:r>
              <a:rPr lang="en-US" altLang="zh-CN" sz="16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alors</a:t>
            </a:r>
            <a:r>
              <a:rPr lang="en-US" altLang="zh-CN" sz="16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naturaliste,</a:t>
            </a:r>
            <a:r>
              <a:rPr lang="en-US" altLang="zh-CN" sz="16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initialement</a:t>
            </a:r>
            <a:r>
              <a:rPr lang="en-US" altLang="zh-CN" sz="16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botaniste</a:t>
            </a:r>
            <a:r>
              <a:rPr lang="en-US" altLang="zh-CN" sz="16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puis</a:t>
            </a:r>
            <a:r>
              <a:rPr lang="en-US" altLang="zh-CN" sz="16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chargé</a:t>
            </a:r>
            <a:r>
              <a:rPr lang="en-US" altLang="zh-CN" sz="16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16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la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classification</a:t>
            </a:r>
            <a:r>
              <a:rPr lang="en-US" altLang="zh-CN" sz="1600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des</a:t>
            </a:r>
            <a:r>
              <a:rPr lang="en-US" altLang="zh-CN" sz="160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invertébrés</a:t>
            </a:r>
            <a:r>
              <a:rPr lang="en-US" altLang="zh-CN" sz="160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au</a:t>
            </a:r>
            <a:r>
              <a:rPr lang="en-US" altLang="zh-CN" sz="1600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Jardin</a:t>
            </a:r>
            <a:r>
              <a:rPr lang="en-US" altLang="zh-CN" sz="160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des</a:t>
            </a:r>
            <a:r>
              <a:rPr lang="en-US" altLang="zh-CN" sz="160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Plantes</a:t>
            </a:r>
            <a:r>
              <a:rPr lang="en-US" altLang="zh-CN" sz="160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(Museum</a:t>
            </a:r>
            <a:r>
              <a:rPr lang="en-US" altLang="zh-CN" sz="160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d’Histoire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Naturelles)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1600" spc="-10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Paris.</a:t>
            </a:r>
          </a:p>
          <a:p>
            <a:pPr marL="0" indent="114300">
              <a:lnSpc>
                <a:spcPct val="100000"/>
              </a:lnSpc>
              <a:spcBef>
                <a:spcPts val="279"/>
              </a:spcBef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–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Philosophie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zoologique</a:t>
            </a:r>
            <a:r>
              <a:rPr lang="en-US" altLang="zh-CN" sz="1600" spc="-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(1809)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149094" y="3194773"/>
            <a:ext cx="197961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600" spc="-15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2491994" y="3214369"/>
            <a:ext cx="4481615" cy="11060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Accès</a:t>
            </a:r>
            <a:r>
              <a:rPr lang="en-US" altLang="zh-CN" sz="1600" spc="-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à</a:t>
            </a:r>
            <a:r>
              <a:rPr lang="en-US" altLang="zh-CN" sz="1600" spc="-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l’œuvre</a:t>
            </a:r>
            <a:r>
              <a:rPr lang="en-US" altLang="zh-CN" sz="1600" spc="-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1600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Lamarck</a:t>
            </a:r>
          </a:p>
          <a:p>
            <a:pPr marL="0" indent="114300">
              <a:lnSpc>
                <a:spcPct val="100000"/>
              </a:lnSpc>
              <a:spcBef>
                <a:spcPts val="259"/>
              </a:spcBef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–</a:t>
            </a:r>
            <a:r>
              <a:rPr lang="en-US" altLang="zh-CN" sz="1600" spc="-8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600" u="sng" dirty="0">
                <a:solidFill>
                  <a:srgbClr val="0000FE"/>
                </a:solidFill>
                <a:uFill>
                  <a:solidFill>
                    <a:srgbClr val="0000FE"/>
                  </a:solidFill>
                </a:uFill>
                <a:latin typeface="Calibri"/>
                <a:ea typeface="Calibri"/>
                <a:hlinkClick r:id="rId4"/>
              </a:rPr>
              <a:t>http://www.lamarck.cnrs.fr/</a:t>
            </a:r>
          </a:p>
          <a:p>
            <a:pPr marL="0" indent="114300">
              <a:lnSpc>
                <a:spcPct val="100000"/>
              </a:lnSpc>
              <a:spcBef>
                <a:spcPts val="379"/>
              </a:spcBef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–</a:t>
            </a:r>
            <a:r>
              <a:rPr lang="en-US" altLang="zh-CN" sz="1600" spc="-2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Livres,</a:t>
            </a:r>
            <a:r>
              <a:rPr lang="en-US" altLang="zh-CN" sz="16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articles,</a:t>
            </a:r>
            <a:r>
              <a:rPr lang="en-US" altLang="zh-CN" sz="16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herbier,</a:t>
            </a:r>
            <a:r>
              <a:rPr lang="en-US" altLang="zh-CN" sz="16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…</a:t>
            </a:r>
          </a:p>
          <a:p>
            <a:pPr marL="0" indent="114300">
              <a:lnSpc>
                <a:spcPct val="100000"/>
              </a:lnSpc>
              <a:spcBef>
                <a:spcPts val="384"/>
              </a:spcBef>
            </a:pP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–</a:t>
            </a:r>
            <a:r>
              <a:rPr lang="en-US" altLang="zh-CN" sz="1600" spc="-1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Recherche</a:t>
            </a:r>
            <a:r>
              <a:rPr lang="en-US" altLang="zh-CN" sz="16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par</a:t>
            </a:r>
            <a:r>
              <a:rPr lang="en-US" altLang="zh-CN" sz="16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mots-clés</a:t>
            </a:r>
            <a:r>
              <a:rPr lang="en-US" altLang="zh-CN" sz="16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dans</a:t>
            </a:r>
            <a:r>
              <a:rPr lang="en-US" altLang="zh-CN" sz="16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les</a:t>
            </a:r>
            <a:r>
              <a:rPr lang="en-US" altLang="zh-CN" sz="16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texte</a:t>
            </a:r>
            <a:r>
              <a:rPr lang="en-US" altLang="zh-CN" sz="16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/>
                <a:ea typeface="Calibri"/>
              </a:rPr>
              <a:t>intégraux.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91439" y="6060414"/>
            <a:ext cx="9010850" cy="7584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000" spc="-5" dirty="0">
                <a:solidFill>
                  <a:srgbClr val="000000"/>
                </a:solidFill>
                <a:latin typeface="Calibri"/>
                <a:ea typeface="Calibri"/>
              </a:rPr>
              <a:t>•</a:t>
            </a:r>
            <a:r>
              <a:rPr lang="en-US" altLang="zh-CN" sz="100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spc="-5" dirty="0">
                <a:solidFill>
                  <a:srgbClr val="000000"/>
                </a:solidFill>
                <a:latin typeface="Calibri"/>
                <a:ea typeface="Calibri"/>
              </a:rPr>
              <a:t>Sources</a:t>
            </a:r>
          </a:p>
          <a:p>
            <a:pPr marL="0" indent="457200">
              <a:lnSpc>
                <a:spcPct val="92500"/>
              </a:lnSpc>
            </a:pP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•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Jacques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Roger,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in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Le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darwinisme</a:t>
            </a:r>
            <a:r>
              <a:rPr lang="en-US" altLang="zh-CN" sz="1000" spc="-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d'aujourd'hui.</a:t>
            </a:r>
          </a:p>
          <a:p>
            <a:pPr marL="0" indent="457200">
              <a:lnSpc>
                <a:spcPct val="100000"/>
              </a:lnSpc>
            </a:pP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•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Reisse,</a:t>
            </a:r>
            <a:r>
              <a:rPr lang="en-US" altLang="zh-CN" sz="10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J.</a:t>
            </a:r>
            <a:r>
              <a:rPr lang="en-US" altLang="zh-CN" sz="10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and</a:t>
            </a:r>
            <a:r>
              <a:rPr lang="en-US" altLang="zh-CN" sz="10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D.</a:t>
            </a:r>
            <a:r>
              <a:rPr lang="en-US" altLang="zh-CN" sz="10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Lambert.</a:t>
            </a:r>
            <a:r>
              <a:rPr lang="en-US" altLang="zh-CN" sz="10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2008.</a:t>
            </a:r>
            <a:r>
              <a:rPr lang="en-US" altLang="zh-CN" sz="10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Charles</a:t>
            </a:r>
            <a:r>
              <a:rPr lang="en-US" altLang="zh-CN" sz="10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Darwin</a:t>
            </a:r>
            <a:r>
              <a:rPr lang="en-US" altLang="zh-CN" sz="10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et</a:t>
            </a:r>
            <a:r>
              <a:rPr lang="en-US" altLang="zh-CN" sz="10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Georges</a:t>
            </a:r>
            <a:r>
              <a:rPr lang="en-US" altLang="zh-CN" sz="10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Lema</a:t>
            </a:r>
            <a:r>
              <a:rPr lang="en-US" altLang="zh-CN" sz="1000" dirty="0">
                <a:solidFill>
                  <a:srgbClr val="000000"/>
                </a:solidFill>
                <a:latin typeface="Arial"/>
                <a:ea typeface="Arial"/>
              </a:rPr>
              <a:t>îtr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e,</a:t>
            </a:r>
            <a:r>
              <a:rPr lang="en-US" altLang="zh-CN" sz="10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une</a:t>
            </a:r>
            <a:r>
              <a:rPr lang="en-US" altLang="zh-CN" sz="10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improbable</a:t>
            </a:r>
            <a:r>
              <a:rPr lang="en-US" altLang="zh-CN" sz="10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mais</a:t>
            </a:r>
            <a:r>
              <a:rPr lang="en-US" altLang="zh-CN" sz="10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passionnante</a:t>
            </a:r>
            <a:r>
              <a:rPr lang="en-US" altLang="zh-CN" sz="10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rencontre.</a:t>
            </a:r>
            <a:r>
              <a:rPr lang="en-US" altLang="zh-CN" sz="10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Académie</a:t>
            </a:r>
            <a:r>
              <a:rPr lang="en-US" altLang="zh-CN" sz="10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Royale</a:t>
            </a:r>
            <a:r>
              <a:rPr lang="en-US" altLang="zh-CN" sz="10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de</a:t>
            </a:r>
            <a:r>
              <a:rPr lang="en-US" altLang="zh-CN" sz="10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Belgique,</a:t>
            </a:r>
            <a:r>
              <a:rPr lang="en-US" altLang="zh-CN" sz="100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Bruxelles.</a:t>
            </a:r>
          </a:p>
          <a:p>
            <a:pPr marL="0" indent="457200">
              <a:lnSpc>
                <a:spcPct val="100000"/>
              </a:lnSpc>
            </a:pPr>
            <a:r>
              <a:rPr lang="en-US" altLang="zh-CN" sz="1000" dirty="0">
                <a:solidFill>
                  <a:srgbClr val="000000"/>
                </a:solidFill>
                <a:latin typeface="Calibri"/>
                <a:ea typeface="Calibri"/>
              </a:rPr>
              <a:t>•Image</a:t>
            </a:r>
            <a:r>
              <a:rPr lang="en-US" altLang="zh-CN" sz="1000" spc="-11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00" u="sng" dirty="0">
                <a:solidFill>
                  <a:srgbClr val="0000FE"/>
                </a:solidFill>
                <a:uFill>
                  <a:solidFill>
                    <a:srgbClr val="0000FE"/>
                  </a:solidFill>
                </a:uFill>
                <a:latin typeface="Calibri"/>
                <a:ea typeface="Calibri"/>
                <a:hlinkClick r:id="rId5"/>
              </a:rPr>
              <a:t>http://www.infoscience.fr/histoire/biograph/biograph.php3?Titre=Lamarck</a:t>
            </a:r>
          </a:p>
          <a:p>
            <a:pPr marL="0" indent="8039734">
              <a:lnSpc>
                <a:spcPct val="100000"/>
              </a:lnSpc>
            </a:pP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Dia: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J.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van</a:t>
            </a:r>
            <a:r>
              <a:rPr lang="en-US" altLang="zh-CN" sz="105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Calibri"/>
                <a:ea typeface="Calibri"/>
              </a:rPr>
              <a:t>Helden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5627</Words>
  <Application>Microsoft Macintosh PowerPoint</Application>
  <PresentationFormat>Affichage à l'écran (4:3)</PresentationFormat>
  <Paragraphs>1340</Paragraphs>
  <Slides>61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68" baseType="lpstr">
      <vt:lpstr>MS Gothic</vt:lpstr>
      <vt:lpstr>宋体</vt:lpstr>
      <vt:lpstr>Arial</vt:lpstr>
      <vt:lpstr>Calibri</vt:lpstr>
      <vt:lpstr>Times New Roman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Utilisateur Microsoft Office</cp:lastModifiedBy>
  <cp:revision>1</cp:revision>
  <dcterms:created xsi:type="dcterms:W3CDTF">2011-01-21T15:00:27Z</dcterms:created>
  <dcterms:modified xsi:type="dcterms:W3CDTF">2023-05-03T18:34:49Z</dcterms:modified>
</cp:coreProperties>
</file>