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1"/>
    <p:restoredTop sz="93069"/>
  </p:normalViewPr>
  <p:slideViewPr>
    <p:cSldViewPr snapToGrid="0" snapToObjects="1">
      <p:cViewPr varScale="1">
        <p:scale>
          <a:sx n="92" d="100"/>
          <a:sy n="92" d="100"/>
        </p:scale>
        <p:origin x="220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5/3/23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mp.berkeley.edu/history/malthus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8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4.jpeg"/><Relationship Id="rId4" Type="http://schemas.openxmlformats.org/officeDocument/2006/relationships/image" Target="../media/image8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science.fr/histoire/portrait/buffon.html-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nfoscience.fr/histoire/biograph/biograph.php3?Titre=Lamarck" TargetMode="External"/><Relationship Id="rId4" Type="http://schemas.openxmlformats.org/officeDocument/2006/relationships/hyperlink" Target="http://www.lamarck.cnrs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6020"/>
            <a:ext cx="9144000" cy="105918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2291460" y="2690078"/>
            <a:ext cx="4686472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dirty="0">
                <a:solidFill>
                  <a:srgbClr val="000000"/>
                </a:solidFill>
                <a:latin typeface="Arial"/>
                <a:ea typeface="Arial"/>
              </a:rPr>
              <a:t>Théories</a:t>
            </a:r>
            <a:r>
              <a:rPr lang="en-US" altLang="zh-CN" sz="3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Arial"/>
                <a:ea typeface="Arial"/>
              </a:rPr>
              <a:t>l'évolution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Freeform 43"/>
          <p:cNvSpPr/>
          <p:nvPr/>
        </p:nvSpPr>
        <p:spPr>
          <a:xfrm>
            <a:off x="514350" y="603250"/>
            <a:ext cx="8223250" cy="4768850"/>
          </a:xfrm>
          <a:custGeom>
            <a:avLst/>
            <a:gdLst>
              <a:gd name="connsiteX0" fmla="*/ 12445 w 8223250"/>
              <a:gd name="connsiteY0" fmla="*/ 4769993 h 4768850"/>
              <a:gd name="connsiteX1" fmla="*/ 8234171 w 8223250"/>
              <a:gd name="connsiteY1" fmla="*/ 4769993 h 4768850"/>
              <a:gd name="connsiteX2" fmla="*/ 8234171 w 8223250"/>
              <a:gd name="connsiteY2" fmla="*/ 17526 h 4768850"/>
              <a:gd name="connsiteX3" fmla="*/ 12445 w 8223250"/>
              <a:gd name="connsiteY3" fmla="*/ 17526 h 4768850"/>
              <a:gd name="connsiteX4" fmla="*/ 12445 w 8223250"/>
              <a:gd name="connsiteY4" fmla="*/ 4769993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23250" h="4768850">
                <a:moveTo>
                  <a:pt x="12445" y="4769993"/>
                </a:moveTo>
                <a:lnTo>
                  <a:pt x="8234171" y="4769993"/>
                </a:lnTo>
                <a:lnTo>
                  <a:pt x="8234171" y="17526"/>
                </a:lnTo>
                <a:lnTo>
                  <a:pt x="12445" y="17526"/>
                </a:lnTo>
                <a:lnTo>
                  <a:pt x="12445" y="4769993"/>
                </a:lnTo>
                <a:close/>
              </a:path>
            </a:pathLst>
          </a:custGeom>
          <a:solidFill>
            <a:srgbClr val="000070">
              <a:alpha val="0"/>
            </a:srgbClr>
          </a:solidFill>
          <a:ln w="9525">
            <a:solidFill>
              <a:srgbClr val="4E80B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618439" y="21513"/>
            <a:ext cx="8181623" cy="64041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1218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Lamarck: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fossiles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10"/>
              </a:lnSpc>
            </a:pPr>
            <a:endParaRPr lang="en-US" dirty="0"/>
          </a:p>
          <a:p>
            <a:pPr marL="0" indent="216408">
              <a:lnSpc>
                <a:spcPct val="100000"/>
              </a:lnSpc>
            </a:pP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espèces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dites</a:t>
            </a:r>
            <a:r>
              <a:rPr lang="en-US" altLang="zh-CN" sz="1400" b="1" i="1" spc="-8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perdues</a:t>
            </a:r>
          </a:p>
          <a:p>
            <a:pPr>
              <a:lnSpc>
                <a:spcPts val="844"/>
              </a:lnSpc>
            </a:pPr>
            <a:endParaRPr lang="en-US" dirty="0"/>
          </a:p>
          <a:p>
            <a:pPr marL="0" indent="216408" hangingPunct="0">
              <a:lnSpc>
                <a:spcPct val="130833"/>
              </a:lnSpc>
            </a:pP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C'est</a:t>
            </a:r>
            <a:r>
              <a:rPr lang="en-US" altLang="zh-CN" sz="14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encore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une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question</a:t>
            </a:r>
            <a:r>
              <a:rPr lang="en-US" altLang="zh-CN" sz="14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pour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moi,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savoir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si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moyens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qu'a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pris</a:t>
            </a:r>
            <a:r>
              <a:rPr lang="en-US" altLang="zh-CN" sz="14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nature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pour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assurer</a:t>
            </a:r>
            <a:r>
              <a:rPr lang="en-US" altLang="zh-CN" sz="14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la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conservation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espèces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ou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races,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ont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été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tellement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insuffisants,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des</a:t>
            </a:r>
            <a:r>
              <a:rPr lang="en-US" altLang="zh-CN" sz="1400" i="1" u="sng" spc="7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races</a:t>
            </a:r>
            <a:r>
              <a:rPr lang="en-US" altLang="zh-CN" sz="1400" i="1" u="sng" spc="8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entières</a:t>
            </a:r>
            <a:r>
              <a:rPr lang="en-US" altLang="zh-CN" sz="1400" i="1" u="sng" spc="7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soient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maintenant</a:t>
            </a:r>
            <a:r>
              <a:rPr lang="en-US" altLang="zh-CN" sz="1400" i="1" u="sng" spc="94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anéanties</a:t>
            </a:r>
            <a:r>
              <a:rPr lang="en-US" altLang="zh-CN" sz="1400" i="1" u="sng" spc="10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ou</a:t>
            </a:r>
            <a:r>
              <a:rPr lang="en-US" altLang="zh-CN" sz="1400" i="1" u="sng" spc="10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i="1" u="sng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perdues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.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Cependant,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débris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fossiles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nous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trouvons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enfouis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dans</a:t>
            </a:r>
            <a:r>
              <a:rPr lang="en-US" altLang="zh-CN" sz="1400" i="1" spc="10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sol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en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tant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lieux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différents,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nous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offrent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restes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d'une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multitude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d'animaux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divers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ont</a:t>
            </a:r>
            <a:r>
              <a:rPr lang="en-US" altLang="zh-CN" sz="1400" i="1" spc="6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existé,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parmi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lesquels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ea typeface="Arial"/>
              </a:rPr>
              <a:t>il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00009B"/>
                </a:solidFill>
                <a:latin typeface="Arial"/>
                <a:ea typeface="Arial"/>
              </a:rPr>
              <a:t>ne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s'en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trouve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qu'un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très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petit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nombre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dont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nous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connaissons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maintenant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55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analogues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vivants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parfaitement</a:t>
            </a:r>
            <a:r>
              <a:rPr lang="en-US" altLang="zh-CN" sz="1400" i="1" spc="-6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semblables.</a:t>
            </a:r>
          </a:p>
          <a:p>
            <a:pPr>
              <a:lnSpc>
                <a:spcPts val="609"/>
              </a:lnSpc>
            </a:pPr>
            <a:endParaRPr lang="en-US" dirty="0"/>
          </a:p>
          <a:p>
            <a:pPr marL="0" indent="216408" hangingPunct="0">
              <a:lnSpc>
                <a:spcPct val="130833"/>
              </a:lnSpc>
            </a:pP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Or,</a:t>
            </a:r>
            <a:r>
              <a:rPr lang="en-US" altLang="zh-CN" sz="1400" i="1" spc="1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si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quantité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1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ces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coquilles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fossiles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se</a:t>
            </a:r>
            <a:r>
              <a:rPr lang="en-US" altLang="zh-CN" sz="1400" i="1" spc="1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montrent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avec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différences</a:t>
            </a:r>
            <a:r>
              <a:rPr lang="en-US" altLang="zh-CN" sz="1400" i="1" spc="1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ne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nous</a:t>
            </a:r>
            <a:r>
              <a:rPr lang="en-US" altLang="zh-CN" sz="1400" i="1" spc="11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permettent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pas,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d'après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opinions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admises,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regarder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comme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analogues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9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espèces</a:t>
            </a:r>
            <a:r>
              <a:rPr lang="en-US" altLang="zh-CN" sz="1400" i="1" spc="89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avoisinantes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nous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connaissons,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s'ensuit</a:t>
            </a:r>
            <a:r>
              <a:rPr lang="en-US" altLang="zh-CN" sz="1400" i="1" spc="60" dirty="0">
                <a:solidFill>
                  <a:srgbClr val="00009B"/>
                </a:solidFill>
                <a:latin typeface="Arial"/>
                <a:ea typeface="Arial"/>
              </a:rPr>
              <a:t>-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ea typeface="Arial"/>
              </a:rPr>
              <a:t>il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nécessairement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60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ces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coquilles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appartiennent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espèces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réellement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perdues?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Pourquoi,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d'ailleurs,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seraient-elles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perdues,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dès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l'homme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n'a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pu</a:t>
            </a:r>
            <a:r>
              <a:rPr lang="en-US" altLang="zh-CN" sz="1400" i="1" spc="8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opérer</a:t>
            </a:r>
            <a:r>
              <a:rPr lang="en-US" altLang="zh-CN" sz="14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leur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destruction?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85" dirty="0">
                <a:solidFill>
                  <a:srgbClr val="FE0000"/>
                </a:solidFill>
                <a:latin typeface="Arial"/>
                <a:ea typeface="Arial"/>
              </a:rPr>
              <a:t>Ne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40" dirty="0">
                <a:solidFill>
                  <a:srgbClr val="FE0000"/>
                </a:solidFill>
                <a:latin typeface="Arial"/>
                <a:ea typeface="Arial"/>
              </a:rPr>
              <a:t>serait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ea typeface="Arial"/>
              </a:rPr>
              <a:t>-</a:t>
            </a:r>
            <a:r>
              <a:rPr lang="en-US" altLang="zh-CN" sz="1400" b="1" i="1" spc="25" dirty="0">
                <a:solidFill>
                  <a:srgbClr val="FE0000"/>
                </a:solidFill>
                <a:latin typeface="Arial"/>
                <a:ea typeface="Arial"/>
              </a:rPr>
              <a:t>il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ea typeface="Arial"/>
              </a:rPr>
              <a:t>pas</a:t>
            </a:r>
            <a:r>
              <a:rPr lang="en-US" altLang="zh-CN" sz="1400" b="1" i="1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44" dirty="0">
                <a:solidFill>
                  <a:srgbClr val="FE0000"/>
                </a:solidFill>
                <a:latin typeface="Arial"/>
                <a:ea typeface="Arial"/>
              </a:rPr>
              <a:t>possible,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64" dirty="0">
                <a:solidFill>
                  <a:srgbClr val="FE0000"/>
                </a:solidFill>
                <a:latin typeface="Arial"/>
                <a:ea typeface="Arial"/>
              </a:rPr>
              <a:t>au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40" dirty="0">
                <a:solidFill>
                  <a:srgbClr val="FE0000"/>
                </a:solidFill>
                <a:latin typeface="Arial"/>
                <a:ea typeface="Arial"/>
              </a:rPr>
              <a:t>contraire,</a:t>
            </a:r>
            <a:r>
              <a:rPr lang="en-US" altLang="zh-CN" sz="1400" b="1" i="1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69" dirty="0">
                <a:solidFill>
                  <a:srgbClr val="FE0000"/>
                </a:solidFill>
                <a:latin typeface="Arial"/>
                <a:ea typeface="Arial"/>
              </a:rPr>
              <a:t>que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44" dirty="0">
                <a:solidFill>
                  <a:srgbClr val="FE0000"/>
                </a:solidFill>
                <a:latin typeface="Arial"/>
                <a:ea typeface="Arial"/>
              </a:rPr>
              <a:t>les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44" dirty="0">
                <a:solidFill>
                  <a:srgbClr val="FE0000"/>
                </a:solidFill>
                <a:latin typeface="Arial"/>
                <a:ea typeface="Arial"/>
              </a:rPr>
              <a:t>individus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44" dirty="0">
                <a:solidFill>
                  <a:srgbClr val="FE0000"/>
                </a:solidFill>
                <a:latin typeface="Arial"/>
                <a:ea typeface="Arial"/>
              </a:rPr>
              <a:t>fossiles</a:t>
            </a:r>
            <a:r>
              <a:rPr lang="en-US" altLang="zh-CN" sz="1400" b="1" i="1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60" dirty="0">
                <a:solidFill>
                  <a:srgbClr val="FE0000"/>
                </a:solidFill>
                <a:latin typeface="Arial"/>
                <a:ea typeface="Arial"/>
              </a:rPr>
              <a:t>dont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25" dirty="0">
                <a:solidFill>
                  <a:srgbClr val="FE0000"/>
                </a:solidFill>
                <a:latin typeface="Arial"/>
                <a:ea typeface="Arial"/>
              </a:rPr>
              <a:t>il</a:t>
            </a:r>
            <a:r>
              <a:rPr lang="en-US" altLang="zh-CN" sz="1400" b="1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40" dirty="0">
                <a:solidFill>
                  <a:srgbClr val="FE0000"/>
                </a:solidFill>
                <a:latin typeface="Arial"/>
                <a:ea typeface="Arial"/>
              </a:rPr>
              <a:t>s'agit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appartinssent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espèces</a:t>
            </a:r>
            <a:r>
              <a:rPr lang="en-US" altLang="zh-CN" sz="1400" b="1" i="1" spc="6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encore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existantes,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mais</a:t>
            </a:r>
            <a:r>
              <a:rPr lang="en-US" altLang="zh-CN" sz="1400" b="1" i="1" spc="6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qui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ont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changé</a:t>
            </a:r>
            <a:r>
              <a:rPr lang="en-US" altLang="zh-CN" sz="1400" b="1" i="1" spc="6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depuis,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et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ont</a:t>
            </a:r>
            <a:r>
              <a:rPr lang="en-US" altLang="zh-CN" sz="1400" b="1" i="1" spc="6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donné</a:t>
            </a:r>
            <a:r>
              <a:rPr lang="en-US" altLang="zh-CN" sz="1400" b="1" i="1" spc="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lieu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aux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espèces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actuellement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vivantes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que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nous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en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trouvons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b="1" i="1" dirty="0">
                <a:solidFill>
                  <a:srgbClr val="FE0000"/>
                </a:solidFill>
                <a:latin typeface="Arial"/>
                <a:ea typeface="Arial"/>
              </a:rPr>
              <a:t>voisines</a:t>
            </a:r>
            <a:r>
              <a:rPr lang="en-US" altLang="zh-CN" sz="1400" i="1" dirty="0">
                <a:solidFill>
                  <a:srgbClr val="FE0000"/>
                </a:solidFill>
                <a:latin typeface="Arial"/>
                <a:ea typeface="Arial"/>
              </a:rPr>
              <a:t>.</a:t>
            </a:r>
            <a:r>
              <a:rPr lang="en-US" altLang="zh-CN" sz="1400" i="1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considérations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suivent,</a:t>
            </a:r>
            <a:r>
              <a:rPr lang="en-US" altLang="zh-CN" sz="1400" i="1" spc="-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nos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observations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dans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cours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cet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ouvrage,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rendront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cette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présomption</a:t>
            </a:r>
            <a:r>
              <a:rPr lang="en-US" altLang="zh-CN" sz="1400" i="1" spc="-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très</a:t>
            </a:r>
            <a:r>
              <a:rPr lang="en-US" altLang="zh-CN" sz="1400" i="1" spc="-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probable.</a:t>
            </a:r>
          </a:p>
          <a:p>
            <a:pPr>
              <a:lnSpc>
                <a:spcPts val="889"/>
              </a:lnSpc>
            </a:pPr>
            <a:endParaRPr lang="en-US" dirty="0"/>
          </a:p>
          <a:p>
            <a:pPr marL="0" indent="216408">
              <a:lnSpc>
                <a:spcPct val="100000"/>
              </a:lnSpc>
            </a:pP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J.B.</a:t>
            </a:r>
            <a:r>
              <a:rPr lang="en-US" altLang="zh-CN" sz="1400" b="1" i="1" spc="-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Lamarck.</a:t>
            </a:r>
            <a:r>
              <a:rPr lang="en-US" altLang="zh-CN" sz="1400" b="1" i="1" spc="-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1809.</a:t>
            </a:r>
            <a:r>
              <a:rPr lang="en-US" altLang="zh-CN" sz="1400" b="1" i="1" spc="-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Philosophie</a:t>
            </a:r>
            <a:r>
              <a:rPr lang="en-US" altLang="zh-CN" sz="1400" b="1" i="1" spc="-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zoologique.</a:t>
            </a:r>
            <a:r>
              <a:rPr lang="en-US" altLang="zh-CN" sz="1400" b="1" i="1" spc="-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Flammarion,</a:t>
            </a:r>
            <a:r>
              <a:rPr lang="en-US" altLang="zh-CN" sz="1400" b="1" i="1" spc="-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Paris,</a:t>
            </a:r>
            <a:r>
              <a:rPr lang="en-US" altLang="zh-CN" sz="1400" b="1" i="1" spc="-4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00009B"/>
                </a:solidFill>
                <a:latin typeface="Arial"/>
                <a:ea typeface="Arial"/>
              </a:rPr>
              <a:t>p114.</a:t>
            </a:r>
          </a:p>
          <a:p>
            <a:pPr>
              <a:lnSpc>
                <a:spcPts val="1344"/>
              </a:lnSpc>
            </a:pPr>
            <a:endParaRPr lang="en-US" dirty="0"/>
          </a:p>
          <a:p>
            <a:pPr marL="12801" hangingPunct="0">
              <a:lnSpc>
                <a:spcPct val="125000"/>
              </a:lnSpc>
            </a:pP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découverte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fossiles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ne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correspondant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pas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aux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espèces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actuelles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dans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  <a:r>
              <a:rPr lang="en-US" altLang="zh-CN" sz="1600" spc="1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couches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géologiques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anciennes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suggère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l’apparition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nouvelles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ea typeface="Arial"/>
              </a:rPr>
              <a:t>espèces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ea typeface="Arial"/>
              </a:rPr>
              <a:t>par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transformation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85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partir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d’espèces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plus</a:t>
            </a:r>
            <a:r>
              <a:rPr lang="en-US" altLang="zh-CN" sz="1600" spc="-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anciennes.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4007" y="6659460"/>
            <a:ext cx="9116474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053073" algn="l"/>
              </a:tabLst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	Source: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Jacques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Roger,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darwinisme</a:t>
            </a:r>
            <a:r>
              <a:rPr lang="en-US" altLang="zh-CN" sz="105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d'aujourd'hui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47"/>
          <p:cNvSpPr txBox="1"/>
          <p:nvPr/>
        </p:nvSpPr>
        <p:spPr>
          <a:xfrm>
            <a:off x="64007" y="27555"/>
            <a:ext cx="8808079" cy="67885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8323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Lamarck: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notion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d’espèce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25"/>
              </a:lnSpc>
            </a:pPr>
            <a:endParaRPr lang="en-US" dirty="0"/>
          </a:p>
          <a:p>
            <a:pPr marL="494995" indent="359968" hangingPunct="0">
              <a:lnSpc>
                <a:spcPct val="114583"/>
              </a:lnSpc>
            </a:pP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Aussi,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tous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ceux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se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sont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fortement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occupés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l'étude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l'histoire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naturelle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savent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maintenant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naturalistes</a:t>
            </a:r>
            <a:r>
              <a:rPr lang="en-US" altLang="zh-CN" sz="1600" i="1" spc="8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sont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extrêmement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embarrassés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pour</a:t>
            </a:r>
            <a:r>
              <a:rPr lang="en-US" altLang="zh-CN" sz="1600" i="1" spc="8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déterminer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objets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qu'ils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doivent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regarder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comme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espèces.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En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effet,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ne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sachant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pas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espèces</a:t>
            </a:r>
            <a:r>
              <a:rPr lang="en-US" altLang="zh-CN" sz="16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n'ont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réellement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qu'une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constance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relative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à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la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durée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circonstances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dans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lesquelles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se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sont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trouvés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tous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individus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les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représentent,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et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certains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ces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individus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ayant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varié,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55" dirty="0">
                <a:solidFill>
                  <a:srgbClr val="00009B"/>
                </a:solidFill>
                <a:latin typeface="Arial"/>
                <a:ea typeface="Arial"/>
              </a:rPr>
              <a:t>constituent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80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64" dirty="0">
                <a:solidFill>
                  <a:srgbClr val="00009B"/>
                </a:solidFill>
                <a:latin typeface="Arial"/>
                <a:ea typeface="Arial"/>
              </a:rPr>
              <a:t>races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60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69" dirty="0">
                <a:solidFill>
                  <a:srgbClr val="00009B"/>
                </a:solidFill>
                <a:latin typeface="Arial"/>
                <a:ea typeface="Arial"/>
              </a:rPr>
              <a:t>se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64" dirty="0">
                <a:solidFill>
                  <a:srgbClr val="00009B"/>
                </a:solidFill>
                <a:latin typeface="Arial"/>
                <a:ea typeface="Arial"/>
              </a:rPr>
              <a:t>nuancent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ea typeface="Arial"/>
              </a:rPr>
              <a:t>avec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69" dirty="0">
                <a:solidFill>
                  <a:srgbClr val="00009B"/>
                </a:solidFill>
                <a:latin typeface="Arial"/>
                <a:ea typeface="Arial"/>
              </a:rPr>
              <a:t>ceux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75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60" dirty="0">
                <a:solidFill>
                  <a:srgbClr val="00009B"/>
                </a:solidFill>
                <a:latin typeface="Arial"/>
                <a:ea typeface="Arial"/>
              </a:rPr>
              <a:t>quelqu'autre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69" dirty="0">
                <a:solidFill>
                  <a:srgbClr val="00009B"/>
                </a:solidFill>
                <a:latin typeface="Arial"/>
                <a:ea typeface="Arial"/>
              </a:rPr>
              <a:t>espèce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55" dirty="0">
                <a:solidFill>
                  <a:srgbClr val="00009B"/>
                </a:solidFill>
                <a:latin typeface="Arial"/>
                <a:ea typeface="Arial"/>
              </a:rPr>
              <a:t>voisine,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u="sng" spc="64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les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naturalistes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4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se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décident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arbitrairement,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4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en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donnant,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les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uns,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4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comme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variétés,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les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autres,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comme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espèces,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4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des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individus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observés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en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différents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3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pays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et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dans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diverses</a:t>
            </a:r>
            <a:r>
              <a:rPr lang="en-US" altLang="zh-CN" sz="1600" i="1" u="sng" spc="15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600" i="1" u="sng" spc="20" dirty="0">
                <a:solidFill>
                  <a:srgbClr val="00009B"/>
                </a:solidFill>
                <a:uFill>
                  <a:solidFill>
                    <a:srgbClr val="00009B"/>
                  </a:solidFill>
                </a:uFill>
                <a:latin typeface="Arial"/>
                <a:ea typeface="Arial"/>
              </a:rPr>
              <a:t>situations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ea typeface="Arial"/>
              </a:rPr>
              <a:t>.</a:t>
            </a:r>
            <a:r>
              <a:rPr lang="en-US" altLang="zh-CN" sz="16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10" dirty="0">
                <a:solidFill>
                  <a:srgbClr val="00009B"/>
                </a:solidFill>
                <a:latin typeface="Arial"/>
                <a:ea typeface="Arial"/>
              </a:rPr>
              <a:t>Il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ea typeface="Arial"/>
              </a:rPr>
              <a:t>en</a:t>
            </a:r>
            <a:r>
              <a:rPr lang="en-US" altLang="zh-CN" sz="16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9B"/>
                </a:solidFill>
                <a:latin typeface="Arial"/>
                <a:ea typeface="Arial"/>
              </a:rPr>
              <a:t>résulte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6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9B"/>
                </a:solidFill>
                <a:latin typeface="Arial"/>
                <a:ea typeface="Arial"/>
              </a:rPr>
              <a:t>la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9B"/>
                </a:solidFill>
                <a:latin typeface="Arial"/>
                <a:ea typeface="Arial"/>
              </a:rPr>
              <a:t>partie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9B"/>
                </a:solidFill>
                <a:latin typeface="Arial"/>
                <a:ea typeface="Arial"/>
              </a:rPr>
              <a:t>du</a:t>
            </a:r>
            <a:r>
              <a:rPr lang="en-US" altLang="zh-CN" sz="16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9B"/>
                </a:solidFill>
                <a:latin typeface="Arial"/>
                <a:ea typeface="Arial"/>
              </a:rPr>
              <a:t>travail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6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9B"/>
                </a:solidFill>
                <a:latin typeface="Arial"/>
                <a:ea typeface="Arial"/>
              </a:rPr>
              <a:t>concerne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ea typeface="Arial"/>
              </a:rPr>
              <a:t>la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9B"/>
                </a:solidFill>
                <a:latin typeface="Arial"/>
                <a:ea typeface="Arial"/>
              </a:rPr>
              <a:t>détermination</a:t>
            </a:r>
            <a:r>
              <a:rPr lang="en-US" altLang="zh-CN" sz="16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9B"/>
                </a:solidFill>
                <a:latin typeface="Arial"/>
                <a:ea typeface="Arial"/>
              </a:rPr>
              <a:t>espèces,</a:t>
            </a:r>
            <a:r>
              <a:rPr lang="en-US" altLang="zh-CN" sz="16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9B"/>
                </a:solidFill>
                <a:latin typeface="Arial"/>
                <a:ea typeface="Arial"/>
              </a:rPr>
              <a:t>devient</a:t>
            </a:r>
            <a:r>
              <a:rPr lang="en-US" altLang="zh-CN" sz="16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jour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en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jour</a:t>
            </a:r>
            <a:r>
              <a:rPr lang="en-US" altLang="zh-CN" sz="1600" i="1" spc="50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plus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défectueuse,</a:t>
            </a:r>
            <a:r>
              <a:rPr lang="en-US" altLang="zh-CN" sz="1600" i="1" spc="50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c'est-à-dire,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plus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embarrassée</a:t>
            </a:r>
            <a:r>
              <a:rPr lang="en-US" altLang="zh-CN" sz="1600" i="1" spc="50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et</a:t>
            </a:r>
            <a:r>
              <a:rPr lang="en-US" altLang="zh-CN" sz="1600" i="1" spc="44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plus</a:t>
            </a:r>
            <a:r>
              <a:rPr lang="en-US" altLang="zh-CN" sz="1600" i="1" spc="50" dirty="0">
                <a:solidFill>
                  <a:srgbClr val="00009B"/>
                </a:solidFill>
                <a:latin typeface="Arial"/>
                <a:cs typeface="Arial"/>
              </a:rPr>
              <a:t>   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ea typeface="Arial"/>
              </a:rPr>
              <a:t>confuse.</a:t>
            </a:r>
            <a:r>
              <a:rPr lang="en-US" altLang="zh-CN" sz="16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J.B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Lamarck.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1809.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Philosophie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zoologique.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Flammarion,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Paris,</a:t>
            </a:r>
            <a:r>
              <a:rPr lang="en-US" altLang="zh-CN" sz="1600" b="1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00009B"/>
                </a:solidFill>
                <a:latin typeface="Arial"/>
                <a:ea typeface="Arial"/>
              </a:rPr>
              <a:t>p101.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494995" hangingPunct="0">
              <a:lnSpc>
                <a:spcPct val="12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Comme</a:t>
            </a:r>
            <a:r>
              <a:rPr lang="en-US" altLang="zh-CN" sz="1800" spc="89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pour</a:t>
            </a:r>
            <a:r>
              <a:rPr lang="en-US" altLang="zh-CN" sz="1800" spc="89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Buffon,</a:t>
            </a:r>
            <a:r>
              <a:rPr lang="en-US" altLang="zh-CN" sz="1800" spc="94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spc="89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ressemblance</a:t>
            </a:r>
            <a:r>
              <a:rPr lang="en-US" altLang="zh-CN" sz="1800" spc="89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entre</a:t>
            </a:r>
            <a:r>
              <a:rPr lang="en-US" altLang="zh-CN" sz="1800" spc="94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espèces</a:t>
            </a:r>
            <a:r>
              <a:rPr lang="en-US" altLang="zh-CN" sz="1800" spc="89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actuelles</a:t>
            </a:r>
            <a:r>
              <a:rPr lang="en-US" altLang="zh-CN" sz="1800" spc="89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suggère</a:t>
            </a:r>
            <a:r>
              <a:rPr lang="en-US" altLang="zh-CN" sz="1800" spc="94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Lamarck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parenté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entre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différentes</a:t>
            </a:r>
            <a:r>
              <a:rPr lang="en-US" altLang="zh-CN" sz="1800" spc="-9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espèces.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20"/>
              </a:lnSpc>
            </a:pPr>
            <a:endParaRPr lang="en-US" dirty="0"/>
          </a:p>
          <a:p>
            <a:pPr marL="0" indent="5664072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Source: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Jacques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Roger,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darwinisme</a:t>
            </a:r>
            <a:r>
              <a:rPr lang="en-US" altLang="zh-CN" sz="105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d'aujourd'hui</a:t>
            </a:r>
          </a:p>
          <a:p>
            <a:pPr>
              <a:lnSpc>
                <a:spcPts val="73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706880"/>
          </a:xfrm>
          <a:prstGeom prst="rect">
            <a:avLst/>
          </a:prstGeom>
        </p:spPr>
      </p:pic>
      <p:sp>
        <p:nvSpPr>
          <p:cNvPr id="2" name="TextBox 49"/>
          <p:cNvSpPr txBox="1"/>
          <p:nvPr/>
        </p:nvSpPr>
        <p:spPr>
          <a:xfrm>
            <a:off x="1806829" y="21513"/>
            <a:ext cx="566428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Lamarck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70967" y="1764535"/>
            <a:ext cx="20703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13867" y="1753168"/>
            <a:ext cx="7832421" cy="13544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45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Tendance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vivant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devenir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complexe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7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7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êtres</a:t>
            </a:r>
            <a:r>
              <a:rPr lang="en-US" altLang="zh-CN" sz="17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vivants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montrent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tendance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transformer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fil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générations,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aller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7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simple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vers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7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700" dirty="0">
                <a:solidFill>
                  <a:srgbClr val="000000"/>
                </a:solidFill>
                <a:latin typeface="Arial"/>
                <a:ea typeface="Arial"/>
              </a:rPr>
              <a:t>complexe.</a:t>
            </a:r>
          </a:p>
          <a:p>
            <a:pPr>
              <a:lnSpc>
                <a:spcPts val="440"/>
              </a:lnSpc>
            </a:pPr>
            <a:endParaRPr lang="en-US" dirty="0"/>
          </a:p>
          <a:p>
            <a:pPr marL="0" indent="571804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êtres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distribués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selon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échelle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va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simple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complexe</a:t>
            </a:r>
          </a:p>
          <a:p>
            <a:pPr marL="0" indent="800404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(peut-être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deux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échelles,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plantes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animaux).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70967" y="3475012"/>
            <a:ext cx="8520150" cy="2365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rôle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circonstances:</a:t>
            </a:r>
          </a:p>
          <a:p>
            <a:pPr marL="457200" hangingPunct="0">
              <a:lnSpc>
                <a:spcPct val="122916"/>
              </a:lnSpc>
              <a:spcBef>
                <a:spcPts val="354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peut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classer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être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vivants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long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cette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échelle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façon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régulière,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y</a:t>
            </a:r>
            <a:r>
              <a:rPr lang="en-US" altLang="zh-CN" sz="16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groupements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rapprochés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vides.</a:t>
            </a:r>
          </a:p>
          <a:p>
            <a:pPr marL="0" indent="457200">
              <a:lnSpc>
                <a:spcPct val="100000"/>
              </a:lnSpc>
              <a:spcBef>
                <a:spcPts val="234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produit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d'adaptation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rapport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aux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circonstances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(le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milieu).</a:t>
            </a:r>
          </a:p>
          <a:p>
            <a:pPr>
              <a:lnSpc>
                <a:spcPts val="194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Mécanismes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50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•Développement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organes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l'usage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désuétude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non-usage.</a:t>
            </a:r>
          </a:p>
          <a:p>
            <a:pPr>
              <a:lnSpc>
                <a:spcPts val="47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•Hérédité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caractères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acquis.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007" y="6659460"/>
            <a:ext cx="9116474" cy="160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053073" algn="l"/>
              </a:tabLst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	Source: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Jacques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Roger,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darwinisme</a:t>
            </a:r>
            <a:r>
              <a:rPr lang="en-US" altLang="zh-CN" sz="105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d'aujourd'hui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55"/>
          <p:cNvSpPr txBox="1"/>
          <p:nvPr/>
        </p:nvSpPr>
        <p:spPr>
          <a:xfrm>
            <a:off x="415137" y="21513"/>
            <a:ext cx="8524394" cy="59571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84655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débat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fixisme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89"/>
              </a:lnSpc>
            </a:pPr>
            <a:endParaRPr lang="en-US" dirty="0"/>
          </a:p>
          <a:p>
            <a:pPr marL="0" hangingPunct="0">
              <a:lnSpc>
                <a:spcPct val="104583"/>
              </a:lnSpc>
            </a:pPr>
            <a:r>
              <a:rPr lang="en-US" altLang="zh-CN" sz="15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ea typeface="Arial"/>
              </a:rPr>
              <a:t>théories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b="1" i="1" spc="25" dirty="0">
                <a:solidFill>
                  <a:srgbClr val="000000"/>
                </a:solidFill>
                <a:latin typeface="Arial"/>
                <a:ea typeface="Arial"/>
              </a:rPr>
              <a:t>transformistes</a:t>
            </a:r>
            <a:r>
              <a:rPr lang="en-US" altLang="zh-CN" sz="1500" b="1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ea typeface="Arial"/>
              </a:rPr>
              <a:t>proposées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ea typeface="Arial"/>
              </a:rPr>
              <a:t>Lamarck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ea typeface="Arial"/>
              </a:rPr>
              <a:t>suscitent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4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ea typeface="Arial"/>
              </a:rPr>
              <a:t>vives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ea typeface="Arial"/>
              </a:rPr>
              <a:t>réactions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5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ea typeface="Arial"/>
              </a:rPr>
              <a:t>sein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communauté</a:t>
            </a:r>
            <a:r>
              <a:rPr lang="en-US" altLang="zh-CN" sz="15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5" dirty="0">
                <a:solidFill>
                  <a:srgbClr val="000000"/>
                </a:solidFill>
                <a:latin typeface="Arial"/>
                <a:ea typeface="Arial"/>
              </a:rPr>
              <a:t>scientifique</a:t>
            </a:r>
            <a:r>
              <a:rPr lang="en-US" altLang="zh-CN" sz="1500" spc="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72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opposants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défendent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Arial"/>
                <a:ea typeface="Arial"/>
              </a:rPr>
              <a:t>fixiste</a:t>
            </a:r>
            <a:r>
              <a:rPr lang="en-US" altLang="zh-CN" sz="1500" b="1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qui,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accord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avec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écritures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religieuses,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postule</a:t>
            </a:r>
          </a:p>
          <a:p>
            <a:pPr>
              <a:lnSpc>
                <a:spcPts val="43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n’évoluent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pas,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ont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tout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temps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été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semblables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qu’elles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sont.</a:t>
            </a:r>
          </a:p>
          <a:p>
            <a:pPr marL="0" hangingPunct="0">
              <a:lnSpc>
                <a:spcPct val="124583"/>
              </a:lnSpc>
              <a:spcBef>
                <a:spcPts val="160"/>
              </a:spcBef>
            </a:pPr>
            <a:r>
              <a:rPr lang="en-US" altLang="zh-CN" sz="1500" spc="3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44" dirty="0">
                <a:solidFill>
                  <a:srgbClr val="000000"/>
                </a:solidFill>
                <a:latin typeface="Arial"/>
                <a:ea typeface="Arial"/>
              </a:rPr>
              <a:t>Parmi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4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40" dirty="0">
                <a:solidFill>
                  <a:srgbClr val="000000"/>
                </a:solidFill>
                <a:latin typeface="Arial"/>
                <a:ea typeface="Arial"/>
              </a:rPr>
              <a:t>principaux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50" dirty="0">
                <a:solidFill>
                  <a:srgbClr val="000000"/>
                </a:solidFill>
                <a:latin typeface="Arial"/>
                <a:ea typeface="Arial"/>
              </a:rPr>
              <a:t>opposants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5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44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5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44" dirty="0">
                <a:solidFill>
                  <a:srgbClr val="000000"/>
                </a:solidFill>
                <a:latin typeface="Arial"/>
                <a:ea typeface="Arial"/>
              </a:rPr>
              <a:t>Lamarck,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6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ea typeface="Arial"/>
              </a:rPr>
              <a:t>cite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spc="34" dirty="0">
                <a:solidFill>
                  <a:srgbClr val="000000"/>
                </a:solidFill>
                <a:latin typeface="Arial"/>
                <a:ea typeface="Arial"/>
              </a:rPr>
              <a:t>naturaliste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b="1" i="1" spc="55" dirty="0">
                <a:solidFill>
                  <a:srgbClr val="000000"/>
                </a:solidFill>
                <a:latin typeface="Arial"/>
                <a:ea typeface="Arial"/>
              </a:rPr>
              <a:t>Georges</a:t>
            </a:r>
            <a:r>
              <a:rPr lang="en-US" altLang="zh-CN" sz="1500" b="1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Arial"/>
                <a:ea typeface="Arial"/>
              </a:rPr>
              <a:t>Cuvier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fervent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défenseur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5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fixisme.</a:t>
            </a:r>
          </a:p>
          <a:p>
            <a:pPr>
              <a:lnSpc>
                <a:spcPts val="600"/>
              </a:lnSpc>
            </a:pPr>
            <a:endParaRPr lang="en-US" dirty="0"/>
          </a:p>
          <a:p>
            <a:pPr marL="457200" hangingPunct="0">
              <a:lnSpc>
                <a:spcPct val="124166"/>
              </a:lnSpc>
            </a:pPr>
            <a:r>
              <a:rPr lang="en-US" altLang="zh-CN" sz="14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Cuvier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défend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20" dirty="0">
                <a:solidFill>
                  <a:srgbClr val="000000"/>
                </a:solidFill>
                <a:latin typeface="Arial"/>
                <a:ea typeface="Arial"/>
              </a:rPr>
              <a:t>catastrophiste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explique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extinctions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massives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(révélées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fossiles)</a:t>
            </a:r>
            <a:r>
              <a:rPr lang="en-US" altLang="zh-CN" sz="1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série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violentes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catastrophes</a:t>
            </a:r>
            <a:r>
              <a:rPr lang="en-US" altLang="zh-CN" sz="1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survenues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passé.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457200" hangingPunct="0">
              <a:lnSpc>
                <a:spcPct val="125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•Notons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que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catastrophisme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rend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compte</a:t>
            </a:r>
            <a:r>
              <a:rPr lang="en-US" altLang="zh-CN" sz="1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l’extinction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anciennes</a:t>
            </a:r>
            <a:r>
              <a:rPr lang="en-US" altLang="zh-CN" sz="14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(par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exemple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dinosaures),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mais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n’explique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pourquoi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trouve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trace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actuelles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fossiles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couches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géologiques</a:t>
            </a:r>
            <a:r>
              <a:rPr lang="en-US" altLang="zh-CN" sz="1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anciennes.</a:t>
            </a:r>
          </a:p>
          <a:p>
            <a:pPr>
              <a:lnSpc>
                <a:spcPts val="569"/>
              </a:lnSpc>
            </a:pPr>
            <a:endParaRPr lang="en-US" dirty="0"/>
          </a:p>
          <a:p>
            <a:pPr marL="0" hangingPunct="0">
              <a:lnSpc>
                <a:spcPct val="124583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motivations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Cuvier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mouvement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fixiste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essentiellement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religieuses.</a:t>
            </a:r>
            <a:r>
              <a:rPr lang="en-US" altLang="zh-CN" sz="1500" spc="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Notons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cependant</a:t>
            </a:r>
            <a:r>
              <a:rPr lang="en-US" altLang="zh-CN" sz="15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que</a:t>
            </a:r>
            <a:r>
              <a:rPr lang="en-US" altLang="zh-CN" sz="15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5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  <a:r>
              <a:rPr lang="en-US" altLang="zh-CN" sz="15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n’est</a:t>
            </a:r>
            <a:r>
              <a:rPr lang="en-US" altLang="zh-CN" sz="15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5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forcément</a:t>
            </a:r>
            <a:r>
              <a:rPr lang="en-US" altLang="zh-CN" sz="15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synonyme</a:t>
            </a:r>
            <a:r>
              <a:rPr lang="en-US" altLang="zh-CN" sz="15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d’athéisme.</a:t>
            </a:r>
            <a:r>
              <a:rPr lang="en-US" altLang="zh-CN" sz="15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5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contraire,</a:t>
            </a:r>
            <a:r>
              <a:rPr lang="en-US" altLang="zh-CN" sz="15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Lamarck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proclame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croyant.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attribue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transformations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volonté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sublime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auteur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toutes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choses</a:t>
            </a:r>
            <a:r>
              <a:rPr lang="en-US" altLang="zh-CN" sz="15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».</a:t>
            </a:r>
          </a:p>
          <a:p>
            <a:pPr>
              <a:lnSpc>
                <a:spcPts val="619"/>
              </a:lnSpc>
            </a:pPr>
            <a:endParaRPr lang="en-US" dirty="0"/>
          </a:p>
          <a:p>
            <a:pPr marL="0" hangingPunct="0">
              <a:lnSpc>
                <a:spcPct val="124583"/>
              </a:lnSpc>
            </a:pP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Sans</a:t>
            </a:r>
            <a:r>
              <a:rPr lang="en-US" altLang="zh-CN" sz="1400" i="1" spc="1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doute,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rien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ea typeface="Arial"/>
              </a:rPr>
              <a:t>n'existe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par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ea typeface="Arial"/>
              </a:rPr>
              <a:t>volonté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du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sublime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Auteur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ea typeface="Arial"/>
              </a:rPr>
              <a:t>toutes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choses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.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Mais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pouvons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ea typeface="Arial"/>
              </a:rPr>
              <a:t>-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nous</a:t>
            </a:r>
            <a:r>
              <a:rPr lang="en-US" altLang="zh-CN" sz="1400" i="1" spc="1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ea typeface="Arial"/>
              </a:rPr>
              <a:t>lui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assigner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règles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dans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l'exécution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sa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volonté,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fixer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le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mode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qu'il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a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suivi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cet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égard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?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Sa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puissance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infinie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n'a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-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ea typeface="Arial"/>
              </a:rPr>
              <a:t>t-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ea typeface="Arial"/>
              </a:rPr>
              <a:t>elle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00009B"/>
                </a:solidFill>
                <a:latin typeface="Arial"/>
                <a:ea typeface="Arial"/>
              </a:rPr>
              <a:t>pu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créer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50" dirty="0">
                <a:solidFill>
                  <a:srgbClr val="00009B"/>
                </a:solidFill>
                <a:latin typeface="Arial"/>
                <a:ea typeface="Arial"/>
              </a:rPr>
              <a:t>un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ordre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00009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choses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qui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donnât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successivement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l'existence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75" dirty="0">
                <a:solidFill>
                  <a:srgbClr val="00009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9B"/>
                </a:solidFill>
                <a:latin typeface="Arial"/>
                <a:ea typeface="Arial"/>
              </a:rPr>
              <a:t>tout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9B"/>
                </a:solidFill>
                <a:latin typeface="Arial"/>
                <a:ea typeface="Arial"/>
              </a:rPr>
              <a:t>ce</a:t>
            </a:r>
            <a:r>
              <a:rPr lang="en-US" altLang="zh-CN" sz="1400" i="1" spc="25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20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9B"/>
                </a:solidFill>
                <a:latin typeface="Arial"/>
                <a:ea typeface="Arial"/>
              </a:rPr>
              <a:t>nous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15137" y="6005545"/>
            <a:ext cx="8585084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88517" algn="l"/>
                <a:tab pos="1745259" algn="l"/>
                <a:tab pos="2118639" algn="l"/>
                <a:tab pos="2690139" algn="l"/>
                <a:tab pos="3154959" algn="l"/>
                <a:tab pos="3667404" algn="l"/>
                <a:tab pos="4406544" algn="l"/>
                <a:tab pos="4831740" algn="l"/>
                <a:tab pos="5403240" algn="l"/>
                <a:tab pos="6063386" algn="l"/>
                <a:tab pos="6535826" algn="l"/>
                <a:tab pos="7797952" algn="l"/>
                <a:tab pos="8358784" algn="l"/>
              </a:tabLst>
            </a:pPr>
            <a:r>
              <a:rPr lang="en-US" altLang="zh-CN" sz="1400" i="1" spc="-5" dirty="0">
                <a:solidFill>
                  <a:srgbClr val="00009B"/>
                </a:solidFill>
                <a:latin typeface="Arial"/>
                <a:ea typeface="Arial"/>
              </a:rPr>
              <a:t>voyons,	comme	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à	tout	</a:t>
            </a:r>
            <a:r>
              <a:rPr lang="en-US" altLang="zh-CN" sz="1400" i="1" spc="5" dirty="0">
                <a:solidFill>
                  <a:srgbClr val="00009B"/>
                </a:solidFill>
                <a:latin typeface="Arial"/>
                <a:ea typeface="Arial"/>
              </a:rPr>
              <a:t>ce	</a:t>
            </a:r>
            <a:r>
              <a:rPr lang="en-US" altLang="zh-CN" sz="1400" i="1" spc="-5" dirty="0">
                <a:solidFill>
                  <a:srgbClr val="00009B"/>
                </a:solidFill>
                <a:latin typeface="Arial"/>
                <a:ea typeface="Arial"/>
              </a:rPr>
              <a:t>qui	</a:t>
            </a:r>
            <a:r>
              <a:rPr lang="en-US" altLang="zh-CN" sz="1400" i="1" dirty="0">
                <a:solidFill>
                  <a:srgbClr val="00009B"/>
                </a:solidFill>
                <a:latin typeface="Arial"/>
                <a:ea typeface="Arial"/>
              </a:rPr>
              <a:t>existe	et	</a:t>
            </a:r>
            <a:r>
              <a:rPr lang="en-US" altLang="zh-CN" sz="1400" i="1" spc="-5" dirty="0">
                <a:solidFill>
                  <a:srgbClr val="00009B"/>
                </a:solidFill>
                <a:latin typeface="Arial"/>
                <a:ea typeface="Arial"/>
              </a:rPr>
              <a:t>que	nous	ne	connaissons	pas	</a:t>
            </a:r>
            <a:r>
              <a:rPr lang="en-US" altLang="zh-CN" sz="1400" i="1" spc="-40" dirty="0">
                <a:solidFill>
                  <a:srgbClr val="00009B"/>
                </a:solidFill>
                <a:latin typeface="Arial"/>
                <a:ea typeface="Arial"/>
              </a:rPr>
              <a:t>?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4007" y="6270650"/>
            <a:ext cx="5417766" cy="5454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1129">
              <a:lnSpc>
                <a:spcPct val="100000"/>
              </a:lnSpc>
            </a:pP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J.B.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Lamarck.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1809.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Philosophie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zoologique.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Flammarion,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Paris,</a:t>
            </a:r>
            <a:r>
              <a:rPr lang="en-US" altLang="zh-CN" sz="1200" b="1" i="1" spc="34" dirty="0">
                <a:solidFill>
                  <a:srgbClr val="00009B"/>
                </a:solidFill>
                <a:latin typeface="Arial"/>
                <a:cs typeface="Arial"/>
              </a:rPr>
              <a:t> </a:t>
            </a:r>
            <a:r>
              <a:rPr lang="en-US" altLang="zh-CN" sz="1200" b="1" i="1" dirty="0">
                <a:solidFill>
                  <a:srgbClr val="00009B"/>
                </a:solidFill>
                <a:latin typeface="Arial"/>
                <a:ea typeface="Arial"/>
              </a:rPr>
              <a:t>p102.</a:t>
            </a:r>
          </a:p>
          <a:p>
            <a:pPr>
              <a:lnSpc>
                <a:spcPts val="158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 txBox="1"/>
          <p:nvPr/>
        </p:nvSpPr>
        <p:spPr>
          <a:xfrm>
            <a:off x="1639570" y="907879"/>
            <a:ext cx="5833042" cy="396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Historique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64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40" dirty="0">
                <a:solidFill>
                  <a:srgbClr val="7D7D7D"/>
                </a:solidFill>
                <a:latin typeface="Arial"/>
                <a:ea typeface="Arial"/>
              </a:rPr>
              <a:t>Les</a:t>
            </a:r>
            <a:r>
              <a:rPr lang="en-US" altLang="zh-CN" sz="2000" spc="-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ea typeface="Arial"/>
              </a:rPr>
              <a:t>précurseurs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12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ea typeface="Arial"/>
              </a:rPr>
              <a:t>Darw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synthétique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</a:p>
          <a:p>
            <a:pPr>
              <a:lnSpc>
                <a:spcPts val="11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’évolution</a:t>
            </a:r>
            <a:r>
              <a:rPr lang="en-US" altLang="zh-CN" sz="20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sélection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naturelle: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raison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du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plus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fort?</a:t>
            </a:r>
          </a:p>
          <a:p>
            <a:pPr>
              <a:lnSpc>
                <a:spcPts val="700"/>
              </a:lnSpc>
            </a:pPr>
            <a:endParaRPr lang="en-US" dirty="0"/>
          </a:p>
          <a:p>
            <a:pPr marL="457200" hangingPunct="0">
              <a:lnSpc>
                <a:spcPct val="148333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L’apparition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nouveaux</a:t>
            </a:r>
            <a:r>
              <a:rPr lang="en-US" altLang="zh-CN" sz="2000" spc="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organes: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Evolution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processus</a:t>
            </a:r>
            <a:r>
              <a:rPr lang="en-US" altLang="zh-CN" sz="2000" spc="-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développementaux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à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l’échelle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génomes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6020"/>
            <a:ext cx="9144000" cy="769620"/>
          </a:xfrm>
          <a:prstGeom prst="rect">
            <a:avLst/>
          </a:prstGeom>
        </p:spPr>
      </p:pic>
      <p:sp>
        <p:nvSpPr>
          <p:cNvPr id="2" name="TextBox 60"/>
          <p:cNvSpPr txBox="1"/>
          <p:nvPr/>
        </p:nvSpPr>
        <p:spPr>
          <a:xfrm>
            <a:off x="1834260" y="1029257"/>
            <a:ext cx="5495818" cy="207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28495">
              <a:lnSpc>
                <a:spcPct val="100000"/>
              </a:lnSpc>
            </a:pPr>
            <a:r>
              <a:rPr lang="en-US" altLang="zh-CN" sz="2800" i="1" spc="-5" dirty="0">
                <a:solidFill>
                  <a:srgbClr val="B7CCE3"/>
                </a:solidFill>
                <a:latin typeface="Arial"/>
                <a:ea typeface="Arial"/>
              </a:rPr>
              <a:t>Hi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storique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6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Darwin: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L’Origine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3200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2280"/>
          </a:xfrm>
          <a:prstGeom prst="rect">
            <a:avLst/>
          </a:prstGeom>
        </p:spPr>
      </p:pic>
      <p:sp>
        <p:nvSpPr>
          <p:cNvPr id="2" name="TextBox 62"/>
          <p:cNvSpPr txBox="1"/>
          <p:nvPr/>
        </p:nvSpPr>
        <p:spPr>
          <a:xfrm>
            <a:off x="2287523" y="21513"/>
            <a:ext cx="4216799" cy="6389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7426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Charles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Darwin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(1809-1882)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20"/>
              </a:lnSpc>
            </a:pPr>
            <a:endParaRPr lang="en-US" dirty="0"/>
          </a:p>
          <a:p>
            <a:pPr marL="0" hangingPunct="0">
              <a:lnSpc>
                <a:spcPct val="150000"/>
              </a:lnSpc>
            </a:pP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1831-1836:</a:t>
            </a:r>
            <a:r>
              <a:rPr lang="en-US" altLang="zh-CN" sz="160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Voyage</a:t>
            </a:r>
            <a:r>
              <a:rPr lang="en-US" altLang="zh-CN" sz="160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600" spc="-4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bord</a:t>
            </a:r>
            <a:r>
              <a:rPr lang="en-US" altLang="zh-CN" sz="1600" spc="-4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du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600" spc="-5" dirty="0">
                <a:solidFill>
                  <a:srgbClr val="1E477B"/>
                </a:solidFill>
                <a:latin typeface="Arial"/>
                <a:ea typeface="Arial"/>
              </a:rPr>
              <a:t>Beag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le</a:t>
            </a:r>
          </a:p>
          <a:p>
            <a:pPr>
              <a:lnSpc>
                <a:spcPts val="108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1859: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L'origine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des</a:t>
            </a:r>
            <a:r>
              <a:rPr lang="en-US" altLang="zh-CN" sz="1600" spc="-6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espèces</a:t>
            </a:r>
          </a:p>
          <a:p>
            <a:pPr>
              <a:lnSpc>
                <a:spcPts val="1075"/>
              </a:lnSpc>
            </a:pPr>
            <a:endParaRPr lang="en-US" dirty="0"/>
          </a:p>
          <a:p>
            <a:pPr marL="0" hangingPunct="0">
              <a:lnSpc>
                <a:spcPct val="150000"/>
              </a:lnSpc>
            </a:pP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1871: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descendance</a:t>
            </a:r>
            <a:r>
              <a:rPr lang="en-US" altLang="zh-CN" sz="1600" spc="-94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600" spc="-5" dirty="0">
                <a:solidFill>
                  <a:srgbClr val="1E477B"/>
                </a:solidFill>
                <a:latin typeface="Arial"/>
                <a:ea typeface="Arial"/>
              </a:rPr>
              <a:t>l'hom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me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Freeform 64"/>
          <p:cNvSpPr/>
          <p:nvPr/>
        </p:nvSpPr>
        <p:spPr>
          <a:xfrm>
            <a:off x="5851525" y="1025525"/>
            <a:ext cx="168275" cy="168275"/>
          </a:xfrm>
          <a:custGeom>
            <a:avLst/>
            <a:gdLst>
              <a:gd name="connsiteX0" fmla="*/ 111886 w 168275"/>
              <a:gd name="connsiteY0" fmla="*/ 99187 h 168275"/>
              <a:gd name="connsiteX1" fmla="*/ 175386 w 168275"/>
              <a:gd name="connsiteY1" fmla="*/ 178562 h 168275"/>
              <a:gd name="connsiteX2" fmla="*/ 16636 w 168275"/>
              <a:gd name="connsiteY2" fmla="*/ 99187 h 168275"/>
              <a:gd name="connsiteX3" fmla="*/ 175386 w 168275"/>
              <a:gd name="connsiteY3" fmla="*/ 19812 h 168275"/>
              <a:gd name="connsiteX4" fmla="*/ 111886 w 168275"/>
              <a:gd name="connsiteY4" fmla="*/ 99187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75" h="168275">
                <a:moveTo>
                  <a:pt x="111886" y="99187"/>
                </a:moveTo>
                <a:lnTo>
                  <a:pt x="175386" y="178562"/>
                </a:lnTo>
                <a:lnTo>
                  <a:pt x="16636" y="99187"/>
                </a:lnTo>
                <a:lnTo>
                  <a:pt x="175386" y="19812"/>
                </a:lnTo>
                <a:lnTo>
                  <a:pt x="111886" y="99187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5953125" y="1101725"/>
            <a:ext cx="866775" cy="53975"/>
          </a:xfrm>
          <a:custGeom>
            <a:avLst/>
            <a:gdLst>
              <a:gd name="connsiteX0" fmla="*/ 10286 w 866775"/>
              <a:gd name="connsiteY0" fmla="*/ 22987 h 53975"/>
              <a:gd name="connsiteX1" fmla="*/ 851154 w 866775"/>
              <a:gd name="connsiteY1" fmla="*/ 22987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6775" h="53975">
                <a:moveTo>
                  <a:pt x="10286" y="22987"/>
                </a:moveTo>
                <a:lnTo>
                  <a:pt x="851154" y="22987"/>
                </a:lnTo>
              </a:path>
            </a:pathLst>
          </a:custGeom>
          <a:ln w="317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4264025" y="1381125"/>
            <a:ext cx="168275" cy="180975"/>
          </a:xfrm>
          <a:custGeom>
            <a:avLst/>
            <a:gdLst>
              <a:gd name="connsiteX0" fmla="*/ 115189 w 168275"/>
              <a:gd name="connsiteY0" fmla="*/ 103632 h 180975"/>
              <a:gd name="connsiteX1" fmla="*/ 178689 w 168275"/>
              <a:gd name="connsiteY1" fmla="*/ 183007 h 180975"/>
              <a:gd name="connsiteX2" fmla="*/ 19939 w 168275"/>
              <a:gd name="connsiteY2" fmla="*/ 103632 h 180975"/>
              <a:gd name="connsiteX3" fmla="*/ 178689 w 168275"/>
              <a:gd name="connsiteY3" fmla="*/ 24257 h 180975"/>
              <a:gd name="connsiteX4" fmla="*/ 115189 w 168275"/>
              <a:gd name="connsiteY4" fmla="*/ 103632 h 18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75" h="180975">
                <a:moveTo>
                  <a:pt x="115189" y="103632"/>
                </a:moveTo>
                <a:lnTo>
                  <a:pt x="178689" y="183007"/>
                </a:lnTo>
                <a:lnTo>
                  <a:pt x="19939" y="103632"/>
                </a:lnTo>
                <a:lnTo>
                  <a:pt x="178689" y="24257"/>
                </a:lnTo>
                <a:lnTo>
                  <a:pt x="115189" y="103632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4378325" y="1457325"/>
            <a:ext cx="854075" cy="53975"/>
          </a:xfrm>
          <a:custGeom>
            <a:avLst/>
            <a:gdLst>
              <a:gd name="connsiteX0" fmla="*/ 889 w 854075"/>
              <a:gd name="connsiteY0" fmla="*/ 27432 h 53975"/>
              <a:gd name="connsiteX1" fmla="*/ 841755 w 854075"/>
              <a:gd name="connsiteY1" fmla="*/ 27432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4075" h="53975">
                <a:moveTo>
                  <a:pt x="889" y="27432"/>
                </a:moveTo>
                <a:lnTo>
                  <a:pt x="841755" y="27432"/>
                </a:lnTo>
              </a:path>
            </a:pathLst>
          </a:custGeom>
          <a:ln w="317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3616325" y="1749425"/>
            <a:ext cx="168275" cy="168275"/>
          </a:xfrm>
          <a:custGeom>
            <a:avLst/>
            <a:gdLst>
              <a:gd name="connsiteX0" fmla="*/ 114808 w 168275"/>
              <a:gd name="connsiteY0" fmla="*/ 95377 h 168275"/>
              <a:gd name="connsiteX1" fmla="*/ 178308 w 168275"/>
              <a:gd name="connsiteY1" fmla="*/ 174752 h 168275"/>
              <a:gd name="connsiteX2" fmla="*/ 19558 w 168275"/>
              <a:gd name="connsiteY2" fmla="*/ 95377 h 168275"/>
              <a:gd name="connsiteX3" fmla="*/ 178308 w 168275"/>
              <a:gd name="connsiteY3" fmla="*/ 16002 h 168275"/>
              <a:gd name="connsiteX4" fmla="*/ 114808 w 168275"/>
              <a:gd name="connsiteY4" fmla="*/ 95377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75" h="168275">
                <a:moveTo>
                  <a:pt x="114808" y="95377"/>
                </a:moveTo>
                <a:lnTo>
                  <a:pt x="178308" y="174752"/>
                </a:lnTo>
                <a:lnTo>
                  <a:pt x="19558" y="95377"/>
                </a:lnTo>
                <a:lnTo>
                  <a:pt x="178308" y="16002"/>
                </a:lnTo>
                <a:lnTo>
                  <a:pt x="114808" y="95377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69"/>
          <p:cNvSpPr/>
          <p:nvPr/>
        </p:nvSpPr>
        <p:spPr>
          <a:xfrm>
            <a:off x="3730625" y="1825625"/>
            <a:ext cx="854075" cy="41275"/>
          </a:xfrm>
          <a:custGeom>
            <a:avLst/>
            <a:gdLst>
              <a:gd name="connsiteX0" fmla="*/ 508 w 854075"/>
              <a:gd name="connsiteY0" fmla="*/ 19177 h 41275"/>
              <a:gd name="connsiteX1" fmla="*/ 841375 w 854075"/>
              <a:gd name="connsiteY1" fmla="*/ 19177 h 4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4075" h="41275">
                <a:moveTo>
                  <a:pt x="508" y="19177"/>
                </a:moveTo>
                <a:lnTo>
                  <a:pt x="841375" y="19177"/>
                </a:lnTo>
              </a:path>
            </a:pathLst>
          </a:custGeom>
          <a:ln w="317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0"/>
          <p:cNvSpPr/>
          <p:nvPr/>
        </p:nvSpPr>
        <p:spPr>
          <a:xfrm>
            <a:off x="3324225" y="2105025"/>
            <a:ext cx="180975" cy="168275"/>
          </a:xfrm>
          <a:custGeom>
            <a:avLst/>
            <a:gdLst>
              <a:gd name="connsiteX0" fmla="*/ 118871 w 180975"/>
              <a:gd name="connsiteY0" fmla="*/ 99822 h 168275"/>
              <a:gd name="connsiteX1" fmla="*/ 182371 w 180975"/>
              <a:gd name="connsiteY1" fmla="*/ 179197 h 168275"/>
              <a:gd name="connsiteX2" fmla="*/ 23621 w 180975"/>
              <a:gd name="connsiteY2" fmla="*/ 99822 h 168275"/>
              <a:gd name="connsiteX3" fmla="*/ 182371 w 180975"/>
              <a:gd name="connsiteY3" fmla="*/ 20447 h 168275"/>
              <a:gd name="connsiteX4" fmla="*/ 118871 w 180975"/>
              <a:gd name="connsiteY4" fmla="*/ 99822 h 168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975" h="168275">
                <a:moveTo>
                  <a:pt x="118871" y="99822"/>
                </a:moveTo>
                <a:lnTo>
                  <a:pt x="182371" y="179197"/>
                </a:lnTo>
                <a:lnTo>
                  <a:pt x="23621" y="99822"/>
                </a:lnTo>
                <a:lnTo>
                  <a:pt x="182371" y="20447"/>
                </a:lnTo>
                <a:lnTo>
                  <a:pt x="118871" y="99822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71"/>
          <p:cNvSpPr/>
          <p:nvPr/>
        </p:nvSpPr>
        <p:spPr>
          <a:xfrm>
            <a:off x="3438525" y="2181225"/>
            <a:ext cx="854075" cy="53975"/>
          </a:xfrm>
          <a:custGeom>
            <a:avLst/>
            <a:gdLst>
              <a:gd name="connsiteX0" fmla="*/ 4571 w 854075"/>
              <a:gd name="connsiteY0" fmla="*/ 23622 h 53975"/>
              <a:gd name="connsiteX1" fmla="*/ 845439 w 854075"/>
              <a:gd name="connsiteY1" fmla="*/ 23622 h 53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4075" h="53975">
                <a:moveTo>
                  <a:pt x="4571" y="23622"/>
                </a:moveTo>
                <a:lnTo>
                  <a:pt x="845439" y="23622"/>
                </a:lnTo>
              </a:path>
            </a:pathLst>
          </a:custGeom>
          <a:ln w="317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2"/>
          <p:cNvSpPr txBox="1"/>
          <p:nvPr/>
        </p:nvSpPr>
        <p:spPr>
          <a:xfrm>
            <a:off x="64007" y="21513"/>
            <a:ext cx="7763326" cy="6794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60525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origin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species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Table</a:t>
            </a:r>
            <a:r>
              <a:rPr lang="en-US" altLang="zh-CN" sz="2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matières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94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variation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espèces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l'état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domestique</a:t>
            </a:r>
          </a:p>
          <a:p>
            <a:pPr>
              <a:lnSpc>
                <a:spcPts val="475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2000" spc="1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0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variation</a:t>
            </a:r>
            <a:r>
              <a:rPr lang="en-US" altLang="zh-CN" sz="2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2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l'état</a:t>
            </a:r>
            <a:r>
              <a:rPr lang="en-US" altLang="zh-CN" sz="20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0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nature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lutte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pour</a:t>
            </a:r>
            <a:r>
              <a:rPr lang="en-US" altLang="zh-CN" sz="2000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l'existence</a:t>
            </a:r>
          </a:p>
          <a:p>
            <a:pPr>
              <a:lnSpc>
                <a:spcPts val="475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en-US" altLang="zh-CN" sz="2000" spc="4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0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sélection</a:t>
            </a:r>
            <a:r>
              <a:rPr lang="en-US" altLang="zh-CN" sz="20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naturelle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5.</a:t>
            </a:r>
            <a:r>
              <a:rPr lang="en-US" altLang="zh-CN" sz="2000" spc="2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lois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0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0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variation</a:t>
            </a:r>
          </a:p>
          <a:p>
            <a:pPr>
              <a:lnSpc>
                <a:spcPts val="475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6.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Difficultés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0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théorie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7.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Instincts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8.</a:t>
            </a:r>
            <a:r>
              <a:rPr lang="en-US" altLang="zh-CN" sz="2000" spc="1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Hybridité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9.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Insuffisance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archives</a:t>
            </a:r>
            <a:r>
              <a:rPr lang="en-US" altLang="zh-CN" sz="20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géologiques</a:t>
            </a:r>
          </a:p>
          <a:p>
            <a:pPr>
              <a:lnSpc>
                <a:spcPts val="475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10.</a:t>
            </a:r>
            <a:r>
              <a:rPr lang="en-US" altLang="zh-CN" sz="20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2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2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succession</a:t>
            </a:r>
            <a:r>
              <a:rPr lang="en-US" altLang="zh-CN" sz="2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géologique</a:t>
            </a:r>
            <a:r>
              <a:rPr lang="en-US" altLang="zh-CN" sz="2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20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êtres</a:t>
            </a:r>
            <a:r>
              <a:rPr lang="en-US" altLang="zh-CN" sz="20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organisés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ea typeface="Times New Roman"/>
              </a:rPr>
              <a:t>11.</a:t>
            </a:r>
            <a:r>
              <a:rPr lang="en-US" altLang="zh-CN" sz="20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0" dirty="0">
                <a:solidFill>
                  <a:srgbClr val="000000"/>
                </a:solidFill>
                <a:latin typeface="Times New Roman"/>
                <a:ea typeface="Times New Roman"/>
              </a:rPr>
              <a:t>Distribution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Times New Roman"/>
                <a:ea typeface="Times New Roman"/>
              </a:rPr>
              <a:t>géographique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12.</a:t>
            </a:r>
            <a:r>
              <a:rPr lang="en-US" altLang="zh-CN" sz="20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Distribution</a:t>
            </a:r>
            <a:r>
              <a:rPr lang="en-US" altLang="zh-CN" sz="20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géographique</a:t>
            </a:r>
            <a:r>
              <a:rPr lang="en-US" altLang="zh-CN" sz="20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(suite)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13.</a:t>
            </a:r>
            <a:r>
              <a:rPr lang="en-US" altLang="zh-CN" sz="20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Affinités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mutuelles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entre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êtres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organisés;</a:t>
            </a:r>
            <a:r>
              <a:rPr lang="en-US" altLang="zh-CN" sz="20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morphologie;</a:t>
            </a:r>
            <a:r>
              <a:rPr lang="en-US" altLang="zh-CN" sz="20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embryologie;</a:t>
            </a:r>
          </a:p>
          <a:p>
            <a:pPr marL="0" indent="7656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organes</a:t>
            </a:r>
            <a:r>
              <a:rPr lang="en-US" altLang="zh-CN" sz="20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rudimentaires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42275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14.</a:t>
            </a:r>
            <a:r>
              <a:rPr lang="en-US" altLang="zh-CN" sz="20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Récapitulation</a:t>
            </a:r>
            <a:r>
              <a:rPr lang="en-US" altLang="zh-CN" sz="20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2000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Times New Roman"/>
                <a:ea typeface="Times New Roman"/>
              </a:rPr>
              <a:t>conclusion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74"/>
          <p:cNvSpPr txBox="1"/>
          <p:nvPr/>
        </p:nvSpPr>
        <p:spPr>
          <a:xfrm>
            <a:off x="64007" y="21513"/>
            <a:ext cx="8730688" cy="6794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213358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deux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composantes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essentielles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23062">
              <a:lnSpc>
                <a:spcPct val="100000"/>
              </a:lnSpc>
            </a:pP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1.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  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ea typeface="Arial"/>
              </a:rPr>
              <a:t>Apparition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spontanée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ea typeface="Arial"/>
              </a:rPr>
              <a:t>variations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inter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-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individuelles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55" dirty="0">
                <a:solidFill>
                  <a:srgbClr val="FE0000"/>
                </a:solidFill>
                <a:latin typeface="Arial"/>
                <a:ea typeface="Arial"/>
              </a:rPr>
              <a:t>qui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se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ea typeface="Arial"/>
              </a:rPr>
              <a:t>transmettent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80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</a:p>
          <a:p>
            <a:pPr>
              <a:lnSpc>
                <a:spcPts val="480"/>
              </a:lnSpc>
            </a:pPr>
            <a:endParaRPr lang="en-US" dirty="0"/>
          </a:p>
          <a:p>
            <a:pPr marL="0" indent="765962">
              <a:lnSpc>
                <a:spcPct val="100000"/>
              </a:lnSpc>
            </a:pP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descendance</a:t>
            </a:r>
            <a:r>
              <a:rPr lang="en-US" altLang="zh-CN" sz="1600" spc="-15" dirty="0">
                <a:solidFill>
                  <a:srgbClr val="FE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385"/>
              </a:lnSpc>
            </a:pPr>
            <a:endParaRPr lang="en-US" dirty="0"/>
          </a:p>
          <a:p>
            <a:pPr marL="0" indent="1287144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Quelle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l'origine</a:t>
            </a:r>
            <a:r>
              <a:rPr lang="en-US" altLang="zh-CN" sz="14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cette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variabilité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individus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sein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espèces?</a:t>
            </a:r>
          </a:p>
          <a:p>
            <a:pPr>
              <a:lnSpc>
                <a:spcPts val="1355"/>
              </a:lnSpc>
            </a:pPr>
            <a:endParaRPr lang="en-US" dirty="0"/>
          </a:p>
          <a:p>
            <a:pPr marL="1287144" hangingPunct="0">
              <a:lnSpc>
                <a:spcPct val="1245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400" spc="37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avoue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pouvoir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répondre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cette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question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400" spc="37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disposait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l'hérédité</a:t>
            </a:r>
            <a:r>
              <a:rPr lang="en-US" altLang="zh-CN" sz="14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 marL="0" indent="423062">
              <a:lnSpc>
                <a:spcPct val="100000"/>
              </a:lnSpc>
            </a:pP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2.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cs typeface="Arial"/>
              </a:rPr>
              <a:t>   </a:t>
            </a:r>
            <a:r>
              <a:rPr lang="en-US" altLang="zh-CN" sz="1600" spc="55" dirty="0">
                <a:solidFill>
                  <a:srgbClr val="FE0000"/>
                </a:solidFill>
                <a:latin typeface="Arial"/>
                <a:ea typeface="Arial"/>
              </a:rPr>
              <a:t>Certaines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50" dirty="0">
                <a:solidFill>
                  <a:srgbClr val="FE0000"/>
                </a:solidFill>
                <a:latin typeface="Arial"/>
                <a:ea typeface="Arial"/>
              </a:rPr>
              <a:t>variations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64" dirty="0">
                <a:solidFill>
                  <a:srgbClr val="FE0000"/>
                </a:solidFill>
                <a:latin typeface="Arial"/>
                <a:ea typeface="Arial"/>
              </a:rPr>
              <a:t>sont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FE0000"/>
                </a:solidFill>
                <a:latin typeface="Arial"/>
                <a:ea typeface="Arial"/>
              </a:rPr>
              <a:t>favorisées</a:t>
            </a:r>
            <a:r>
              <a:rPr lang="en-US" altLang="zh-CN" sz="1600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75" dirty="0">
                <a:solidFill>
                  <a:srgbClr val="FE0000"/>
                </a:solidFill>
                <a:latin typeface="Arial"/>
                <a:ea typeface="Arial"/>
              </a:rPr>
              <a:t>dans</a:t>
            </a:r>
            <a:r>
              <a:rPr lang="en-US" altLang="zh-CN" sz="1600" i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600" i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4" dirty="0">
                <a:solidFill>
                  <a:srgbClr val="FE0000"/>
                </a:solidFill>
                <a:latin typeface="Arial"/>
                <a:ea typeface="Arial"/>
              </a:rPr>
              <a:t>descendance</a:t>
            </a:r>
            <a:r>
              <a:rPr lang="en-US" altLang="zh-CN" sz="1600" i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64" dirty="0">
                <a:solidFill>
                  <a:srgbClr val="FE0000"/>
                </a:solidFill>
                <a:latin typeface="Arial"/>
                <a:ea typeface="Arial"/>
              </a:rPr>
              <a:t>au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50" dirty="0">
                <a:solidFill>
                  <a:srgbClr val="FE0000"/>
                </a:solidFill>
                <a:latin typeface="Arial"/>
                <a:ea typeface="Arial"/>
              </a:rPr>
              <a:t>point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69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60" dirty="0">
                <a:solidFill>
                  <a:srgbClr val="FE0000"/>
                </a:solidFill>
                <a:latin typeface="Arial"/>
                <a:ea typeface="Arial"/>
              </a:rPr>
              <a:t>donner</a:t>
            </a:r>
            <a:r>
              <a:rPr lang="en-US" altLang="zh-CN" sz="16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69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</a:p>
          <a:p>
            <a:pPr>
              <a:lnSpc>
                <a:spcPts val="475"/>
              </a:lnSpc>
            </a:pPr>
            <a:endParaRPr lang="en-US" dirty="0"/>
          </a:p>
          <a:p>
            <a:pPr marL="0" indent="765962">
              <a:lnSpc>
                <a:spcPct val="100000"/>
              </a:lnSpc>
            </a:pP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variétés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puis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espèces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nouvelles,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alors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que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d'autres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variations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sont</a:t>
            </a:r>
            <a:r>
              <a:rPr lang="en-US" altLang="zh-CN" sz="1600" spc="-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éliminées.</a:t>
            </a:r>
          </a:p>
          <a:p>
            <a:pPr>
              <a:lnSpc>
                <a:spcPts val="1119"/>
              </a:lnSpc>
            </a:pPr>
            <a:endParaRPr lang="en-US" dirty="0"/>
          </a:p>
          <a:p>
            <a:pPr marL="0" indent="1287144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rôle</a:t>
            </a:r>
            <a:r>
              <a:rPr lang="en-US" altLang="zh-CN" sz="16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essentiel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FE0000"/>
                </a:solidFill>
                <a:latin typeface="Arial"/>
                <a:ea typeface="Arial"/>
              </a:rPr>
              <a:t>sélection</a:t>
            </a:r>
            <a:r>
              <a:rPr lang="en-US" altLang="zh-CN" sz="1600" b="1" i="1" spc="5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b="1" i="1" dirty="0">
                <a:solidFill>
                  <a:srgbClr val="FE0000"/>
                </a:solidFill>
                <a:latin typeface="Arial"/>
                <a:ea typeface="Arial"/>
              </a:rPr>
              <a:t>naturelle</a:t>
            </a:r>
            <a:r>
              <a:rPr lang="en-US" altLang="zh-CN" sz="1600" b="1" i="1" spc="5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1600" b="1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effectue</a:t>
            </a:r>
            <a:r>
              <a:rPr lang="en-US" altLang="zh-CN" sz="1600" b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600" b="1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tri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1460"/>
              </a:lnSpc>
            </a:pPr>
            <a:endParaRPr lang="en-US" dirty="0"/>
          </a:p>
          <a:p>
            <a:pPr marL="567232" hangingPunct="0">
              <a:lnSpc>
                <a:spcPct val="124583"/>
              </a:lnSpc>
            </a:pPr>
            <a:r>
              <a:rPr lang="en-US" altLang="zh-CN" sz="1400" i="1" spc="44" dirty="0">
                <a:solidFill>
                  <a:srgbClr val="1E477B"/>
                </a:solidFill>
                <a:latin typeface="Arial"/>
                <a:ea typeface="Arial"/>
              </a:rPr>
              <a:t>«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60" dirty="0">
                <a:solidFill>
                  <a:srgbClr val="1E477B"/>
                </a:solidFill>
                <a:latin typeface="Arial"/>
                <a:ea typeface="Arial"/>
              </a:rPr>
              <a:t>Comme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ea typeface="Arial"/>
              </a:rPr>
              <a:t>il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1E477B"/>
                </a:solidFill>
                <a:latin typeface="Arial"/>
                <a:ea typeface="Arial"/>
              </a:rPr>
              <a:t>naît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1E477B"/>
                </a:solidFill>
                <a:latin typeface="Arial"/>
                <a:ea typeface="Arial"/>
              </a:rPr>
              <a:t>beaucoup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1E477B"/>
                </a:solidFill>
                <a:latin typeface="Arial"/>
                <a:ea typeface="Arial"/>
              </a:rPr>
              <a:t>plus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1E477B"/>
                </a:solidFill>
                <a:latin typeface="Arial"/>
                <a:ea typeface="Arial"/>
              </a:rPr>
              <a:t>d'individus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69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1E477B"/>
                </a:solidFill>
                <a:latin typeface="Arial"/>
                <a:ea typeface="Arial"/>
              </a:rPr>
              <a:t>chaque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50" dirty="0">
                <a:solidFill>
                  <a:srgbClr val="1E477B"/>
                </a:solidFill>
                <a:latin typeface="Arial"/>
                <a:ea typeface="Arial"/>
              </a:rPr>
              <a:t>espèce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1E477B"/>
                </a:solidFill>
                <a:latin typeface="Arial"/>
                <a:ea typeface="Arial"/>
              </a:rPr>
              <a:t>qu'il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1E477B"/>
                </a:solidFill>
                <a:latin typeface="Arial"/>
                <a:ea typeface="Arial"/>
              </a:rPr>
              <a:t>n'en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1E477B"/>
                </a:solidFill>
                <a:latin typeface="Arial"/>
                <a:ea typeface="Arial"/>
              </a:rPr>
              <a:t>peut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1E477B"/>
                </a:solidFill>
                <a:latin typeface="Arial"/>
                <a:ea typeface="Arial"/>
              </a:rPr>
              <a:t>survivre</a:t>
            </a:r>
            <a:r>
              <a:rPr lang="en-US" altLang="zh-CN" sz="1400" i="1" spc="60" dirty="0">
                <a:solidFill>
                  <a:srgbClr val="1E477B"/>
                </a:solidFill>
                <a:latin typeface="Arial"/>
                <a:ea typeface="Arial"/>
              </a:rPr>
              <a:t>;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50" dirty="0">
                <a:solidFill>
                  <a:srgbClr val="1E477B"/>
                </a:solidFill>
                <a:latin typeface="Arial"/>
                <a:ea typeface="Arial"/>
              </a:rPr>
              <a:t>comme,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55" dirty="0">
                <a:solidFill>
                  <a:srgbClr val="1E477B"/>
                </a:solidFill>
                <a:latin typeface="Arial"/>
                <a:ea typeface="Arial"/>
              </a:rPr>
              <a:t>en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1E477B"/>
                </a:solidFill>
                <a:latin typeface="Arial"/>
                <a:ea typeface="Arial"/>
              </a:rPr>
              <a:t>conséquence,</a:t>
            </a:r>
            <a:r>
              <a:rPr lang="en-US" altLang="zh-CN" sz="1400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ea typeface="Arial"/>
              </a:rPr>
              <a:t>lutte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1E477B"/>
                </a:solidFill>
                <a:latin typeface="Arial"/>
                <a:ea typeface="Arial"/>
              </a:rPr>
              <a:t>pour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ea typeface="Arial"/>
              </a:rPr>
              <a:t>l'existence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55" dirty="0">
                <a:solidFill>
                  <a:srgbClr val="1E477B"/>
                </a:solidFill>
                <a:latin typeface="Arial"/>
                <a:ea typeface="Arial"/>
              </a:rPr>
              <a:t>se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1E477B"/>
                </a:solidFill>
                <a:latin typeface="Arial"/>
                <a:ea typeface="Arial"/>
              </a:rPr>
              <a:t>renouvelle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55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1E477B"/>
                </a:solidFill>
                <a:latin typeface="Arial"/>
                <a:ea typeface="Arial"/>
              </a:rPr>
              <a:t>chaque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ea typeface="Arial"/>
              </a:rPr>
              <a:t>instant,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1E477B"/>
                </a:solidFill>
                <a:latin typeface="Arial"/>
                <a:ea typeface="Arial"/>
              </a:rPr>
              <a:t>il</a:t>
            </a:r>
            <a:r>
              <a:rPr lang="en-US" altLang="zh-CN" sz="1400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1E477B"/>
                </a:solidFill>
                <a:latin typeface="Arial"/>
                <a:ea typeface="Arial"/>
              </a:rPr>
              <a:t>s'en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1E477B"/>
                </a:solidFill>
                <a:latin typeface="Arial"/>
                <a:ea typeface="Arial"/>
              </a:rPr>
              <a:t>suit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0" dirty="0">
                <a:solidFill>
                  <a:srgbClr val="1E477B"/>
                </a:solidFill>
                <a:latin typeface="Arial"/>
                <a:ea typeface="Arial"/>
              </a:rPr>
              <a:t>tout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0" dirty="0">
                <a:solidFill>
                  <a:srgbClr val="1E477B"/>
                </a:solidFill>
                <a:latin typeface="Arial"/>
                <a:ea typeface="Arial"/>
              </a:rPr>
              <a:t>être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qui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25" dirty="0">
                <a:solidFill>
                  <a:srgbClr val="1E477B"/>
                </a:solidFill>
                <a:latin typeface="Arial"/>
                <a:ea typeface="Arial"/>
              </a:rPr>
              <a:t>varie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quelque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peu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ce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25" dirty="0">
                <a:solidFill>
                  <a:srgbClr val="1E477B"/>
                </a:solidFill>
                <a:latin typeface="Arial"/>
                <a:ea typeface="Arial"/>
              </a:rPr>
              <a:t>soit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d'une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0" dirty="0">
                <a:solidFill>
                  <a:srgbClr val="1E477B"/>
                </a:solidFill>
                <a:latin typeface="Arial"/>
                <a:ea typeface="Arial"/>
              </a:rPr>
              <a:t>façon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0" dirty="0">
                <a:solidFill>
                  <a:srgbClr val="1E477B"/>
                </a:solidFill>
                <a:latin typeface="Arial"/>
                <a:ea typeface="Arial"/>
              </a:rPr>
              <a:t>qui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25" dirty="0">
                <a:solidFill>
                  <a:srgbClr val="1E477B"/>
                </a:solidFill>
                <a:latin typeface="Arial"/>
                <a:ea typeface="Arial"/>
              </a:rPr>
              <a:t>lui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0" dirty="0">
                <a:solidFill>
                  <a:srgbClr val="1E477B"/>
                </a:solidFill>
                <a:latin typeface="Arial"/>
                <a:ea typeface="Arial"/>
              </a:rPr>
              <a:t>est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25" dirty="0">
                <a:solidFill>
                  <a:srgbClr val="1E477B"/>
                </a:solidFill>
                <a:latin typeface="Arial"/>
                <a:ea typeface="Arial"/>
              </a:rPr>
              <a:t>profitable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64" dirty="0">
                <a:solidFill>
                  <a:srgbClr val="1E477B"/>
                </a:solidFill>
                <a:latin typeface="Arial"/>
                <a:ea typeface="Arial"/>
              </a:rPr>
              <a:t>a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une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0" dirty="0">
                <a:solidFill>
                  <a:srgbClr val="1E477B"/>
                </a:solidFill>
                <a:latin typeface="Arial"/>
                <a:ea typeface="Arial"/>
              </a:rPr>
              <a:t>plus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grande</a:t>
            </a:r>
            <a:r>
              <a:rPr lang="en-US" altLang="zh-CN" sz="1400" b="1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chance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spc="34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survivre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;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cet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être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est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l'objet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d'une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sélection</a:t>
            </a:r>
            <a:r>
              <a:rPr lang="en-US" altLang="zh-CN" sz="1400" b="1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ea typeface="Arial"/>
              </a:rPr>
              <a:t>naturelle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.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En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vertu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du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principe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si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puissant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l'hérédité,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toute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variété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objet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sélection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tendra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propager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sa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nouvelle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forme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modifiée.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»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(OE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p49)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0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78180"/>
            <a:ext cx="2225039" cy="2613660"/>
          </a:xfrm>
          <a:prstGeom prst="rect">
            <a:avLst/>
          </a:prstGeom>
        </p:spPr>
      </p:pic>
      <p:pic>
        <p:nvPicPr>
          <p:cNvPr id="77" name="Picture 7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77"/>
          <p:cNvSpPr txBox="1"/>
          <p:nvPr/>
        </p:nvSpPr>
        <p:spPr>
          <a:xfrm>
            <a:off x="2066798" y="21513"/>
            <a:ext cx="512421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Thomas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Robert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Malthus</a:t>
            </a:r>
            <a:r>
              <a:rPr lang="en-US" altLang="zh-CN" sz="2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(1766-1834)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079750" y="755937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3422650" y="752550"/>
            <a:ext cx="5160915" cy="426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Né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Rockery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(Surrey)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1766,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fils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d'un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petit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propriétaire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foncier,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entreprend</a:t>
            </a:r>
            <a:r>
              <a:rPr lang="en-US" altLang="zh-CN" sz="1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études</a:t>
            </a:r>
            <a:r>
              <a:rPr lang="en-US" altLang="zh-CN" sz="14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pasteur.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079750" y="1225710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422650" y="1222176"/>
            <a:ext cx="5423458" cy="6400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père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socialiste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lui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donne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éducation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libérale.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Ce</a:t>
            </a:r>
            <a:r>
              <a:rPr lang="en-US" altLang="zh-CN" sz="14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n'empêchera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Robert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Malthus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d'être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tout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fois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conservateur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" dirty="0">
                <a:solidFill>
                  <a:srgbClr val="000000"/>
                </a:solidFill>
                <a:latin typeface="Arial"/>
                <a:ea typeface="Arial"/>
              </a:rPr>
              <a:t>pe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ssimiste.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3079750" y="1908462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3422650" y="1904928"/>
            <a:ext cx="5160803" cy="426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Nommé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1805,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professeur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d'histoire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d'économie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politique</a:t>
            </a:r>
            <a:r>
              <a:rPr lang="en-US" altLang="zh-CN" sz="14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Haileybury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College,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institut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créé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Compagnie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Indes.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3079750" y="2378002"/>
            <a:ext cx="189531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422650" y="2374462"/>
            <a:ext cx="5473246" cy="9815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Travaux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connus</a:t>
            </a:r>
          </a:p>
          <a:p>
            <a:pPr marL="0" indent="114300">
              <a:lnSpc>
                <a:spcPct val="100000"/>
              </a:lnSpc>
              <a:spcBef>
                <a:spcPts val="334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"An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Essay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Principle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Population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its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affects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Future</a:t>
            </a:r>
          </a:p>
          <a:p>
            <a:pPr marL="114300" indent="286511" hangingPunct="0">
              <a:lnSpc>
                <a:spcPct val="12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Improvement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Society"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(1798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1803)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"Principles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Political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Economy"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(1820).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1439" y="4014016"/>
            <a:ext cx="7671380" cy="2808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11733">
              <a:lnSpc>
                <a:spcPct val="100000"/>
              </a:lnSpc>
            </a:pP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Essai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sur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le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principe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population</a:t>
            </a:r>
            <a:r>
              <a:rPr lang="en-US" altLang="zh-CN" sz="1600" b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1E477B"/>
                </a:solidFill>
                <a:latin typeface="Arial"/>
                <a:ea typeface="Arial"/>
              </a:rPr>
              <a:t>(1798):</a:t>
            </a:r>
          </a:p>
          <a:p>
            <a:pPr>
              <a:lnSpc>
                <a:spcPts val="1064"/>
              </a:lnSpc>
            </a:pPr>
            <a:endParaRPr lang="en-US" dirty="0"/>
          </a:p>
          <a:p>
            <a:pPr marL="0" indent="1068933">
              <a:lnSpc>
                <a:spcPct val="100000"/>
              </a:lnSpc>
            </a:pP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croissance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démographique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est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exponentielle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en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fonction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du</a:t>
            </a:r>
            <a:r>
              <a:rPr lang="en-US" altLang="zh-CN" sz="1600" spc="-7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temps.</a:t>
            </a:r>
          </a:p>
          <a:p>
            <a:pPr>
              <a:lnSpc>
                <a:spcPts val="1075"/>
              </a:lnSpc>
            </a:pPr>
            <a:endParaRPr lang="en-US" dirty="0"/>
          </a:p>
          <a:p>
            <a:pPr marL="0" indent="1068933">
              <a:lnSpc>
                <a:spcPct val="100000"/>
              </a:lnSpc>
            </a:pP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croissance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ressources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est,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au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mieux,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linéaire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60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limitée.</a:t>
            </a:r>
          </a:p>
          <a:p>
            <a:pPr>
              <a:lnSpc>
                <a:spcPts val="835"/>
              </a:lnSpc>
            </a:pPr>
            <a:endParaRPr lang="en-US" dirty="0"/>
          </a:p>
          <a:p>
            <a:pPr marL="1068933" hangingPunct="0">
              <a:lnSpc>
                <a:spcPct val="125000"/>
              </a:lnSpc>
            </a:pP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population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a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donc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tendance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naturellement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croître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un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rythme</a:t>
            </a:r>
            <a:r>
              <a:rPr lang="en-US" altLang="zh-CN" sz="1600" spc="-5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trop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important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pour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les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ressources</a:t>
            </a:r>
            <a:r>
              <a:rPr lang="en-US" altLang="zh-CN" sz="160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1E477B"/>
                </a:solidFill>
                <a:latin typeface="Arial"/>
                <a:ea typeface="Arial"/>
              </a:rPr>
              <a:t>alimentaires.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Dia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adaptée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d’après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cours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d’Yvan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Lepage.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820" y="2636520"/>
            <a:ext cx="4465320" cy="160782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820" y="4770120"/>
            <a:ext cx="6964680" cy="18516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" y="975360"/>
            <a:ext cx="3733800" cy="14401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3820" y="655320"/>
            <a:ext cx="5242560" cy="1988820"/>
          </a:xfrm>
          <a:prstGeom prst="rect">
            <a:avLst/>
          </a:prstGeom>
        </p:spPr>
      </p:pic>
      <p:sp>
        <p:nvSpPr>
          <p:cNvPr id="2" name="Freeform 7"/>
          <p:cNvSpPr/>
          <p:nvPr/>
        </p:nvSpPr>
        <p:spPr>
          <a:xfrm>
            <a:off x="4481512" y="4595812"/>
            <a:ext cx="153987" cy="153987"/>
          </a:xfrm>
          <a:custGeom>
            <a:avLst/>
            <a:gdLst>
              <a:gd name="connsiteX0" fmla="*/ 90487 w 153987"/>
              <a:gd name="connsiteY0" fmla="*/ 75120 h 153987"/>
              <a:gd name="connsiteX1" fmla="*/ 161861 w 153987"/>
              <a:gd name="connsiteY1" fmla="*/ 17970 h 153987"/>
              <a:gd name="connsiteX2" fmla="*/ 90487 w 153987"/>
              <a:gd name="connsiteY2" fmla="*/ 160845 h 153987"/>
              <a:gd name="connsiteX3" fmla="*/ 18986 w 153987"/>
              <a:gd name="connsiteY3" fmla="*/ 17970 h 153987"/>
              <a:gd name="connsiteX4" fmla="*/ 90487 w 153987"/>
              <a:gd name="connsiteY4" fmla="*/ 75120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53987">
                <a:moveTo>
                  <a:pt x="90487" y="75120"/>
                </a:moveTo>
                <a:lnTo>
                  <a:pt x="161861" y="17970"/>
                </a:lnTo>
                <a:lnTo>
                  <a:pt x="90487" y="160845"/>
                </a:lnTo>
                <a:lnTo>
                  <a:pt x="18986" y="17970"/>
                </a:lnTo>
                <a:lnTo>
                  <a:pt x="90487" y="75120"/>
                </a:lnTo>
                <a:close/>
              </a:path>
            </a:pathLst>
          </a:custGeom>
          <a:solidFill>
            <a:srgbClr val="487CB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545012" y="4240212"/>
            <a:ext cx="52387" cy="433387"/>
          </a:xfrm>
          <a:custGeom>
            <a:avLst/>
            <a:gdLst>
              <a:gd name="connsiteX0" fmla="*/ 26923 w 52387"/>
              <a:gd name="connsiteY0" fmla="*/ 12382 h 433387"/>
              <a:gd name="connsiteX1" fmla="*/ 26923 w 52387"/>
              <a:gd name="connsiteY1" fmla="*/ 43072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87" h="433387">
                <a:moveTo>
                  <a:pt x="26923" y="12382"/>
                </a:moveTo>
                <a:lnTo>
                  <a:pt x="26923" y="430720"/>
                </a:lnTo>
              </a:path>
            </a:pathLst>
          </a:custGeom>
          <a:ln w="28575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570608" y="21513"/>
            <a:ext cx="6012673" cy="941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biologique,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évolution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biologie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50"/>
              </a:lnSpc>
            </a:pPr>
            <a:endParaRPr lang="en-US" dirty="0"/>
          </a:p>
          <a:p>
            <a:pPr marL="0" indent="2445766">
              <a:lnSpc>
                <a:spcPct val="100000"/>
              </a:lnSpc>
            </a:pPr>
            <a:r>
              <a:rPr lang="en-US" altLang="zh-CN" sz="1400" b="1" spc="-5" dirty="0">
                <a:solidFill>
                  <a:srgbClr val="FE0000"/>
                </a:solidFill>
                <a:latin typeface="Arial"/>
                <a:ea typeface="Arial"/>
              </a:rPr>
              <a:t>G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énétique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70967" y="1061602"/>
            <a:ext cx="3180588" cy="6886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Théorie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400" b="1" spc="-4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l’évolution</a:t>
            </a:r>
          </a:p>
          <a:p>
            <a:pPr>
              <a:lnSpc>
                <a:spcPts val="40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C.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Darwin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“Descendance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avec</a:t>
            </a:r>
            <a:r>
              <a:rPr lang="en-US" altLang="zh-CN" sz="1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modifications”</a:t>
            </a:r>
          </a:p>
          <a:p>
            <a:pPr>
              <a:lnSpc>
                <a:spcPts val="45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•Mécanisme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principal: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1200" b="1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naturelle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16375" y="985100"/>
            <a:ext cx="5056827" cy="1203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31250"/>
              </a:lnSpc>
            </a:pPr>
            <a:r>
              <a:rPr lang="en-US" altLang="zh-CN" sz="12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200" b="1" spc="15" dirty="0">
                <a:solidFill>
                  <a:srgbClr val="000000"/>
                </a:solidFill>
                <a:latin typeface="Arial"/>
                <a:ea typeface="Arial"/>
              </a:rPr>
              <a:t>Mendel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12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ea typeface="Arial"/>
              </a:rPr>
              <a:t>transmission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héréditaire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ea typeface="Arial"/>
              </a:rPr>
              <a:t>caractères,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caractère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15" dirty="0">
                <a:solidFill>
                  <a:srgbClr val="000000"/>
                </a:solidFill>
                <a:latin typeface="Arial"/>
                <a:ea typeface="Arial"/>
              </a:rPr>
              <a:t>ponctuel</a:t>
            </a:r>
            <a:r>
              <a:rPr lang="en-US" altLang="zh-CN" sz="1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25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ceux</a:t>
            </a:r>
            <a:r>
              <a:rPr lang="en-US" altLang="zh-CN" sz="1200" spc="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ci</a:t>
            </a:r>
          </a:p>
          <a:p>
            <a:pPr marL="0">
              <a:lnSpc>
                <a:spcPct val="100000"/>
              </a:lnSpc>
              <a:spcBef>
                <a:spcPts val="254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b="1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Vries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mutations: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variations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apparaissent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populations</a:t>
            </a:r>
          </a:p>
          <a:p>
            <a:pPr marL="0" hangingPunct="0">
              <a:lnSpc>
                <a:spcPct val="130833"/>
              </a:lnSpc>
              <a:spcBef>
                <a:spcPts val="225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Boveri,</a:t>
            </a:r>
            <a:r>
              <a:rPr lang="en-US" altLang="zh-CN" sz="1200" b="1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Sutton,</a:t>
            </a:r>
            <a:r>
              <a:rPr lang="en-US" altLang="zh-CN" sz="1200" b="1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Morgan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12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2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chromosomique</a:t>
            </a:r>
            <a:r>
              <a:rPr lang="en-US" altLang="zh-CN" sz="12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spc="69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l’hérédité,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recombinaison</a:t>
            </a:r>
            <a:r>
              <a:rPr lang="en-US" altLang="zh-CN" sz="1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homologue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03677" y="2725809"/>
            <a:ext cx="4265745" cy="1440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Théorie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synthétique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400" b="1" spc="-9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l’évolution</a:t>
            </a:r>
          </a:p>
          <a:p>
            <a:pPr marL="0" hangingPunct="0">
              <a:lnSpc>
                <a:spcPct val="131250"/>
              </a:lnSpc>
              <a:spcBef>
                <a:spcPts val="170"/>
              </a:spcBef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variation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fréquence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allèles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présents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population</a:t>
            </a:r>
          </a:p>
          <a:p>
            <a:pPr marL="0" hangingPunct="0">
              <a:lnSpc>
                <a:spcPct val="131666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Synthèse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Darwin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apports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génétique,</a:t>
            </a:r>
            <a:r>
              <a:rPr lang="en-US" altLang="zh-CN" sz="1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paléontologie,</a:t>
            </a:r>
            <a:r>
              <a:rPr lang="en-US" altLang="zh-CN"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2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systématique,…(Huxley,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Dobzhansky,</a:t>
            </a:r>
            <a:r>
              <a:rPr lang="en-US" altLang="zh-CN" sz="1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spc="-10" dirty="0">
                <a:solidFill>
                  <a:srgbClr val="000000"/>
                </a:solidFill>
                <a:latin typeface="Arial"/>
                <a:ea typeface="Arial"/>
              </a:rPr>
              <a:t>Mayr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ea typeface="Arial"/>
              </a:rPr>
              <a:t>…</a:t>
            </a: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0899" y="4870712"/>
            <a:ext cx="6049196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400" b="1" spc="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nouvelle</a:t>
            </a:r>
            <a:r>
              <a:rPr lang="en-US" altLang="zh-CN" sz="1400" b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synthèse:</a:t>
            </a:r>
            <a:r>
              <a:rPr lang="en-US" altLang="zh-CN" sz="1400" b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Biologie</a:t>
            </a:r>
            <a:r>
              <a:rPr lang="en-US" altLang="zh-CN" sz="1400" b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moléculaire</a:t>
            </a:r>
            <a:r>
              <a:rPr lang="en-US" altLang="zh-CN" sz="1400" b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Wingdings"/>
                <a:ea typeface="Wingdings"/>
              </a:rPr>
              <a:t>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Génomique,</a:t>
            </a:r>
            <a:r>
              <a:rPr lang="en-US" altLang="zh-CN" sz="1400" b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Evo-Devo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50899" y="5135702"/>
            <a:ext cx="6075951" cy="13890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ADN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support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matériel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l’hérédité</a:t>
            </a:r>
          </a:p>
          <a:p>
            <a:pPr>
              <a:lnSpc>
                <a:spcPts val="45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•Universalité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code</a:t>
            </a:r>
            <a:r>
              <a:rPr lang="en-US" altLang="zh-CN" sz="12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génétique</a:t>
            </a:r>
          </a:p>
          <a:p>
            <a:pPr>
              <a:lnSpc>
                <a:spcPts val="46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•Stabilité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variabilité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l’expression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organismes</a:t>
            </a:r>
            <a:r>
              <a:rPr lang="en-US" altLang="zh-CN" sz="1200" b="1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b="1" dirty="0">
                <a:solidFill>
                  <a:srgbClr val="000000"/>
                </a:solidFill>
                <a:latin typeface="Arial"/>
                <a:ea typeface="Arial"/>
              </a:rPr>
              <a:t>multicellulaires</a:t>
            </a:r>
          </a:p>
          <a:p>
            <a:pPr>
              <a:lnSpc>
                <a:spcPts val="444"/>
              </a:lnSpc>
            </a:pPr>
            <a:endParaRPr lang="en-US" dirty="0"/>
          </a:p>
          <a:p>
            <a:pPr marL="0" indent="457199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embryonnaire</a:t>
            </a:r>
          </a:p>
          <a:p>
            <a:pPr>
              <a:lnSpc>
                <a:spcPts val="455"/>
              </a:lnSpc>
            </a:pPr>
            <a:endParaRPr lang="en-US" dirty="0"/>
          </a:p>
          <a:p>
            <a:pPr marL="0" indent="457199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Pathologie:</a:t>
            </a:r>
            <a:r>
              <a:rPr lang="en-US" altLang="zh-CN" sz="12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cancer</a:t>
            </a:r>
          </a:p>
          <a:p>
            <a:pPr>
              <a:lnSpc>
                <a:spcPts val="465"/>
              </a:lnSpc>
            </a:pPr>
            <a:endParaRPr lang="en-US" dirty="0"/>
          </a:p>
          <a:p>
            <a:pPr marL="0" indent="457199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EV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implique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évolution</a:t>
            </a:r>
            <a:r>
              <a:rPr lang="en-US" altLang="zh-CN" sz="12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développementaux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517381" y="6462674"/>
            <a:ext cx="89941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10" dirty="0">
                <a:solidFill>
                  <a:srgbClr val="878787"/>
                </a:solidFill>
                <a:latin typeface="Calibri"/>
                <a:ea typeface="Calibri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88"/>
          <p:cNvSpPr txBox="1"/>
          <p:nvPr/>
        </p:nvSpPr>
        <p:spPr>
          <a:xfrm>
            <a:off x="91439" y="21513"/>
            <a:ext cx="8779595" cy="6797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42542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Loi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Malthus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(ou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population)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89"/>
              </a:lnSpc>
            </a:pPr>
            <a:endParaRPr lang="en-US" dirty="0"/>
          </a:p>
          <a:p>
            <a:pPr marL="417576" hangingPunct="0">
              <a:lnSpc>
                <a:spcPct val="125000"/>
              </a:lnSpc>
            </a:pPr>
            <a:r>
              <a:rPr lang="en-US" altLang="zh-CN" sz="1600" spc="2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30" dirty="0">
                <a:solidFill>
                  <a:srgbClr val="000000"/>
                </a:solidFill>
                <a:latin typeface="Arial"/>
                <a:ea typeface="Arial"/>
              </a:rPr>
              <a:t>partir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44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ea typeface="Arial"/>
              </a:rPr>
              <a:t>ce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ea typeface="Arial"/>
              </a:rPr>
              <a:t>modèle</a:t>
            </a:r>
            <a:r>
              <a:rPr lang="en-US" altLang="zh-CN" sz="16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ea typeface="Arial"/>
              </a:rPr>
              <a:t>démographique,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ea typeface="Arial"/>
              </a:rPr>
              <a:t>Malthus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ea typeface="Arial"/>
              </a:rPr>
              <a:t>développe</a:t>
            </a:r>
            <a:r>
              <a:rPr lang="en-US" altLang="zh-CN" sz="16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34" dirty="0">
                <a:solidFill>
                  <a:srgbClr val="000000"/>
                </a:solidFill>
                <a:latin typeface="Arial"/>
                <a:ea typeface="Arial"/>
              </a:rPr>
              <a:t>idées</a:t>
            </a:r>
            <a:r>
              <a:rPr lang="en-US" altLang="zh-CN" sz="16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ea typeface="Arial"/>
              </a:rPr>
              <a:t>concernant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l’organisation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société.</a:t>
            </a:r>
          </a:p>
          <a:p>
            <a:pPr>
              <a:lnSpc>
                <a:spcPts val="755"/>
              </a:lnSpc>
            </a:pPr>
            <a:endParaRPr lang="en-US" dirty="0"/>
          </a:p>
          <a:p>
            <a:pPr marL="780897" hangingPunct="0">
              <a:lnSpc>
                <a:spcPct val="125000"/>
              </a:lnSpc>
            </a:pP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"Un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homme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qui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naît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dans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un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monde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déjà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occupé,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si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sa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famille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ne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peut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le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nourrir,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ou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si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la</a:t>
            </a:r>
            <a:r>
              <a:rPr lang="en-US" altLang="zh-CN" sz="1400" i="1" spc="5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société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ne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peut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utiliser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son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travail,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n'a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pas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le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moindre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droit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à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réclamer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une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portion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quelconque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nourriture,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1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il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est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réellement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de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trop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sur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terre.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Au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grand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banquet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de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la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nature,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il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n'y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a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point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de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couvert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mis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pour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ea typeface="Arial"/>
              </a:rPr>
              <a:t>lui.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328D"/>
                </a:solidFill>
                <a:latin typeface="Arial"/>
                <a:ea typeface="Arial"/>
              </a:rPr>
              <a:t>La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328D"/>
                </a:solidFill>
                <a:latin typeface="Arial"/>
                <a:ea typeface="Arial"/>
              </a:rPr>
              <a:t>nature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ea typeface="Arial"/>
              </a:rPr>
              <a:t>lui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00328D"/>
                </a:solidFill>
                <a:latin typeface="Arial"/>
                <a:ea typeface="Arial"/>
              </a:rPr>
              <a:t>commande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328D"/>
                </a:solidFill>
                <a:latin typeface="Arial"/>
                <a:ea typeface="Arial"/>
              </a:rPr>
              <a:t>de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ea typeface="Arial"/>
              </a:rPr>
              <a:t>s'en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ea typeface="Arial"/>
              </a:rPr>
              <a:t>aller,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328D"/>
                </a:solidFill>
                <a:latin typeface="Arial"/>
                <a:ea typeface="Arial"/>
              </a:rPr>
              <a:t>et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ea typeface="Arial"/>
              </a:rPr>
              <a:t>elle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44" dirty="0">
                <a:solidFill>
                  <a:srgbClr val="00328D"/>
                </a:solidFill>
                <a:latin typeface="Arial"/>
                <a:ea typeface="Arial"/>
              </a:rPr>
              <a:t>ne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ea typeface="Arial"/>
              </a:rPr>
              <a:t>tarde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55" dirty="0">
                <a:solidFill>
                  <a:srgbClr val="00328D"/>
                </a:solidFill>
                <a:latin typeface="Arial"/>
                <a:ea typeface="Arial"/>
              </a:rPr>
              <a:t>à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ea typeface="Arial"/>
              </a:rPr>
              <a:t>mettre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ea typeface="Arial"/>
              </a:rPr>
              <a:t>elle</a:t>
            </a:r>
            <a:r>
              <a:rPr lang="en-US" altLang="zh-CN" sz="1400" i="1" spc="34" dirty="0">
                <a:solidFill>
                  <a:srgbClr val="00328D"/>
                </a:solidFill>
                <a:latin typeface="Arial"/>
                <a:ea typeface="Arial"/>
              </a:rPr>
              <a:t>-</a:t>
            </a:r>
            <a:r>
              <a:rPr lang="en-US" altLang="zh-CN" sz="1400" i="1" spc="44" dirty="0">
                <a:solidFill>
                  <a:srgbClr val="00328D"/>
                </a:solidFill>
                <a:latin typeface="Arial"/>
                <a:ea typeface="Arial"/>
              </a:rPr>
              <a:t>même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328D"/>
                </a:solidFill>
                <a:latin typeface="Arial"/>
                <a:ea typeface="Arial"/>
              </a:rPr>
              <a:t>cet</a:t>
            </a:r>
            <a:r>
              <a:rPr lang="en-US" altLang="zh-CN" sz="1400" i="1" spc="2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ea typeface="Arial"/>
              </a:rPr>
              <a:t>ordre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60" dirty="0">
                <a:solidFill>
                  <a:srgbClr val="00328D"/>
                </a:solidFill>
                <a:latin typeface="Arial"/>
                <a:ea typeface="Arial"/>
              </a:rPr>
              <a:t>à</a:t>
            </a:r>
            <a:r>
              <a:rPr lang="en-US" altLang="zh-CN" sz="1400" i="1" spc="20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328D"/>
                </a:solidFill>
                <a:latin typeface="Arial"/>
                <a:ea typeface="Arial"/>
              </a:rPr>
              <a:t>exécution"</a:t>
            </a:r>
            <a:r>
              <a:rPr lang="en-US" altLang="zh-CN" sz="1400" i="1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328D"/>
                </a:solidFill>
                <a:latin typeface="Arial"/>
                <a:ea typeface="Arial"/>
              </a:rPr>
              <a:t>(Malthus,</a:t>
            </a:r>
            <a:r>
              <a:rPr lang="en-US" altLang="zh-CN" sz="1400" spc="-55" dirty="0">
                <a:solidFill>
                  <a:srgbClr val="00328D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328D"/>
                </a:solidFill>
                <a:latin typeface="Arial"/>
                <a:ea typeface="Arial"/>
              </a:rPr>
              <a:t>1798</a:t>
            </a:r>
            <a:r>
              <a:rPr lang="en-US" altLang="zh-CN" sz="1400" spc="15" dirty="0">
                <a:solidFill>
                  <a:srgbClr val="00328D"/>
                </a:solidFill>
                <a:latin typeface="Arial"/>
                <a:ea typeface="Arial"/>
              </a:rPr>
              <a:t>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14"/>
              </a:lnSpc>
            </a:pPr>
            <a:endParaRPr lang="en-US" dirty="0"/>
          </a:p>
          <a:p>
            <a:pPr marL="417576" hangingPunct="0">
              <a:lnSpc>
                <a:spcPct val="125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cette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optique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Malthus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critique</a:t>
            </a:r>
            <a:r>
              <a:rPr lang="en-US" altLang="zh-CN" sz="16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"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Poor</a:t>
            </a:r>
            <a:r>
              <a:rPr lang="en-US" altLang="zh-CN" sz="1600" i="1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Laws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"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responsables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d'accentuer</a:t>
            </a:r>
            <a:r>
              <a:rPr lang="en-US" altLang="zh-CN" sz="16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misère.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pasteur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Malthus,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propose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politique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contrôle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naissances.</a:t>
            </a:r>
          </a:p>
          <a:p>
            <a:pPr>
              <a:lnSpc>
                <a:spcPts val="839"/>
              </a:lnSpc>
            </a:pPr>
            <a:endParaRPr lang="en-US" dirty="0"/>
          </a:p>
          <a:p>
            <a:pPr marL="0" indent="874776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solution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éthique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moral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restraint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l'abstinence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avant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mariage</a:t>
            </a:r>
          </a:p>
          <a:p>
            <a:pPr>
              <a:lnSpc>
                <a:spcPts val="1080"/>
              </a:lnSpc>
            </a:pPr>
            <a:endParaRPr lang="en-US" dirty="0"/>
          </a:p>
          <a:p>
            <a:pPr marL="0" indent="874776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recul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l'âge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mariage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6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démunis.</a:t>
            </a:r>
          </a:p>
          <a:p>
            <a:pPr>
              <a:lnSpc>
                <a:spcPts val="1914"/>
              </a:lnSpc>
            </a:pPr>
            <a:endParaRPr lang="en-US" dirty="0"/>
          </a:p>
          <a:p>
            <a:pPr marL="417576" hangingPunct="0">
              <a:lnSpc>
                <a:spcPct val="124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16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convient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souligner</a:t>
            </a:r>
            <a:r>
              <a:rPr lang="en-US" altLang="zh-CN" sz="16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que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l'auteur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n'envisage</a:t>
            </a:r>
            <a:r>
              <a:rPr lang="en-US" altLang="zh-CN" sz="16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8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méthodes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contraceptives,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attachées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suite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portant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nom.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00" spc="-25" dirty="0">
                <a:solidFill>
                  <a:srgbClr val="000000"/>
                </a:solidFill>
                <a:latin typeface="Calibri"/>
                <a:ea typeface="Calibri"/>
              </a:rPr>
              <a:t>Dia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ea typeface="Calibri"/>
              </a:rPr>
              <a:t>adaptée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spc="-35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1000" spc="-55" dirty="0">
                <a:solidFill>
                  <a:srgbClr val="000000"/>
                </a:solidFill>
                <a:latin typeface="MS Gothic"/>
                <a:ea typeface="MS Gothic"/>
              </a:rPr>
              <a:t>’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ea typeface="Calibri"/>
              </a:rPr>
              <a:t>après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0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ea typeface="Calibri"/>
              </a:rPr>
              <a:t>cours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ea typeface="Calibri"/>
              </a:rPr>
              <a:t>d</a:t>
            </a:r>
            <a:r>
              <a:rPr lang="en-US" altLang="zh-CN" sz="1000" spc="-55" dirty="0">
                <a:solidFill>
                  <a:srgbClr val="000000"/>
                </a:solidFill>
                <a:latin typeface="MS Gothic"/>
                <a:ea typeface="MS Gothic"/>
              </a:rPr>
              <a:t>’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ea typeface="Calibri"/>
              </a:rPr>
              <a:t>Yvan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ea typeface="Calibri"/>
              </a:rPr>
              <a:t>Lepage.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90"/>
          <p:cNvSpPr txBox="1"/>
          <p:nvPr/>
        </p:nvSpPr>
        <p:spPr>
          <a:xfrm>
            <a:off x="413004" y="21513"/>
            <a:ext cx="8501602" cy="6082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Inspiration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malthusienne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Darwin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lutte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24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l’existence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0"/>
              </a:lnSpc>
            </a:pPr>
            <a:endParaRPr lang="en-US" dirty="0"/>
          </a:p>
          <a:p>
            <a:pPr marL="204520" hangingPunct="0">
              <a:lnSpc>
                <a:spcPct val="124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raisonnement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malthusien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concernant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croissance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exponentielle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populations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facilement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transposable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croissance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populations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animales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végétales.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55"/>
              </a:lnSpc>
            </a:pPr>
            <a:endParaRPr lang="en-US" dirty="0"/>
          </a:p>
          <a:p>
            <a:pPr marL="204520" hangingPunct="0">
              <a:lnSpc>
                <a:spcPct val="145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Darwin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réfère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explicitement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Malthus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comme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source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d’inspiration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lutte</a:t>
            </a:r>
            <a:r>
              <a:rPr lang="en-US" altLang="zh-CN" sz="16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ex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istence.</a:t>
            </a:r>
          </a:p>
          <a:p>
            <a:pPr>
              <a:lnSpc>
                <a:spcPts val="534"/>
              </a:lnSpc>
            </a:pPr>
            <a:endParaRPr lang="en-US" dirty="0"/>
          </a:p>
          <a:p>
            <a:pPr marL="661720" hangingPunct="0">
              <a:lnSpc>
                <a:spcPct val="145000"/>
              </a:lnSpc>
            </a:pPr>
            <a:r>
              <a:rPr lang="en-US" altLang="zh-CN" sz="1400" dirty="0">
                <a:solidFill>
                  <a:srgbClr val="1E477B"/>
                </a:solidFill>
                <a:latin typeface="Wingdings"/>
                <a:ea typeface="Wingdings"/>
              </a:rPr>
              <a:t>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En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octobre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1838,</a:t>
            </a:r>
            <a:r>
              <a:rPr lang="en-US" altLang="zh-CN" sz="1400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c’est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à-dire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quinze</a:t>
            </a:r>
            <a:r>
              <a:rPr lang="en-US" altLang="zh-CN" sz="1400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mois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après</a:t>
            </a:r>
            <a:r>
              <a:rPr lang="en-US" altLang="zh-CN" sz="1400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avoir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entrepris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mon</a:t>
            </a:r>
            <a:r>
              <a:rPr lang="en-US" altLang="zh-CN" sz="1400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enquête</a:t>
            </a:r>
            <a:r>
              <a:rPr lang="en-US" altLang="zh-CN" sz="1400" i="1" spc="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systématique,</a:t>
            </a:r>
            <a:r>
              <a:rPr lang="en-US" altLang="zh-CN" sz="1400" i="1" spc="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je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trouvai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lire,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pour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mon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amusement,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l’essai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Malthus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sur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Population.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Etant,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par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ma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longue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observation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habitudes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animaux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plantes,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bien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préparé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apprécier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lutte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pour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l’existence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qui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existe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partout,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je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fus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soudainement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frappé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par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l’idée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selon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laquelle,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dans</a:t>
            </a:r>
            <a:r>
              <a:rPr lang="en-US" altLang="zh-CN" sz="1400" i="1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ces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circonstances,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variations</a:t>
            </a:r>
            <a:r>
              <a:rPr lang="en-US" altLang="zh-CN" sz="1400" b="1" i="1" u="sng" spc="-1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favorables</a:t>
            </a:r>
            <a:r>
              <a:rPr lang="en-US" altLang="zh-CN" sz="1400" b="1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tendraient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être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préservées</a:t>
            </a:r>
            <a:r>
              <a:rPr lang="en-US" altLang="zh-CN" sz="1400" b="1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défavorables</a:t>
            </a:r>
            <a:r>
              <a:rPr lang="en-US" altLang="zh-CN" sz="1400" b="1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être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détruites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.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résultat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ceci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serait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formation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d’un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nouvelle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espèce.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Dès</a:t>
            </a:r>
            <a:r>
              <a:rPr lang="en-US" altLang="zh-CN" sz="1400" b="1" i="1" u="sng" spc="-10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ce</a:t>
            </a:r>
            <a:r>
              <a:rPr lang="en-US" altLang="zh-CN" sz="1400" b="1" i="1" u="sng" spc="-20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moment,</a:t>
            </a:r>
            <a:r>
              <a:rPr lang="en-US" altLang="zh-CN" sz="1400" b="1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j’avais</a:t>
            </a:r>
            <a:r>
              <a:rPr lang="en-US" altLang="zh-CN" sz="1400" b="1" i="1" u="sng" spc="-20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au</a:t>
            </a:r>
            <a:r>
              <a:rPr lang="en-US" altLang="zh-CN" sz="1400" b="1" i="1" u="sng" spc="-2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moins</a:t>
            </a:r>
            <a:r>
              <a:rPr lang="en-US" altLang="zh-CN" sz="1400" b="1" i="1" u="sng" spc="-2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une</a:t>
            </a:r>
            <a:r>
              <a:rPr lang="en-US" altLang="zh-CN" sz="1400" b="1" i="1" u="sng" spc="-2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théorie</a:t>
            </a:r>
            <a:r>
              <a:rPr lang="en-US" altLang="zh-CN" sz="1400" b="1" i="1" u="sng" spc="-20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sur</a:t>
            </a:r>
            <a:r>
              <a:rPr lang="en-US" altLang="zh-CN" sz="1400" b="1" i="1" u="sng" spc="-2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laquelle</a:t>
            </a:r>
            <a:r>
              <a:rPr lang="en-US" altLang="zh-CN" sz="1400" b="1" i="1" u="sng" spc="-25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cs typeface="Arial"/>
              </a:rPr>
              <a:t> </a:t>
            </a:r>
            <a:r>
              <a:rPr lang="en-US" altLang="zh-CN" sz="1400" b="1" i="1" u="sng" dirty="0">
                <a:solidFill>
                  <a:srgbClr val="1E477B"/>
                </a:solidFill>
                <a:uFill>
                  <a:solidFill>
                    <a:srgbClr val="1E477B"/>
                  </a:solidFill>
                </a:uFill>
                <a:latin typeface="Arial"/>
                <a:ea typeface="Arial"/>
              </a:rPr>
              <a:t>travailler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.</a:t>
            </a:r>
            <a:r>
              <a:rPr lang="en-US" altLang="zh-CN" sz="1400" i="1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Charles</a:t>
            </a:r>
            <a:r>
              <a:rPr lang="en-US" altLang="zh-CN" sz="140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Darwin,</a:t>
            </a:r>
            <a:r>
              <a:rPr lang="en-US" altLang="zh-CN" sz="1400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Autobiographie.</a:t>
            </a:r>
            <a:r>
              <a:rPr lang="en-US" altLang="zh-CN" sz="1400" spc="-3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(1876)</a:t>
            </a:r>
          </a:p>
          <a:p>
            <a:pPr>
              <a:lnSpc>
                <a:spcPts val="1019"/>
              </a:lnSpc>
            </a:pPr>
            <a:endParaRPr lang="en-US" dirty="0"/>
          </a:p>
          <a:p>
            <a:pPr marL="0" indent="66172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Source:</a:t>
            </a:r>
            <a:r>
              <a:rPr lang="en-US" altLang="zh-CN" sz="1400" spc="1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u="sng" dirty="0">
                <a:solidFill>
                  <a:srgbClr val="0000FE"/>
                </a:solidFill>
                <a:uFill>
                  <a:solidFill>
                    <a:srgbClr val="0000FE"/>
                  </a:solidFill>
                </a:uFill>
                <a:latin typeface="Arial"/>
                <a:ea typeface="Arial"/>
                <a:hlinkClick r:id="rId3"/>
              </a:rPr>
              <a:t>http://www.ucmp.berkeley.edu/history/malthus.html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20"/>
              </a:lnSpc>
            </a:pPr>
            <a:endParaRPr lang="en-US" dirty="0"/>
          </a:p>
          <a:p>
            <a:pPr marL="204520" hangingPunct="0">
              <a:lnSpc>
                <a:spcPct val="125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Cependant,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lutte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survie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peut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prendre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formes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différentes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que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luttes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individus: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assimilation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ressources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nourriture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alternatives,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migration,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dormance,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…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92"/>
          <p:cNvSpPr txBox="1"/>
          <p:nvPr/>
        </p:nvSpPr>
        <p:spPr>
          <a:xfrm>
            <a:off x="64007" y="21513"/>
            <a:ext cx="8387438" cy="6794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15884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Remarques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concernant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l’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Origine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2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39"/>
              </a:lnSpc>
            </a:pPr>
            <a:endParaRPr lang="en-US" dirty="0"/>
          </a:p>
          <a:p>
            <a:pPr marL="673303" indent="-342900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Darwin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avait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conçu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dès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1839,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attendu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20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ans</a:t>
            </a:r>
            <a:r>
              <a:rPr lang="en-US" altLang="zh-CN"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avant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publier.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comptait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même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attendre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longtemps,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mais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avancé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publication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éviter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faire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devancer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20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Wallace.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0"/>
              </a:lnSpc>
            </a:pPr>
            <a:endParaRPr lang="en-US" dirty="0"/>
          </a:p>
          <a:p>
            <a:pPr marL="673303" indent="-342900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livre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collecte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grand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nombre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d'arguments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nature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diverse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(sélection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artificielle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cultivées,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paléontologie,</a:t>
            </a:r>
            <a:r>
              <a:rPr lang="en-US" altLang="zh-CN" sz="20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anatomie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comparée,</a:t>
            </a:r>
            <a:r>
              <a:rPr lang="en-US" altLang="zh-CN" sz="20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...).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0"/>
              </a:lnSpc>
            </a:pPr>
            <a:endParaRPr lang="en-US" dirty="0"/>
          </a:p>
          <a:p>
            <a:pPr marL="0" indent="330403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avancée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avec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extrême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prudence.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0"/>
              </a:lnSpc>
            </a:pPr>
            <a:endParaRPr lang="en-US" dirty="0"/>
          </a:p>
          <a:p>
            <a:pPr marL="673303" indent="-342900" hangingPunct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Darwin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souligne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lui-même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imperfections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zones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floues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(difficultés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théorie,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insuffisance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archives</a:t>
            </a:r>
            <a:r>
              <a:rPr lang="en-US" altLang="zh-CN" sz="20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géologiques,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source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variation).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Box 93"/>
          <p:cNvSpPr txBox="1"/>
          <p:nvPr/>
        </p:nvSpPr>
        <p:spPr>
          <a:xfrm>
            <a:off x="1639570" y="907879"/>
            <a:ext cx="5833042" cy="396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Historique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64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40" dirty="0">
                <a:solidFill>
                  <a:srgbClr val="7D7D7D"/>
                </a:solidFill>
                <a:latin typeface="Arial"/>
                <a:ea typeface="Arial"/>
              </a:rPr>
              <a:t>Les</a:t>
            </a:r>
            <a:r>
              <a:rPr lang="en-US" altLang="zh-CN" sz="2000" spc="-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ea typeface="Arial"/>
              </a:rPr>
              <a:t>précurseurs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12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ea typeface="Arial"/>
              </a:rPr>
              <a:t>Darw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ea typeface="Arial"/>
              </a:rPr>
              <a:t>in</a:t>
            </a:r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synthétique</a:t>
            </a:r>
            <a:r>
              <a:rPr lang="en-US" altLang="zh-CN"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</a:p>
          <a:p>
            <a:pPr>
              <a:lnSpc>
                <a:spcPts val="11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’évolution</a:t>
            </a:r>
            <a:r>
              <a:rPr lang="en-US" altLang="zh-CN" sz="20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sélection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naturelle: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raison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du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plus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fort?</a:t>
            </a:r>
          </a:p>
          <a:p>
            <a:pPr>
              <a:lnSpc>
                <a:spcPts val="700"/>
              </a:lnSpc>
            </a:pPr>
            <a:endParaRPr lang="en-US" dirty="0"/>
          </a:p>
          <a:p>
            <a:pPr marL="457200" hangingPunct="0">
              <a:lnSpc>
                <a:spcPct val="148333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L’apparition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nouveaux</a:t>
            </a:r>
            <a:r>
              <a:rPr lang="en-US" altLang="zh-CN" sz="2000" spc="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organes: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Evolution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processus</a:t>
            </a:r>
            <a:r>
              <a:rPr lang="en-US" altLang="zh-CN" sz="2000" spc="-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développementaux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à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l’échelle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génomes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8420"/>
            <a:ext cx="9144000" cy="769620"/>
          </a:xfrm>
          <a:prstGeom prst="rect">
            <a:avLst/>
          </a:prstGeom>
        </p:spPr>
      </p:pic>
      <p:sp>
        <p:nvSpPr>
          <p:cNvPr id="2" name="TextBox 95"/>
          <p:cNvSpPr txBox="1"/>
          <p:nvPr/>
        </p:nvSpPr>
        <p:spPr>
          <a:xfrm>
            <a:off x="1340230" y="1173132"/>
            <a:ext cx="6485573" cy="2071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422525">
              <a:lnSpc>
                <a:spcPct val="100000"/>
              </a:lnSpc>
            </a:pPr>
            <a:r>
              <a:rPr lang="en-US" altLang="zh-CN" sz="2800" i="1" spc="-5" dirty="0">
                <a:solidFill>
                  <a:srgbClr val="B7CCE3"/>
                </a:solidFill>
                <a:latin typeface="Arial"/>
                <a:ea typeface="Arial"/>
              </a:rPr>
              <a:t>His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torique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1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synthétique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32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 96"/>
          <p:cNvSpPr/>
          <p:nvPr/>
        </p:nvSpPr>
        <p:spPr>
          <a:xfrm>
            <a:off x="2822575" y="5616575"/>
            <a:ext cx="5991225" cy="974725"/>
          </a:xfrm>
          <a:custGeom>
            <a:avLst/>
            <a:gdLst>
              <a:gd name="connsiteX0" fmla="*/ 20701 w 5991225"/>
              <a:gd name="connsiteY0" fmla="*/ 981075 h 974725"/>
              <a:gd name="connsiteX1" fmla="*/ 5997575 w 5991225"/>
              <a:gd name="connsiteY1" fmla="*/ 981075 h 974725"/>
              <a:gd name="connsiteX2" fmla="*/ 5997575 w 5991225"/>
              <a:gd name="connsiteY2" fmla="*/ 14287 h 974725"/>
              <a:gd name="connsiteX3" fmla="*/ 20701 w 5991225"/>
              <a:gd name="connsiteY3" fmla="*/ 14287 h 974725"/>
              <a:gd name="connsiteX4" fmla="*/ 20701 w 5991225"/>
              <a:gd name="connsiteY4" fmla="*/ 981075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1225" h="974725">
                <a:moveTo>
                  <a:pt x="20701" y="981075"/>
                </a:moveTo>
                <a:lnTo>
                  <a:pt x="5997575" y="981075"/>
                </a:lnTo>
                <a:lnTo>
                  <a:pt x="5997575" y="14287"/>
                </a:lnTo>
                <a:lnTo>
                  <a:pt x="20701" y="14287"/>
                </a:lnTo>
                <a:lnTo>
                  <a:pt x="20701" y="981075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190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580" y="822960"/>
            <a:ext cx="1295400" cy="1684020"/>
          </a:xfrm>
          <a:prstGeom prst="rect">
            <a:avLst/>
          </a:prstGeom>
        </p:spPr>
      </p:pic>
      <p:pic>
        <p:nvPicPr>
          <p:cNvPr id="99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580" y="754380"/>
            <a:ext cx="1432560" cy="1965960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" y="3131820"/>
            <a:ext cx="2849880" cy="1927860"/>
          </a:xfrm>
          <a:prstGeom prst="rect">
            <a:avLst/>
          </a:prstGeom>
        </p:spPr>
      </p:pic>
      <p:sp>
        <p:nvSpPr>
          <p:cNvPr id="2" name="Freeform 100"/>
          <p:cNvSpPr/>
          <p:nvPr/>
        </p:nvSpPr>
        <p:spPr>
          <a:xfrm>
            <a:off x="5527675" y="4486275"/>
            <a:ext cx="581025" cy="669925"/>
          </a:xfrm>
          <a:custGeom>
            <a:avLst/>
            <a:gdLst>
              <a:gd name="connsiteX0" fmla="*/ 15875 w 581025"/>
              <a:gd name="connsiteY0" fmla="*/ 507619 h 669925"/>
              <a:gd name="connsiteX1" fmla="*/ 159892 w 581025"/>
              <a:gd name="connsiteY1" fmla="*/ 507619 h 669925"/>
              <a:gd name="connsiteX2" fmla="*/ 159892 w 581025"/>
              <a:gd name="connsiteY2" fmla="*/ 20574 h 669925"/>
              <a:gd name="connsiteX3" fmla="*/ 448055 w 581025"/>
              <a:gd name="connsiteY3" fmla="*/ 20574 h 669925"/>
              <a:gd name="connsiteX4" fmla="*/ 448055 w 581025"/>
              <a:gd name="connsiteY4" fmla="*/ 507619 h 669925"/>
              <a:gd name="connsiteX5" fmla="*/ 592201 w 581025"/>
              <a:gd name="connsiteY5" fmla="*/ 507619 h 669925"/>
              <a:gd name="connsiteX6" fmla="*/ 304038 w 581025"/>
              <a:gd name="connsiteY6" fmla="*/ 669925 h 669925"/>
              <a:gd name="connsiteX7" fmla="*/ 15875 w 581025"/>
              <a:gd name="connsiteY7" fmla="*/ 507619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669925">
                <a:moveTo>
                  <a:pt x="15875" y="507619"/>
                </a:moveTo>
                <a:lnTo>
                  <a:pt x="159892" y="507619"/>
                </a:lnTo>
                <a:lnTo>
                  <a:pt x="159892" y="20574"/>
                </a:lnTo>
                <a:lnTo>
                  <a:pt x="448055" y="20574"/>
                </a:lnTo>
                <a:lnTo>
                  <a:pt x="448055" y="507619"/>
                </a:lnTo>
                <a:lnTo>
                  <a:pt x="592201" y="507619"/>
                </a:lnTo>
                <a:lnTo>
                  <a:pt x="304038" y="669925"/>
                </a:lnTo>
                <a:lnTo>
                  <a:pt x="15875" y="507619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1"/>
          <p:cNvSpPr/>
          <p:nvPr/>
        </p:nvSpPr>
        <p:spPr>
          <a:xfrm>
            <a:off x="5527675" y="4486275"/>
            <a:ext cx="581025" cy="669925"/>
          </a:xfrm>
          <a:custGeom>
            <a:avLst/>
            <a:gdLst>
              <a:gd name="connsiteX0" fmla="*/ 15875 w 581025"/>
              <a:gd name="connsiteY0" fmla="*/ 507619 h 669925"/>
              <a:gd name="connsiteX1" fmla="*/ 159892 w 581025"/>
              <a:gd name="connsiteY1" fmla="*/ 507619 h 669925"/>
              <a:gd name="connsiteX2" fmla="*/ 159892 w 581025"/>
              <a:gd name="connsiteY2" fmla="*/ 20574 h 669925"/>
              <a:gd name="connsiteX3" fmla="*/ 448055 w 581025"/>
              <a:gd name="connsiteY3" fmla="*/ 20574 h 669925"/>
              <a:gd name="connsiteX4" fmla="*/ 448055 w 581025"/>
              <a:gd name="connsiteY4" fmla="*/ 507619 h 669925"/>
              <a:gd name="connsiteX5" fmla="*/ 592201 w 581025"/>
              <a:gd name="connsiteY5" fmla="*/ 507619 h 669925"/>
              <a:gd name="connsiteX6" fmla="*/ 304038 w 581025"/>
              <a:gd name="connsiteY6" fmla="*/ 669925 h 669925"/>
              <a:gd name="connsiteX7" fmla="*/ 15875 w 581025"/>
              <a:gd name="connsiteY7" fmla="*/ 507619 h 669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1025" h="669925">
                <a:moveTo>
                  <a:pt x="15875" y="507619"/>
                </a:moveTo>
                <a:lnTo>
                  <a:pt x="159892" y="507619"/>
                </a:lnTo>
                <a:lnTo>
                  <a:pt x="159892" y="20574"/>
                </a:lnTo>
                <a:lnTo>
                  <a:pt x="448055" y="20574"/>
                </a:lnTo>
                <a:lnTo>
                  <a:pt x="448055" y="507619"/>
                </a:lnTo>
                <a:lnTo>
                  <a:pt x="592201" y="507619"/>
                </a:lnTo>
                <a:lnTo>
                  <a:pt x="304038" y="669925"/>
                </a:lnTo>
                <a:lnTo>
                  <a:pt x="15875" y="507619"/>
                </a:lnTo>
                <a:close/>
              </a:path>
            </a:pathLst>
          </a:custGeom>
          <a:solidFill>
            <a:srgbClr val="000098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1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3" name="TextBox 103"/>
          <p:cNvSpPr txBox="1"/>
          <p:nvPr/>
        </p:nvSpPr>
        <p:spPr>
          <a:xfrm>
            <a:off x="1195425" y="27555"/>
            <a:ext cx="688568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Après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Darwin: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synthétique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3008122" y="2643886"/>
            <a:ext cx="5608663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687955" algn="l"/>
                <a:tab pos="3999484" algn="l"/>
              </a:tabLst>
            </a:pPr>
            <a:r>
              <a:rPr lang="en-US" altLang="zh-CN" sz="2400" b="1" spc="-15" dirty="0">
                <a:solidFill>
                  <a:srgbClr val="BF4F4C"/>
                </a:solidFill>
                <a:latin typeface="Calibri"/>
                <a:ea typeface="Calibri"/>
              </a:rPr>
              <a:t>EVOLUTION	</a:t>
            </a:r>
            <a:r>
              <a:rPr lang="en-US" altLang="zh-CN" sz="3200" b="1" dirty="0">
                <a:solidFill>
                  <a:srgbClr val="FE0000"/>
                </a:solidFill>
                <a:latin typeface="Calibri"/>
                <a:ea typeface="Calibri"/>
              </a:rPr>
              <a:t>X	</a:t>
            </a:r>
            <a:r>
              <a:rPr lang="en-US" altLang="zh-CN" sz="2400" b="1" spc="-5" dirty="0">
                <a:solidFill>
                  <a:srgbClr val="BF4F4C"/>
                </a:solidFill>
                <a:latin typeface="Calibri"/>
                <a:ea typeface="Calibri"/>
              </a:rPr>
              <a:t>GENETIQUE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701344" y="5094351"/>
            <a:ext cx="7812699" cy="1468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801573" algn="l"/>
                <a:tab pos="1734642" algn="l"/>
                <a:tab pos="2397582" algn="l"/>
              </a:tabLst>
            </a:pPr>
            <a:r>
              <a:rPr lang="en-US" altLang="zh-CN" sz="1600" i="1" spc="-20" dirty="0">
                <a:solidFill>
                  <a:srgbClr val="BF4F4C"/>
                </a:solidFill>
                <a:latin typeface="Calibri"/>
                <a:ea typeface="Calibri"/>
              </a:rPr>
              <a:t>Fischer,	</a:t>
            </a:r>
            <a:r>
              <a:rPr lang="en-US" altLang="zh-CN" sz="1600" i="1" dirty="0">
                <a:solidFill>
                  <a:srgbClr val="BF4F4C"/>
                </a:solidFill>
                <a:latin typeface="Calibri"/>
                <a:ea typeface="Calibri"/>
              </a:rPr>
              <a:t>Haldane,	</a:t>
            </a:r>
            <a:r>
              <a:rPr lang="en-US" altLang="zh-CN" sz="1600" i="1" spc="-5" dirty="0">
                <a:solidFill>
                  <a:srgbClr val="BF4F4C"/>
                </a:solidFill>
                <a:latin typeface="Calibri"/>
                <a:ea typeface="Calibri"/>
              </a:rPr>
              <a:t>Julian	</a:t>
            </a:r>
            <a:r>
              <a:rPr lang="en-US" altLang="zh-CN" sz="1600" i="1" spc="-25" dirty="0">
                <a:solidFill>
                  <a:srgbClr val="BF4F4C"/>
                </a:solidFill>
                <a:latin typeface="Calibri"/>
                <a:ea typeface="Calibri"/>
              </a:rPr>
              <a:t>Huxley,</a:t>
            </a:r>
          </a:p>
          <a:p>
            <a:pPr marL="0">
              <a:lnSpc>
                <a:spcPct val="100000"/>
              </a:lnSpc>
            </a:pPr>
            <a:r>
              <a:rPr lang="en-US" altLang="zh-CN" sz="1600" i="1" spc="-10" dirty="0">
                <a:solidFill>
                  <a:srgbClr val="BF4F4C"/>
                </a:solidFill>
                <a:latin typeface="Calibri"/>
                <a:ea typeface="Calibri"/>
              </a:rPr>
              <a:t>Mayr,</a:t>
            </a:r>
            <a:r>
              <a:rPr lang="en-US" altLang="zh-CN" sz="1600" i="1" dirty="0">
                <a:solidFill>
                  <a:srgbClr val="BF4F4C"/>
                </a:solidFill>
                <a:latin typeface="Calibri"/>
                <a:cs typeface="Calibri"/>
              </a:rPr>
              <a:t> </a:t>
            </a:r>
            <a:r>
              <a:rPr lang="en-US" altLang="zh-CN" sz="1600" i="1" spc="-15" dirty="0">
                <a:solidFill>
                  <a:srgbClr val="BF4F4C"/>
                </a:solidFill>
                <a:latin typeface="Calibri"/>
                <a:ea typeface="Calibri"/>
              </a:rPr>
              <a:t>Dobzhansky</a:t>
            </a:r>
            <a:r>
              <a:rPr lang="en-US" altLang="zh-CN" sz="1600" i="1" spc="-5" dirty="0">
                <a:solidFill>
                  <a:srgbClr val="BF4F4C"/>
                </a:solidFill>
                <a:latin typeface="Calibri"/>
                <a:ea typeface="Calibri"/>
              </a:rPr>
              <a:t>…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 marL="0" indent="2604465">
              <a:lnSpc>
                <a:spcPct val="100000"/>
              </a:lnSpc>
            </a:pP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Théorie</a:t>
            </a:r>
            <a:r>
              <a:rPr lang="en-US" altLang="zh-CN" sz="2800" b="1" spc="-11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synthétique</a:t>
            </a:r>
            <a:r>
              <a:rPr lang="en-US" altLang="zh-CN" sz="2800" b="1" spc="-11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2800" b="1" spc="-11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l’évolution</a:t>
            </a:r>
          </a:p>
          <a:p>
            <a:pPr marL="0" indent="2458161">
              <a:lnSpc>
                <a:spcPct val="100000"/>
              </a:lnSpc>
            </a:pP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(néodarwinisme,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nouvelle</a:t>
            </a:r>
            <a:r>
              <a:rPr lang="en-US" altLang="zh-CN" sz="2800" b="1" spc="-13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FE0000"/>
                </a:solidFill>
                <a:latin typeface="Calibri"/>
                <a:ea typeface="Calibri"/>
              </a:rPr>
              <a:t>synthèse)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107"/>
          <p:cNvSpPr txBox="1"/>
          <p:nvPr/>
        </p:nvSpPr>
        <p:spPr>
          <a:xfrm>
            <a:off x="64007" y="21513"/>
            <a:ext cx="8692386" cy="6794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01383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synthétique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00"/>
              </a:lnSpc>
            </a:pPr>
            <a:endParaRPr lang="en-US" dirty="0"/>
          </a:p>
          <a:p>
            <a:pPr marL="278282" hangingPunct="0">
              <a:lnSpc>
                <a:spcPct val="1416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Autour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1940,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plusieurs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biologistes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établissent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synthèse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6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darwinienne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autres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disciplines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biologie.</a:t>
            </a:r>
          </a:p>
          <a:p>
            <a:pPr>
              <a:lnSpc>
                <a:spcPts val="1350"/>
              </a:lnSpc>
            </a:pPr>
            <a:endParaRPr lang="en-US" dirty="0"/>
          </a:p>
          <a:p>
            <a:pPr marL="0" indent="880262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Theodosius</a:t>
            </a:r>
            <a:r>
              <a:rPr lang="en-US" altLang="zh-CN" sz="15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Dobzhansky</a:t>
            </a:r>
            <a:r>
              <a:rPr lang="en-US" altLang="zh-CN" sz="15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(1937)</a:t>
            </a:r>
            <a:r>
              <a:rPr lang="en-US" altLang="zh-CN" sz="1500" b="1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5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Genetics</a:t>
            </a:r>
            <a:r>
              <a:rPr lang="en-US" altLang="zh-CN" sz="1500" b="1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5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origin</a:t>
            </a:r>
            <a:r>
              <a:rPr lang="en-US" altLang="zh-CN" sz="1500" b="1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500" b="1" i="1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species</a:t>
            </a:r>
            <a:r>
              <a:rPr lang="en-US" altLang="zh-CN" sz="1500" b="1" i="1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</a:p>
          <a:p>
            <a:pPr>
              <a:lnSpc>
                <a:spcPts val="830"/>
              </a:lnSpc>
            </a:pPr>
            <a:endParaRPr lang="en-US" dirty="0"/>
          </a:p>
          <a:p>
            <a:pPr marL="1337436" hangingPunct="0">
              <a:lnSpc>
                <a:spcPct val="124166"/>
              </a:lnSpc>
            </a:pPr>
            <a:r>
              <a:rPr lang="en-US" altLang="zh-CN" sz="1400" dirty="0">
                <a:solidFill>
                  <a:srgbClr val="FE0000"/>
                </a:solidFill>
                <a:latin typeface="Wingdings"/>
                <a:ea typeface="Wingdings"/>
              </a:rPr>
              <a:t>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Apport</a:t>
            </a:r>
            <a:r>
              <a:rPr lang="en-US" altLang="zh-CN" sz="1400" b="1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crucial</a:t>
            </a:r>
            <a:r>
              <a:rPr lang="en-US" altLang="zh-CN" sz="1400" b="1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400" b="1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400" b="1" spc="-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génétique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:</a:t>
            </a:r>
            <a:r>
              <a:rPr lang="en-US" altLang="zh-CN" sz="1400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donne</a:t>
            </a:r>
            <a:r>
              <a:rPr lang="en-US" altLang="zh-CN" sz="1400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400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explication</a:t>
            </a:r>
            <a:r>
              <a:rPr lang="en-US" altLang="zh-CN" sz="1400" spc="-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400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l’apparition</a:t>
            </a:r>
            <a:r>
              <a:rPr lang="en-US" altLang="zh-CN" sz="1400" spc="-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  <a:r>
              <a:rPr lang="en-US" altLang="zh-CN" sz="1400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variations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interindividuelles</a:t>
            </a:r>
            <a:r>
              <a:rPr lang="en-US" altLang="zh-CN" sz="1400" spc="6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Wingdings"/>
                <a:ea typeface="Wingdings"/>
              </a:rPr>
              <a:t>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mutations</a:t>
            </a:r>
            <a:r>
              <a:rPr lang="en-US" altLang="zh-CN" sz="1400" spc="6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(De</a:t>
            </a:r>
            <a:r>
              <a:rPr lang="en-US" altLang="zh-CN" sz="1400" spc="6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Vries</a:t>
            </a:r>
            <a:r>
              <a:rPr lang="en-US" altLang="zh-CN" sz="1400" spc="6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1901)</a:t>
            </a:r>
          </a:p>
          <a:p>
            <a:pPr>
              <a:lnSpc>
                <a:spcPts val="619"/>
              </a:lnSpc>
            </a:pPr>
            <a:endParaRPr lang="en-US" dirty="0"/>
          </a:p>
          <a:p>
            <a:pPr marL="1337436" hangingPunct="0">
              <a:lnSpc>
                <a:spcPct val="124166"/>
              </a:lnSpc>
            </a:pPr>
            <a:r>
              <a:rPr lang="en-US" altLang="zh-CN" sz="1400" dirty="0">
                <a:solidFill>
                  <a:srgbClr val="FE0000"/>
                </a:solidFill>
                <a:latin typeface="Wingdings"/>
                <a:ea typeface="Wingdings"/>
              </a:rPr>
              <a:t>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L’évolution</a:t>
            </a:r>
            <a:r>
              <a:rPr lang="en-US" altLang="zh-CN" sz="1400" spc="-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est</a:t>
            </a:r>
            <a:r>
              <a:rPr lang="en-US" altLang="zh-CN" sz="1400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présentée</a:t>
            </a:r>
            <a:r>
              <a:rPr lang="en-US" altLang="zh-CN" sz="1400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comme</a:t>
            </a:r>
            <a:r>
              <a:rPr lang="en-US" altLang="zh-CN" sz="1400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400" spc="-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variation</a:t>
            </a:r>
            <a:r>
              <a:rPr lang="en-US" altLang="zh-CN" sz="1400" b="1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  <a:r>
              <a:rPr lang="en-US" altLang="zh-CN" sz="1400" b="1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fréquences</a:t>
            </a:r>
            <a:r>
              <a:rPr lang="en-US" altLang="zh-CN" sz="1400" b="1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b="1" dirty="0">
                <a:solidFill>
                  <a:srgbClr val="FE0000"/>
                </a:solidFill>
                <a:latin typeface="Arial"/>
                <a:ea typeface="Arial"/>
              </a:rPr>
              <a:t>alléliques</a:t>
            </a:r>
            <a:r>
              <a:rPr lang="en-US" altLang="zh-CN" sz="1400" b="1" spc="-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au</a:t>
            </a:r>
            <a:r>
              <a:rPr lang="en-US" altLang="zh-CN" sz="1400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fil</a:t>
            </a:r>
            <a:r>
              <a:rPr lang="en-US" altLang="zh-CN" sz="1400" spc="-3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400" spc="5" dirty="0">
                <a:solidFill>
                  <a:srgbClr val="FE0000"/>
                </a:solidFill>
                <a:latin typeface="Arial"/>
                <a:ea typeface="Arial"/>
              </a:rPr>
              <a:t>g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énérations</a:t>
            </a:r>
          </a:p>
          <a:p>
            <a:pPr>
              <a:lnSpc>
                <a:spcPts val="1975"/>
              </a:lnSpc>
            </a:pPr>
            <a:endParaRPr lang="en-US" dirty="0"/>
          </a:p>
          <a:p>
            <a:pPr marL="0" indent="880262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Ernst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Mayr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(1947)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Systematics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origin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species</a:t>
            </a:r>
            <a:r>
              <a:rPr lang="en-US" altLang="zh-CN" sz="1500" b="1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</a:p>
          <a:p>
            <a:pPr>
              <a:lnSpc>
                <a:spcPts val="855"/>
              </a:lnSpc>
            </a:pPr>
            <a:endParaRPr lang="en-US" dirty="0"/>
          </a:p>
          <a:p>
            <a:pPr marL="1337436" hangingPunct="0">
              <a:lnSpc>
                <a:spcPct val="125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15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études</a:t>
            </a:r>
            <a:r>
              <a:rPr lang="en-US" altLang="zh-CN" sz="15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5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systématique</a:t>
            </a:r>
            <a:r>
              <a:rPr lang="en-US" altLang="zh-CN" sz="15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rapportent</a:t>
            </a:r>
            <a:r>
              <a:rPr lang="en-US" altLang="zh-CN" sz="15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également</a:t>
            </a:r>
            <a:r>
              <a:rPr lang="en-US" altLang="zh-CN" sz="15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1500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observations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qui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s’interprètent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facilement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dans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le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contexte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théorie</a:t>
            </a:r>
            <a:r>
              <a:rPr lang="en-US" altLang="zh-CN" sz="150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darwinienne.</a:t>
            </a:r>
          </a:p>
          <a:p>
            <a:pPr>
              <a:lnSpc>
                <a:spcPts val="1085"/>
              </a:lnSpc>
            </a:pPr>
            <a:endParaRPr lang="en-US" dirty="0"/>
          </a:p>
          <a:p>
            <a:pPr marL="0" indent="880262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George</a:t>
            </a:r>
            <a:r>
              <a:rPr lang="en-US" altLang="zh-CN" sz="1500" b="1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Simpson</a:t>
            </a:r>
            <a:r>
              <a:rPr lang="en-US" altLang="zh-CN" sz="15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(1944)</a:t>
            </a:r>
            <a:r>
              <a:rPr lang="en-US" altLang="zh-CN" sz="15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5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Tempo</a:t>
            </a:r>
            <a:r>
              <a:rPr lang="en-US" altLang="zh-CN" sz="1500" b="1" i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altLang="zh-CN" sz="15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mode</a:t>
            </a:r>
            <a:r>
              <a:rPr lang="en-US" altLang="zh-CN" sz="15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en-US" altLang="zh-CN" sz="15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evolution</a:t>
            </a:r>
            <a:r>
              <a:rPr lang="en-US" altLang="zh-CN" sz="1500" b="1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</a:p>
          <a:p>
            <a:pPr>
              <a:lnSpc>
                <a:spcPts val="1075"/>
              </a:lnSpc>
            </a:pPr>
            <a:endParaRPr lang="en-US" dirty="0"/>
          </a:p>
          <a:p>
            <a:pPr marL="0" indent="1337436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Intégration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données</a:t>
            </a:r>
            <a:r>
              <a:rPr lang="en-US" altLang="zh-CN" sz="150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paléontologiques</a:t>
            </a:r>
          </a:p>
          <a:p>
            <a:pPr>
              <a:lnSpc>
                <a:spcPts val="1505"/>
              </a:lnSpc>
            </a:pPr>
            <a:endParaRPr lang="en-US" dirty="0"/>
          </a:p>
          <a:p>
            <a:pPr marL="0" indent="880262">
              <a:lnSpc>
                <a:spcPct val="10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Julian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Huxley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(1942)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«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Evolution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the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modern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synthesis</a:t>
            </a:r>
            <a:r>
              <a:rPr lang="en-US" altLang="zh-CN" sz="1500" b="1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b="1" i="1" dirty="0">
                <a:solidFill>
                  <a:srgbClr val="000000"/>
                </a:solidFill>
                <a:latin typeface="Times New Roman"/>
                <a:ea typeface="Times New Roman"/>
              </a:rPr>
              <a:t>».</a:t>
            </a:r>
          </a:p>
          <a:p>
            <a:pPr>
              <a:lnSpc>
                <a:spcPts val="850"/>
              </a:lnSpc>
            </a:pPr>
            <a:endParaRPr lang="en-US" dirty="0"/>
          </a:p>
          <a:p>
            <a:pPr marL="1337436" hangingPunct="0">
              <a:lnSpc>
                <a:spcPct val="125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Il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rassemble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observations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faites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dans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différents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domaines</a:t>
            </a:r>
            <a:r>
              <a:rPr lang="en-US" altLang="zh-CN" sz="1500" i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scientifiques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(génétique,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systématique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paléontologie),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qui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concourent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toutes,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indépendamment</a:t>
            </a:r>
            <a:r>
              <a:rPr lang="en-US" altLang="zh-CN" sz="15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les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unes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des</a:t>
            </a:r>
            <a:r>
              <a:rPr lang="en-US" altLang="zh-CN" sz="150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autres,</a:t>
            </a:r>
            <a:r>
              <a:rPr lang="en-US" altLang="zh-CN" sz="1500" i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à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confirmer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la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théorie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darwinienne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500" i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500" i="1" dirty="0">
                <a:solidFill>
                  <a:srgbClr val="000000"/>
                </a:solidFill>
                <a:latin typeface="Times New Roman"/>
                <a:ea typeface="Times New Roman"/>
              </a:rPr>
              <a:t>l’évolution.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109"/>
          <p:cNvSpPr txBox="1"/>
          <p:nvPr/>
        </p:nvSpPr>
        <p:spPr>
          <a:xfrm>
            <a:off x="559003" y="21513"/>
            <a:ext cx="8460922" cy="41376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1884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synthétique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80"/>
              </a:lnSpc>
            </a:pPr>
            <a:endParaRPr lang="en-US" dirty="0"/>
          </a:p>
          <a:p>
            <a:pPr marL="0" hangingPunct="0">
              <a:lnSpc>
                <a:spcPct val="125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Reformulation</a:t>
            </a:r>
            <a:r>
              <a:rPr lang="en-US" altLang="zh-CN" sz="18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spc="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1800" spc="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  <a:r>
              <a:rPr lang="en-US" altLang="zh-CN" sz="18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800" spc="11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spc="1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lumière</a:t>
            </a:r>
            <a:r>
              <a:rPr lang="en-US" altLang="zh-CN" sz="1800" spc="114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spc="1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découvertes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postérieures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l’époque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Darwin: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5"/>
              </a:lnSpc>
            </a:pPr>
            <a:endParaRPr lang="en-US" dirty="0"/>
          </a:p>
          <a:p>
            <a:pPr marL="502310" hangingPunct="0">
              <a:lnSpc>
                <a:spcPct val="125000"/>
              </a:lnSpc>
            </a:pPr>
            <a:r>
              <a:rPr lang="en-US" altLang="zh-CN" sz="1600" spc="2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L’évolution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résulte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ea typeface="Arial"/>
              </a:rPr>
              <a:t>l’apparition,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64" dirty="0">
                <a:solidFill>
                  <a:srgbClr val="FE0000"/>
                </a:solidFill>
                <a:latin typeface="Arial"/>
                <a:ea typeface="Arial"/>
              </a:rPr>
              <a:t>au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sein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d’une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population,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5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nouveaux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30" dirty="0">
                <a:solidFill>
                  <a:srgbClr val="FE0000"/>
                </a:solidFill>
                <a:latin typeface="Arial"/>
                <a:ea typeface="Arial"/>
              </a:rPr>
              <a:t>variants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alléliques</a:t>
            </a:r>
            <a:r>
              <a:rPr lang="en-US" altLang="zh-CN" sz="16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(mutations!)</a:t>
            </a:r>
            <a:r>
              <a:rPr lang="en-US" altLang="zh-CN" sz="16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sur</a:t>
            </a:r>
            <a:r>
              <a:rPr lang="en-US" altLang="zh-CN" sz="1600" spc="8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lesquels</a:t>
            </a:r>
            <a:r>
              <a:rPr lang="en-US" altLang="zh-CN" sz="16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pourra</a:t>
            </a:r>
            <a:r>
              <a:rPr lang="en-US" altLang="zh-CN" sz="1600" spc="8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ensuite</a:t>
            </a:r>
            <a:r>
              <a:rPr lang="en-US" altLang="zh-CN" sz="16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agir</a:t>
            </a:r>
            <a:r>
              <a:rPr lang="en-US" altLang="zh-CN" sz="1600" spc="8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6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sélection</a:t>
            </a:r>
            <a:r>
              <a:rPr lang="en-US" altLang="zh-CN" sz="1600" spc="8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naturelle,</a:t>
            </a:r>
            <a:r>
              <a:rPr lang="en-US" altLang="zh-CN" sz="16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dans</a:t>
            </a:r>
            <a:r>
              <a:rPr lang="en-US" altLang="zh-CN" sz="1600" spc="8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un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sens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ou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dans</a:t>
            </a:r>
            <a:r>
              <a:rPr lang="en-US" altLang="zh-CN" sz="1600" spc="-3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l’autre.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10"/>
              </a:lnSpc>
            </a:pPr>
            <a:endParaRPr lang="en-US" dirty="0"/>
          </a:p>
          <a:p>
            <a:pPr marL="504139" hangingPunct="0">
              <a:lnSpc>
                <a:spcPct val="125000"/>
              </a:lnSpc>
            </a:pPr>
            <a:r>
              <a:rPr lang="en-US" altLang="zh-CN" sz="1600" spc="25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50" dirty="0">
                <a:solidFill>
                  <a:srgbClr val="FE0000"/>
                </a:solidFill>
                <a:latin typeface="Arial"/>
                <a:ea typeface="Arial"/>
              </a:rPr>
              <a:t>Ce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mécanisme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ea typeface="Arial"/>
              </a:rPr>
              <a:t>permet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60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ea typeface="Arial"/>
              </a:rPr>
              <a:t>espèce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5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ea typeface="Arial"/>
              </a:rPr>
              <a:t>donner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ea typeface="Arial"/>
              </a:rPr>
              <a:t>graduellement</a:t>
            </a:r>
            <a:r>
              <a:rPr lang="en-US" altLang="zh-CN" sz="1600" spc="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ea typeface="Arial"/>
              </a:rPr>
              <a:t>naissance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4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600" spc="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autre,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par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divergence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accrue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d’une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des</a:t>
            </a:r>
            <a:r>
              <a:rPr lang="en-US" altLang="zh-CN" sz="1600" spc="-2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sous-espèces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10"/>
          <p:cNvSpPr txBox="1"/>
          <p:nvPr/>
        </p:nvSpPr>
        <p:spPr>
          <a:xfrm>
            <a:off x="1639570" y="907879"/>
            <a:ext cx="5833042" cy="396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Historique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64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40" dirty="0">
                <a:solidFill>
                  <a:srgbClr val="7D7D7D"/>
                </a:solidFill>
                <a:latin typeface="Arial"/>
                <a:ea typeface="Arial"/>
              </a:rPr>
              <a:t>Les</a:t>
            </a:r>
            <a:r>
              <a:rPr lang="en-US" altLang="zh-CN" sz="2000" spc="-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ea typeface="Arial"/>
              </a:rPr>
              <a:t>précurseurs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12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ea typeface="Arial"/>
              </a:rPr>
              <a:t>Darw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ea typeface="Arial"/>
              </a:rPr>
              <a:t>in</a:t>
            </a:r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synthétique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</a:p>
          <a:p>
            <a:pPr>
              <a:lnSpc>
                <a:spcPts val="11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’évolution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naturelle: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raison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fort?</a:t>
            </a:r>
          </a:p>
          <a:p>
            <a:pPr>
              <a:lnSpc>
                <a:spcPts val="700"/>
              </a:lnSpc>
            </a:pPr>
            <a:endParaRPr lang="en-US" dirty="0"/>
          </a:p>
          <a:p>
            <a:pPr marL="457200" hangingPunct="0">
              <a:lnSpc>
                <a:spcPct val="148333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L’apparition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nouveaux</a:t>
            </a:r>
            <a:r>
              <a:rPr lang="en-US" altLang="zh-CN" sz="2000" spc="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organes: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Evolution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processus</a:t>
            </a:r>
            <a:r>
              <a:rPr lang="en-US" altLang="zh-CN" sz="2000" spc="-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développementaux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à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l’échelle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génomes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2220"/>
            <a:ext cx="9144000" cy="769620"/>
          </a:xfrm>
          <a:prstGeom prst="rect">
            <a:avLst/>
          </a:prstGeom>
        </p:spPr>
      </p:pic>
      <p:sp>
        <p:nvSpPr>
          <p:cNvPr id="2" name="TextBox 112"/>
          <p:cNvSpPr txBox="1"/>
          <p:nvPr/>
        </p:nvSpPr>
        <p:spPr>
          <a:xfrm>
            <a:off x="1746250" y="1180170"/>
            <a:ext cx="5610431" cy="19923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La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théorie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de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l’évolution</a:t>
            </a:r>
            <a:r>
              <a:rPr lang="en-US" altLang="zh-CN" sz="2800" i="1" spc="10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85"/>
              </a:lnSpc>
            </a:pPr>
            <a:endParaRPr lang="en-US" dirty="0"/>
          </a:p>
          <a:p>
            <a:pPr marL="0" indent="914019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32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naturelle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4481512" y="3122612"/>
            <a:ext cx="153987" cy="153987"/>
          </a:xfrm>
          <a:custGeom>
            <a:avLst/>
            <a:gdLst>
              <a:gd name="connsiteX0" fmla="*/ 90487 w 153987"/>
              <a:gd name="connsiteY0" fmla="*/ 76644 h 153987"/>
              <a:gd name="connsiteX1" fmla="*/ 161861 w 153987"/>
              <a:gd name="connsiteY1" fmla="*/ 19494 h 153987"/>
              <a:gd name="connsiteX2" fmla="*/ 90487 w 153987"/>
              <a:gd name="connsiteY2" fmla="*/ 162369 h 153987"/>
              <a:gd name="connsiteX3" fmla="*/ 18986 w 153987"/>
              <a:gd name="connsiteY3" fmla="*/ 19494 h 153987"/>
              <a:gd name="connsiteX4" fmla="*/ 90487 w 153987"/>
              <a:gd name="connsiteY4" fmla="*/ 76644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87" h="153987">
                <a:moveTo>
                  <a:pt x="90487" y="76644"/>
                </a:moveTo>
                <a:lnTo>
                  <a:pt x="161861" y="19494"/>
                </a:lnTo>
                <a:lnTo>
                  <a:pt x="90487" y="162369"/>
                </a:lnTo>
                <a:lnTo>
                  <a:pt x="18986" y="19494"/>
                </a:lnTo>
                <a:lnTo>
                  <a:pt x="90487" y="76644"/>
                </a:lnTo>
                <a:close/>
              </a:path>
            </a:pathLst>
          </a:custGeom>
          <a:solidFill>
            <a:srgbClr val="487CB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4545012" y="2779712"/>
            <a:ext cx="52387" cy="433387"/>
          </a:xfrm>
          <a:custGeom>
            <a:avLst/>
            <a:gdLst>
              <a:gd name="connsiteX0" fmla="*/ 26923 w 52387"/>
              <a:gd name="connsiteY0" fmla="*/ 1206 h 433387"/>
              <a:gd name="connsiteX1" fmla="*/ 26923 w 52387"/>
              <a:gd name="connsiteY1" fmla="*/ 419544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387" h="433387">
                <a:moveTo>
                  <a:pt x="26923" y="1206"/>
                </a:moveTo>
                <a:lnTo>
                  <a:pt x="26923" y="419544"/>
                </a:lnTo>
              </a:path>
            </a:pathLst>
          </a:custGeom>
          <a:ln w="28575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631240" y="2108267"/>
            <a:ext cx="7772636" cy="19211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36066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biologique: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unificatrice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biologie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2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Spécificité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biologie: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êtres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vivants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objets</a:t>
            </a:r>
            <a:r>
              <a:rPr lang="en-US" altLang="zh-CN" sz="20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historiques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pic>
        <p:nvPicPr>
          <p:cNvPr id="115" name="Picture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5135880"/>
            <a:ext cx="1912620" cy="1257300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" y="3726179"/>
            <a:ext cx="1912620" cy="1333500"/>
          </a:xfrm>
          <a:prstGeom prst="rect">
            <a:avLst/>
          </a:prstGeom>
        </p:spPr>
      </p:pic>
      <p:pic>
        <p:nvPicPr>
          <p:cNvPr id="117" name="Picture 1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" y="2369820"/>
            <a:ext cx="1905000" cy="1287780"/>
          </a:xfrm>
          <a:prstGeom prst="rect">
            <a:avLst/>
          </a:prstGeom>
        </p:spPr>
      </p:pic>
      <p:sp>
        <p:nvSpPr>
          <p:cNvPr id="2" name="TextBox 117"/>
          <p:cNvSpPr txBox="1"/>
          <p:nvPr/>
        </p:nvSpPr>
        <p:spPr>
          <a:xfrm>
            <a:off x="34747" y="21513"/>
            <a:ext cx="8762377" cy="6794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35582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Etudes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expérimentales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naturelle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29"/>
              </a:lnSpc>
            </a:pPr>
            <a:endParaRPr lang="en-US" dirty="0"/>
          </a:p>
          <a:p>
            <a:pPr marL="474268" hangingPunct="0">
              <a:lnSpc>
                <a:spcPct val="11541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1937,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Tessier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Lhéritier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publient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série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d’expériences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réalisées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500" spc="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laboratoire.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Ils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étudient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dynamique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populations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drosophiles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(M.Blanc</a:t>
            </a:r>
            <a:r>
              <a:rPr lang="en-US" altLang="zh-CN" sz="15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p68).</a:t>
            </a:r>
          </a:p>
          <a:p>
            <a:pPr>
              <a:lnSpc>
                <a:spcPts val="935"/>
              </a:lnSpc>
            </a:pPr>
            <a:endParaRPr lang="en-US" dirty="0"/>
          </a:p>
          <a:p>
            <a:pPr marL="1217980" indent="-286511" hangingPunct="0">
              <a:lnSpc>
                <a:spcPct val="114583"/>
              </a:lnSpc>
            </a:pPr>
            <a:r>
              <a:rPr lang="en-US" altLang="zh-CN" sz="1400" spc="55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400" spc="55" dirty="0">
                <a:solidFill>
                  <a:srgbClr val="000000"/>
                </a:solidFill>
                <a:latin typeface="Arial"/>
                <a:ea typeface="Arial"/>
              </a:rPr>
              <a:t>Mélange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75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5" dirty="0">
                <a:solidFill>
                  <a:srgbClr val="000000"/>
                </a:solidFill>
                <a:latin typeface="Arial"/>
                <a:ea typeface="Arial"/>
              </a:rPr>
              <a:t>souches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4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ea typeface="Arial"/>
              </a:rPr>
              <a:t>type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5" dirty="0">
                <a:solidFill>
                  <a:srgbClr val="000000"/>
                </a:solidFill>
                <a:latin typeface="Arial"/>
                <a:ea typeface="Arial"/>
              </a:rPr>
              <a:t>sauvage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ea typeface="Arial"/>
              </a:rPr>
              <a:t>type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ea typeface="Arial"/>
              </a:rPr>
              <a:t>curly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4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ea typeface="Arial"/>
              </a:rPr>
              <a:t>vestigial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85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mesure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5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fréquences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alléliques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cours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temps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Selon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ea typeface="Arial"/>
              </a:rPr>
              <a:t>l’environnement,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ea typeface="Arial"/>
              </a:rPr>
              <a:t>l’une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ea typeface="Arial"/>
              </a:rPr>
              <a:t>l’autre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ea typeface="Arial"/>
              </a:rPr>
              <a:t>formes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alléliques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sera</a:t>
            </a:r>
            <a:r>
              <a:rPr lang="en-US" altLang="zh-CN" sz="14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favorisée.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60"/>
              </a:lnSpc>
            </a:pPr>
            <a:endParaRPr lang="en-US" dirty="0"/>
          </a:p>
          <a:p>
            <a:pPr marL="0" indent="3549065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Effet</a:t>
            </a:r>
            <a:r>
              <a:rPr lang="en-US" altLang="zh-CN" sz="1800" spc="1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800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sélection</a:t>
            </a:r>
            <a:r>
              <a:rPr lang="en-US" altLang="zh-CN" sz="1800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naturelle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69"/>
              </a:lnSpc>
            </a:pPr>
            <a:endParaRPr lang="en-US" dirty="0"/>
          </a:p>
          <a:p>
            <a:pPr marL="0" indent="3549065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Caractère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adaptatif</a:t>
            </a:r>
            <a:r>
              <a:rPr lang="en-US" altLang="zh-CN" sz="1800" spc="11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spc="11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sélection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 indent="2108885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Cy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55"/>
              </a:lnSpc>
            </a:pPr>
            <a:endParaRPr lang="en-US" dirty="0"/>
          </a:p>
          <a:p>
            <a:pPr marL="0" indent="2242108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v</a:t>
            </a:r>
          </a:p>
          <a:p>
            <a:pPr>
              <a:lnSpc>
                <a:spcPts val="190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Mod.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partir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60" y="678180"/>
            <a:ext cx="5227320" cy="4381500"/>
          </a:xfrm>
          <a:prstGeom prst="rect">
            <a:avLst/>
          </a:prstGeom>
        </p:spPr>
      </p:pic>
      <p:sp>
        <p:nvSpPr>
          <p:cNvPr id="2" name="Freeform 119"/>
          <p:cNvSpPr/>
          <p:nvPr/>
        </p:nvSpPr>
        <p:spPr>
          <a:xfrm>
            <a:off x="3333750" y="679450"/>
            <a:ext cx="5213350" cy="4362450"/>
          </a:xfrm>
          <a:custGeom>
            <a:avLst/>
            <a:gdLst>
              <a:gd name="connsiteX0" fmla="*/ 9525 w 5213350"/>
              <a:gd name="connsiteY0" fmla="*/ 4367149 h 4362450"/>
              <a:gd name="connsiteX1" fmla="*/ 5218048 w 5213350"/>
              <a:gd name="connsiteY1" fmla="*/ 4367149 h 4362450"/>
              <a:gd name="connsiteX2" fmla="*/ 5218048 w 5213350"/>
              <a:gd name="connsiteY2" fmla="*/ 7874 h 4362450"/>
              <a:gd name="connsiteX3" fmla="*/ 9525 w 5213350"/>
              <a:gd name="connsiteY3" fmla="*/ 7874 h 4362450"/>
              <a:gd name="connsiteX4" fmla="*/ 9525 w 5213350"/>
              <a:gd name="connsiteY4" fmla="*/ 4367149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3350" h="4362450">
                <a:moveTo>
                  <a:pt x="9525" y="4367149"/>
                </a:moveTo>
                <a:lnTo>
                  <a:pt x="5218048" y="4367149"/>
                </a:lnTo>
                <a:lnTo>
                  <a:pt x="5218048" y="7874"/>
                </a:lnTo>
                <a:lnTo>
                  <a:pt x="9525" y="7874"/>
                </a:lnTo>
                <a:lnTo>
                  <a:pt x="9525" y="436714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A5A5A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Picture 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pic>
        <p:nvPicPr>
          <p:cNvPr id="122" name="Picture 1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" y="754380"/>
            <a:ext cx="2331720" cy="5791200"/>
          </a:xfrm>
          <a:prstGeom prst="rect">
            <a:avLst/>
          </a:prstGeom>
        </p:spPr>
      </p:pic>
      <p:sp>
        <p:nvSpPr>
          <p:cNvPr id="3" name="Freeform 122"/>
          <p:cNvSpPr/>
          <p:nvPr/>
        </p:nvSpPr>
        <p:spPr>
          <a:xfrm>
            <a:off x="2176017" y="5795517"/>
            <a:ext cx="6561582" cy="656082"/>
          </a:xfrm>
          <a:custGeom>
            <a:avLst/>
            <a:gdLst>
              <a:gd name="connsiteX0" fmla="*/ 19685 w 6561582"/>
              <a:gd name="connsiteY0" fmla="*/ 657441 h 656082"/>
              <a:gd name="connsiteX1" fmla="*/ 6572250 w 6561582"/>
              <a:gd name="connsiteY1" fmla="*/ 657441 h 656082"/>
              <a:gd name="connsiteX2" fmla="*/ 6572250 w 6561582"/>
              <a:gd name="connsiteY2" fmla="*/ 9741 h 656082"/>
              <a:gd name="connsiteX3" fmla="*/ 19685 w 6561582"/>
              <a:gd name="connsiteY3" fmla="*/ 9741 h 656082"/>
              <a:gd name="connsiteX4" fmla="*/ 19685 w 6561582"/>
              <a:gd name="connsiteY4" fmla="*/ 657441 h 656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582" h="656082">
                <a:moveTo>
                  <a:pt x="19685" y="657441"/>
                </a:moveTo>
                <a:lnTo>
                  <a:pt x="6572250" y="657441"/>
                </a:lnTo>
                <a:lnTo>
                  <a:pt x="6572250" y="9741"/>
                </a:lnTo>
                <a:lnTo>
                  <a:pt x="19685" y="9741"/>
                </a:lnTo>
                <a:lnTo>
                  <a:pt x="19685" y="65744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3"/>
          <p:cNvSpPr txBox="1"/>
          <p:nvPr/>
        </p:nvSpPr>
        <p:spPr>
          <a:xfrm>
            <a:off x="259079" y="0"/>
            <a:ext cx="8625468" cy="6402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naturelle: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raison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fort?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L’exemple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drépanocytose.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39"/>
              </a:lnSpc>
            </a:pPr>
            <a:endParaRPr lang="en-US" dirty="0"/>
          </a:p>
          <a:p>
            <a:pPr marL="8321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Anophèle: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moustique</a:t>
            </a:r>
            <a:r>
              <a:rPr lang="en-US" altLang="zh-CN" sz="1400" spc="-8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vecteur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de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la</a:t>
            </a:r>
            <a:r>
              <a:rPr lang="en-US" altLang="zh-CN" sz="1400" spc="-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malaria</a:t>
            </a:r>
          </a:p>
          <a:p>
            <a:pPr>
              <a:lnSpc>
                <a:spcPts val="1720"/>
              </a:lnSpc>
            </a:pPr>
            <a:endParaRPr lang="en-US" dirty="0"/>
          </a:p>
          <a:p>
            <a:pPr marL="0" indent="83210">
              <a:lnSpc>
                <a:spcPct val="100000"/>
              </a:lnSpc>
            </a:pPr>
            <a:r>
              <a:rPr lang="en-US" altLang="zh-CN" sz="1400" b="1" u="sng" spc="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Malar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</a:rPr>
              <a:t>ia:</a:t>
            </a:r>
          </a:p>
          <a:p>
            <a:pPr marL="0" indent="8321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225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millions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cas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1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2009</a:t>
            </a:r>
          </a:p>
          <a:p>
            <a:pPr marL="8321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665000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morts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2010</a:t>
            </a:r>
            <a:r>
              <a:rPr lang="en-US" altLang="zh-CN" sz="14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(dont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1400" spc="25" dirty="0">
                <a:solidFill>
                  <a:srgbClr val="000000"/>
                </a:solidFill>
                <a:latin typeface="Times New Roman"/>
                <a:ea typeface="Times New Roman"/>
              </a:rPr>
              <a:t>90%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ea typeface="Times New Roman"/>
              </a:rPr>
              <a:t>enfants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Times New Roman"/>
                <a:ea typeface="Times New Roman"/>
              </a:rPr>
              <a:t>&lt;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Times New Roman"/>
                <a:ea typeface="Times New Roman"/>
              </a:rPr>
              <a:t>5ans)</a:t>
            </a:r>
          </a:p>
          <a:p>
            <a:pPr>
              <a:lnSpc>
                <a:spcPts val="1704"/>
              </a:lnSpc>
            </a:pPr>
            <a:endParaRPr lang="en-US" dirty="0"/>
          </a:p>
          <a:p>
            <a:pPr marL="83210" hangingPunct="0">
              <a:lnSpc>
                <a:spcPct val="983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Agent: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parasite</a:t>
            </a:r>
            <a:r>
              <a:rPr lang="en-US" altLang="zh-CN" sz="1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intracellulaire: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1400" b="1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P</a:t>
            </a:r>
            <a:r>
              <a:rPr lang="en-US" altLang="zh-CN" sz="1400" b="1" i="1" dirty="0">
                <a:solidFill>
                  <a:srgbClr val="000000"/>
                </a:solidFill>
                <a:latin typeface="Times New Roman"/>
                <a:ea typeface="Times New Roman"/>
              </a:rPr>
              <a:t>lasmodium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30"/>
              </a:lnSpc>
            </a:pPr>
            <a:endParaRPr lang="en-US" dirty="0"/>
          </a:p>
          <a:p>
            <a:pPr marL="0" indent="5843904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Source: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Malaria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Atlas</a:t>
            </a:r>
            <a:r>
              <a:rPr lang="en-US" altLang="zh-CN" sz="1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Project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89"/>
              </a:lnSpc>
            </a:pPr>
            <a:endParaRPr lang="en-US" dirty="0"/>
          </a:p>
          <a:p>
            <a:pPr marL="0" indent="203454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plasmodium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survit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mal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dans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les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cellules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falciformes!</a:t>
            </a:r>
          </a:p>
          <a:p>
            <a:pPr>
              <a:lnSpc>
                <a:spcPts val="1745"/>
              </a:lnSpc>
            </a:pPr>
            <a:endParaRPr lang="en-US" dirty="0"/>
          </a:p>
          <a:p>
            <a:pPr marL="2028444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mutation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délétère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peut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néanmoins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conférer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avantage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survie</a:t>
            </a:r>
            <a:r>
              <a:rPr lang="en-US" altLang="zh-CN" sz="1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maintenue</a:t>
            </a:r>
            <a:r>
              <a:rPr lang="en-US" altLang="zh-CN" sz="1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8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cours</a:t>
            </a:r>
            <a:r>
              <a:rPr lang="en-US" altLang="zh-CN" sz="1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  <p:pic>
        <p:nvPicPr>
          <p:cNvPr id="126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754380"/>
            <a:ext cx="3063240" cy="3855720"/>
          </a:xfrm>
          <a:prstGeom prst="rect">
            <a:avLst/>
          </a:prstGeom>
        </p:spPr>
      </p:pic>
      <p:pic>
        <p:nvPicPr>
          <p:cNvPr id="127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580" y="822960"/>
            <a:ext cx="3665220" cy="3406140"/>
          </a:xfrm>
          <a:prstGeom prst="rect">
            <a:avLst/>
          </a:prstGeom>
        </p:spPr>
      </p:pic>
      <p:sp>
        <p:nvSpPr>
          <p:cNvPr id="2" name="TextBox 127"/>
          <p:cNvSpPr txBox="1"/>
          <p:nvPr/>
        </p:nvSpPr>
        <p:spPr>
          <a:xfrm>
            <a:off x="233781" y="0"/>
            <a:ext cx="8675021" cy="6738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naturelle: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raison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fort?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L’exemple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poissons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glaces.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39"/>
              </a:lnSpc>
            </a:pPr>
            <a:endParaRPr lang="en-US" dirty="0"/>
          </a:p>
          <a:p>
            <a:pPr marL="0" indent="7365136">
              <a:lnSpc>
                <a:spcPct val="100000"/>
              </a:lnSpc>
            </a:pP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Image:</a:t>
            </a:r>
            <a:r>
              <a:rPr lang="en-US" altLang="zh-CN" sz="10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spc="-5" dirty="0">
                <a:solidFill>
                  <a:srgbClr val="000000"/>
                </a:solidFill>
                <a:latin typeface="Calibri"/>
                <a:ea typeface="Calibri"/>
              </a:rPr>
              <a:t>cnrs.fr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04"/>
              </a:lnSpc>
            </a:pPr>
            <a:endParaRPr lang="en-US" dirty="0"/>
          </a:p>
          <a:p>
            <a:pPr marL="251764" indent="19812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L’apparence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notre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planète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changé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au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cours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temps: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en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particulier,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position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continents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les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uns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par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rapport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aux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autres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s’est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constamment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modifiée.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C’est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ce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que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l’on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appelle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la</a:t>
            </a:r>
            <a:r>
              <a:rPr lang="en-US" altLang="zh-CN" sz="1400" b="1" u="sng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dérive</a:t>
            </a:r>
            <a:r>
              <a:rPr lang="en-US" altLang="zh-CN" sz="1400" b="1" u="sng" spc="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des</a:t>
            </a:r>
            <a:r>
              <a:rPr lang="en-US" altLang="zh-CN" sz="1400" b="1" u="sng" spc="44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400" b="1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continents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séparation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totale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l’Antarctique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l’Amérique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Sud,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par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formation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passage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Drake,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s’est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produite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environ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400" b="1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25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44" dirty="0">
                <a:solidFill>
                  <a:srgbClr val="000000"/>
                </a:solidFill>
                <a:latin typeface="Calibri"/>
                <a:ea typeface="Calibri"/>
              </a:rPr>
              <a:t>Ma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Cette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séparation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provoqué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formation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ea typeface="Calibri"/>
              </a:rPr>
              <a:t>d’un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courant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ea typeface="Calibri"/>
              </a:rPr>
              <a:t>marin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entourant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44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continent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antarctique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ea typeface="Calibri"/>
              </a:rPr>
              <a:t>appelé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courant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circumpolaire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antarctique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».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Celui-ci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conduit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l’isolement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eaux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l’océan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Antarctique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autres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eaux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globe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formation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front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polaire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qui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entraîné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une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baisse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supplémentaire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température</a:t>
            </a:r>
            <a:r>
              <a:rPr lang="en-US" altLang="zh-CN" sz="1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ea typeface="Calibri"/>
              </a:rPr>
              <a:t>l’eau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l’océan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ea typeface="Calibri"/>
              </a:rPr>
              <a:t>Antarctique</a:t>
            </a:r>
            <a:r>
              <a:rPr lang="en-US" altLang="zh-CN" sz="1400" spc="6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Avant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cette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ea typeface="Calibri"/>
              </a:rPr>
              <a:t>séparation,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environ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1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400" b="1" spc="20" dirty="0">
                <a:solidFill>
                  <a:srgbClr val="000000"/>
                </a:solidFill>
                <a:latin typeface="Calibri"/>
                <a:ea typeface="Calibri"/>
              </a:rPr>
              <a:t>38</a:t>
            </a:r>
            <a:r>
              <a:rPr lang="en-US" altLang="zh-CN" sz="14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spc="34" dirty="0">
                <a:solidFill>
                  <a:srgbClr val="000000"/>
                </a:solidFill>
                <a:latin typeface="Calibri"/>
                <a:ea typeface="Calibri"/>
              </a:rPr>
              <a:t>Ma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température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ea typeface="Calibri"/>
              </a:rPr>
              <a:t>l’océan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Austral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avait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ea typeface="Calibri"/>
              </a:rPr>
              <a:t>déjà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connu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ea typeface="Calibri"/>
              </a:rPr>
              <a:t>une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ea typeface="Calibri"/>
              </a:rPr>
              <a:t>première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baisse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brusque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ea typeface="Calibri"/>
              </a:rPr>
              <a:t>température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ea typeface="Calibri"/>
              </a:rPr>
              <a:t>calotte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0" dirty="0">
                <a:solidFill>
                  <a:srgbClr val="000000"/>
                </a:solidFill>
                <a:latin typeface="Calibri"/>
                <a:ea typeface="Calibri"/>
              </a:rPr>
              <a:t>glaciaire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avait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Calibri"/>
                <a:ea typeface="Calibri"/>
              </a:rPr>
              <a:t>commencé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4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ea typeface="Calibri"/>
              </a:rPr>
              <a:t>recouvrir</a:t>
            </a:r>
            <a:r>
              <a:rPr lang="en-US" altLang="zh-CN" sz="1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25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continent</a:t>
            </a:r>
            <a:r>
              <a:rPr lang="en-US" altLang="zh-CN" sz="1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Calibri"/>
                <a:ea typeface="Calibri"/>
              </a:rPr>
              <a:t>Antarctique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1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708660"/>
            <a:ext cx="3413760" cy="2583180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3360420"/>
            <a:ext cx="3413760" cy="2598420"/>
          </a:xfrm>
          <a:prstGeom prst="rect">
            <a:avLst/>
          </a:prstGeom>
        </p:spPr>
      </p:pic>
      <p:pic>
        <p:nvPicPr>
          <p:cNvPr id="131" name="Picture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179" y="4351020"/>
            <a:ext cx="3947160" cy="2407920"/>
          </a:xfrm>
          <a:prstGeom prst="rect">
            <a:avLst/>
          </a:prstGeom>
        </p:spPr>
      </p:pic>
      <p:pic>
        <p:nvPicPr>
          <p:cNvPr id="132" name="Picture 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  <p:sp>
        <p:nvSpPr>
          <p:cNvPr id="2" name="TextBox 132"/>
          <p:cNvSpPr txBox="1"/>
          <p:nvPr/>
        </p:nvSpPr>
        <p:spPr>
          <a:xfrm>
            <a:off x="233781" y="0"/>
            <a:ext cx="8789320" cy="289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naturelle: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raison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fort?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L’exemple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poissons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9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00" dirty="0">
                <a:solidFill>
                  <a:srgbClr val="000000"/>
                </a:solidFill>
                <a:latin typeface="Arial"/>
                <a:ea typeface="Arial"/>
              </a:rPr>
              <a:t>glaces.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3943222" y="755937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4286377" y="752550"/>
            <a:ext cx="4804538" cy="645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poissons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glaces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(famille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Channichthyidae)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vivent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l’antarctique,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eaux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dont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température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varie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4</a:t>
            </a:r>
            <a:r>
              <a:rPr lang="en-US" altLang="zh-CN" sz="1400" dirty="0">
                <a:solidFill>
                  <a:srgbClr val="000000"/>
                </a:solidFill>
                <a:latin typeface="MS Gothic"/>
                <a:ea typeface="MS Gothic"/>
              </a:rPr>
              <a:t>°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2</a:t>
            </a:r>
            <a:r>
              <a:rPr lang="en-US" altLang="zh-CN" sz="1400" dirty="0">
                <a:solidFill>
                  <a:srgbClr val="000000"/>
                </a:solidFill>
                <a:latin typeface="MS Gothic"/>
                <a:ea typeface="MS Gothic"/>
              </a:rPr>
              <a:t>°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(du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fait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salinité,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elle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liquide).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3943222" y="1439070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4286377" y="1435535"/>
            <a:ext cx="459714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Leur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sang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contient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protéines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antigels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»,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composées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motifs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répétitifs.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3943222" y="1904928"/>
            <a:ext cx="448840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3154" algn="l"/>
              </a:tabLst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•	Le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poisson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glaces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n’a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globules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rouges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!</a:t>
            </a:r>
          </a:p>
        </p:txBody>
      </p:sp>
      <p:sp>
        <p:nvSpPr>
          <p:cNvPr id="138" name="TextBox 138"/>
          <p:cNvSpPr txBox="1"/>
          <p:nvPr/>
        </p:nvSpPr>
        <p:spPr>
          <a:xfrm>
            <a:off x="3943222" y="2164494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39" name="TextBox 139"/>
          <p:cNvSpPr txBox="1"/>
          <p:nvPr/>
        </p:nvSpPr>
        <p:spPr>
          <a:xfrm>
            <a:off x="4286377" y="2160980"/>
            <a:ext cx="4690036" cy="427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échanges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d’oxygène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assurés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travers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peau,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l’O2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dissous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sang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transféré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aux</a:t>
            </a:r>
            <a:r>
              <a:rPr lang="en-US" altLang="zh-CN" sz="1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organes.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3943222" y="2634140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4286377" y="2630605"/>
            <a:ext cx="450400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Leur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corps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contient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non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d’hémoglobine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ni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myoglobine</a:t>
            </a:r>
            <a:r>
              <a:rPr lang="en-US" altLang="zh-CN" sz="14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fonctionnelle.</a:t>
            </a:r>
          </a:p>
        </p:txBody>
      </p:sp>
      <p:sp>
        <p:nvSpPr>
          <p:cNvPr id="142" name="TextBox 142"/>
          <p:cNvSpPr txBox="1"/>
          <p:nvPr/>
        </p:nvSpPr>
        <p:spPr>
          <a:xfrm>
            <a:off x="3943222" y="3103532"/>
            <a:ext cx="1894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143" name="TextBox 143"/>
          <p:cNvSpPr txBox="1"/>
          <p:nvPr/>
        </p:nvSpPr>
        <p:spPr>
          <a:xfrm>
            <a:off x="4286377" y="3099998"/>
            <a:ext cx="4811162" cy="2638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Cependant,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trouve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leur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génome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fossilisés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deux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chaînes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l’hémoglobine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gène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présent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mais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intégré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mutations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introduisant</a:t>
            </a:r>
            <a:r>
              <a:rPr lang="en-US" altLang="zh-CN" sz="14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codons</a:t>
            </a:r>
            <a:r>
              <a:rPr lang="en-US" altLang="zh-CN" sz="1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STOP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protéines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correspondantes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" dirty="0">
                <a:solidFill>
                  <a:srgbClr val="000000"/>
                </a:solidFill>
                <a:latin typeface="Arial"/>
                <a:ea typeface="Arial"/>
              </a:rPr>
              <a:t>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ynthétisées!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35"/>
              </a:lnSpc>
            </a:pPr>
            <a:endParaRPr lang="en-US" dirty="0"/>
          </a:p>
          <a:p>
            <a:pPr marL="3064129" hangingPunct="0">
              <a:lnSpc>
                <a:spcPct val="95416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Perte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800" b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l’hémoglobine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Perte</a:t>
            </a:r>
            <a:r>
              <a:rPr lang="en-US" altLang="zh-CN" sz="8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800" b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globules</a:t>
            </a:r>
            <a:r>
              <a:rPr lang="en-US" altLang="zh-CN" sz="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rouges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199339" y="5750738"/>
            <a:ext cx="3051810" cy="152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US" altLang="zh-CN" sz="10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  <a:r>
              <a:rPr lang="en-US" altLang="zh-CN" sz="10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http://www.mnhn.fr/glecointre/Collections.html</a:t>
            </a:r>
          </a:p>
        </p:txBody>
      </p:sp>
      <p:sp>
        <p:nvSpPr>
          <p:cNvPr id="145" name="TextBox 145"/>
          <p:cNvSpPr txBox="1"/>
          <p:nvPr/>
        </p:nvSpPr>
        <p:spPr>
          <a:xfrm>
            <a:off x="212445" y="6118174"/>
            <a:ext cx="2369262" cy="6311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u="sng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Sources</a:t>
            </a:r>
            <a:r>
              <a:rPr lang="en-US" altLang="zh-CN" sz="1400" spc="5" dirty="0">
                <a:solidFill>
                  <a:srgbClr val="000000"/>
                </a:solidFill>
                <a:latin typeface="Calibri"/>
                <a:ea typeface="Calibri"/>
              </a:rPr>
              <a:t>: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Lecointre</a:t>
            </a:r>
            <a:r>
              <a:rPr lang="en-US" altLang="zh-CN"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Ouzouf-Costa,</a:t>
            </a:r>
            <a:r>
              <a:rPr lang="en-US" altLang="zh-CN" sz="1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2004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S.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B.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Carrol</a:t>
            </a:r>
            <a:r>
              <a:rPr lang="en-US" altLang="zh-CN" sz="1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Calibri"/>
                <a:ea typeface="Calibri"/>
              </a:rPr>
              <a:t>2006</a:t>
            </a:r>
          </a:p>
        </p:txBody>
      </p:sp>
      <p:sp>
        <p:nvSpPr>
          <p:cNvPr id="146" name="TextBox 146"/>
          <p:cNvSpPr txBox="1"/>
          <p:nvPr/>
        </p:nvSpPr>
        <p:spPr>
          <a:xfrm>
            <a:off x="6332854" y="6027191"/>
            <a:ext cx="176370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2127">
              <a:lnSpc>
                <a:spcPct val="100000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Perte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l’affinité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l’hémoglobine</a:t>
            </a:r>
          </a:p>
          <a:p>
            <a:pPr marL="0" indent="262127">
              <a:lnSpc>
                <a:spcPct val="100000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pour</a:t>
            </a:r>
            <a:r>
              <a:rPr lang="en-US" altLang="zh-CN" sz="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l’oxygène</a:t>
            </a:r>
          </a:p>
          <a:p>
            <a:pPr marL="0">
              <a:lnSpc>
                <a:spcPct val="100000"/>
              </a:lnSpc>
            </a:pP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Protéines</a:t>
            </a:r>
            <a:r>
              <a:rPr lang="en-US" altLang="zh-CN" sz="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800" b="1" dirty="0">
                <a:solidFill>
                  <a:srgbClr val="000000"/>
                </a:solidFill>
                <a:latin typeface="Calibri"/>
                <a:ea typeface="Calibri"/>
              </a:rPr>
              <a:t>antigel</a:t>
            </a:r>
          </a:p>
        </p:txBody>
      </p:sp>
      <p:sp>
        <p:nvSpPr>
          <p:cNvPr id="147" name="TextBox 147"/>
          <p:cNvSpPr txBox="1"/>
          <p:nvPr/>
        </p:nvSpPr>
        <p:spPr>
          <a:xfrm>
            <a:off x="8439657" y="6462674"/>
            <a:ext cx="1676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1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0080"/>
          </a:xfrm>
          <a:prstGeom prst="rect">
            <a:avLst/>
          </a:prstGeom>
        </p:spPr>
      </p:pic>
      <p:sp>
        <p:nvSpPr>
          <p:cNvPr id="2" name="TextBox 149"/>
          <p:cNvSpPr txBox="1"/>
          <p:nvPr/>
        </p:nvSpPr>
        <p:spPr>
          <a:xfrm>
            <a:off x="559917" y="34341"/>
            <a:ext cx="8163848" cy="63454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19835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naturelle: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raison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fort?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44"/>
              </a:lnSpc>
            </a:pPr>
            <a:endParaRPr lang="en-US" dirty="0"/>
          </a:p>
          <a:p>
            <a:pPr marL="0" hangingPunct="0">
              <a:lnSpc>
                <a:spcPct val="1483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cours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l’évolution,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populations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accumulent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une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série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modifications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(mut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ations).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9"/>
              </a:lnSpc>
            </a:pPr>
            <a:endParaRPr lang="en-US" dirty="0"/>
          </a:p>
          <a:p>
            <a:pPr marL="0" hangingPunct="0">
              <a:lnSpc>
                <a:spcPct val="1495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Celles-ci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peuvent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(ou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non)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apporter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avantage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sélectif.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plupart</a:t>
            </a:r>
            <a:r>
              <a:rPr lang="en-US" altLang="zh-CN" sz="1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neutr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00"/>
              </a:lnSpc>
            </a:pPr>
            <a:endParaRPr lang="en-US" dirty="0"/>
          </a:p>
          <a:p>
            <a:pPr marL="0" hangingPunct="0">
              <a:lnSpc>
                <a:spcPct val="150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Cependant,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modifications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niveau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génome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8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facilement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réversibles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(ex: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fossilisation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l’hémoglobine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poissons</a:t>
            </a:r>
            <a:r>
              <a:rPr lang="en-US" altLang="zh-CN" sz="1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gla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ces)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2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historique,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repart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zéro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(F.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Jacobs:</a:t>
            </a:r>
          </a:p>
          <a:p>
            <a:pPr>
              <a:lnSpc>
                <a:spcPts val="10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Bricolage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»)</a:t>
            </a:r>
          </a:p>
          <a:p>
            <a:pPr>
              <a:lnSpc>
                <a:spcPts val="1080"/>
              </a:lnSpc>
            </a:pPr>
            <a:endParaRPr lang="en-US" dirty="0"/>
          </a:p>
          <a:p>
            <a:pPr marL="0" indent="457199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Possibilité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d’aboutir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cul-de-sac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évolutif</a:t>
            </a:r>
          </a:p>
          <a:p>
            <a:pPr>
              <a:lnSpc>
                <a:spcPts val="1080"/>
              </a:lnSpc>
            </a:pPr>
            <a:endParaRPr lang="en-US" dirty="0"/>
          </a:p>
          <a:p>
            <a:pPr marL="0" indent="457199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formes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vie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existantes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ne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pas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parfaites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».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50"/>
          <p:cNvSpPr txBox="1"/>
          <p:nvPr/>
        </p:nvSpPr>
        <p:spPr>
          <a:xfrm>
            <a:off x="1639570" y="907879"/>
            <a:ext cx="5833042" cy="396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Historique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64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40" dirty="0">
                <a:solidFill>
                  <a:srgbClr val="7D7D7D"/>
                </a:solidFill>
                <a:latin typeface="Arial"/>
                <a:ea typeface="Arial"/>
              </a:rPr>
              <a:t>Les</a:t>
            </a:r>
            <a:r>
              <a:rPr lang="en-US" altLang="zh-CN" sz="2000" spc="-1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7D7D7D"/>
                </a:solidFill>
                <a:latin typeface="Arial"/>
                <a:ea typeface="Arial"/>
              </a:rPr>
              <a:t>précurseurs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12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ea typeface="Arial"/>
              </a:rPr>
              <a:t>Darw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ea typeface="Arial"/>
              </a:rPr>
              <a:t>in</a:t>
            </a:r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synthétique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</a:p>
          <a:p>
            <a:pPr>
              <a:lnSpc>
                <a:spcPts val="11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’évolution</a:t>
            </a:r>
            <a:r>
              <a:rPr lang="en-US" altLang="zh-CN" sz="20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sélection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naturelle: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raison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du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plus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fort?</a:t>
            </a:r>
          </a:p>
          <a:p>
            <a:pPr>
              <a:lnSpc>
                <a:spcPts val="700"/>
              </a:lnSpc>
            </a:pPr>
            <a:endParaRPr lang="en-US" dirty="0"/>
          </a:p>
          <a:p>
            <a:pPr marL="457200" hangingPunct="0">
              <a:lnSpc>
                <a:spcPct val="148333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L’apparition</a:t>
            </a:r>
            <a:r>
              <a:rPr lang="en-US" altLang="zh-CN" sz="20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nouveaux</a:t>
            </a:r>
            <a:r>
              <a:rPr lang="en-US" altLang="zh-CN"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organes:</a:t>
            </a:r>
            <a:r>
              <a:rPr lang="en-US" altLang="zh-CN" sz="20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développementaux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à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l’échelle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génomes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51"/>
          <p:cNvSpPr txBox="1"/>
          <p:nvPr/>
        </p:nvSpPr>
        <p:spPr>
          <a:xfrm>
            <a:off x="701649" y="2551844"/>
            <a:ext cx="8033429" cy="10991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«</a:t>
            </a:r>
            <a:r>
              <a:rPr lang="en-US" altLang="zh-CN" sz="1800" i="1" spc="1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…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a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study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the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effects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genes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during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development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is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as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essential</a:t>
            </a:r>
            <a:r>
              <a:rPr lang="en-US" altLang="zh-CN" sz="1800" i="1" spc="1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for</a:t>
            </a:r>
            <a:r>
              <a:rPr lang="en-US" altLang="zh-CN" sz="1800" i="1" spc="10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an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understanding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evolution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as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are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the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study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mutation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and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that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selection.</a:t>
            </a:r>
            <a:r>
              <a:rPr lang="en-US" altLang="zh-CN" sz="1800" i="1" spc="-5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6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Arial"/>
                <a:ea typeface="Arial"/>
              </a:rPr>
              <a:t>Julian</a:t>
            </a:r>
            <a:r>
              <a:rPr lang="en-US" altLang="zh-CN" sz="18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Arial"/>
                <a:ea typeface="Arial"/>
              </a:rPr>
              <a:t>Huxley</a:t>
            </a:r>
            <a:r>
              <a:rPr lang="en-US" altLang="zh-CN" sz="18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(Evolution: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The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Modern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Synthesis,</a:t>
            </a:r>
            <a:r>
              <a:rPr lang="en-US" altLang="zh-CN" sz="1800" spc="-8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1942)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2220"/>
            <a:ext cx="9144000" cy="1203960"/>
          </a:xfrm>
          <a:prstGeom prst="rect">
            <a:avLst/>
          </a:prstGeom>
        </p:spPr>
      </p:pic>
      <p:sp>
        <p:nvSpPr>
          <p:cNvPr id="2" name="TextBox 153"/>
          <p:cNvSpPr txBox="1"/>
          <p:nvPr/>
        </p:nvSpPr>
        <p:spPr>
          <a:xfrm>
            <a:off x="1746250" y="1180170"/>
            <a:ext cx="5610431" cy="2349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La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théorie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de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l’évolution</a:t>
            </a:r>
            <a:r>
              <a:rPr lang="en-US" altLang="zh-CN" sz="2800" i="1" spc="10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19"/>
              </a:lnSpc>
            </a:pPr>
            <a:endParaRPr lang="en-US" dirty="0"/>
          </a:p>
          <a:p>
            <a:pPr marL="0" indent="9410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Comment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forment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organes?</a:t>
            </a:r>
          </a:p>
          <a:p>
            <a:pPr marL="0" indent="280035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génétique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154"/>
          <p:cNvSpPr/>
          <p:nvPr/>
        </p:nvSpPr>
        <p:spPr>
          <a:xfrm>
            <a:off x="6432550" y="2406650"/>
            <a:ext cx="514350" cy="1238250"/>
          </a:xfrm>
          <a:custGeom>
            <a:avLst/>
            <a:gdLst>
              <a:gd name="connsiteX0" fmla="*/ 11684 w 514350"/>
              <a:gd name="connsiteY0" fmla="*/ 14224 h 1238250"/>
              <a:gd name="connsiteX1" fmla="*/ 263652 w 514350"/>
              <a:gd name="connsiteY1" fmla="*/ 56261 h 1238250"/>
              <a:gd name="connsiteX2" fmla="*/ 263652 w 514350"/>
              <a:gd name="connsiteY2" fmla="*/ 584327 h 1238250"/>
              <a:gd name="connsiteX3" fmla="*/ 515746 w 514350"/>
              <a:gd name="connsiteY3" fmla="*/ 626364 h 1238250"/>
              <a:gd name="connsiteX4" fmla="*/ 263652 w 514350"/>
              <a:gd name="connsiteY4" fmla="*/ 668274 h 1238250"/>
              <a:gd name="connsiteX5" fmla="*/ 263652 w 514350"/>
              <a:gd name="connsiteY5" fmla="*/ 1196340 h 1238250"/>
              <a:gd name="connsiteX6" fmla="*/ 11684 w 514350"/>
              <a:gd name="connsiteY6" fmla="*/ 1238377 h 12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350" h="1238250">
                <a:moveTo>
                  <a:pt x="11684" y="14224"/>
                </a:moveTo>
                <a:cubicBezTo>
                  <a:pt x="150876" y="14224"/>
                  <a:pt x="263652" y="33020"/>
                  <a:pt x="263652" y="56261"/>
                </a:cubicBezTo>
                <a:lnTo>
                  <a:pt x="263652" y="584327"/>
                </a:lnTo>
                <a:cubicBezTo>
                  <a:pt x="263652" y="607441"/>
                  <a:pt x="376555" y="626364"/>
                  <a:pt x="515746" y="626364"/>
                </a:cubicBezTo>
                <a:cubicBezTo>
                  <a:pt x="376555" y="626364"/>
                  <a:pt x="263652" y="645160"/>
                  <a:pt x="263652" y="668274"/>
                </a:cubicBezTo>
                <a:lnTo>
                  <a:pt x="263652" y="1196340"/>
                </a:lnTo>
                <a:cubicBezTo>
                  <a:pt x="263652" y="1219581"/>
                  <a:pt x="150876" y="1238377"/>
                  <a:pt x="11684" y="1238377"/>
                </a:cubicBezTo>
              </a:path>
            </a:pathLst>
          </a:custGeom>
          <a:ln w="9525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TextBox 155"/>
          <p:cNvSpPr txBox="1"/>
          <p:nvPr/>
        </p:nvSpPr>
        <p:spPr>
          <a:xfrm>
            <a:off x="631240" y="1172248"/>
            <a:ext cx="7614238" cy="35078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Question: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contrôlent-ils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formation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organismes</a:t>
            </a:r>
            <a:r>
              <a:rPr lang="en-US" altLang="zh-CN" sz="1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complexes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(multicellulaires)?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Si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oui,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comment?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39"/>
              </a:lnSpc>
            </a:pPr>
            <a:endParaRPr lang="en-US" dirty="0"/>
          </a:p>
          <a:p>
            <a:pPr marL="0" indent="359968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•Différentiation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cellulaire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spécialisation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6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cellules</a:t>
            </a:r>
          </a:p>
          <a:p>
            <a:pPr>
              <a:lnSpc>
                <a:spcPts val="955"/>
              </a:lnSpc>
            </a:pPr>
            <a:endParaRPr lang="en-US" dirty="0"/>
          </a:p>
          <a:p>
            <a:pPr marL="0" indent="359968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•Formation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organes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(forme,</a:t>
            </a:r>
            <a:r>
              <a:rPr lang="en-US" altLang="zh-CN" sz="16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taille)</a:t>
            </a:r>
          </a:p>
          <a:p>
            <a:pPr>
              <a:lnSpc>
                <a:spcPts val="960"/>
              </a:lnSpc>
            </a:pPr>
            <a:endParaRPr lang="en-US" dirty="0"/>
          </a:p>
          <a:p>
            <a:pPr marL="0" indent="359968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•Organisation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plan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corps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(Quel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organe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forme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où)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50"/>
              </a:lnSpc>
            </a:pPr>
            <a:endParaRPr lang="en-US" dirty="0"/>
          </a:p>
          <a:p>
            <a:pPr marL="71932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Hypothèse: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mutations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dans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gènes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contrôlant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ces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processus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devraient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conduire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un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développement</a:t>
            </a:r>
            <a:r>
              <a:rPr lang="en-US" altLang="zh-CN" sz="1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aberrant</a:t>
            </a:r>
          </a:p>
        </p:txBody>
      </p:sp>
      <p:sp>
        <p:nvSpPr>
          <p:cNvPr id="156" name="TextBox 156"/>
          <p:cNvSpPr txBox="1"/>
          <p:nvPr/>
        </p:nvSpPr>
        <p:spPr>
          <a:xfrm>
            <a:off x="8439657" y="6462674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693420"/>
            <a:ext cx="4716779" cy="5989320"/>
          </a:xfrm>
          <a:prstGeom prst="rect">
            <a:avLst/>
          </a:prstGeom>
        </p:spPr>
      </p:pic>
      <p:pic>
        <p:nvPicPr>
          <p:cNvPr id="159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20" y="1325880"/>
            <a:ext cx="3718560" cy="4762500"/>
          </a:xfrm>
          <a:prstGeom prst="rect">
            <a:avLst/>
          </a:prstGeom>
        </p:spPr>
      </p:pic>
      <p:pic>
        <p:nvPicPr>
          <p:cNvPr id="160" name="Picture 1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2" name="TextBox 160"/>
          <p:cNvSpPr txBox="1"/>
          <p:nvPr/>
        </p:nvSpPr>
        <p:spPr>
          <a:xfrm>
            <a:off x="247802" y="95299"/>
            <a:ext cx="8151740" cy="6598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485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monstres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prometteurs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(Goldschmidt,</a:t>
            </a:r>
            <a:r>
              <a:rPr lang="en-US" altLang="zh-CN" sz="2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1940)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94"/>
              </a:lnSpc>
            </a:pPr>
            <a:endParaRPr lang="en-US" dirty="0"/>
          </a:p>
          <a:p>
            <a:pPr marL="5064607" hangingPunct="0">
              <a:lnSpc>
                <a:spcPct val="100000"/>
              </a:lnSpc>
            </a:pP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USDA-Agricultural</a:t>
            </a:r>
            <a:r>
              <a:rPr lang="en-US" altLang="zh-CN" sz="1000" i="1" spc="-4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Research</a:t>
            </a:r>
            <a:r>
              <a:rPr lang="en-US" altLang="zh-CN" sz="1000" i="1" spc="-4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Service,</a:t>
            </a:r>
            <a:r>
              <a:rPr lang="en-US" altLang="zh-CN" sz="1000" i="1" spc="-4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Poisonous</a:t>
            </a:r>
            <a:r>
              <a:rPr lang="en-US" altLang="zh-CN" sz="1000" i="1" spc="-5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Plant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Research</a:t>
            </a:r>
            <a:r>
              <a:rPr lang="en-US" altLang="zh-CN" sz="1000" i="1" spc="-4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Lab,</a:t>
            </a:r>
            <a:r>
              <a:rPr lang="en-US" altLang="zh-CN" sz="1000" i="1" spc="-4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Logan,</a:t>
            </a:r>
            <a:r>
              <a:rPr lang="en-US" altLang="zh-CN" sz="1000" i="1" spc="-4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FEFEFE"/>
                </a:solidFill>
                <a:latin typeface="Arial"/>
                <a:ea typeface="Arial"/>
              </a:rPr>
              <a:t>Utah.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3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i="1" dirty="0">
                <a:solidFill>
                  <a:srgbClr val="FEFEFE"/>
                </a:solidFill>
                <a:latin typeface="Times New Roman"/>
                <a:ea typeface="Times New Roman"/>
              </a:rPr>
              <a:t>Odilon</a:t>
            </a:r>
            <a:r>
              <a:rPr lang="en-US" altLang="zh-CN" sz="1800" i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dirty="0">
                <a:solidFill>
                  <a:srgbClr val="FEFEFE"/>
                </a:solidFill>
                <a:latin typeface="Times New Roman"/>
                <a:ea typeface="Times New Roman"/>
              </a:rPr>
              <a:t>Redon,</a:t>
            </a:r>
            <a:r>
              <a:rPr lang="en-US" altLang="zh-CN" sz="1800" i="1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dirty="0">
                <a:solidFill>
                  <a:srgbClr val="FEFEFE"/>
                </a:solidFill>
                <a:latin typeface="Times New Roman"/>
                <a:ea typeface="Times New Roman"/>
              </a:rPr>
              <a:t>vers</a:t>
            </a:r>
            <a:r>
              <a:rPr lang="en-US" altLang="zh-CN" sz="1800" i="1" spc="-34" dirty="0">
                <a:solidFill>
                  <a:srgbClr val="FEFEF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i="1" dirty="0">
                <a:solidFill>
                  <a:srgbClr val="FEFEFE"/>
                </a:solidFill>
                <a:latin typeface="Times New Roman"/>
                <a:ea typeface="Times New Roman"/>
              </a:rPr>
              <a:t>1914</a:t>
            </a:r>
          </a:p>
        </p:txBody>
      </p:sp>
      <p:sp>
        <p:nvSpPr>
          <p:cNvPr id="161" name="TextBox 161"/>
          <p:cNvSpPr txBox="1"/>
          <p:nvPr/>
        </p:nvSpPr>
        <p:spPr>
          <a:xfrm>
            <a:off x="8439657" y="6462674"/>
            <a:ext cx="1676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39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2536825" y="21369"/>
            <a:ext cx="4202742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Qu’est-ce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qu’une</a:t>
            </a:r>
            <a:r>
              <a:rPr lang="en-US" altLang="zh-CN" sz="2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théorie?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42900" y="1028020"/>
            <a:ext cx="8382803" cy="5596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22148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Thé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orie</a:t>
            </a:r>
          </a:p>
          <a:p>
            <a:pPr>
              <a:lnSpc>
                <a:spcPts val="844"/>
              </a:lnSpc>
            </a:pPr>
            <a:endParaRPr lang="en-US" dirty="0"/>
          </a:p>
          <a:p>
            <a:pPr marL="0" indent="422148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petit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Robert</a:t>
            </a:r>
            <a:r>
              <a:rPr lang="en-US" altLang="zh-CN"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(1982):</a:t>
            </a:r>
          </a:p>
          <a:p>
            <a:pPr>
              <a:lnSpc>
                <a:spcPts val="839"/>
              </a:lnSpc>
            </a:pPr>
            <a:endParaRPr lang="en-US" dirty="0"/>
          </a:p>
          <a:p>
            <a:pPr marL="821436" hangingPunct="0">
              <a:lnSpc>
                <a:spcPct val="124583"/>
              </a:lnSpc>
            </a:pP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•</a:t>
            </a:r>
            <a:r>
              <a:rPr lang="en-US" altLang="zh-CN" sz="1600" spc="5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Ensemble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d’idées,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de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concepts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abstraits,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plus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ou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moins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organisés,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appliqué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à</a:t>
            </a:r>
            <a:r>
              <a:rPr lang="en-US" altLang="zh-CN" sz="1600" i="1" spc="55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un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spc="-5" dirty="0">
                <a:solidFill>
                  <a:srgbClr val="4E80BB"/>
                </a:solidFill>
                <a:latin typeface="Arial"/>
                <a:ea typeface="Arial"/>
              </a:rPr>
              <a:t>domaine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821436" hangingPunct="0">
              <a:lnSpc>
                <a:spcPct val="125000"/>
              </a:lnSpc>
            </a:pPr>
            <a:r>
              <a:rPr lang="en-US" altLang="zh-CN" sz="1600" dirty="0">
                <a:solidFill>
                  <a:srgbClr val="4E80BB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Sc.: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Construction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intellectuelle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méthodique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et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organisée,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de</a:t>
            </a:r>
            <a:r>
              <a:rPr lang="en-US" altLang="zh-CN" sz="1600" i="1" spc="-110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caractère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spc="-5" dirty="0">
                <a:solidFill>
                  <a:srgbClr val="4E80BB"/>
                </a:solidFill>
                <a:latin typeface="Arial"/>
                <a:ea typeface="Arial"/>
              </a:rPr>
              <a:t>hypot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hétique.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22148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Vocabulaire</a:t>
            </a:r>
            <a:r>
              <a:rPr lang="en-US" altLang="zh-CN"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technique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analytique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l’épistémologie,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Robert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Nadeau,</a:t>
            </a:r>
            <a:r>
              <a:rPr lang="en-US" altLang="zh-CN" sz="16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PUF.</a:t>
            </a:r>
          </a:p>
          <a:p>
            <a:pPr>
              <a:lnSpc>
                <a:spcPts val="835"/>
              </a:lnSpc>
            </a:pPr>
            <a:endParaRPr lang="en-US" dirty="0"/>
          </a:p>
          <a:p>
            <a:pPr marL="821436" hangingPunct="0">
              <a:lnSpc>
                <a:spcPct val="125000"/>
              </a:lnSpc>
            </a:pPr>
            <a:r>
              <a:rPr lang="en-US" altLang="zh-CN" sz="1200" dirty="0">
                <a:solidFill>
                  <a:srgbClr val="4E80BB"/>
                </a:solidFill>
                <a:latin typeface="Arial"/>
                <a:ea typeface="Arial"/>
              </a:rPr>
              <a:t>•</a:t>
            </a:r>
            <a:r>
              <a:rPr lang="en-US" altLang="zh-CN" sz="1200" spc="60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Système</a:t>
            </a:r>
            <a:r>
              <a:rPr lang="en-US" altLang="zh-CN" sz="1600" i="1" spc="8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intellectuel</a:t>
            </a:r>
            <a:r>
              <a:rPr lang="en-US" altLang="zh-CN" sz="1600" i="1" spc="85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provisoire</a:t>
            </a:r>
            <a:r>
              <a:rPr lang="en-US" altLang="zh-CN" sz="1600" i="1" spc="8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et</a:t>
            </a:r>
            <a:r>
              <a:rPr lang="en-US" altLang="zh-CN" sz="1600" i="1" spc="8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révisable.</a:t>
            </a:r>
            <a:r>
              <a:rPr lang="en-US" altLang="zh-CN" sz="1600" i="1" spc="85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[...]</a:t>
            </a:r>
            <a:r>
              <a:rPr lang="en-US" altLang="zh-CN" sz="1600" i="1" spc="8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Pour</a:t>
            </a:r>
            <a:r>
              <a:rPr lang="en-US" altLang="zh-CN" sz="1600" i="1" spc="85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Popper,</a:t>
            </a:r>
            <a:r>
              <a:rPr lang="en-US" altLang="zh-CN" sz="1600" i="1" spc="8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il</a:t>
            </a:r>
            <a:r>
              <a:rPr lang="en-US" altLang="zh-CN" sz="1600" i="1" spc="85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s’agit</a:t>
            </a:r>
            <a:r>
              <a:rPr lang="en-US" altLang="zh-CN" sz="1600" i="1" spc="8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d’un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4E80BB"/>
                </a:solidFill>
                <a:latin typeface="Arial"/>
                <a:ea typeface="Arial"/>
              </a:rPr>
              <a:t>système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40" dirty="0">
                <a:solidFill>
                  <a:srgbClr val="4E80BB"/>
                </a:solidFill>
                <a:latin typeface="Arial"/>
                <a:ea typeface="Arial"/>
              </a:rPr>
              <a:t>formé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50" dirty="0">
                <a:solidFill>
                  <a:srgbClr val="4E80BB"/>
                </a:solidFill>
                <a:latin typeface="Arial"/>
                <a:ea typeface="Arial"/>
              </a:rPr>
              <a:t>d</a:t>
            </a:r>
            <a:r>
              <a:rPr lang="en-US" altLang="zh-CN" sz="1600" i="1" spc="15" dirty="0">
                <a:solidFill>
                  <a:srgbClr val="4E80BB"/>
                </a:solidFill>
                <a:latin typeface="Arial"/>
                <a:ea typeface="Arial"/>
              </a:rPr>
              <a:t>’</a:t>
            </a:r>
            <a:r>
              <a:rPr lang="en-US" altLang="zh-CN" sz="1600" i="1" spc="34" dirty="0">
                <a:solidFill>
                  <a:srgbClr val="4E80BB"/>
                </a:solidFill>
                <a:latin typeface="Arial"/>
                <a:ea typeface="Arial"/>
              </a:rPr>
              <a:t>énoncés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34" dirty="0">
                <a:solidFill>
                  <a:srgbClr val="4E80BB"/>
                </a:solidFill>
                <a:latin typeface="Arial"/>
                <a:ea typeface="Arial"/>
              </a:rPr>
              <a:t>systématiques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34" dirty="0">
                <a:solidFill>
                  <a:srgbClr val="4E80BB"/>
                </a:solidFill>
                <a:latin typeface="Arial"/>
                <a:ea typeface="Arial"/>
              </a:rPr>
              <a:t>universels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30" dirty="0">
                <a:solidFill>
                  <a:srgbClr val="4E80BB"/>
                </a:solidFill>
                <a:latin typeface="Arial"/>
                <a:ea typeface="Arial"/>
              </a:rPr>
              <a:t>permettant,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89" dirty="0">
                <a:solidFill>
                  <a:srgbClr val="4E80BB"/>
                </a:solidFill>
                <a:latin typeface="Arial"/>
                <a:ea typeface="Arial"/>
              </a:rPr>
              <a:t>à</a:t>
            </a:r>
            <a:r>
              <a:rPr lang="en-US" altLang="zh-CN" sz="1600" i="1" spc="25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ea typeface="Arial"/>
              </a:rPr>
              <a:t>l</a:t>
            </a:r>
            <a:r>
              <a:rPr lang="en-US" altLang="zh-CN" sz="1600" i="1" spc="15" dirty="0">
                <a:solidFill>
                  <a:srgbClr val="4E80BB"/>
                </a:solidFill>
                <a:latin typeface="Arial"/>
                <a:ea typeface="Arial"/>
              </a:rPr>
              <a:t>’</a:t>
            </a:r>
            <a:r>
              <a:rPr lang="en-US" altLang="zh-CN" sz="1600" i="1" spc="30" dirty="0">
                <a:solidFill>
                  <a:srgbClr val="4E80BB"/>
                </a:solidFill>
                <a:latin typeface="Arial"/>
                <a:ea typeface="Arial"/>
              </a:rPr>
              <a:t>aide</a:t>
            </a:r>
            <a:r>
              <a:rPr lang="en-US" altLang="zh-CN" sz="1600" i="1" spc="2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spc="44" dirty="0">
                <a:solidFill>
                  <a:srgbClr val="4E80BB"/>
                </a:solidFill>
                <a:latin typeface="Arial"/>
                <a:ea typeface="Arial"/>
              </a:rPr>
              <a:t>de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conditions</a:t>
            </a:r>
            <a:r>
              <a:rPr lang="en-US" altLang="zh-CN" sz="1600" i="1" spc="104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initiales</a:t>
            </a:r>
            <a:r>
              <a:rPr lang="en-US" altLang="zh-CN" sz="1600" i="1" spc="104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appropriées,</a:t>
            </a:r>
            <a:r>
              <a:rPr lang="en-US" altLang="zh-CN" sz="1600" i="1" spc="11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de</a:t>
            </a:r>
            <a:r>
              <a:rPr lang="en-US" altLang="zh-CN" sz="1600" i="1" spc="104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fournir</a:t>
            </a:r>
            <a:r>
              <a:rPr lang="en-US" altLang="zh-CN" sz="1600" i="1" spc="11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une</a:t>
            </a:r>
            <a:r>
              <a:rPr lang="en-US" altLang="zh-CN" sz="1600" i="1" spc="104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explication</a:t>
            </a:r>
            <a:r>
              <a:rPr lang="en-US" altLang="zh-CN" sz="1600" i="1" spc="11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causale</a:t>
            </a:r>
            <a:r>
              <a:rPr lang="en-US" altLang="zh-CN" sz="1600" i="1" spc="104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des</a:t>
            </a:r>
            <a:r>
              <a:rPr lang="en-US" altLang="zh-CN" sz="1600" i="1" spc="110" dirty="0">
                <a:solidFill>
                  <a:srgbClr val="4E80BB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faits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exprimés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par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des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énoncés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singuliers,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ou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d’en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effectuer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une</a:t>
            </a:r>
            <a:r>
              <a:rPr lang="en-US" altLang="zh-CN" sz="1600" i="1" spc="-20" dirty="0">
                <a:solidFill>
                  <a:srgbClr val="4E80BB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4E80BB"/>
                </a:solidFill>
                <a:latin typeface="Arial"/>
                <a:ea typeface="Arial"/>
              </a:rPr>
              <a:t>prédiction.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19"/>
              </a:lnSpc>
            </a:pPr>
            <a:endParaRPr lang="en-US" dirty="0"/>
          </a:p>
          <a:p>
            <a:pPr marL="0" hangingPunct="0">
              <a:lnSpc>
                <a:spcPct val="95416"/>
              </a:lnSpc>
            </a:pP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Voir</a:t>
            </a:r>
            <a:r>
              <a:rPr lang="en-US" altLang="zh-CN" sz="1800" i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aussi:</a:t>
            </a:r>
            <a:r>
              <a:rPr lang="en-US" altLang="zh-CN" sz="1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Laurence</a:t>
            </a:r>
            <a:r>
              <a:rPr lang="en-US" altLang="zh-CN" sz="1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Bouquiaux:</a:t>
            </a:r>
            <a:r>
              <a:rPr lang="en-US" altLang="zh-CN" sz="1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“L’évolution,</a:t>
            </a:r>
            <a:r>
              <a:rPr lang="en-US" altLang="zh-CN" sz="1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faits,</a:t>
            </a:r>
            <a:r>
              <a:rPr lang="en-US" altLang="zh-CN" sz="1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théorie</a:t>
            </a:r>
            <a:r>
              <a:rPr lang="en-US" altLang="zh-CN" sz="1800" i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800" i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malentendus”.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Comprendre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l’évolution.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Ed.</a:t>
            </a:r>
            <a:r>
              <a:rPr lang="en-US" altLang="zh-CN" sz="1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Boeck,</a:t>
            </a:r>
            <a:r>
              <a:rPr lang="en-US" altLang="zh-CN" sz="1800" i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2009.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icture 1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31280"/>
          </a:xfrm>
          <a:prstGeom prst="rect">
            <a:avLst/>
          </a:prstGeom>
        </p:spPr>
      </p:pic>
      <p:sp>
        <p:nvSpPr>
          <p:cNvPr id="2" name="TextBox 163"/>
          <p:cNvSpPr txBox="1"/>
          <p:nvPr/>
        </p:nvSpPr>
        <p:spPr>
          <a:xfrm>
            <a:off x="585520" y="72184"/>
            <a:ext cx="8190892" cy="62582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890725">
              <a:lnSpc>
                <a:spcPct val="100000"/>
              </a:lnSpc>
            </a:pPr>
            <a:r>
              <a:rPr lang="en-US" altLang="zh-CN" sz="2800" spc="-45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80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389" dirty="0">
                <a:solidFill>
                  <a:srgbClr val="000000"/>
                </a:solidFill>
                <a:latin typeface="Arial"/>
                <a:ea typeface="Arial"/>
              </a:rPr>
              <a:t>monstr</a:t>
            </a:r>
            <a:r>
              <a:rPr lang="en-US" altLang="zh-CN" sz="2800" spc="-379" dirty="0">
                <a:solidFill>
                  <a:srgbClr val="FE0000"/>
                </a:solidFill>
                <a:latin typeface="Calibri"/>
                <a:ea typeface="Calibri"/>
              </a:rPr>
              <a:t>Des</a:t>
            </a:r>
            <a:r>
              <a:rPr lang="en-US" altLang="zh-CN" sz="2800" spc="-16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364" dirty="0">
                <a:solidFill>
                  <a:srgbClr val="FE0000"/>
                </a:solidFill>
                <a:latin typeface="Calibri"/>
                <a:ea typeface="Calibri"/>
              </a:rPr>
              <a:t>monstres</a:t>
            </a:r>
            <a:r>
              <a:rPr lang="en-US" altLang="zh-CN" sz="2800" spc="-370" dirty="0">
                <a:solidFill>
                  <a:srgbClr val="000000"/>
                </a:solidFill>
                <a:latin typeface="Arial"/>
                <a:ea typeface="Arial"/>
              </a:rPr>
              <a:t>prometteurs</a:t>
            </a:r>
            <a:r>
              <a:rPr lang="en-US" altLang="zh-CN" sz="2800" spc="-354" dirty="0">
                <a:solidFill>
                  <a:srgbClr val="FE0000"/>
                </a:solidFill>
                <a:latin typeface="Calibri"/>
                <a:ea typeface="Calibri"/>
              </a:rPr>
              <a:t>prometteurs?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60"/>
              </a:lnSpc>
            </a:pPr>
            <a:endParaRPr lang="en-US" dirty="0"/>
          </a:p>
          <a:p>
            <a:pPr marL="0" indent="6203010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Drosophila</a:t>
            </a:r>
            <a:r>
              <a:rPr lang="en-US" altLang="zh-CN" sz="14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melanogaster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2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Christiane</a:t>
            </a:r>
            <a:r>
              <a:rPr lang="en-US" altLang="zh-CN" sz="14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Nüsslein</a:t>
            </a:r>
            <a:r>
              <a:rPr lang="en-US" altLang="zh-CN" sz="1400" spc="1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Volhardt</a:t>
            </a:r>
          </a:p>
          <a:p>
            <a:pPr marL="0" indent="490728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Prix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Nobel</a:t>
            </a:r>
            <a:r>
              <a:rPr lang="en-US" altLang="zh-CN" sz="14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1995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5"/>
              </a:lnSpc>
            </a:pPr>
            <a:endParaRPr lang="en-US" dirty="0"/>
          </a:p>
          <a:p>
            <a:pPr marL="0" indent="3873957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Ed</a:t>
            </a:r>
            <a:r>
              <a:rPr lang="en-US" altLang="zh-CN" sz="1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Lewis</a:t>
            </a:r>
          </a:p>
          <a:p>
            <a:pPr marL="0" indent="3602685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Prix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Nobel</a:t>
            </a:r>
            <a:r>
              <a:rPr lang="en-US" altLang="zh-CN" sz="14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1995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14"/>
              </a:lnSpc>
            </a:pPr>
            <a:endParaRPr lang="en-US" dirty="0"/>
          </a:p>
          <a:p>
            <a:pPr marL="0" indent="6536766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Walter</a:t>
            </a:r>
            <a:r>
              <a:rPr lang="en-US" altLang="zh-CN" sz="1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Gehring</a:t>
            </a:r>
          </a:p>
        </p:txBody>
      </p:sp>
      <p:sp>
        <p:nvSpPr>
          <p:cNvPr id="164" name="TextBox 164"/>
          <p:cNvSpPr txBox="1"/>
          <p:nvPr/>
        </p:nvSpPr>
        <p:spPr>
          <a:xfrm>
            <a:off x="1060094" y="6424146"/>
            <a:ext cx="1276360" cy="420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763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Eric</a:t>
            </a:r>
            <a:r>
              <a:rPr lang="en-US" altLang="zh-CN" sz="1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Wieschaus</a:t>
            </a:r>
          </a:p>
          <a:p>
            <a:pPr marL="0">
              <a:lnSpc>
                <a:spcPct val="97083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Prix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Nobel</a:t>
            </a:r>
            <a:r>
              <a:rPr lang="en-US" altLang="zh-CN" sz="1400" i="1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1995</a:t>
            </a:r>
          </a:p>
        </p:txBody>
      </p:sp>
      <p:sp>
        <p:nvSpPr>
          <p:cNvPr id="165" name="TextBox 165"/>
          <p:cNvSpPr txBox="1"/>
          <p:nvPr/>
        </p:nvSpPr>
        <p:spPr>
          <a:xfrm>
            <a:off x="3881373" y="6422622"/>
            <a:ext cx="210212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Drosophila</a:t>
            </a:r>
            <a:r>
              <a:rPr lang="en-US" altLang="zh-CN" sz="1400" i="1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melanogaster</a:t>
            </a:r>
          </a:p>
        </p:txBody>
      </p:sp>
      <p:sp>
        <p:nvSpPr>
          <p:cNvPr id="166" name="TextBox 166"/>
          <p:cNvSpPr txBox="1"/>
          <p:nvPr/>
        </p:nvSpPr>
        <p:spPr>
          <a:xfrm>
            <a:off x="8439657" y="6462674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40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0" y="3916679"/>
            <a:ext cx="5928360" cy="2552700"/>
          </a:xfrm>
          <a:prstGeom prst="rect">
            <a:avLst/>
          </a:prstGeom>
        </p:spPr>
      </p:pic>
      <p:pic>
        <p:nvPicPr>
          <p:cNvPr id="169" name="Picture 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20" y="982980"/>
            <a:ext cx="3131820" cy="2590800"/>
          </a:xfrm>
          <a:prstGeom prst="rect">
            <a:avLst/>
          </a:prstGeom>
        </p:spPr>
      </p:pic>
      <p:pic>
        <p:nvPicPr>
          <p:cNvPr id="170" name="Picture 1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780" y="822960"/>
            <a:ext cx="2743200" cy="2758440"/>
          </a:xfrm>
          <a:prstGeom prst="rect">
            <a:avLst/>
          </a:prstGeom>
        </p:spPr>
      </p:pic>
      <p:sp>
        <p:nvSpPr>
          <p:cNvPr id="2" name="Freeform 170"/>
          <p:cNvSpPr/>
          <p:nvPr/>
        </p:nvSpPr>
        <p:spPr>
          <a:xfrm>
            <a:off x="295275" y="3698875"/>
            <a:ext cx="669925" cy="34925"/>
          </a:xfrm>
          <a:custGeom>
            <a:avLst/>
            <a:gdLst>
              <a:gd name="connsiteX0" fmla="*/ 3175 w 669925"/>
              <a:gd name="connsiteY0" fmla="*/ 18161 h 34925"/>
              <a:gd name="connsiteX1" fmla="*/ 660400 w 669925"/>
              <a:gd name="connsiteY1" fmla="*/ 18161 h 3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9925" h="34925">
                <a:moveTo>
                  <a:pt x="3175" y="18161"/>
                </a:moveTo>
                <a:lnTo>
                  <a:pt x="660400" y="18161"/>
                </a:lnTo>
              </a:path>
            </a:pathLst>
          </a:custGeom>
          <a:ln w="190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reeform 171"/>
          <p:cNvSpPr/>
          <p:nvPr/>
        </p:nvSpPr>
        <p:spPr>
          <a:xfrm>
            <a:off x="930275" y="3660775"/>
            <a:ext cx="85725" cy="85725"/>
          </a:xfrm>
          <a:custGeom>
            <a:avLst/>
            <a:gdLst>
              <a:gd name="connsiteX0" fmla="*/ 12700 w 85725"/>
              <a:gd name="connsiteY0" fmla="*/ 18161 h 85725"/>
              <a:gd name="connsiteX1" fmla="*/ 88900 w 85725"/>
              <a:gd name="connsiteY1" fmla="*/ 56261 h 85725"/>
              <a:gd name="connsiteX2" fmla="*/ 12700 w 85725"/>
              <a:gd name="connsiteY2" fmla="*/ 94361 h 85725"/>
              <a:gd name="connsiteX3" fmla="*/ 12700 w 85725"/>
              <a:gd name="connsiteY3" fmla="*/ 18161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725" h="85725">
                <a:moveTo>
                  <a:pt x="12700" y="18161"/>
                </a:moveTo>
                <a:lnTo>
                  <a:pt x="88900" y="56261"/>
                </a:lnTo>
                <a:lnTo>
                  <a:pt x="12700" y="94361"/>
                </a:lnTo>
                <a:lnTo>
                  <a:pt x="12700" y="18161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3" name="Picture 1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90060"/>
            <a:ext cx="3177540" cy="1805939"/>
          </a:xfrm>
          <a:prstGeom prst="rect">
            <a:avLst/>
          </a:prstGeom>
        </p:spPr>
      </p:pic>
      <p:pic>
        <p:nvPicPr>
          <p:cNvPr id="174" name="Picture 17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019" y="1363980"/>
            <a:ext cx="1775460" cy="2095500"/>
          </a:xfrm>
          <a:prstGeom prst="rect">
            <a:avLst/>
          </a:prstGeom>
        </p:spPr>
      </p:pic>
      <p:pic>
        <p:nvPicPr>
          <p:cNvPr id="175" name="Picture 17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3" name="TextBox 175"/>
          <p:cNvSpPr txBox="1"/>
          <p:nvPr/>
        </p:nvSpPr>
        <p:spPr>
          <a:xfrm>
            <a:off x="395020" y="99616"/>
            <a:ext cx="7301135" cy="1744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57986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Exemple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1: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mutations</a:t>
            </a:r>
            <a:r>
              <a:rPr lang="en-US" altLang="zh-CN" sz="2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homéotiques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10"/>
              </a:lnSpc>
            </a:pPr>
            <a:endParaRPr lang="en-US" dirty="0"/>
          </a:p>
          <a:p>
            <a:pPr marL="0" hangingPunct="0">
              <a:lnSpc>
                <a:spcPct val="99583"/>
              </a:lnSpc>
            </a:pPr>
            <a:r>
              <a:rPr lang="en-US" altLang="zh-CN" sz="1600" b="1" i="1" dirty="0">
                <a:solidFill>
                  <a:srgbClr val="BF4F4C"/>
                </a:solidFill>
                <a:latin typeface="Times New Roman"/>
                <a:ea typeface="Times New Roman"/>
              </a:rPr>
              <a:t>HOMEOSIS</a:t>
            </a:r>
            <a:r>
              <a:rPr lang="en-US" altLang="zh-CN" sz="1600" b="1" i="1" spc="-40" dirty="0">
                <a:solidFill>
                  <a:srgbClr val="BF4F4C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BF4F4C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1600" b="1" i="1" spc="-44" dirty="0">
                <a:solidFill>
                  <a:srgbClr val="BF4F4C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BF4F4C"/>
                </a:solidFill>
                <a:latin typeface="Times New Roman"/>
                <a:ea typeface="Times New Roman"/>
              </a:rPr>
              <a:t>William</a:t>
            </a:r>
            <a:r>
              <a:rPr lang="en-US" altLang="zh-CN" sz="1600" b="1" i="1" spc="-45" dirty="0">
                <a:solidFill>
                  <a:srgbClr val="BF4F4C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i="1" dirty="0">
                <a:solidFill>
                  <a:srgbClr val="BF4F4C"/>
                </a:solidFill>
                <a:latin typeface="Times New Roman"/>
                <a:ea typeface="Times New Roman"/>
              </a:rPr>
              <a:t>Bateson</a:t>
            </a:r>
            <a:r>
              <a:rPr lang="en-US" altLang="zh-CN" sz="1600" b="1" i="1" dirty="0">
                <a:solidFill>
                  <a:srgbClr val="BF4F4C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1600" b="1" i="1" spc="-5" dirty="0">
                <a:solidFill>
                  <a:srgbClr val="BF4F4C"/>
                </a:solidFill>
                <a:latin typeface="Times New Roman"/>
                <a:ea typeface="Times New Roman"/>
              </a:rPr>
              <a:t>(</a:t>
            </a:r>
            <a:r>
              <a:rPr lang="en-US" altLang="zh-CN" sz="1600" b="1" i="1" dirty="0">
                <a:solidFill>
                  <a:srgbClr val="BF4F4C"/>
                </a:solidFill>
                <a:latin typeface="Times New Roman"/>
                <a:ea typeface="Times New Roman"/>
              </a:rPr>
              <a:t>1894)</a:t>
            </a:r>
          </a:p>
          <a:p>
            <a:pPr>
              <a:lnSpc>
                <a:spcPts val="1585"/>
              </a:lnSpc>
            </a:pPr>
            <a:endParaRPr lang="en-US" dirty="0"/>
          </a:p>
          <a:p>
            <a:pPr marL="0" indent="5977458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T</a:t>
            </a:r>
          </a:p>
        </p:txBody>
      </p:sp>
      <p:sp>
        <p:nvSpPr>
          <p:cNvPr id="176" name="TextBox 176"/>
          <p:cNvSpPr txBox="1"/>
          <p:nvPr/>
        </p:nvSpPr>
        <p:spPr>
          <a:xfrm>
            <a:off x="5567807" y="3323146"/>
            <a:ext cx="354069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264028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WT	</a:t>
            </a:r>
            <a:r>
              <a:rPr lang="en-US" altLang="zh-CN" sz="1600" i="1" spc="-5" dirty="0">
                <a:solidFill>
                  <a:srgbClr val="000000"/>
                </a:solidFill>
                <a:latin typeface="Arial"/>
                <a:ea typeface="Arial"/>
              </a:rPr>
              <a:t>Ultrabithorax</a:t>
            </a:r>
          </a:p>
        </p:txBody>
      </p:sp>
      <p:sp>
        <p:nvSpPr>
          <p:cNvPr id="177" name="TextBox 177"/>
          <p:cNvSpPr txBox="1"/>
          <p:nvPr/>
        </p:nvSpPr>
        <p:spPr>
          <a:xfrm>
            <a:off x="199339" y="3624580"/>
            <a:ext cx="266531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914704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0000"/>
                </a:solidFill>
                <a:latin typeface="Calibri"/>
                <a:ea typeface="Calibri"/>
              </a:rPr>
              <a:t>Transformation</a:t>
            </a:r>
            <a:r>
              <a:rPr lang="en-US" altLang="zh-CN" sz="1800" b="1" spc="-5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l’identité</a:t>
            </a:r>
            <a:r>
              <a:rPr lang="en-US" altLang="zh-CN" sz="1800" b="1" spc="-6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d’un</a:t>
            </a:r>
            <a:r>
              <a:rPr lang="en-US" altLang="zh-CN" sz="1800" b="1" spc="-69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segment</a:t>
            </a:r>
          </a:p>
        </p:txBody>
      </p:sp>
      <p:sp>
        <p:nvSpPr>
          <p:cNvPr id="178" name="TextBox 178"/>
          <p:cNvSpPr txBox="1"/>
          <p:nvPr/>
        </p:nvSpPr>
        <p:spPr>
          <a:xfrm>
            <a:off x="4637278" y="6190335"/>
            <a:ext cx="440358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2978784" algn="l"/>
              </a:tabLst>
            </a:pP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WT	</a:t>
            </a:r>
            <a:r>
              <a:rPr lang="en-US" altLang="zh-CN" sz="1800" i="1" spc="-10" dirty="0">
                <a:solidFill>
                  <a:srgbClr val="000000"/>
                </a:solidFill>
                <a:latin typeface="Calibri"/>
                <a:ea typeface="Calibri"/>
              </a:rPr>
              <a:t>Antennapedia</a:t>
            </a:r>
          </a:p>
        </p:txBody>
      </p:sp>
      <p:sp>
        <p:nvSpPr>
          <p:cNvPr id="179" name="TextBox 179"/>
          <p:cNvSpPr txBox="1"/>
          <p:nvPr/>
        </p:nvSpPr>
        <p:spPr>
          <a:xfrm>
            <a:off x="8439657" y="6464655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41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1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074419"/>
            <a:ext cx="8580120" cy="3169920"/>
          </a:xfrm>
          <a:prstGeom prst="rect">
            <a:avLst/>
          </a:prstGeom>
        </p:spPr>
      </p:pic>
      <p:pic>
        <p:nvPicPr>
          <p:cNvPr id="182" name="Picture 1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182"/>
          <p:cNvSpPr txBox="1"/>
          <p:nvPr/>
        </p:nvSpPr>
        <p:spPr>
          <a:xfrm>
            <a:off x="342290" y="21369"/>
            <a:ext cx="8468466" cy="66241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3263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Exemple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2: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Pax-6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notion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gène-maître</a:t>
            </a:r>
            <a:r>
              <a:rPr lang="en-US" altLang="zh-CN" sz="28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79"/>
              </a:lnSpc>
            </a:pPr>
            <a:endParaRPr lang="en-US" dirty="0"/>
          </a:p>
          <a:p>
            <a:pPr marL="0" indent="7128991">
              <a:lnSpc>
                <a:spcPct val="100000"/>
              </a:lnSpc>
            </a:pPr>
            <a:r>
              <a:rPr lang="en-US" altLang="zh-CN" sz="1200" b="1" i="1" dirty="0">
                <a:solidFill>
                  <a:srgbClr val="000000"/>
                </a:solidFill>
                <a:latin typeface="Calibri"/>
                <a:ea typeface="Calibri"/>
              </a:rPr>
              <a:t>Halder</a:t>
            </a:r>
            <a:r>
              <a:rPr lang="en-US" altLang="zh-CN" sz="12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200" b="1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0000"/>
                </a:solidFill>
                <a:latin typeface="Calibri"/>
                <a:ea typeface="Calibri"/>
              </a:rPr>
              <a:t>al.,</a:t>
            </a:r>
            <a:r>
              <a:rPr lang="en-US" altLang="zh-CN" sz="1200" b="1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000000"/>
                </a:solidFill>
                <a:latin typeface="Calibri"/>
                <a:ea typeface="Calibri"/>
              </a:rPr>
              <a:t>1998.</a:t>
            </a:r>
          </a:p>
          <a:p>
            <a:pPr>
              <a:lnSpc>
                <a:spcPts val="59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L’inactivation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(par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mutation)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gène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Eyeless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empêche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formation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l’œil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drosophile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80"/>
              </a:lnSpc>
            </a:pPr>
            <a:endParaRPr lang="en-US" dirty="0"/>
          </a:p>
          <a:p>
            <a:pPr marL="0" indent="144780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Le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gène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Eyeless</a:t>
            </a:r>
            <a:r>
              <a:rPr lang="en-US" altLang="zh-CN" sz="1800" i="1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est</a:t>
            </a:r>
            <a:r>
              <a:rPr lang="en-US" altLang="zh-CN" sz="1800" spc="4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nécessaire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formation</a:t>
            </a:r>
            <a:r>
              <a:rPr lang="en-US" altLang="zh-CN" sz="1800" spc="4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l’œil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chez</a:t>
            </a:r>
            <a:r>
              <a:rPr lang="en-US" altLang="zh-CN" sz="1800" spc="3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spc="4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drosophile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75"/>
              </a:lnSpc>
            </a:pPr>
            <a:endParaRPr lang="en-US" dirty="0"/>
          </a:p>
          <a:p>
            <a:pPr marL="0" indent="8097366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42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1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4279" y="754380"/>
            <a:ext cx="5166360" cy="2324100"/>
          </a:xfrm>
          <a:prstGeom prst="rect">
            <a:avLst/>
          </a:prstGeom>
        </p:spPr>
      </p:pic>
      <p:pic>
        <p:nvPicPr>
          <p:cNvPr id="185" name="Picture 1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pic>
        <p:nvPicPr>
          <p:cNvPr id="186" name="Pictur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" y="754380"/>
            <a:ext cx="3489960" cy="4846320"/>
          </a:xfrm>
          <a:prstGeom prst="rect">
            <a:avLst/>
          </a:prstGeom>
        </p:spPr>
      </p:pic>
      <p:sp>
        <p:nvSpPr>
          <p:cNvPr id="2" name="Freeform 186"/>
          <p:cNvSpPr/>
          <p:nvPr/>
        </p:nvSpPr>
        <p:spPr>
          <a:xfrm>
            <a:off x="387350" y="5784850"/>
            <a:ext cx="8324850" cy="374650"/>
          </a:xfrm>
          <a:custGeom>
            <a:avLst/>
            <a:gdLst>
              <a:gd name="connsiteX0" fmla="*/ 10744 w 8324850"/>
              <a:gd name="connsiteY0" fmla="*/ 385838 h 374650"/>
              <a:gd name="connsiteX1" fmla="*/ 8325815 w 8324850"/>
              <a:gd name="connsiteY1" fmla="*/ 385838 h 374650"/>
              <a:gd name="connsiteX2" fmla="*/ 8325815 w 8324850"/>
              <a:gd name="connsiteY2" fmla="*/ 16510 h 374650"/>
              <a:gd name="connsiteX3" fmla="*/ 10744 w 8324850"/>
              <a:gd name="connsiteY3" fmla="*/ 16510 h 374650"/>
              <a:gd name="connsiteX4" fmla="*/ 10744 w 8324850"/>
              <a:gd name="connsiteY4" fmla="*/ 385838 h 37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4850" h="374650">
                <a:moveTo>
                  <a:pt x="10744" y="385838"/>
                </a:moveTo>
                <a:lnTo>
                  <a:pt x="8325815" y="385838"/>
                </a:lnTo>
                <a:lnTo>
                  <a:pt x="8325815" y="16510"/>
                </a:lnTo>
                <a:lnTo>
                  <a:pt x="10744" y="16510"/>
                </a:lnTo>
                <a:lnTo>
                  <a:pt x="10744" y="38583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TextBox 187"/>
          <p:cNvSpPr txBox="1"/>
          <p:nvPr/>
        </p:nvSpPr>
        <p:spPr>
          <a:xfrm>
            <a:off x="1635886" y="21369"/>
            <a:ext cx="600677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Pax-6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notion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gène-maître</a:t>
            </a:r>
            <a:r>
              <a:rPr lang="en-US" altLang="zh-CN" sz="2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</a:p>
        </p:txBody>
      </p:sp>
      <p:sp>
        <p:nvSpPr>
          <p:cNvPr id="188" name="TextBox 188"/>
          <p:cNvSpPr txBox="1"/>
          <p:nvPr/>
        </p:nvSpPr>
        <p:spPr>
          <a:xfrm>
            <a:off x="3799966" y="3405259"/>
            <a:ext cx="5201196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396238" algn="l"/>
                <a:tab pos="1890014" algn="l"/>
                <a:tab pos="2609342" algn="l"/>
                <a:tab pos="3589654" algn="l"/>
                <a:tab pos="4083430" algn="l"/>
                <a:tab pos="4848733" algn="l"/>
              </a:tabLst>
            </a:pPr>
            <a:r>
              <a:rPr lang="en-US" altLang="zh-CN" sz="1600" spc="-10" dirty="0">
                <a:solidFill>
                  <a:srgbClr val="000000"/>
                </a:solidFill>
                <a:latin typeface="Arial"/>
                <a:ea typeface="Arial"/>
              </a:rPr>
              <a:t>L’expression	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du	gène	</a:t>
            </a:r>
            <a:r>
              <a:rPr lang="en-US" altLang="zh-CN" sz="1600" i="1" spc="-5" dirty="0">
                <a:solidFill>
                  <a:srgbClr val="000000"/>
                </a:solidFill>
                <a:latin typeface="Arial"/>
                <a:ea typeface="Arial"/>
              </a:rPr>
              <a:t>Eyeless	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au	cours	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</a:p>
        </p:txBody>
      </p:sp>
      <p:sp>
        <p:nvSpPr>
          <p:cNvPr id="189" name="TextBox 189"/>
          <p:cNvSpPr txBox="1"/>
          <p:nvPr/>
        </p:nvSpPr>
        <p:spPr>
          <a:xfrm>
            <a:off x="283159" y="5116667"/>
            <a:ext cx="1904787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Halder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al.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1995</a:t>
            </a:r>
            <a:r>
              <a:rPr lang="en-US" altLang="zh-CN" sz="14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Times New Roman"/>
                <a:ea typeface="Times New Roman"/>
              </a:rPr>
              <a:t>Science</a:t>
            </a:r>
          </a:p>
        </p:txBody>
      </p:sp>
      <p:sp>
        <p:nvSpPr>
          <p:cNvPr id="190" name="TextBox 190"/>
          <p:cNvSpPr txBox="1"/>
          <p:nvPr/>
        </p:nvSpPr>
        <p:spPr>
          <a:xfrm>
            <a:off x="3799966" y="3649221"/>
            <a:ext cx="5149826" cy="1659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drosophile</a:t>
            </a:r>
            <a:r>
              <a:rPr lang="en-US" altLang="zh-CN" sz="1600" spc="89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suffisante</a:t>
            </a:r>
            <a:r>
              <a:rPr lang="en-US" altLang="zh-CN" sz="16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former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œil!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39"/>
              </a:lnSpc>
            </a:pPr>
            <a:endParaRPr lang="en-US" dirty="0"/>
          </a:p>
          <a:p>
            <a:pPr marL="71882" hangingPunct="0">
              <a:lnSpc>
                <a:spcPct val="99583"/>
              </a:lnSpc>
            </a:pPr>
            <a:r>
              <a:rPr lang="en-US" altLang="zh-CN" sz="1800" spc="3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ea typeface="Arial"/>
              </a:rPr>
              <a:t>gène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i="1" spc="30" dirty="0">
                <a:solidFill>
                  <a:srgbClr val="000000"/>
                </a:solidFill>
                <a:latin typeface="Arial"/>
                <a:ea typeface="Arial"/>
              </a:rPr>
              <a:t>Eyeless</a:t>
            </a:r>
            <a:r>
              <a:rPr lang="en-US" altLang="zh-CN" sz="18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ea typeface="Arial"/>
              </a:rPr>
              <a:t>nécessaire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8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ea typeface="Arial"/>
              </a:rPr>
              <a:t>suffisant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formation</a:t>
            </a:r>
            <a:r>
              <a:rPr lang="en-US" altLang="zh-CN" sz="18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l’œil</a:t>
            </a:r>
            <a:r>
              <a:rPr lang="en-US" altLang="zh-CN" sz="18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8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drosophile</a:t>
            </a:r>
            <a:r>
              <a:rPr lang="en-US" altLang="zh-CN" sz="18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spc="320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gène</a:t>
            </a:r>
            <a:r>
              <a:rPr lang="en-US" altLang="zh-CN" sz="1800" spc="8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–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FE0000"/>
                </a:solidFill>
                <a:latin typeface="Arial"/>
                <a:ea typeface="Arial"/>
              </a:rPr>
              <a:t>maî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tre</a:t>
            </a:r>
          </a:p>
        </p:txBody>
      </p:sp>
      <p:sp>
        <p:nvSpPr>
          <p:cNvPr id="191" name="TextBox 191"/>
          <p:cNvSpPr txBox="1"/>
          <p:nvPr/>
        </p:nvSpPr>
        <p:spPr>
          <a:xfrm>
            <a:off x="489508" y="5850064"/>
            <a:ext cx="8117814" cy="795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Il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existe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dont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principale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contrôler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8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60"/>
              </a:lnSpc>
            </a:pPr>
            <a:endParaRPr lang="en-US" dirty="0"/>
          </a:p>
          <a:p>
            <a:pPr marL="0" indent="7950148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43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1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360" y="678180"/>
            <a:ext cx="2217420" cy="2552700"/>
          </a:xfrm>
          <a:prstGeom prst="rect">
            <a:avLst/>
          </a:prstGeom>
        </p:spPr>
      </p:pic>
      <p:sp>
        <p:nvSpPr>
          <p:cNvPr id="2" name="Freeform 193"/>
          <p:cNvSpPr/>
          <p:nvPr/>
        </p:nvSpPr>
        <p:spPr>
          <a:xfrm>
            <a:off x="523875" y="5629275"/>
            <a:ext cx="8366125" cy="1139825"/>
          </a:xfrm>
          <a:custGeom>
            <a:avLst/>
            <a:gdLst>
              <a:gd name="connsiteX0" fmla="*/ 15176 w 8366125"/>
              <a:gd name="connsiteY0" fmla="*/ 1146076 h 1139825"/>
              <a:gd name="connsiteX1" fmla="*/ 8368601 w 8366125"/>
              <a:gd name="connsiteY1" fmla="*/ 1146076 h 1139825"/>
              <a:gd name="connsiteX2" fmla="*/ 8368601 w 8366125"/>
              <a:gd name="connsiteY2" fmla="*/ 15001 h 1139825"/>
              <a:gd name="connsiteX3" fmla="*/ 15176 w 8366125"/>
              <a:gd name="connsiteY3" fmla="*/ 15001 h 1139825"/>
              <a:gd name="connsiteX4" fmla="*/ 15176 w 8366125"/>
              <a:gd name="connsiteY4" fmla="*/ 1146076 h 113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6125" h="1139825">
                <a:moveTo>
                  <a:pt x="15176" y="1146076"/>
                </a:moveTo>
                <a:lnTo>
                  <a:pt x="8368601" y="1146076"/>
                </a:lnTo>
                <a:lnTo>
                  <a:pt x="8368601" y="15001"/>
                </a:lnTo>
                <a:lnTo>
                  <a:pt x="15176" y="15001"/>
                </a:lnTo>
                <a:lnTo>
                  <a:pt x="15176" y="114607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90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5" name="Picture 1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pic>
        <p:nvPicPr>
          <p:cNvPr id="196" name="Picture 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" y="754380"/>
            <a:ext cx="4404360" cy="2179320"/>
          </a:xfrm>
          <a:prstGeom prst="rect">
            <a:avLst/>
          </a:prstGeom>
        </p:spPr>
      </p:pic>
      <p:sp>
        <p:nvSpPr>
          <p:cNvPr id="3" name="TextBox 196"/>
          <p:cNvSpPr txBox="1"/>
          <p:nvPr/>
        </p:nvSpPr>
        <p:spPr>
          <a:xfrm>
            <a:off x="546201" y="21369"/>
            <a:ext cx="8223143" cy="63579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moléculaire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35"/>
              </a:lnSpc>
            </a:pPr>
            <a:endParaRPr lang="en-US" dirty="0"/>
          </a:p>
          <a:p>
            <a:pPr marL="0" indent="155448">
              <a:lnSpc>
                <a:spcPct val="100000"/>
              </a:lnSpc>
            </a:pPr>
            <a:r>
              <a:rPr lang="en-US" altLang="zh-CN" sz="1000" spc="-5" dirty="0">
                <a:solidFill>
                  <a:srgbClr val="FEFEFE"/>
                </a:solidFill>
                <a:latin typeface="Calibri"/>
                <a:ea typeface="Calibri"/>
              </a:rPr>
              <a:t>http://www.rcsb.</a:t>
            </a:r>
            <a:r>
              <a:rPr lang="en-US" altLang="zh-CN" sz="1000" dirty="0">
                <a:solidFill>
                  <a:srgbClr val="FEFEFE"/>
                </a:solidFill>
                <a:latin typeface="Calibri"/>
                <a:ea typeface="Calibri"/>
              </a:rPr>
              <a:t>org/pdb/explore.do?structureId=6PAX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19"/>
              </a:lnSpc>
            </a:pPr>
            <a:endParaRPr lang="en-US" dirty="0"/>
          </a:p>
          <a:p>
            <a:pPr marL="0" indent="156972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homéotiques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Eyeless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codent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facteurs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transcription</a:t>
            </a:r>
          </a:p>
          <a:p>
            <a:pPr marL="156972" hangingPunct="0">
              <a:lnSpc>
                <a:spcPct val="126250"/>
              </a:lnSpc>
              <a:spcBef>
                <a:spcPts val="189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facteurs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protéines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capacité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lier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sites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spécifiques</a:t>
            </a:r>
            <a:r>
              <a:rPr lang="en-US" altLang="zh-CN" sz="16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l’A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DN.</a:t>
            </a:r>
          </a:p>
          <a:p>
            <a:pPr marL="0" indent="156972">
              <a:lnSpc>
                <a:spcPct val="100000"/>
              </a:lnSpc>
              <a:spcBef>
                <a:spcPts val="27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liaison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l’ADN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active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l’expression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6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avoisinants</a:t>
            </a:r>
          </a:p>
          <a:p>
            <a:pPr marL="156972" hangingPunct="0">
              <a:lnSpc>
                <a:spcPct val="123333"/>
              </a:lnSpc>
              <a:spcBef>
                <a:spcPts val="284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Ils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contrôlent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ainsi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synthèse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d’une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série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protéines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impliquées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6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dévelo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ppement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4"/>
              </a:lnSpc>
            </a:pPr>
            <a:endParaRPr lang="en-US" dirty="0"/>
          </a:p>
          <a:p>
            <a:pPr marL="456895" indent="-38100" hangingPunct="0">
              <a:lnSpc>
                <a:spcPct val="125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facteurs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transcription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jouent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rôle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majeur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8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embryonnaire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contrôlant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portion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patrimoine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génétique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réellement</a:t>
            </a:r>
          </a:p>
        </p:txBody>
      </p:sp>
      <p:sp>
        <p:nvSpPr>
          <p:cNvPr id="197" name="TextBox 197"/>
          <p:cNvSpPr txBox="1"/>
          <p:nvPr/>
        </p:nvSpPr>
        <p:spPr>
          <a:xfrm>
            <a:off x="3257422" y="6413944"/>
            <a:ext cx="546420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5182234" algn="l"/>
              </a:tabLst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exprimée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chaque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cellule.	</a:t>
            </a:r>
            <a:r>
              <a:rPr lang="en-US" altLang="zh-CN" sz="1200" spc="-20" dirty="0">
                <a:solidFill>
                  <a:srgbClr val="878787"/>
                </a:solidFill>
                <a:latin typeface="Calibri"/>
                <a:ea typeface="Calibri"/>
              </a:rPr>
              <a:t>44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Freeform 198"/>
          <p:cNvSpPr/>
          <p:nvPr/>
        </p:nvSpPr>
        <p:spPr>
          <a:xfrm>
            <a:off x="1504950" y="679450"/>
            <a:ext cx="1441450" cy="730250"/>
          </a:xfrm>
          <a:custGeom>
            <a:avLst/>
            <a:gdLst>
              <a:gd name="connsiteX0" fmla="*/ 6350 w 1441450"/>
              <a:gd name="connsiteY0" fmla="*/ 373126 h 730250"/>
              <a:gd name="connsiteX1" fmla="*/ 726313 w 1441450"/>
              <a:gd name="connsiteY1" fmla="*/ 12700 h 730250"/>
              <a:gd name="connsiteX2" fmla="*/ 1446276 w 1441450"/>
              <a:gd name="connsiteY2" fmla="*/ 373126 h 730250"/>
              <a:gd name="connsiteX3" fmla="*/ 726313 w 1441450"/>
              <a:gd name="connsiteY3" fmla="*/ 733425 h 730250"/>
              <a:gd name="connsiteX4" fmla="*/ 6350 w 1441450"/>
              <a:gd name="connsiteY4" fmla="*/ 373126 h 730250"/>
              <a:gd name="connsiteX5" fmla="*/ 6350 w 1441450"/>
              <a:gd name="connsiteY5" fmla="*/ 373126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1450" h="730250">
                <a:moveTo>
                  <a:pt x="6350" y="373126"/>
                </a:moveTo>
                <a:cubicBezTo>
                  <a:pt x="6350" y="173990"/>
                  <a:pt x="328676" y="12700"/>
                  <a:pt x="726313" y="12700"/>
                </a:cubicBezTo>
                <a:cubicBezTo>
                  <a:pt x="1123950" y="12700"/>
                  <a:pt x="1446276" y="173990"/>
                  <a:pt x="1446276" y="373126"/>
                </a:cubicBezTo>
                <a:cubicBezTo>
                  <a:pt x="1446276" y="572135"/>
                  <a:pt x="1123950" y="733425"/>
                  <a:pt x="726313" y="733425"/>
                </a:cubicBezTo>
                <a:cubicBezTo>
                  <a:pt x="328676" y="733425"/>
                  <a:pt x="6350" y="572135"/>
                  <a:pt x="6350" y="373126"/>
                </a:cubicBezTo>
                <a:lnTo>
                  <a:pt x="6350" y="373126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Freeform 199"/>
          <p:cNvSpPr/>
          <p:nvPr/>
        </p:nvSpPr>
        <p:spPr>
          <a:xfrm>
            <a:off x="1504950" y="679450"/>
            <a:ext cx="1441450" cy="730250"/>
          </a:xfrm>
          <a:custGeom>
            <a:avLst/>
            <a:gdLst>
              <a:gd name="connsiteX0" fmla="*/ 6350 w 1441450"/>
              <a:gd name="connsiteY0" fmla="*/ 373126 h 730250"/>
              <a:gd name="connsiteX1" fmla="*/ 726313 w 1441450"/>
              <a:gd name="connsiteY1" fmla="*/ 12700 h 730250"/>
              <a:gd name="connsiteX2" fmla="*/ 1446276 w 1441450"/>
              <a:gd name="connsiteY2" fmla="*/ 373126 h 730250"/>
              <a:gd name="connsiteX3" fmla="*/ 726313 w 1441450"/>
              <a:gd name="connsiteY3" fmla="*/ 733425 h 730250"/>
              <a:gd name="connsiteX4" fmla="*/ 6350 w 1441450"/>
              <a:gd name="connsiteY4" fmla="*/ 373126 h 730250"/>
              <a:gd name="connsiteX5" fmla="*/ 6350 w 1441450"/>
              <a:gd name="connsiteY5" fmla="*/ 373126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1450" h="730250">
                <a:moveTo>
                  <a:pt x="6350" y="373126"/>
                </a:moveTo>
                <a:cubicBezTo>
                  <a:pt x="6350" y="173990"/>
                  <a:pt x="328676" y="12700"/>
                  <a:pt x="726313" y="12700"/>
                </a:cubicBezTo>
                <a:cubicBezTo>
                  <a:pt x="1123950" y="12700"/>
                  <a:pt x="1446276" y="173990"/>
                  <a:pt x="1446276" y="373126"/>
                </a:cubicBezTo>
                <a:cubicBezTo>
                  <a:pt x="1446276" y="572135"/>
                  <a:pt x="1123950" y="733425"/>
                  <a:pt x="726313" y="733425"/>
                </a:cubicBezTo>
                <a:cubicBezTo>
                  <a:pt x="328676" y="733425"/>
                  <a:pt x="6350" y="572135"/>
                  <a:pt x="6350" y="373126"/>
                </a:cubicBezTo>
                <a:lnTo>
                  <a:pt x="6350" y="373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Freeform 200"/>
          <p:cNvSpPr/>
          <p:nvPr/>
        </p:nvSpPr>
        <p:spPr>
          <a:xfrm>
            <a:off x="6318250" y="679450"/>
            <a:ext cx="1454150" cy="730250"/>
          </a:xfrm>
          <a:custGeom>
            <a:avLst/>
            <a:gdLst>
              <a:gd name="connsiteX0" fmla="*/ 17526 w 1454150"/>
              <a:gd name="connsiteY0" fmla="*/ 373126 h 730250"/>
              <a:gd name="connsiteX1" fmla="*/ 737361 w 1454150"/>
              <a:gd name="connsiteY1" fmla="*/ 12700 h 730250"/>
              <a:gd name="connsiteX2" fmla="*/ 1457325 w 1454150"/>
              <a:gd name="connsiteY2" fmla="*/ 373126 h 730250"/>
              <a:gd name="connsiteX3" fmla="*/ 737361 w 1454150"/>
              <a:gd name="connsiteY3" fmla="*/ 733425 h 730250"/>
              <a:gd name="connsiteX4" fmla="*/ 17526 w 1454150"/>
              <a:gd name="connsiteY4" fmla="*/ 373126 h 730250"/>
              <a:gd name="connsiteX5" fmla="*/ 17526 w 1454150"/>
              <a:gd name="connsiteY5" fmla="*/ 373126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50" h="730250">
                <a:moveTo>
                  <a:pt x="17526" y="373126"/>
                </a:moveTo>
                <a:cubicBezTo>
                  <a:pt x="17526" y="173990"/>
                  <a:pt x="339725" y="12700"/>
                  <a:pt x="737361" y="12700"/>
                </a:cubicBezTo>
                <a:cubicBezTo>
                  <a:pt x="1134998" y="12700"/>
                  <a:pt x="1457325" y="173990"/>
                  <a:pt x="1457325" y="373126"/>
                </a:cubicBezTo>
                <a:cubicBezTo>
                  <a:pt x="1457325" y="572135"/>
                  <a:pt x="1134998" y="733425"/>
                  <a:pt x="737361" y="733425"/>
                </a:cubicBezTo>
                <a:cubicBezTo>
                  <a:pt x="339725" y="733425"/>
                  <a:pt x="17526" y="572135"/>
                  <a:pt x="17526" y="373126"/>
                </a:cubicBezTo>
                <a:lnTo>
                  <a:pt x="17526" y="373126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1"/>
          <p:cNvSpPr/>
          <p:nvPr/>
        </p:nvSpPr>
        <p:spPr>
          <a:xfrm>
            <a:off x="6318250" y="679450"/>
            <a:ext cx="1454150" cy="730250"/>
          </a:xfrm>
          <a:custGeom>
            <a:avLst/>
            <a:gdLst>
              <a:gd name="connsiteX0" fmla="*/ 17526 w 1454150"/>
              <a:gd name="connsiteY0" fmla="*/ 373126 h 730250"/>
              <a:gd name="connsiteX1" fmla="*/ 737361 w 1454150"/>
              <a:gd name="connsiteY1" fmla="*/ 12700 h 730250"/>
              <a:gd name="connsiteX2" fmla="*/ 1457325 w 1454150"/>
              <a:gd name="connsiteY2" fmla="*/ 373126 h 730250"/>
              <a:gd name="connsiteX3" fmla="*/ 737361 w 1454150"/>
              <a:gd name="connsiteY3" fmla="*/ 733425 h 730250"/>
              <a:gd name="connsiteX4" fmla="*/ 17526 w 1454150"/>
              <a:gd name="connsiteY4" fmla="*/ 373126 h 730250"/>
              <a:gd name="connsiteX5" fmla="*/ 17526 w 1454150"/>
              <a:gd name="connsiteY5" fmla="*/ 373126 h 73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50" h="730250">
                <a:moveTo>
                  <a:pt x="17526" y="373126"/>
                </a:moveTo>
                <a:cubicBezTo>
                  <a:pt x="17526" y="173990"/>
                  <a:pt x="339725" y="12700"/>
                  <a:pt x="737361" y="12700"/>
                </a:cubicBezTo>
                <a:cubicBezTo>
                  <a:pt x="1134998" y="12700"/>
                  <a:pt x="1457325" y="173990"/>
                  <a:pt x="1457325" y="373126"/>
                </a:cubicBezTo>
                <a:cubicBezTo>
                  <a:pt x="1457325" y="572135"/>
                  <a:pt x="1134998" y="733425"/>
                  <a:pt x="737361" y="733425"/>
                </a:cubicBezTo>
                <a:cubicBezTo>
                  <a:pt x="339725" y="733425"/>
                  <a:pt x="17526" y="572135"/>
                  <a:pt x="17526" y="373126"/>
                </a:cubicBezTo>
                <a:lnTo>
                  <a:pt x="17526" y="373126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reeform 202"/>
          <p:cNvSpPr/>
          <p:nvPr/>
        </p:nvSpPr>
        <p:spPr>
          <a:xfrm>
            <a:off x="2144712" y="4202112"/>
            <a:ext cx="153987" cy="153987"/>
          </a:xfrm>
          <a:custGeom>
            <a:avLst/>
            <a:gdLst>
              <a:gd name="connsiteX0" fmla="*/ 157162 w 153987"/>
              <a:gd name="connsiteY0" fmla="*/ 19240 h 153987"/>
              <a:gd name="connsiteX1" fmla="*/ 85661 w 153987"/>
              <a:gd name="connsiteY1" fmla="*/ 162115 h 153987"/>
              <a:gd name="connsiteX2" fmla="*/ 14287 w 153987"/>
              <a:gd name="connsiteY2" fmla="*/ 19240 h 153987"/>
              <a:gd name="connsiteX3" fmla="*/ 157162 w 153987"/>
              <a:gd name="connsiteY3" fmla="*/ 19240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7" h="153987">
                <a:moveTo>
                  <a:pt x="157162" y="19240"/>
                </a:moveTo>
                <a:lnTo>
                  <a:pt x="85661" y="162115"/>
                </a:lnTo>
                <a:lnTo>
                  <a:pt x="14287" y="19240"/>
                </a:lnTo>
                <a:lnTo>
                  <a:pt x="157162" y="19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reeform 203"/>
          <p:cNvSpPr/>
          <p:nvPr/>
        </p:nvSpPr>
        <p:spPr>
          <a:xfrm>
            <a:off x="2208212" y="3859212"/>
            <a:ext cx="39687" cy="382587"/>
          </a:xfrm>
          <a:custGeom>
            <a:avLst/>
            <a:gdLst>
              <a:gd name="connsiteX0" fmla="*/ 22225 w 39687"/>
              <a:gd name="connsiteY0" fmla="*/ 1841 h 382587"/>
              <a:gd name="connsiteX1" fmla="*/ 22225 w 39687"/>
              <a:gd name="connsiteY1" fmla="*/ 376491 h 3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82587">
                <a:moveTo>
                  <a:pt x="22225" y="1841"/>
                </a:moveTo>
                <a:lnTo>
                  <a:pt x="22225" y="376491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reeform 204"/>
          <p:cNvSpPr/>
          <p:nvPr/>
        </p:nvSpPr>
        <p:spPr>
          <a:xfrm>
            <a:off x="6970712" y="4202112"/>
            <a:ext cx="153987" cy="153987"/>
          </a:xfrm>
          <a:custGeom>
            <a:avLst/>
            <a:gdLst>
              <a:gd name="connsiteX0" fmla="*/ 157162 w 153987"/>
              <a:gd name="connsiteY0" fmla="*/ 19240 h 153987"/>
              <a:gd name="connsiteX1" fmla="*/ 85661 w 153987"/>
              <a:gd name="connsiteY1" fmla="*/ 162115 h 153987"/>
              <a:gd name="connsiteX2" fmla="*/ 14287 w 153987"/>
              <a:gd name="connsiteY2" fmla="*/ 19240 h 153987"/>
              <a:gd name="connsiteX3" fmla="*/ 157162 w 153987"/>
              <a:gd name="connsiteY3" fmla="*/ 19240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7" h="153987">
                <a:moveTo>
                  <a:pt x="157162" y="19240"/>
                </a:moveTo>
                <a:lnTo>
                  <a:pt x="85661" y="162115"/>
                </a:lnTo>
                <a:lnTo>
                  <a:pt x="14287" y="19240"/>
                </a:lnTo>
                <a:lnTo>
                  <a:pt x="157162" y="1924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5"/>
          <p:cNvSpPr/>
          <p:nvPr/>
        </p:nvSpPr>
        <p:spPr>
          <a:xfrm>
            <a:off x="7034212" y="3859212"/>
            <a:ext cx="39687" cy="382587"/>
          </a:xfrm>
          <a:custGeom>
            <a:avLst/>
            <a:gdLst>
              <a:gd name="connsiteX0" fmla="*/ 22225 w 39687"/>
              <a:gd name="connsiteY0" fmla="*/ 1841 h 382587"/>
              <a:gd name="connsiteX1" fmla="*/ 22225 w 39687"/>
              <a:gd name="connsiteY1" fmla="*/ 376491 h 3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82587">
                <a:moveTo>
                  <a:pt x="22225" y="1841"/>
                </a:moveTo>
                <a:lnTo>
                  <a:pt x="22225" y="376491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" name="Picture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4579620"/>
            <a:ext cx="1950720" cy="2004060"/>
          </a:xfrm>
          <a:prstGeom prst="rect">
            <a:avLst/>
          </a:prstGeom>
        </p:spPr>
      </p:pic>
      <p:sp>
        <p:nvSpPr>
          <p:cNvPr id="2" name="Freeform 207"/>
          <p:cNvSpPr/>
          <p:nvPr/>
        </p:nvSpPr>
        <p:spPr>
          <a:xfrm>
            <a:off x="379412" y="2576512"/>
            <a:ext cx="3684587" cy="1081087"/>
          </a:xfrm>
          <a:custGeom>
            <a:avLst/>
            <a:gdLst>
              <a:gd name="connsiteX0" fmla="*/ 15875 w 3684587"/>
              <a:gd name="connsiteY0" fmla="*/ 1093152 h 1081087"/>
              <a:gd name="connsiteX1" fmla="*/ 3687698 w 3684587"/>
              <a:gd name="connsiteY1" fmla="*/ 1093152 h 1081087"/>
              <a:gd name="connsiteX2" fmla="*/ 3687698 w 3684587"/>
              <a:gd name="connsiteY2" fmla="*/ 15938 h 1081087"/>
              <a:gd name="connsiteX3" fmla="*/ 15875 w 3684587"/>
              <a:gd name="connsiteY3" fmla="*/ 15938 h 1081087"/>
              <a:gd name="connsiteX4" fmla="*/ 15875 w 3684587"/>
              <a:gd name="connsiteY4" fmla="*/ 1093152 h 10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587" h="1081087">
                <a:moveTo>
                  <a:pt x="15875" y="1093152"/>
                </a:moveTo>
                <a:lnTo>
                  <a:pt x="3687698" y="1093152"/>
                </a:lnTo>
                <a:lnTo>
                  <a:pt x="3687698" y="15938"/>
                </a:lnTo>
                <a:lnTo>
                  <a:pt x="15875" y="15938"/>
                </a:lnTo>
                <a:lnTo>
                  <a:pt x="15875" y="1093152"/>
                </a:lnTo>
                <a:close/>
              </a:path>
            </a:pathLst>
          </a:custGeom>
          <a:solidFill>
            <a:srgbClr val="0000FE">
              <a:alpha val="0"/>
            </a:srgbClr>
          </a:solidFill>
          <a:ln w="9525">
            <a:solidFill>
              <a:srgbClr val="BF4F4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Freeform 208"/>
          <p:cNvSpPr/>
          <p:nvPr/>
        </p:nvSpPr>
        <p:spPr>
          <a:xfrm>
            <a:off x="5129212" y="2576512"/>
            <a:ext cx="3824287" cy="1081087"/>
          </a:xfrm>
          <a:custGeom>
            <a:avLst/>
            <a:gdLst>
              <a:gd name="connsiteX0" fmla="*/ 19113 w 3824287"/>
              <a:gd name="connsiteY0" fmla="*/ 1093152 h 1081087"/>
              <a:gd name="connsiteX1" fmla="*/ 3835463 w 3824287"/>
              <a:gd name="connsiteY1" fmla="*/ 1093152 h 1081087"/>
              <a:gd name="connsiteX2" fmla="*/ 3835463 w 3824287"/>
              <a:gd name="connsiteY2" fmla="*/ 15938 h 1081087"/>
              <a:gd name="connsiteX3" fmla="*/ 19113 w 3824287"/>
              <a:gd name="connsiteY3" fmla="*/ 15938 h 1081087"/>
              <a:gd name="connsiteX4" fmla="*/ 19113 w 3824287"/>
              <a:gd name="connsiteY4" fmla="*/ 1093152 h 1081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287" h="1081087">
                <a:moveTo>
                  <a:pt x="19113" y="1093152"/>
                </a:moveTo>
                <a:lnTo>
                  <a:pt x="3835463" y="1093152"/>
                </a:lnTo>
                <a:lnTo>
                  <a:pt x="3835463" y="15938"/>
                </a:lnTo>
                <a:lnTo>
                  <a:pt x="19113" y="15938"/>
                </a:lnTo>
                <a:lnTo>
                  <a:pt x="19113" y="109315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BF4F4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Freeform 209"/>
          <p:cNvSpPr/>
          <p:nvPr/>
        </p:nvSpPr>
        <p:spPr>
          <a:xfrm>
            <a:off x="2144712" y="1966912"/>
            <a:ext cx="153987" cy="153987"/>
          </a:xfrm>
          <a:custGeom>
            <a:avLst/>
            <a:gdLst>
              <a:gd name="connsiteX0" fmla="*/ 157162 w 153987"/>
              <a:gd name="connsiteY0" fmla="*/ 22161 h 153987"/>
              <a:gd name="connsiteX1" fmla="*/ 85661 w 153987"/>
              <a:gd name="connsiteY1" fmla="*/ 165036 h 153987"/>
              <a:gd name="connsiteX2" fmla="*/ 14287 w 153987"/>
              <a:gd name="connsiteY2" fmla="*/ 22161 h 153987"/>
              <a:gd name="connsiteX3" fmla="*/ 157162 w 153987"/>
              <a:gd name="connsiteY3" fmla="*/ 22161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7" h="153987">
                <a:moveTo>
                  <a:pt x="157162" y="22161"/>
                </a:moveTo>
                <a:lnTo>
                  <a:pt x="85661" y="165036"/>
                </a:lnTo>
                <a:lnTo>
                  <a:pt x="14287" y="22161"/>
                </a:lnTo>
                <a:lnTo>
                  <a:pt x="157162" y="22161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Freeform 210"/>
          <p:cNvSpPr/>
          <p:nvPr/>
        </p:nvSpPr>
        <p:spPr>
          <a:xfrm>
            <a:off x="2208212" y="1624012"/>
            <a:ext cx="39687" cy="382587"/>
          </a:xfrm>
          <a:custGeom>
            <a:avLst/>
            <a:gdLst>
              <a:gd name="connsiteX0" fmla="*/ 22225 w 39687"/>
              <a:gd name="connsiteY0" fmla="*/ 4762 h 382587"/>
              <a:gd name="connsiteX1" fmla="*/ 22225 w 39687"/>
              <a:gd name="connsiteY1" fmla="*/ 379412 h 3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82587">
                <a:moveTo>
                  <a:pt x="22225" y="4762"/>
                </a:moveTo>
                <a:lnTo>
                  <a:pt x="22225" y="379412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Freeform 211"/>
          <p:cNvSpPr/>
          <p:nvPr/>
        </p:nvSpPr>
        <p:spPr>
          <a:xfrm>
            <a:off x="6970712" y="1966912"/>
            <a:ext cx="153987" cy="166687"/>
          </a:xfrm>
          <a:custGeom>
            <a:avLst/>
            <a:gdLst>
              <a:gd name="connsiteX0" fmla="*/ 157162 w 153987"/>
              <a:gd name="connsiteY0" fmla="*/ 23812 h 166687"/>
              <a:gd name="connsiteX1" fmla="*/ 85661 w 153987"/>
              <a:gd name="connsiteY1" fmla="*/ 166687 h 166687"/>
              <a:gd name="connsiteX2" fmla="*/ 14287 w 153987"/>
              <a:gd name="connsiteY2" fmla="*/ 23812 h 166687"/>
              <a:gd name="connsiteX3" fmla="*/ 157162 w 153987"/>
              <a:gd name="connsiteY3" fmla="*/ 23812 h 166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7" h="166687">
                <a:moveTo>
                  <a:pt x="157162" y="23812"/>
                </a:moveTo>
                <a:lnTo>
                  <a:pt x="85661" y="166687"/>
                </a:lnTo>
                <a:lnTo>
                  <a:pt x="14287" y="23812"/>
                </a:lnTo>
                <a:lnTo>
                  <a:pt x="157162" y="2381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Freeform 212"/>
          <p:cNvSpPr/>
          <p:nvPr/>
        </p:nvSpPr>
        <p:spPr>
          <a:xfrm>
            <a:off x="7034212" y="1624012"/>
            <a:ext cx="39687" cy="382587"/>
          </a:xfrm>
          <a:custGeom>
            <a:avLst/>
            <a:gdLst>
              <a:gd name="connsiteX0" fmla="*/ 22225 w 39687"/>
              <a:gd name="connsiteY0" fmla="*/ 6286 h 382587"/>
              <a:gd name="connsiteX1" fmla="*/ 22225 w 39687"/>
              <a:gd name="connsiteY1" fmla="*/ 380936 h 3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82587">
                <a:moveTo>
                  <a:pt x="22225" y="6286"/>
                </a:moveTo>
                <a:lnTo>
                  <a:pt x="22225" y="380936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Freeform 213"/>
          <p:cNvSpPr/>
          <p:nvPr/>
        </p:nvSpPr>
        <p:spPr>
          <a:xfrm>
            <a:off x="3376612" y="4900612"/>
            <a:ext cx="2922587" cy="1487487"/>
          </a:xfrm>
          <a:custGeom>
            <a:avLst/>
            <a:gdLst>
              <a:gd name="connsiteX0" fmla="*/ 23177 w 2922587"/>
              <a:gd name="connsiteY0" fmla="*/ 1493202 h 1487487"/>
              <a:gd name="connsiteX1" fmla="*/ 2923476 w 2922587"/>
              <a:gd name="connsiteY1" fmla="*/ 1493202 h 1487487"/>
              <a:gd name="connsiteX2" fmla="*/ 2923476 w 2922587"/>
              <a:gd name="connsiteY2" fmla="*/ 15811 h 1487487"/>
              <a:gd name="connsiteX3" fmla="*/ 23177 w 2922587"/>
              <a:gd name="connsiteY3" fmla="*/ 15811 h 1487487"/>
              <a:gd name="connsiteX4" fmla="*/ 23177 w 2922587"/>
              <a:gd name="connsiteY4" fmla="*/ 1493202 h 14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587" h="1487487">
                <a:moveTo>
                  <a:pt x="23177" y="1493202"/>
                </a:moveTo>
                <a:lnTo>
                  <a:pt x="2923476" y="1493202"/>
                </a:lnTo>
                <a:lnTo>
                  <a:pt x="2923476" y="15811"/>
                </a:lnTo>
                <a:lnTo>
                  <a:pt x="23177" y="15811"/>
                </a:lnTo>
                <a:lnTo>
                  <a:pt x="23177" y="1493202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Freeform 214"/>
          <p:cNvSpPr/>
          <p:nvPr/>
        </p:nvSpPr>
        <p:spPr>
          <a:xfrm>
            <a:off x="3376612" y="4900612"/>
            <a:ext cx="2922587" cy="1487487"/>
          </a:xfrm>
          <a:custGeom>
            <a:avLst/>
            <a:gdLst>
              <a:gd name="connsiteX0" fmla="*/ 23177 w 2922587"/>
              <a:gd name="connsiteY0" fmla="*/ 1493202 h 1487487"/>
              <a:gd name="connsiteX1" fmla="*/ 2923476 w 2922587"/>
              <a:gd name="connsiteY1" fmla="*/ 1493202 h 1487487"/>
              <a:gd name="connsiteX2" fmla="*/ 2923476 w 2922587"/>
              <a:gd name="connsiteY2" fmla="*/ 15811 h 1487487"/>
              <a:gd name="connsiteX3" fmla="*/ 23177 w 2922587"/>
              <a:gd name="connsiteY3" fmla="*/ 15811 h 1487487"/>
              <a:gd name="connsiteX4" fmla="*/ 23177 w 2922587"/>
              <a:gd name="connsiteY4" fmla="*/ 1493202 h 14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2587" h="1487487">
                <a:moveTo>
                  <a:pt x="23177" y="1493202"/>
                </a:moveTo>
                <a:lnTo>
                  <a:pt x="2923476" y="1493202"/>
                </a:lnTo>
                <a:lnTo>
                  <a:pt x="2923476" y="15811"/>
                </a:lnTo>
                <a:lnTo>
                  <a:pt x="23177" y="15811"/>
                </a:lnTo>
                <a:lnTo>
                  <a:pt x="23177" y="1493202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6" name="Picture 2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3220" y="4564379"/>
            <a:ext cx="899160" cy="1927860"/>
          </a:xfrm>
          <a:prstGeom prst="rect">
            <a:avLst/>
          </a:prstGeom>
        </p:spPr>
      </p:pic>
      <p:pic>
        <p:nvPicPr>
          <p:cNvPr id="217" name="Picture 2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3" name="TextBox 217"/>
          <p:cNvSpPr txBox="1"/>
          <p:nvPr/>
        </p:nvSpPr>
        <p:spPr>
          <a:xfrm>
            <a:off x="153009" y="21162"/>
            <a:ext cx="8967482" cy="396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Facteurs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transcription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programmes</a:t>
            </a:r>
            <a:r>
              <a:rPr lang="en-US" altLang="zh-CN" sz="26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développementaux</a:t>
            </a:r>
          </a:p>
        </p:txBody>
      </p:sp>
      <p:sp>
        <p:nvSpPr>
          <p:cNvPr id="218" name="TextBox 218"/>
          <p:cNvSpPr txBox="1"/>
          <p:nvPr/>
        </p:nvSpPr>
        <p:spPr>
          <a:xfrm>
            <a:off x="1893061" y="934719"/>
            <a:ext cx="5961445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494657" algn="l"/>
              </a:tabLst>
            </a:pPr>
            <a:r>
              <a:rPr lang="en-US" altLang="zh-CN" sz="1800" b="1" i="1" spc="-10" dirty="0">
                <a:solidFill>
                  <a:srgbClr val="000000"/>
                </a:solidFill>
                <a:latin typeface="Calibri"/>
                <a:ea typeface="Calibri"/>
              </a:rPr>
              <a:t>Eyeless	Antennapedia</a:t>
            </a:r>
          </a:p>
        </p:txBody>
      </p:sp>
      <p:sp>
        <p:nvSpPr>
          <p:cNvPr id="219" name="TextBox 219"/>
          <p:cNvSpPr txBox="1"/>
          <p:nvPr/>
        </p:nvSpPr>
        <p:spPr>
          <a:xfrm>
            <a:off x="486765" y="2640592"/>
            <a:ext cx="3556914" cy="975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Programme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développemental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cs typeface="Arial"/>
              </a:rPr>
              <a:t>  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de</a:t>
            </a:r>
            <a:r>
              <a:rPr lang="en-US" altLang="zh-CN" sz="1600" spc="-2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l’oeil</a:t>
            </a:r>
          </a:p>
          <a:p>
            <a:pPr>
              <a:lnSpc>
                <a:spcPts val="1914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Ensemble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cibles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contrôlés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facteur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transcription</a:t>
            </a:r>
            <a:r>
              <a:rPr lang="en-US" altLang="zh-CN" sz="160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Eyeless</a:t>
            </a:r>
          </a:p>
        </p:txBody>
      </p:sp>
      <p:sp>
        <p:nvSpPr>
          <p:cNvPr id="220" name="TextBox 220"/>
          <p:cNvSpPr txBox="1"/>
          <p:nvPr/>
        </p:nvSpPr>
        <p:spPr>
          <a:xfrm>
            <a:off x="5240401" y="2640592"/>
            <a:ext cx="3702019" cy="9755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Programme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développemental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de</a:t>
            </a:r>
            <a:r>
              <a:rPr lang="en-US" altLang="zh-CN" sz="1600" spc="-34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BF4F4C"/>
                </a:solidFill>
                <a:latin typeface="Arial"/>
                <a:ea typeface="Arial"/>
              </a:rPr>
              <a:t>patte</a:t>
            </a:r>
          </a:p>
          <a:p>
            <a:pPr>
              <a:lnSpc>
                <a:spcPts val="1914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Ensemble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cibles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contrôlés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facteur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transcription</a:t>
            </a:r>
            <a:r>
              <a:rPr lang="en-US" altLang="zh-CN" sz="1600" i="1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Antennapedia</a:t>
            </a:r>
          </a:p>
        </p:txBody>
      </p:sp>
      <p:sp>
        <p:nvSpPr>
          <p:cNvPr id="221" name="TextBox 221"/>
          <p:cNvSpPr txBox="1"/>
          <p:nvPr/>
        </p:nvSpPr>
        <p:spPr>
          <a:xfrm>
            <a:off x="3491738" y="4999583"/>
            <a:ext cx="2781158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La</a:t>
            </a:r>
            <a:r>
              <a:rPr lang="en-US" altLang="zh-CN" sz="1800" b="1" spc="55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spécificité</a:t>
            </a:r>
            <a:r>
              <a:rPr lang="en-US" altLang="zh-CN" sz="1800" b="1" spc="55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1800" b="1" spc="55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l’organe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50" dirty="0">
                <a:solidFill>
                  <a:srgbClr val="FE0000"/>
                </a:solidFill>
                <a:latin typeface="Calibri"/>
                <a:ea typeface="Calibri"/>
              </a:rPr>
              <a:t>formé</a:t>
            </a:r>
            <a:r>
              <a:rPr lang="en-US" altLang="zh-CN" sz="1800" b="1" spc="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44" dirty="0">
                <a:solidFill>
                  <a:srgbClr val="FE0000"/>
                </a:solidFill>
                <a:latin typeface="Calibri"/>
                <a:ea typeface="Calibri"/>
              </a:rPr>
              <a:t>est</a:t>
            </a:r>
            <a:r>
              <a:rPr lang="en-US" altLang="zh-CN" sz="1800" b="1" spc="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34" dirty="0">
                <a:solidFill>
                  <a:srgbClr val="FE0000"/>
                </a:solidFill>
                <a:latin typeface="Calibri"/>
                <a:ea typeface="Calibri"/>
              </a:rPr>
              <a:t>liée</a:t>
            </a:r>
            <a:r>
              <a:rPr lang="en-US" altLang="zh-CN" sz="1800" b="1" spc="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64" dirty="0">
                <a:solidFill>
                  <a:srgbClr val="FE0000"/>
                </a:solidFill>
                <a:latin typeface="Calibri"/>
                <a:ea typeface="Calibri"/>
              </a:rPr>
              <a:t>à</a:t>
            </a:r>
            <a:r>
              <a:rPr lang="en-US" altLang="zh-CN" sz="1800" b="1" spc="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44" dirty="0">
                <a:solidFill>
                  <a:srgbClr val="FE0000"/>
                </a:solidFill>
                <a:latin typeface="Calibri"/>
                <a:ea typeface="Calibri"/>
              </a:rPr>
              <a:t>l’ensemble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30" dirty="0">
                <a:solidFill>
                  <a:srgbClr val="FE0000"/>
                </a:solidFill>
                <a:latin typeface="Calibri"/>
                <a:ea typeface="Calibri"/>
              </a:rPr>
              <a:t>des</a:t>
            </a:r>
            <a:r>
              <a:rPr lang="en-US" altLang="zh-CN" sz="1800" b="1" spc="15" dirty="0">
                <a:solidFill>
                  <a:srgbClr val="FE0000"/>
                </a:solidFill>
                <a:latin typeface="Calibri"/>
                <a:cs typeface="Calibri"/>
              </a:rPr>
              <a:t>  </a:t>
            </a:r>
            <a:r>
              <a:rPr lang="en-US" altLang="zh-CN" sz="1800" b="1" spc="34" dirty="0">
                <a:solidFill>
                  <a:srgbClr val="FE0000"/>
                </a:solidFill>
                <a:latin typeface="Calibri"/>
                <a:ea typeface="Calibri"/>
              </a:rPr>
              <a:t>gènes</a:t>
            </a:r>
            <a:r>
              <a:rPr lang="en-US" altLang="zh-CN" sz="1800" b="1" spc="20" dirty="0">
                <a:solidFill>
                  <a:srgbClr val="FE0000"/>
                </a:solidFill>
                <a:latin typeface="Calibri"/>
                <a:cs typeface="Calibri"/>
              </a:rPr>
              <a:t>  </a:t>
            </a:r>
            <a:r>
              <a:rPr lang="en-US" altLang="zh-CN" sz="1800" b="1" spc="25" dirty="0">
                <a:solidFill>
                  <a:srgbClr val="FE0000"/>
                </a:solidFill>
                <a:latin typeface="Calibri"/>
                <a:ea typeface="Calibri"/>
              </a:rPr>
              <a:t>cibles</a:t>
            </a:r>
            <a:r>
              <a:rPr lang="en-US" altLang="zh-CN" sz="1800" b="1" spc="15" dirty="0">
                <a:solidFill>
                  <a:srgbClr val="FE0000"/>
                </a:solidFill>
                <a:latin typeface="Calibri"/>
                <a:cs typeface="Calibri"/>
              </a:rPr>
              <a:t>  </a:t>
            </a:r>
            <a:r>
              <a:rPr lang="en-US" altLang="zh-CN" sz="1800" b="1" spc="30" dirty="0">
                <a:solidFill>
                  <a:srgbClr val="FE0000"/>
                </a:solidFill>
                <a:latin typeface="Calibri"/>
                <a:ea typeface="Calibri"/>
              </a:rPr>
              <a:t>contrôlés</a:t>
            </a:r>
          </a:p>
        </p:txBody>
      </p:sp>
      <p:sp>
        <p:nvSpPr>
          <p:cNvPr id="222" name="TextBox 222"/>
          <p:cNvSpPr txBox="1"/>
          <p:nvPr/>
        </p:nvSpPr>
        <p:spPr>
          <a:xfrm>
            <a:off x="3491738" y="5805601"/>
            <a:ext cx="284408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97991" algn="l"/>
                <a:tab pos="1339977" algn="l"/>
                <a:tab pos="2479928" algn="l"/>
              </a:tabLst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par	</a:t>
            </a:r>
            <a:r>
              <a:rPr lang="en-US" altLang="zh-CN" sz="1800" b="1" spc="-10" dirty="0">
                <a:solidFill>
                  <a:srgbClr val="FE0000"/>
                </a:solidFill>
                <a:latin typeface="Calibri"/>
                <a:ea typeface="Calibri"/>
              </a:rPr>
              <a:t>les	facteurs	</a:t>
            </a:r>
            <a:r>
              <a:rPr lang="en-US" altLang="zh-CN" sz="1800" b="1" spc="-25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</a:p>
        </p:txBody>
      </p:sp>
      <p:sp>
        <p:nvSpPr>
          <p:cNvPr id="223" name="TextBox 223"/>
          <p:cNvSpPr txBox="1"/>
          <p:nvPr/>
        </p:nvSpPr>
        <p:spPr>
          <a:xfrm>
            <a:off x="3491738" y="6079998"/>
            <a:ext cx="134512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FE0000"/>
                </a:solidFill>
                <a:latin typeface="Calibri"/>
                <a:ea typeface="Calibri"/>
              </a:rPr>
              <a:t>transc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ription</a:t>
            </a:r>
          </a:p>
        </p:txBody>
      </p:sp>
      <p:sp>
        <p:nvSpPr>
          <p:cNvPr id="224" name="TextBox 224"/>
          <p:cNvSpPr txBox="1"/>
          <p:nvPr/>
        </p:nvSpPr>
        <p:spPr>
          <a:xfrm>
            <a:off x="6589141" y="6463292"/>
            <a:ext cx="2132482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1850516" algn="l"/>
              </a:tabLst>
            </a:pPr>
            <a:r>
              <a:rPr lang="en-US" altLang="zh-CN" sz="1000" i="1" dirty="0">
                <a:solidFill>
                  <a:srgbClr val="000000"/>
                </a:solidFill>
                <a:latin typeface="Times New Roman"/>
                <a:ea typeface="Times New Roman"/>
              </a:rPr>
              <a:t>Image: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ea typeface="Times New Roman"/>
              </a:rPr>
              <a:t>Mao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ea typeface="Times New Roman"/>
              </a:rPr>
              <a:t>Y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ea typeface="Times New Roman"/>
              </a:rPr>
              <a:t>al.</a:t>
            </a:r>
            <a:r>
              <a:rPr lang="en-US" altLang="zh-CN" sz="10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Times New Roman"/>
                <a:ea typeface="Times New Roman"/>
              </a:rPr>
              <a:t>2006	</a:t>
            </a:r>
            <a:r>
              <a:rPr lang="en-US" altLang="zh-CN" sz="1200" spc="-20" dirty="0">
                <a:solidFill>
                  <a:srgbClr val="878787"/>
                </a:solidFill>
                <a:latin typeface="Calibri"/>
                <a:ea typeface="Calibri"/>
              </a:rPr>
              <a:t>45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2" name="TextBox 226"/>
          <p:cNvSpPr txBox="1"/>
          <p:nvPr/>
        </p:nvSpPr>
        <p:spPr>
          <a:xfrm>
            <a:off x="132892" y="99616"/>
            <a:ext cx="8882057" cy="65459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Conclusions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concernant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génétique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8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64"/>
              </a:lnSpc>
            </a:pPr>
            <a:endParaRPr lang="en-US" dirty="0"/>
          </a:p>
          <a:p>
            <a:pPr marL="354177" hangingPunct="0">
              <a:lnSpc>
                <a:spcPct val="983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partir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années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‘70,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découvre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que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certains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ont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principale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contrôler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8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embryonnaire.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50"/>
              </a:lnSpc>
            </a:pPr>
            <a:endParaRPr lang="en-US" dirty="0"/>
          </a:p>
          <a:p>
            <a:pPr marL="354177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•Dans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premier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temps,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recherches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portent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drosophile.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Elles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seront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récompensées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prix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Nobel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8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1995.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44"/>
              </a:lnSpc>
            </a:pPr>
            <a:endParaRPr lang="en-US" dirty="0"/>
          </a:p>
          <a:p>
            <a:pPr marL="354177" hangingPunct="0">
              <a:lnSpc>
                <a:spcPct val="10125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Parmi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développement,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certains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codent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facteurs</a:t>
            </a:r>
            <a:r>
              <a:rPr lang="en-US" altLang="zh-CN" sz="1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transcription.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contrôlant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l’expression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d’un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ensemble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cibles,</a:t>
            </a:r>
            <a:r>
              <a:rPr lang="en-US" altLang="zh-CN" sz="1800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ils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spécifient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l’identité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cellules.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20"/>
              </a:lnSpc>
            </a:pPr>
            <a:endParaRPr lang="en-US" dirty="0"/>
          </a:p>
          <a:p>
            <a:pPr marL="354177" hangingPunct="0">
              <a:lnSpc>
                <a:spcPct val="983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Très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vite,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l’attention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porte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l’existence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ces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mammifères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75"/>
              </a:lnSpc>
            </a:pPr>
            <a:endParaRPr lang="en-US" dirty="0"/>
          </a:p>
          <a:p>
            <a:pPr marL="0" indent="8306765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46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0760"/>
            <a:ext cx="9144000" cy="1097280"/>
          </a:xfrm>
          <a:prstGeom prst="rect">
            <a:avLst/>
          </a:prstGeom>
        </p:spPr>
      </p:pic>
      <p:sp>
        <p:nvSpPr>
          <p:cNvPr id="2" name="TextBox 228"/>
          <p:cNvSpPr txBox="1"/>
          <p:nvPr/>
        </p:nvSpPr>
        <p:spPr>
          <a:xfrm>
            <a:off x="1594738" y="1180170"/>
            <a:ext cx="5977651" cy="1949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51511">
              <a:lnSpc>
                <a:spcPct val="100000"/>
              </a:lnSpc>
            </a:pP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La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théorie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de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l’évolution</a:t>
            </a:r>
            <a:r>
              <a:rPr lang="en-US" altLang="zh-CN" sz="2800" i="1" spc="10" dirty="0">
                <a:solidFill>
                  <a:srgbClr val="B7CCE3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25"/>
              </a:lnSpc>
            </a:pPr>
            <a:endParaRPr lang="en-US" dirty="0"/>
          </a:p>
          <a:p>
            <a:pPr marL="0" indent="1338325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Similitudes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variations: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  <a:r>
              <a:rPr lang="en-US" altLang="zh-CN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développementaux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541020"/>
            <a:ext cx="5189220" cy="6294120"/>
          </a:xfrm>
          <a:prstGeom prst="rect">
            <a:avLst/>
          </a:prstGeom>
        </p:spPr>
      </p:pic>
      <p:pic>
        <p:nvPicPr>
          <p:cNvPr id="231" name="Picture 2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8640"/>
          </a:xfrm>
          <a:prstGeom prst="rect">
            <a:avLst/>
          </a:prstGeom>
        </p:spPr>
      </p:pic>
      <p:sp>
        <p:nvSpPr>
          <p:cNvPr id="2" name="TextBox 231"/>
          <p:cNvSpPr txBox="1"/>
          <p:nvPr/>
        </p:nvSpPr>
        <p:spPr>
          <a:xfrm>
            <a:off x="1300861" y="48310"/>
            <a:ext cx="7588512" cy="3467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Parenté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évolution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animaux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pluricellulaires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75"/>
              </a:lnSpc>
            </a:pPr>
            <a:endParaRPr lang="en-US" dirty="0"/>
          </a:p>
          <a:p>
            <a:pPr marL="0" indent="4246245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observe: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25"/>
              </a:lnSpc>
            </a:pPr>
            <a:endParaRPr lang="en-US" dirty="0"/>
          </a:p>
          <a:p>
            <a:pPr marL="0" indent="4226941">
              <a:lnSpc>
                <a:spcPct val="100000"/>
              </a:lnSpc>
            </a:pPr>
            <a:r>
              <a:rPr lang="en-US" altLang="zh-CN" sz="1800" dirty="0">
                <a:solidFill>
                  <a:srgbClr val="BF4F4C"/>
                </a:solidFill>
                <a:latin typeface="Wingdings"/>
                <a:ea typeface="Wingdings"/>
              </a:rPr>
              <a:t></a:t>
            </a:r>
            <a:r>
              <a:rPr lang="en-US" altLang="zh-CN" sz="1800" spc="-400" dirty="0">
                <a:solidFill>
                  <a:srgbClr val="BF4F4C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BF4F4C"/>
                </a:solidFill>
                <a:latin typeface="Arial"/>
                <a:ea typeface="Arial"/>
              </a:rPr>
              <a:t>Une</a:t>
            </a:r>
            <a:r>
              <a:rPr lang="en-US" altLang="zh-CN" sz="1800" spc="-11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BF4F4C"/>
                </a:solidFill>
                <a:latin typeface="Arial"/>
                <a:ea typeface="Arial"/>
              </a:rPr>
              <a:t>grande</a:t>
            </a:r>
            <a:r>
              <a:rPr lang="en-US" altLang="zh-CN" sz="1800" spc="-11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BF4F4C"/>
                </a:solidFill>
                <a:latin typeface="Arial"/>
                <a:ea typeface="Arial"/>
              </a:rPr>
              <a:t>variété</a:t>
            </a:r>
            <a:r>
              <a:rPr lang="en-US" altLang="zh-CN" sz="1800" spc="-114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BF4F4C"/>
                </a:solidFill>
                <a:latin typeface="Arial"/>
                <a:ea typeface="Arial"/>
              </a:rPr>
              <a:t>de</a:t>
            </a:r>
            <a:r>
              <a:rPr lang="en-US" altLang="zh-CN" sz="1800" spc="-114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BF4F4C"/>
                </a:solidFill>
                <a:latin typeface="Arial"/>
                <a:ea typeface="Arial"/>
              </a:rPr>
              <a:t>formes</a:t>
            </a:r>
          </a:p>
          <a:p>
            <a:pPr>
              <a:lnSpc>
                <a:spcPts val="1939"/>
              </a:lnSpc>
            </a:pPr>
            <a:endParaRPr lang="en-US" dirty="0"/>
          </a:p>
          <a:p>
            <a:pPr marL="4226941" hangingPunct="0">
              <a:lnSpc>
                <a:spcPct val="98333"/>
              </a:lnSpc>
            </a:pPr>
            <a:r>
              <a:rPr lang="en-US" altLang="zh-CN" sz="1800" spc="-50" dirty="0">
                <a:solidFill>
                  <a:srgbClr val="BF4F4C"/>
                </a:solidFill>
                <a:latin typeface="Wingdings"/>
                <a:ea typeface="Wingdings"/>
              </a:rPr>
              <a:t></a:t>
            </a:r>
            <a:r>
              <a:rPr lang="en-US" altLang="zh-CN" sz="1800" spc="-69" dirty="0">
                <a:solidFill>
                  <a:srgbClr val="BF4F4C"/>
                </a:solidFill>
                <a:latin typeface="Wingdings"/>
                <a:cs typeface="Wingdings"/>
              </a:rPr>
              <a:t> </a:t>
            </a:r>
            <a:r>
              <a:rPr lang="en-US" altLang="zh-CN" sz="1800" spc="-34" dirty="0">
                <a:solidFill>
                  <a:srgbClr val="BF4F4C"/>
                </a:solidFill>
                <a:latin typeface="Arial"/>
                <a:ea typeface="Arial"/>
              </a:rPr>
              <a:t>Des</a:t>
            </a:r>
            <a:r>
              <a:rPr lang="en-US" altLang="zh-CN" sz="1800" spc="-25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800" spc="-30" dirty="0">
                <a:solidFill>
                  <a:srgbClr val="BF4F4C"/>
                </a:solidFill>
                <a:latin typeface="Arial"/>
                <a:ea typeface="Arial"/>
              </a:rPr>
              <a:t>principes</a:t>
            </a:r>
            <a:r>
              <a:rPr lang="en-US" altLang="zh-CN" sz="1800" spc="-3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800" spc="-25" dirty="0">
                <a:solidFill>
                  <a:srgbClr val="BF4F4C"/>
                </a:solidFill>
                <a:latin typeface="Arial"/>
                <a:ea typeface="Arial"/>
              </a:rPr>
              <a:t>d’organisations</a:t>
            </a:r>
            <a:r>
              <a:rPr lang="en-US" altLang="zh-CN" sz="1800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BF4F4C"/>
                </a:solidFill>
                <a:latin typeface="Arial"/>
                <a:ea typeface="Arial"/>
              </a:rPr>
              <a:t>comm</a:t>
            </a:r>
            <a:r>
              <a:rPr lang="en-US" altLang="zh-CN" sz="1800" dirty="0">
                <a:solidFill>
                  <a:srgbClr val="BF4F4C"/>
                </a:solidFill>
                <a:latin typeface="Arial"/>
                <a:ea typeface="Arial"/>
              </a:rPr>
              <a:t>uns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679" y="5227320"/>
            <a:ext cx="2247900" cy="1432560"/>
          </a:xfrm>
          <a:prstGeom prst="rect">
            <a:avLst/>
          </a:prstGeom>
        </p:spPr>
      </p:pic>
      <p:pic>
        <p:nvPicPr>
          <p:cNvPr id="234" name="Picture 2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983480"/>
            <a:ext cx="2552700" cy="1661160"/>
          </a:xfrm>
          <a:prstGeom prst="rect">
            <a:avLst/>
          </a:prstGeom>
        </p:spPr>
      </p:pic>
      <p:pic>
        <p:nvPicPr>
          <p:cNvPr id="235" name="Picture 2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" y="5173980"/>
            <a:ext cx="3764279" cy="1524000"/>
          </a:xfrm>
          <a:prstGeom prst="rect">
            <a:avLst/>
          </a:prstGeom>
        </p:spPr>
      </p:pic>
      <p:pic>
        <p:nvPicPr>
          <p:cNvPr id="236" name="Picture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" y="106680"/>
            <a:ext cx="8900159" cy="4838700"/>
          </a:xfrm>
          <a:prstGeom prst="rect">
            <a:avLst/>
          </a:prstGeom>
        </p:spPr>
      </p:pic>
      <p:sp>
        <p:nvSpPr>
          <p:cNvPr id="2" name="TextBox 236"/>
          <p:cNvSpPr txBox="1"/>
          <p:nvPr/>
        </p:nvSpPr>
        <p:spPr>
          <a:xfrm>
            <a:off x="2851404" y="524763"/>
            <a:ext cx="2695913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Organisation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selon</a:t>
            </a:r>
          </a:p>
          <a:p>
            <a:pPr marL="0" indent="736092">
              <a:lnSpc>
                <a:spcPct val="100000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axes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6920"/>
            <a:ext cx="9144000" cy="769620"/>
          </a:xfrm>
          <a:prstGeom prst="rect">
            <a:avLst/>
          </a:prstGeom>
        </p:spPr>
      </p:pic>
      <p:sp>
        <p:nvSpPr>
          <p:cNvPr id="2" name="TextBox 23"/>
          <p:cNvSpPr txBox="1"/>
          <p:nvPr/>
        </p:nvSpPr>
        <p:spPr>
          <a:xfrm>
            <a:off x="1063142" y="1389286"/>
            <a:ext cx="7584091" cy="4209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99613">
              <a:lnSpc>
                <a:spcPct val="100000"/>
              </a:lnSpc>
            </a:pPr>
            <a:r>
              <a:rPr lang="en-US" altLang="zh-CN" sz="2800" i="1" spc="-5" dirty="0">
                <a:solidFill>
                  <a:srgbClr val="B7CCE3"/>
                </a:solidFill>
                <a:latin typeface="Arial"/>
                <a:ea typeface="Arial"/>
              </a:rPr>
              <a:t>His</a:t>
            </a:r>
            <a:r>
              <a:rPr lang="en-US" altLang="zh-CN" sz="2800" i="1" dirty="0">
                <a:solidFill>
                  <a:srgbClr val="B7CCE3"/>
                </a:solidFill>
                <a:latin typeface="Arial"/>
                <a:ea typeface="Arial"/>
              </a:rPr>
              <a:t>torique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70"/>
              </a:lnSpc>
            </a:pPr>
            <a:endParaRPr lang="en-US" dirty="0"/>
          </a:p>
          <a:p>
            <a:pPr marL="0" indent="2057374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3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précurseurs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1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Enjeux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épistémologiques</a:t>
            </a:r>
            <a:r>
              <a:rPr lang="en-US" altLang="zh-CN" sz="2000" spc="50" dirty="0">
                <a:solidFill>
                  <a:srgbClr val="000000"/>
                </a:solidFill>
                <a:latin typeface="Arial"/>
                <a:ea typeface="Arial"/>
              </a:rPr>
              <a:t>:</a:t>
            </a:r>
          </a:p>
          <a:p>
            <a:pPr>
              <a:lnSpc>
                <a:spcPts val="825"/>
              </a:lnSpc>
            </a:pPr>
            <a:endParaRPr lang="en-US" dirty="0"/>
          </a:p>
          <a:p>
            <a:pPr marL="744067" indent="-286893" hangingPunct="0">
              <a:lnSpc>
                <a:spcPct val="12875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1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Quelles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observations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ont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amené</a:t>
            </a:r>
            <a:r>
              <a:rPr lang="en-US" altLang="zh-CN"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biologistes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ea typeface="Arial"/>
              </a:rPr>
              <a:t>percevoir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’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ea typeface="Arial"/>
              </a:rPr>
              <a:t>existence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40" dirty="0">
                <a:solidFill>
                  <a:srgbClr val="000000"/>
                </a:solidFill>
                <a:latin typeface="Arial"/>
                <a:ea typeface="Arial"/>
              </a:rPr>
              <a:t>d</a:t>
            </a:r>
            <a:r>
              <a:rPr lang="en-US" altLang="zh-CN" sz="2000" spc="-45" dirty="0">
                <a:solidFill>
                  <a:srgbClr val="000000"/>
                </a:solidFill>
                <a:latin typeface="MS Gothic"/>
                <a:ea typeface="MS Gothic"/>
              </a:rPr>
              <a:t>’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ea typeface="Arial"/>
              </a:rPr>
              <a:t>phénomène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ea typeface="Arial"/>
              </a:rPr>
              <a:t>évolutif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30" dirty="0">
                <a:solidFill>
                  <a:srgbClr val="000000"/>
                </a:solidFill>
                <a:latin typeface="Arial"/>
                <a:ea typeface="Arial"/>
              </a:rPr>
              <a:t>?</a:t>
            </a:r>
          </a:p>
          <a:p>
            <a:pPr>
              <a:lnSpc>
                <a:spcPts val="850"/>
              </a:lnSpc>
            </a:pPr>
            <a:endParaRPr lang="en-US" dirty="0"/>
          </a:p>
          <a:p>
            <a:pPr marL="0" indent="457174">
              <a:lnSpc>
                <a:spcPct val="100000"/>
              </a:lnSpc>
            </a:pPr>
            <a:r>
              <a:rPr lang="en-US" altLang="zh-CN" sz="2000" spc="3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ea typeface="Arial"/>
              </a:rPr>
              <a:t>Quelles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ea typeface="Arial"/>
              </a:rPr>
              <a:t>théories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50" dirty="0">
                <a:solidFill>
                  <a:srgbClr val="000000"/>
                </a:solidFill>
                <a:latin typeface="Arial"/>
                <a:ea typeface="Arial"/>
              </a:rPr>
              <a:t>ont</a:t>
            </a:r>
            <a:r>
              <a:rPr lang="en-US" altLang="zh-CN" sz="2000" spc="4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ea typeface="Arial"/>
              </a:rPr>
              <a:t>ils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50" dirty="0">
                <a:solidFill>
                  <a:srgbClr val="000000"/>
                </a:solidFill>
                <a:latin typeface="Arial"/>
                <a:ea typeface="Arial"/>
              </a:rPr>
              <a:t>proposées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50" dirty="0">
                <a:solidFill>
                  <a:srgbClr val="000000"/>
                </a:solidFill>
                <a:latin typeface="Arial"/>
                <a:ea typeface="Arial"/>
              </a:rPr>
              <a:t>pour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50" dirty="0">
                <a:solidFill>
                  <a:srgbClr val="000000"/>
                </a:solidFill>
                <a:latin typeface="Arial"/>
                <a:ea typeface="Arial"/>
              </a:rPr>
              <a:t>rendre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50" dirty="0">
                <a:solidFill>
                  <a:srgbClr val="000000"/>
                </a:solidFill>
                <a:latin typeface="Arial"/>
                <a:ea typeface="Arial"/>
              </a:rPr>
              <a:t>compte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</a:p>
          <a:p>
            <a:pPr>
              <a:lnSpc>
                <a:spcPts val="694"/>
              </a:lnSpc>
            </a:pPr>
            <a:endParaRPr lang="en-US" dirty="0"/>
          </a:p>
          <a:p>
            <a:pPr marL="0" indent="744067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ces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phénomènes</a:t>
            </a:r>
            <a:r>
              <a:rPr lang="en-US" altLang="zh-CN" sz="20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?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Picture 2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820" y="1188719"/>
            <a:ext cx="2179320" cy="3688079"/>
          </a:xfrm>
          <a:prstGeom prst="rect">
            <a:avLst/>
          </a:prstGeom>
        </p:spPr>
      </p:pic>
      <p:sp>
        <p:nvSpPr>
          <p:cNvPr id="2" name="Freeform 238"/>
          <p:cNvSpPr/>
          <p:nvPr/>
        </p:nvSpPr>
        <p:spPr>
          <a:xfrm>
            <a:off x="6927850" y="1174750"/>
            <a:ext cx="2178050" cy="3689350"/>
          </a:xfrm>
          <a:custGeom>
            <a:avLst/>
            <a:gdLst>
              <a:gd name="connsiteX0" fmla="*/ 17398 w 2178050"/>
              <a:gd name="connsiteY0" fmla="*/ 3698875 h 3689350"/>
              <a:gd name="connsiteX1" fmla="*/ 2185923 w 2178050"/>
              <a:gd name="connsiteY1" fmla="*/ 3698875 h 3689350"/>
              <a:gd name="connsiteX2" fmla="*/ 2185923 w 2178050"/>
              <a:gd name="connsiteY2" fmla="*/ 17526 h 3689350"/>
              <a:gd name="connsiteX3" fmla="*/ 17398 w 2178050"/>
              <a:gd name="connsiteY3" fmla="*/ 17526 h 3689350"/>
              <a:gd name="connsiteX4" fmla="*/ 17398 w 2178050"/>
              <a:gd name="connsiteY4" fmla="*/ 3698875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8050" h="3689350">
                <a:moveTo>
                  <a:pt x="17398" y="3698875"/>
                </a:moveTo>
                <a:lnTo>
                  <a:pt x="2185923" y="3698875"/>
                </a:lnTo>
                <a:lnTo>
                  <a:pt x="2185923" y="17526"/>
                </a:lnTo>
                <a:lnTo>
                  <a:pt x="17398" y="17526"/>
                </a:lnTo>
                <a:lnTo>
                  <a:pt x="17398" y="369887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BF4F4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Freeform 239"/>
          <p:cNvSpPr/>
          <p:nvPr/>
        </p:nvSpPr>
        <p:spPr>
          <a:xfrm>
            <a:off x="4989512" y="61912"/>
            <a:ext cx="3900487" cy="560387"/>
          </a:xfrm>
          <a:custGeom>
            <a:avLst/>
            <a:gdLst>
              <a:gd name="connsiteX0" fmla="*/ 14287 w 3900487"/>
              <a:gd name="connsiteY0" fmla="*/ 568388 h 560387"/>
              <a:gd name="connsiteX1" fmla="*/ 3903662 w 3900487"/>
              <a:gd name="connsiteY1" fmla="*/ 568388 h 560387"/>
              <a:gd name="connsiteX2" fmla="*/ 3903662 w 3900487"/>
              <a:gd name="connsiteY2" fmla="*/ 20701 h 560387"/>
              <a:gd name="connsiteX3" fmla="*/ 14287 w 3900487"/>
              <a:gd name="connsiteY3" fmla="*/ 20701 h 560387"/>
              <a:gd name="connsiteX4" fmla="*/ 14287 w 3900487"/>
              <a:gd name="connsiteY4" fmla="*/ 568388 h 5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00487" h="560387">
                <a:moveTo>
                  <a:pt x="14287" y="568388"/>
                </a:moveTo>
                <a:lnTo>
                  <a:pt x="3903662" y="568388"/>
                </a:lnTo>
                <a:lnTo>
                  <a:pt x="3903662" y="20701"/>
                </a:lnTo>
                <a:lnTo>
                  <a:pt x="14287" y="20701"/>
                </a:lnTo>
                <a:lnTo>
                  <a:pt x="14287" y="568388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57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1" name="Picture 2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" y="175260"/>
            <a:ext cx="6522720" cy="6560820"/>
          </a:xfrm>
          <a:prstGeom prst="rect">
            <a:avLst/>
          </a:prstGeom>
        </p:spPr>
      </p:pic>
      <p:sp>
        <p:nvSpPr>
          <p:cNvPr id="3" name="TextBox 241"/>
          <p:cNvSpPr txBox="1"/>
          <p:nvPr/>
        </p:nvSpPr>
        <p:spPr>
          <a:xfrm>
            <a:off x="5094732" y="159638"/>
            <a:ext cx="3464354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Architecture</a:t>
            </a:r>
            <a:r>
              <a:rPr lang="en-US" altLang="zh-CN" sz="28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modulaire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Freeform 242"/>
          <p:cNvSpPr/>
          <p:nvPr/>
        </p:nvSpPr>
        <p:spPr>
          <a:xfrm>
            <a:off x="519112" y="100012"/>
            <a:ext cx="4103687" cy="623887"/>
          </a:xfrm>
          <a:custGeom>
            <a:avLst/>
            <a:gdLst>
              <a:gd name="connsiteX0" fmla="*/ 20434 w 4103687"/>
              <a:gd name="connsiteY0" fmla="*/ 624649 h 623887"/>
              <a:gd name="connsiteX1" fmla="*/ 4108183 w 4103687"/>
              <a:gd name="connsiteY1" fmla="*/ 624649 h 623887"/>
              <a:gd name="connsiteX2" fmla="*/ 4108183 w 4103687"/>
              <a:gd name="connsiteY2" fmla="*/ 16637 h 623887"/>
              <a:gd name="connsiteX3" fmla="*/ 20434 w 4103687"/>
              <a:gd name="connsiteY3" fmla="*/ 16637 h 623887"/>
              <a:gd name="connsiteX4" fmla="*/ 20434 w 4103687"/>
              <a:gd name="connsiteY4" fmla="*/ 624649 h 62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3687" h="623887">
                <a:moveTo>
                  <a:pt x="20434" y="624649"/>
                </a:moveTo>
                <a:lnTo>
                  <a:pt x="4108183" y="624649"/>
                </a:lnTo>
                <a:lnTo>
                  <a:pt x="4108183" y="16637"/>
                </a:lnTo>
                <a:lnTo>
                  <a:pt x="20434" y="16637"/>
                </a:lnTo>
                <a:lnTo>
                  <a:pt x="20434" y="62464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2857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4" name="Picture 2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960119"/>
            <a:ext cx="3779520" cy="4846320"/>
          </a:xfrm>
          <a:prstGeom prst="rect">
            <a:avLst/>
          </a:prstGeom>
        </p:spPr>
      </p:pic>
      <p:pic>
        <p:nvPicPr>
          <p:cNvPr id="245" name="Picture 2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580" y="198120"/>
            <a:ext cx="2537460" cy="5356860"/>
          </a:xfrm>
          <a:prstGeom prst="rect">
            <a:avLst/>
          </a:prstGeom>
        </p:spPr>
      </p:pic>
      <p:sp>
        <p:nvSpPr>
          <p:cNvPr id="2" name="Freeform 245"/>
          <p:cNvSpPr/>
          <p:nvPr/>
        </p:nvSpPr>
        <p:spPr>
          <a:xfrm>
            <a:off x="5700712" y="163512"/>
            <a:ext cx="2605087" cy="5424487"/>
          </a:xfrm>
          <a:custGeom>
            <a:avLst/>
            <a:gdLst>
              <a:gd name="connsiteX0" fmla="*/ 23431 w 2605087"/>
              <a:gd name="connsiteY0" fmla="*/ 5425732 h 5424487"/>
              <a:gd name="connsiteX1" fmla="*/ 2615755 w 2605087"/>
              <a:gd name="connsiteY1" fmla="*/ 5425732 h 5424487"/>
              <a:gd name="connsiteX2" fmla="*/ 2615755 w 2605087"/>
              <a:gd name="connsiteY2" fmla="*/ 25184 h 5424487"/>
              <a:gd name="connsiteX3" fmla="*/ 23431 w 2605087"/>
              <a:gd name="connsiteY3" fmla="*/ 25184 h 5424487"/>
              <a:gd name="connsiteX4" fmla="*/ 23431 w 2605087"/>
              <a:gd name="connsiteY4" fmla="*/ 5425732 h 542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087" h="5424487">
                <a:moveTo>
                  <a:pt x="23431" y="5425732"/>
                </a:moveTo>
                <a:lnTo>
                  <a:pt x="2615755" y="5425732"/>
                </a:lnTo>
                <a:lnTo>
                  <a:pt x="2615755" y="25184"/>
                </a:lnTo>
                <a:lnTo>
                  <a:pt x="23431" y="25184"/>
                </a:lnTo>
                <a:lnTo>
                  <a:pt x="23431" y="542573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7F007F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6"/>
          <p:cNvSpPr txBox="1"/>
          <p:nvPr/>
        </p:nvSpPr>
        <p:spPr>
          <a:xfrm>
            <a:off x="342900" y="199059"/>
            <a:ext cx="8484914" cy="6541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86816">
              <a:lnSpc>
                <a:spcPct val="100000"/>
              </a:lnSpc>
            </a:pP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Organes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spc="-5" dirty="0">
                <a:solidFill>
                  <a:srgbClr val="000000"/>
                </a:solidFill>
                <a:latin typeface="Calibri"/>
                <a:ea typeface="Calibri"/>
              </a:rPr>
              <a:t>homologues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95"/>
              </a:lnSpc>
            </a:pPr>
            <a:endParaRPr lang="en-US" dirty="0"/>
          </a:p>
          <a:p>
            <a:pPr marL="0" hangingPunct="0">
              <a:lnSpc>
                <a:spcPct val="10625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organes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partagés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différentes</a:t>
            </a:r>
            <a:r>
              <a:rPr lang="en-US" altLang="zh-CN" sz="15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qualifiés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d’«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homologues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quand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ils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dérivent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d’une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même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structure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présente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leur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ancêtre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commun.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contre,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on</a:t>
            </a:r>
            <a:r>
              <a:rPr lang="en-US" altLang="zh-CN" sz="15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parlera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d’organes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analogues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lorsque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portent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organes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qui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ressemblent,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peuvent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avoir</a:t>
            </a:r>
            <a:r>
              <a:rPr lang="en-US" altLang="zh-CN" sz="15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même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mais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proviennent,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d’un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point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vue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évolutif,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structures</a:t>
            </a:r>
            <a:r>
              <a:rPr lang="en-US" altLang="zh-CN" sz="15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différentes.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853440"/>
          </a:xfrm>
          <a:prstGeom prst="rect">
            <a:avLst/>
          </a:prstGeom>
        </p:spPr>
      </p:pic>
      <p:sp>
        <p:nvSpPr>
          <p:cNvPr id="2" name="TextBox 248"/>
          <p:cNvSpPr txBox="1"/>
          <p:nvPr/>
        </p:nvSpPr>
        <p:spPr>
          <a:xfrm>
            <a:off x="485546" y="73078"/>
            <a:ext cx="8097223" cy="53983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13587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similitudes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d’organisation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sont-elles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conséquence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</a:p>
          <a:p>
            <a:pPr>
              <a:lnSpc>
                <a:spcPts val="644"/>
              </a:lnSpc>
            </a:pPr>
            <a:endParaRPr lang="en-US" dirty="0"/>
          </a:p>
          <a:p>
            <a:pPr marL="0" indent="2533243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développementaux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communs?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64"/>
              </a:lnSpc>
            </a:pPr>
            <a:endParaRPr lang="en-US" dirty="0"/>
          </a:p>
          <a:p>
            <a:pPr marL="72847" hangingPunct="0">
              <a:lnSpc>
                <a:spcPct val="99583"/>
              </a:lnSpc>
            </a:pP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«…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Embryologists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are</a:t>
            </a:r>
            <a:r>
              <a:rPr lang="en-US" altLang="zh-CN" sz="1600" i="1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confronted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with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an</a:t>
            </a:r>
            <a:r>
              <a:rPr lang="en-US" altLang="zh-CN" sz="1600" i="1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ensemble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unique</a:t>
            </a:r>
            <a:r>
              <a:rPr lang="en-US" altLang="zh-CN" sz="1600" i="1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phenomena…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we</a:t>
            </a:r>
            <a:r>
              <a:rPr lang="en-US" altLang="zh-CN" sz="1600" i="1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cannot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expect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000000"/>
                </a:solidFill>
                <a:latin typeface="Arial"/>
                <a:ea typeface="Arial"/>
              </a:rPr>
              <a:t>to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discover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9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general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theory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development,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rather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5" dirty="0">
                <a:solidFill>
                  <a:srgbClr val="000000"/>
                </a:solidFill>
                <a:latin typeface="Arial"/>
                <a:ea typeface="Arial"/>
              </a:rPr>
              <a:t>we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are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faced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with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near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infinitude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of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particulars,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which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have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to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be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sorted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out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case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by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case</a:t>
            </a:r>
            <a:r>
              <a:rPr lang="en-US" altLang="zh-CN" sz="1600" i="1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954"/>
              </a:lnSpc>
            </a:pPr>
            <a:endParaRPr lang="en-US" dirty="0"/>
          </a:p>
          <a:p>
            <a:pPr marL="0" indent="72847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Gunther</a:t>
            </a:r>
            <a:r>
              <a:rPr lang="en-US" altLang="zh-CN" sz="16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Stent</a:t>
            </a:r>
            <a:r>
              <a:rPr lang="en-US" altLang="zh-CN" sz="16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(From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probability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to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molecular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biology,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1984.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Cell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36:463-466)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80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Much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has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been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learned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about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gene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physiology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makes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10" dirty="0">
                <a:solidFill>
                  <a:srgbClr val="000000"/>
                </a:solidFill>
                <a:latin typeface="Arial"/>
                <a:ea typeface="Arial"/>
              </a:rPr>
              <a:t>it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ea typeface="Arial"/>
              </a:rPr>
              <a:t>evident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that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search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for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homologous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genes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quite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ea typeface="Arial"/>
              </a:rPr>
              <a:t>futile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except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very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close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relatives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ea typeface="Arial"/>
              </a:rPr>
              <a:t>If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there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only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one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efficient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solution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000000"/>
                </a:solidFill>
                <a:latin typeface="Arial"/>
                <a:ea typeface="Arial"/>
              </a:rPr>
              <a:t>for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4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certain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functional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4" dirty="0">
                <a:solidFill>
                  <a:srgbClr val="000000"/>
                </a:solidFill>
                <a:latin typeface="Arial"/>
                <a:ea typeface="Arial"/>
              </a:rPr>
              <a:t>demand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,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000000"/>
                </a:solidFill>
                <a:latin typeface="Arial"/>
                <a:ea typeface="Arial"/>
              </a:rPr>
              <a:t>very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different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ea typeface="Arial"/>
              </a:rPr>
              <a:t>gene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5" dirty="0">
                <a:solidFill>
                  <a:srgbClr val="000000"/>
                </a:solidFill>
                <a:latin typeface="Arial"/>
                <a:ea typeface="Arial"/>
              </a:rPr>
              <a:t>complexes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will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9" dirty="0">
                <a:solidFill>
                  <a:srgbClr val="000000"/>
                </a:solidFill>
                <a:latin typeface="Arial"/>
                <a:ea typeface="Arial"/>
              </a:rPr>
              <a:t>come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9" dirty="0">
                <a:solidFill>
                  <a:srgbClr val="000000"/>
                </a:solidFill>
                <a:latin typeface="Arial"/>
                <a:ea typeface="Arial"/>
              </a:rPr>
              <a:t>up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000000"/>
                </a:solidFill>
                <a:latin typeface="Arial"/>
                <a:ea typeface="Arial"/>
              </a:rPr>
              <a:t>with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5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75" dirty="0">
                <a:solidFill>
                  <a:srgbClr val="000000"/>
                </a:solidFill>
                <a:latin typeface="Arial"/>
                <a:ea typeface="Arial"/>
              </a:rPr>
              <a:t>same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solution,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85" dirty="0">
                <a:solidFill>
                  <a:srgbClr val="000000"/>
                </a:solidFill>
                <a:latin typeface="Arial"/>
                <a:ea typeface="Arial"/>
              </a:rPr>
              <a:t>no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5" dirty="0">
                <a:solidFill>
                  <a:srgbClr val="000000"/>
                </a:solidFill>
                <a:latin typeface="Arial"/>
                <a:ea typeface="Arial"/>
              </a:rPr>
              <a:t>matter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75" dirty="0">
                <a:solidFill>
                  <a:srgbClr val="000000"/>
                </a:solidFill>
                <a:latin typeface="Arial"/>
                <a:ea typeface="Arial"/>
              </a:rPr>
              <a:t>how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different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4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ea typeface="Arial"/>
              </a:rPr>
              <a:t>pathway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75" dirty="0">
                <a:solidFill>
                  <a:srgbClr val="000000"/>
                </a:solidFill>
                <a:latin typeface="Arial"/>
                <a:ea typeface="Arial"/>
              </a:rPr>
              <a:t>by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ea typeface="Arial"/>
              </a:rPr>
              <a:t>which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it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achieved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The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saying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4" dirty="0">
                <a:solidFill>
                  <a:srgbClr val="000000"/>
                </a:solidFill>
                <a:latin typeface="Arial"/>
                <a:ea typeface="Arial"/>
              </a:rPr>
              <a:t>Many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roads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lead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to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000000"/>
                </a:solidFill>
                <a:latin typeface="Arial"/>
                <a:ea typeface="Arial"/>
              </a:rPr>
              <a:t>Rome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6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is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true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4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50" dirty="0">
                <a:solidFill>
                  <a:srgbClr val="000000"/>
                </a:solidFill>
                <a:latin typeface="Arial"/>
                <a:ea typeface="Arial"/>
              </a:rPr>
              <a:t>as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30" dirty="0">
                <a:solidFill>
                  <a:srgbClr val="000000"/>
                </a:solidFill>
                <a:latin typeface="Arial"/>
                <a:ea typeface="Arial"/>
              </a:rPr>
              <a:t>daily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affairs</a:t>
            </a:r>
            <a:r>
              <a:rPr lang="en-US" altLang="zh-CN" sz="1600" i="1" spc="-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60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-5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93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Ernst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ea typeface="Arial"/>
              </a:rPr>
              <a:t>Mayr</a:t>
            </a:r>
            <a:r>
              <a:rPr lang="en-US" altLang="zh-CN" sz="16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(Animal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Species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Evolution,</a:t>
            </a:r>
            <a:r>
              <a:rPr lang="en-US" altLang="zh-CN" sz="16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1966)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2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1684020"/>
            <a:ext cx="7048500" cy="1912620"/>
          </a:xfrm>
          <a:prstGeom prst="rect">
            <a:avLst/>
          </a:prstGeom>
        </p:spPr>
      </p:pic>
      <p:pic>
        <p:nvPicPr>
          <p:cNvPr id="251" name="Picture 2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2" name="Freeform 251"/>
          <p:cNvSpPr/>
          <p:nvPr/>
        </p:nvSpPr>
        <p:spPr>
          <a:xfrm>
            <a:off x="1746250" y="2051050"/>
            <a:ext cx="1162050" cy="361950"/>
          </a:xfrm>
          <a:custGeom>
            <a:avLst/>
            <a:gdLst>
              <a:gd name="connsiteX0" fmla="*/ 17398 w 1162050"/>
              <a:gd name="connsiteY0" fmla="*/ 9779 h 361950"/>
              <a:gd name="connsiteX1" fmla="*/ 161925 w 1162050"/>
              <a:gd name="connsiteY1" fmla="*/ 9779 h 361950"/>
              <a:gd name="connsiteX2" fmla="*/ 161925 w 1162050"/>
              <a:gd name="connsiteY2" fmla="*/ 369824 h 361950"/>
              <a:gd name="connsiteX3" fmla="*/ 1169542 w 1162050"/>
              <a:gd name="connsiteY3" fmla="*/ 369824 h 36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2050" h="361950">
                <a:moveTo>
                  <a:pt x="17398" y="9779"/>
                </a:moveTo>
                <a:lnTo>
                  <a:pt x="161925" y="9779"/>
                </a:lnTo>
                <a:lnTo>
                  <a:pt x="161925" y="369824"/>
                </a:lnTo>
                <a:lnTo>
                  <a:pt x="1169542" y="369824"/>
                </a:lnTo>
              </a:path>
            </a:pathLst>
          </a:custGeom>
          <a:ln w="12700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Freeform 252"/>
          <p:cNvSpPr/>
          <p:nvPr/>
        </p:nvSpPr>
        <p:spPr>
          <a:xfrm>
            <a:off x="1098550" y="1403350"/>
            <a:ext cx="1873250" cy="692150"/>
          </a:xfrm>
          <a:custGeom>
            <a:avLst/>
            <a:gdLst>
              <a:gd name="connsiteX0" fmla="*/ 17068 w 1873250"/>
              <a:gd name="connsiteY0" fmla="*/ 9398 h 692150"/>
              <a:gd name="connsiteX1" fmla="*/ 947927 w 1873250"/>
              <a:gd name="connsiteY1" fmla="*/ 9398 h 692150"/>
              <a:gd name="connsiteX2" fmla="*/ 947927 w 1873250"/>
              <a:gd name="connsiteY2" fmla="*/ 696087 h 692150"/>
              <a:gd name="connsiteX3" fmla="*/ 1878710 w 1873250"/>
              <a:gd name="connsiteY3" fmla="*/ 696087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3250" h="692150">
                <a:moveTo>
                  <a:pt x="17068" y="9398"/>
                </a:moveTo>
                <a:lnTo>
                  <a:pt x="947927" y="9398"/>
                </a:lnTo>
                <a:lnTo>
                  <a:pt x="947927" y="696087"/>
                </a:lnTo>
                <a:lnTo>
                  <a:pt x="1878710" y="696087"/>
                </a:lnTo>
              </a:path>
            </a:pathLst>
          </a:custGeom>
          <a:ln w="12700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3"/>
          <p:cNvSpPr/>
          <p:nvPr/>
        </p:nvSpPr>
        <p:spPr>
          <a:xfrm>
            <a:off x="882650" y="2546350"/>
            <a:ext cx="1949450" cy="158750"/>
          </a:xfrm>
          <a:custGeom>
            <a:avLst/>
            <a:gdLst>
              <a:gd name="connsiteX0" fmla="*/ 16941 w 1949450"/>
              <a:gd name="connsiteY0" fmla="*/ 18542 h 158750"/>
              <a:gd name="connsiteX1" fmla="*/ 989076 w 1949450"/>
              <a:gd name="connsiteY1" fmla="*/ 18542 h 158750"/>
              <a:gd name="connsiteX2" fmla="*/ 989076 w 1949450"/>
              <a:gd name="connsiteY2" fmla="*/ 162560 h 158750"/>
              <a:gd name="connsiteX3" fmla="*/ 1961133 w 1949450"/>
              <a:gd name="connsiteY3" fmla="*/ 16256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158750">
                <a:moveTo>
                  <a:pt x="16941" y="18542"/>
                </a:moveTo>
                <a:lnTo>
                  <a:pt x="989076" y="18542"/>
                </a:lnTo>
                <a:lnTo>
                  <a:pt x="989076" y="162560"/>
                </a:lnTo>
                <a:lnTo>
                  <a:pt x="1961133" y="162560"/>
                </a:lnTo>
              </a:path>
            </a:pathLst>
          </a:custGeom>
          <a:ln w="12700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5" name="Picture 2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" y="960119"/>
            <a:ext cx="1722120" cy="2804160"/>
          </a:xfrm>
          <a:prstGeom prst="rect">
            <a:avLst/>
          </a:prstGeom>
        </p:spPr>
      </p:pic>
      <p:sp>
        <p:nvSpPr>
          <p:cNvPr id="3" name="Freeform 255"/>
          <p:cNvSpPr/>
          <p:nvPr/>
        </p:nvSpPr>
        <p:spPr>
          <a:xfrm>
            <a:off x="1771650" y="3448050"/>
            <a:ext cx="1162050" cy="19050"/>
          </a:xfrm>
          <a:custGeom>
            <a:avLst/>
            <a:gdLst>
              <a:gd name="connsiteX0" fmla="*/ 13970 w 1162050"/>
              <a:gd name="connsiteY0" fmla="*/ 17526 h 19050"/>
              <a:gd name="connsiteX1" fmla="*/ 1166114 w 1162050"/>
              <a:gd name="connsiteY1" fmla="*/ 1752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2050" h="19050">
                <a:moveTo>
                  <a:pt x="13970" y="17526"/>
                </a:moveTo>
                <a:lnTo>
                  <a:pt x="1166114" y="17526"/>
                </a:lnTo>
              </a:path>
            </a:pathLst>
          </a:custGeom>
          <a:ln w="12700">
            <a:solidFill>
              <a:srgbClr val="487CB9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6"/>
          <p:cNvSpPr txBox="1"/>
          <p:nvPr/>
        </p:nvSpPr>
        <p:spPr>
          <a:xfrm>
            <a:off x="89915" y="133911"/>
            <a:ext cx="8789068" cy="6691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12089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Alignement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protéines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PAX6: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zoom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sur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domaine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liaison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l’ADN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29"/>
              </a:lnSpc>
            </a:pPr>
            <a:endParaRPr lang="en-US" dirty="0"/>
          </a:p>
          <a:p>
            <a:pPr marL="612952" hangingPunct="0">
              <a:lnSpc>
                <a:spcPct val="124583"/>
              </a:lnSpc>
            </a:pPr>
            <a:r>
              <a:rPr lang="en-US" altLang="zh-CN" sz="1800" spc="104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ea typeface="Arial"/>
              </a:rPr>
              <a:t>séquence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14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89" dirty="0">
                <a:solidFill>
                  <a:srgbClr val="000000"/>
                </a:solidFill>
                <a:latin typeface="Arial"/>
                <a:ea typeface="Arial"/>
              </a:rPr>
              <a:t>acides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ea typeface="Arial"/>
              </a:rPr>
              <a:t>aminés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80" dirty="0">
                <a:solidFill>
                  <a:srgbClr val="000000"/>
                </a:solidFill>
                <a:latin typeface="Arial"/>
                <a:ea typeface="Arial"/>
              </a:rPr>
              <a:t>facteur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14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80" dirty="0">
                <a:solidFill>
                  <a:srgbClr val="000000"/>
                </a:solidFill>
                <a:latin typeface="Arial"/>
                <a:ea typeface="Arial"/>
              </a:rPr>
              <a:t>transcription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25" dirty="0">
                <a:solidFill>
                  <a:srgbClr val="000000"/>
                </a:solidFill>
                <a:latin typeface="Arial"/>
                <a:ea typeface="Arial"/>
              </a:rPr>
              <a:t>PAX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14" dirty="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85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extrêmement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conservée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animales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très</a:t>
            </a:r>
            <a:r>
              <a:rPr lang="en-US" altLang="zh-CN" sz="18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divergentes.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10"/>
              </a:lnSpc>
            </a:pPr>
            <a:endParaRPr lang="en-US" dirty="0"/>
          </a:p>
          <a:p>
            <a:pPr marL="613257" hangingPunct="0">
              <a:lnSpc>
                <a:spcPct val="104999"/>
              </a:lnSpc>
            </a:pPr>
            <a:r>
              <a:rPr lang="en-US" altLang="zh-CN" sz="1800" dirty="0">
                <a:solidFill>
                  <a:srgbClr val="FE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La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fonction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PAX-6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-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«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gène-maître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»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la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formation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l’œil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–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est-elle</a:t>
            </a:r>
            <a:r>
              <a:rPr lang="en-US" altLang="zh-CN" sz="1800" spc="5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également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FE0000"/>
                </a:solidFill>
                <a:latin typeface="Calibri"/>
                <a:ea typeface="Calibri"/>
              </a:rPr>
              <a:t>con</a:t>
            </a:r>
            <a:r>
              <a:rPr lang="en-US" altLang="zh-CN" sz="1800" dirty="0">
                <a:solidFill>
                  <a:srgbClr val="FE0000"/>
                </a:solidFill>
                <a:latin typeface="Calibri"/>
                <a:ea typeface="Calibri"/>
              </a:rPr>
              <a:t>servée?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64"/>
              </a:lnSpc>
            </a:pPr>
            <a:endParaRPr lang="en-US" dirty="0"/>
          </a:p>
          <a:p>
            <a:pPr marL="0" indent="8349741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53</a:t>
            </a:r>
          </a:p>
          <a:p>
            <a:pPr marL="0">
              <a:lnSpc>
                <a:spcPct val="100000"/>
              </a:lnSpc>
              <a:spcBef>
                <a:spcPts val="209"/>
              </a:spcBef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Merci</a:t>
            </a:r>
            <a:r>
              <a:rPr lang="en-US" altLang="zh-CN" sz="10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0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Morgane</a:t>
            </a:r>
            <a:r>
              <a:rPr lang="en-US" altLang="zh-CN" sz="10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Thomas-Chollier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Picture 2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754380"/>
            <a:ext cx="6179820" cy="2286000"/>
          </a:xfrm>
          <a:prstGeom prst="rect">
            <a:avLst/>
          </a:prstGeom>
        </p:spPr>
      </p:pic>
      <p:pic>
        <p:nvPicPr>
          <p:cNvPr id="259" name="Picture 2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880" y="3268979"/>
            <a:ext cx="2247900" cy="2362200"/>
          </a:xfrm>
          <a:prstGeom prst="rect">
            <a:avLst/>
          </a:prstGeom>
        </p:spPr>
      </p:pic>
      <p:pic>
        <p:nvPicPr>
          <p:cNvPr id="260" name="Picture 2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79" y="3360420"/>
            <a:ext cx="2446020" cy="2232660"/>
          </a:xfrm>
          <a:prstGeom prst="rect">
            <a:avLst/>
          </a:prstGeom>
        </p:spPr>
      </p:pic>
      <p:sp>
        <p:nvSpPr>
          <p:cNvPr id="2" name="Freeform 260"/>
          <p:cNvSpPr/>
          <p:nvPr/>
        </p:nvSpPr>
        <p:spPr>
          <a:xfrm>
            <a:off x="523875" y="5934075"/>
            <a:ext cx="8150225" cy="758825"/>
          </a:xfrm>
          <a:custGeom>
            <a:avLst/>
            <a:gdLst>
              <a:gd name="connsiteX0" fmla="*/ 15671 w 8150225"/>
              <a:gd name="connsiteY0" fmla="*/ 767854 h 758825"/>
              <a:gd name="connsiteX1" fmla="*/ 8152562 w 8150225"/>
              <a:gd name="connsiteY1" fmla="*/ 767854 h 758825"/>
              <a:gd name="connsiteX2" fmla="*/ 8152562 w 8150225"/>
              <a:gd name="connsiteY2" fmla="*/ 16941 h 758825"/>
              <a:gd name="connsiteX3" fmla="*/ 15671 w 8150225"/>
              <a:gd name="connsiteY3" fmla="*/ 16941 h 758825"/>
              <a:gd name="connsiteX4" fmla="*/ 15671 w 8150225"/>
              <a:gd name="connsiteY4" fmla="*/ 767854 h 75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0225" h="758825">
                <a:moveTo>
                  <a:pt x="15671" y="767854"/>
                </a:moveTo>
                <a:lnTo>
                  <a:pt x="8152562" y="767854"/>
                </a:lnTo>
                <a:lnTo>
                  <a:pt x="8152562" y="16941"/>
                </a:lnTo>
                <a:lnTo>
                  <a:pt x="15671" y="16941"/>
                </a:lnTo>
                <a:lnTo>
                  <a:pt x="15671" y="76785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9050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2" name="Picture 2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sp>
        <p:nvSpPr>
          <p:cNvPr id="3" name="TextBox 262"/>
          <p:cNvSpPr txBox="1"/>
          <p:nvPr/>
        </p:nvSpPr>
        <p:spPr>
          <a:xfrm>
            <a:off x="498957" y="99616"/>
            <a:ext cx="8300470" cy="6586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Conservation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protéines</a:t>
            </a:r>
            <a:r>
              <a:rPr lang="en-US" altLang="zh-CN" sz="28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Ey/PAX6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50"/>
              </a:lnSpc>
            </a:pPr>
            <a:endParaRPr lang="en-US" dirty="0"/>
          </a:p>
          <a:p>
            <a:pPr marL="6397777" hangingPunct="0">
              <a:lnSpc>
                <a:spcPct val="125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mutation</a:t>
            </a:r>
            <a:r>
              <a:rPr lang="en-US" altLang="zh-CN"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Eyeless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15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Pax</a:t>
            </a:r>
            <a:r>
              <a:rPr lang="en-US" altLang="zh-CN" sz="1600" i="1" spc="25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600" i="1" spc="40" dirty="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lang="en-US" altLang="zh-CN" sz="16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40" dirty="0">
                <a:solidFill>
                  <a:srgbClr val="000000"/>
                </a:solidFill>
                <a:latin typeface="Arial"/>
                <a:ea typeface="Arial"/>
              </a:rPr>
              <a:t>empêche</a:t>
            </a:r>
            <a:r>
              <a:rPr lang="en-US" altLang="zh-CN" sz="16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3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formation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11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l’œil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drosophile.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0"/>
              </a:lnSpc>
            </a:pPr>
            <a:endParaRPr lang="en-US" dirty="0"/>
          </a:p>
          <a:p>
            <a:pPr marL="0" indent="4597044">
              <a:lnSpc>
                <a:spcPct val="100000"/>
              </a:lnSpc>
            </a:pPr>
            <a:r>
              <a:rPr lang="en-US" altLang="zh-CN" sz="1200" b="1" i="1" dirty="0">
                <a:solidFill>
                  <a:srgbClr val="FEFEFE"/>
                </a:solidFill>
                <a:latin typeface="Calibri"/>
                <a:ea typeface="Calibri"/>
              </a:rPr>
              <a:t>Halder</a:t>
            </a:r>
            <a:r>
              <a:rPr lang="en-US" altLang="zh-CN" sz="1200" b="1" i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FEFEFE"/>
                </a:solidFill>
                <a:latin typeface="Calibri"/>
                <a:ea typeface="Calibri"/>
              </a:rPr>
              <a:t>et</a:t>
            </a:r>
            <a:r>
              <a:rPr lang="en-US" altLang="zh-CN" sz="1200" b="1" i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FEFEFE"/>
                </a:solidFill>
                <a:latin typeface="Calibri"/>
                <a:ea typeface="Calibri"/>
              </a:rPr>
              <a:t>al.,</a:t>
            </a:r>
            <a:r>
              <a:rPr lang="en-US" altLang="zh-CN" sz="1200" b="1" i="1" spc="2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200" b="1" i="1" dirty="0">
                <a:solidFill>
                  <a:srgbClr val="FEFEFE"/>
                </a:solidFill>
                <a:latin typeface="Calibri"/>
                <a:ea typeface="Calibri"/>
              </a:rPr>
              <a:t>1998.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30"/>
              </a:lnSpc>
            </a:pPr>
            <a:endParaRPr lang="en-US" dirty="0"/>
          </a:p>
          <a:p>
            <a:pPr marL="0" indent="4884699">
              <a:lnSpc>
                <a:spcPct val="100000"/>
              </a:lnSpc>
              <a:tabLst>
                <a:tab pos="5346852" algn="l"/>
                <a:tab pos="6363360" algn="l"/>
                <a:tab pos="6825132" algn="l"/>
                <a:tab pos="7512710" algn="l"/>
              </a:tabLst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La	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mutation	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du	gène	</a:t>
            </a:r>
            <a:r>
              <a:rPr lang="en-US" altLang="zh-CN" sz="1600" i="1" spc="-5" dirty="0">
                <a:solidFill>
                  <a:srgbClr val="000000"/>
                </a:solidFill>
                <a:latin typeface="Arial"/>
                <a:ea typeface="Arial"/>
              </a:rPr>
              <a:t>Pax</a:t>
            </a:r>
            <a:r>
              <a:rPr lang="en-US" altLang="zh-CN" sz="1600" i="1" spc="-15" dirty="0">
                <a:solidFill>
                  <a:srgbClr val="000000"/>
                </a:solidFill>
                <a:latin typeface="Arial"/>
                <a:ea typeface="Arial"/>
              </a:rPr>
              <a:t>-6</a:t>
            </a:r>
          </a:p>
          <a:p>
            <a:pPr marL="4884699" hangingPunct="0">
              <a:lnSpc>
                <a:spcPct val="125000"/>
              </a:lnSpc>
              <a:spcBef>
                <a:spcPts val="234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entraîne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défaut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formation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l’iris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(aniridie)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6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l’humain.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64"/>
              </a:lnSpc>
            </a:pPr>
            <a:endParaRPr lang="en-US" dirty="0"/>
          </a:p>
          <a:p>
            <a:pPr marL="132283" hangingPunct="0">
              <a:lnSpc>
                <a:spcPct val="125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Le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gène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i="1" dirty="0">
                <a:solidFill>
                  <a:srgbClr val="FE0000"/>
                </a:solidFill>
                <a:latin typeface="Arial"/>
                <a:ea typeface="Arial"/>
              </a:rPr>
              <a:t>Ey/Pax-6</a:t>
            </a:r>
            <a:r>
              <a:rPr lang="en-US" altLang="zh-CN" sz="1800" i="1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est</a:t>
            </a:r>
            <a:r>
              <a:rPr lang="en-US" altLang="zh-CN" sz="1800" spc="11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nécessaire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à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spc="11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formation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l’œil</a:t>
            </a:r>
            <a:r>
              <a:rPr lang="en-US" altLang="zh-CN" sz="1800" spc="11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chez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spc="11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drosophile</a:t>
            </a:r>
            <a:r>
              <a:rPr lang="en-US" altLang="zh-CN" sz="1800" spc="11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et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chez</a:t>
            </a:r>
            <a:r>
              <a:rPr lang="en-US" altLang="zh-CN" sz="18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les</a:t>
            </a:r>
            <a:r>
              <a:rPr lang="en-US" altLang="zh-CN" sz="18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vertébrés</a:t>
            </a:r>
            <a:r>
              <a:rPr lang="en-US" altLang="zh-CN" sz="18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conservation</a:t>
            </a:r>
            <a:r>
              <a:rPr lang="en-US" altLang="zh-CN" sz="18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800" spc="8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fonction!!!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1135380"/>
            <a:ext cx="1562100" cy="2171700"/>
          </a:xfrm>
          <a:prstGeom prst="rect">
            <a:avLst/>
          </a:prstGeom>
        </p:spPr>
      </p:pic>
      <p:pic>
        <p:nvPicPr>
          <p:cNvPr id="265" name="Picture 2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8180"/>
          </a:xfrm>
          <a:prstGeom prst="rect">
            <a:avLst/>
          </a:prstGeom>
        </p:spPr>
      </p:pic>
      <p:sp>
        <p:nvSpPr>
          <p:cNvPr id="2" name="Freeform 265"/>
          <p:cNvSpPr/>
          <p:nvPr/>
        </p:nvSpPr>
        <p:spPr>
          <a:xfrm>
            <a:off x="444500" y="1092200"/>
            <a:ext cx="1663700" cy="2260600"/>
          </a:xfrm>
          <a:custGeom>
            <a:avLst/>
            <a:gdLst>
              <a:gd name="connsiteX0" fmla="*/ 13512 w 1663700"/>
              <a:gd name="connsiteY0" fmla="*/ 2264791 h 2260600"/>
              <a:gd name="connsiteX1" fmla="*/ 1669719 w 1663700"/>
              <a:gd name="connsiteY1" fmla="*/ 2264791 h 2260600"/>
              <a:gd name="connsiteX2" fmla="*/ 1669719 w 1663700"/>
              <a:gd name="connsiteY2" fmla="*/ 13842 h 2260600"/>
              <a:gd name="connsiteX3" fmla="*/ 13512 w 1663700"/>
              <a:gd name="connsiteY3" fmla="*/ 13842 h 2260600"/>
              <a:gd name="connsiteX4" fmla="*/ 13512 w 1663700"/>
              <a:gd name="connsiteY4" fmla="*/ 2264791 h 226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2260600">
                <a:moveTo>
                  <a:pt x="13512" y="2264791"/>
                </a:moveTo>
                <a:lnTo>
                  <a:pt x="1669719" y="2264791"/>
                </a:lnTo>
                <a:lnTo>
                  <a:pt x="1669719" y="13842"/>
                </a:lnTo>
                <a:lnTo>
                  <a:pt x="13512" y="13842"/>
                </a:lnTo>
                <a:lnTo>
                  <a:pt x="13512" y="226479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D8D8D8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7" name="Picture 2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020" y="1912620"/>
            <a:ext cx="5707380" cy="2750820"/>
          </a:xfrm>
          <a:prstGeom prst="rect">
            <a:avLst/>
          </a:prstGeom>
        </p:spPr>
      </p:pic>
      <p:sp>
        <p:nvSpPr>
          <p:cNvPr id="3" name="Freeform 267"/>
          <p:cNvSpPr/>
          <p:nvPr/>
        </p:nvSpPr>
        <p:spPr>
          <a:xfrm>
            <a:off x="303212" y="4913312"/>
            <a:ext cx="8523287" cy="382587"/>
          </a:xfrm>
          <a:custGeom>
            <a:avLst/>
            <a:gdLst>
              <a:gd name="connsiteX0" fmla="*/ 20320 w 8523287"/>
              <a:gd name="connsiteY0" fmla="*/ 387921 h 382587"/>
              <a:gd name="connsiteX1" fmla="*/ 8527795 w 8523287"/>
              <a:gd name="connsiteY1" fmla="*/ 387921 h 382587"/>
              <a:gd name="connsiteX2" fmla="*/ 8527795 w 8523287"/>
              <a:gd name="connsiteY2" fmla="*/ 18593 h 382587"/>
              <a:gd name="connsiteX3" fmla="*/ 20320 w 8523287"/>
              <a:gd name="connsiteY3" fmla="*/ 18593 h 382587"/>
              <a:gd name="connsiteX4" fmla="*/ 20320 w 8523287"/>
              <a:gd name="connsiteY4" fmla="*/ 387921 h 3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3287" h="382587">
                <a:moveTo>
                  <a:pt x="20320" y="387921"/>
                </a:moveTo>
                <a:lnTo>
                  <a:pt x="8527795" y="387921"/>
                </a:lnTo>
                <a:lnTo>
                  <a:pt x="8527795" y="18593"/>
                </a:lnTo>
                <a:lnTo>
                  <a:pt x="20320" y="18593"/>
                </a:lnTo>
                <a:lnTo>
                  <a:pt x="20320" y="38792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57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TextBox 268"/>
          <p:cNvSpPr txBox="1"/>
          <p:nvPr/>
        </p:nvSpPr>
        <p:spPr>
          <a:xfrm>
            <a:off x="415137" y="72550"/>
            <a:ext cx="8236277" cy="65730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8381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Conservation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protéines</a:t>
            </a:r>
            <a:r>
              <a:rPr lang="en-US" altLang="zh-CN" sz="280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Ey/PAX6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80"/>
              </a:lnSpc>
            </a:pPr>
            <a:endParaRPr lang="en-US" dirty="0"/>
          </a:p>
          <a:p>
            <a:pPr marL="2448458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L’expression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ectopique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gène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PAX6</a:t>
            </a:r>
            <a:r>
              <a:rPr lang="en-US" altLang="zh-CN" sz="1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souris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au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cours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développement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drosophile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suffisante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pour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former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un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œil….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drosophile!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50"/>
              </a:lnSpc>
            </a:pPr>
            <a:endParaRPr lang="en-US" dirty="0"/>
          </a:p>
          <a:p>
            <a:pPr marL="143865" hangingPunct="0">
              <a:lnSpc>
                <a:spcPct val="99583"/>
              </a:lnSpc>
            </a:pPr>
            <a:r>
              <a:rPr lang="en-US" altLang="zh-CN" sz="900" i="1" dirty="0">
                <a:solidFill>
                  <a:srgbClr val="000000"/>
                </a:solidFill>
                <a:latin typeface="Times New Roman"/>
                <a:ea typeface="Times New Roman"/>
              </a:rPr>
              <a:t>Halder</a:t>
            </a:r>
            <a:r>
              <a:rPr lang="en-US" altLang="zh-CN" sz="9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altLang="zh-CN" sz="9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imes New Roman"/>
                <a:ea typeface="Times New Roman"/>
              </a:rPr>
              <a:t>al.</a:t>
            </a:r>
            <a:r>
              <a:rPr lang="en-US" altLang="zh-CN" sz="900" i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900" i="1" dirty="0">
                <a:solidFill>
                  <a:srgbClr val="000000"/>
                </a:solidFill>
                <a:latin typeface="Times New Roman"/>
                <a:ea typeface="Times New Roman"/>
              </a:rPr>
              <a:t>1995</a:t>
            </a:r>
            <a:r>
              <a:rPr lang="en-US" altLang="zh-CN" sz="9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br/>
            <a:r>
              <a:rPr lang="en-US" altLang="zh-CN" sz="9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Sc</a:t>
            </a:r>
            <a:r>
              <a:rPr lang="en-US" altLang="zh-CN" sz="900" i="1" dirty="0">
                <a:solidFill>
                  <a:srgbClr val="000000"/>
                </a:solidFill>
                <a:latin typeface="Times New Roman"/>
                <a:ea typeface="Times New Roman"/>
              </a:rPr>
              <a:t>ience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parle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d’homologie</a:t>
            </a:r>
            <a:r>
              <a:rPr lang="en-US" altLang="zh-CN" sz="1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fonctionnelle</a:t>
            </a:r>
            <a:r>
              <a:rPr lang="en-US" altLang="zh-CN" sz="1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entre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Eyeless</a:t>
            </a:r>
            <a:r>
              <a:rPr lang="en-US" altLang="zh-CN" sz="1800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(drosophile)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Pax-6</a:t>
            </a:r>
            <a:r>
              <a:rPr lang="en-US" altLang="zh-CN" sz="18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(souris)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75"/>
              </a:lnSpc>
            </a:pPr>
            <a:endParaRPr lang="en-US" dirty="0"/>
          </a:p>
          <a:p>
            <a:pPr marL="0" indent="802452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55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Freeform 269"/>
          <p:cNvSpPr/>
          <p:nvPr/>
        </p:nvSpPr>
        <p:spPr>
          <a:xfrm>
            <a:off x="1530350" y="971550"/>
            <a:ext cx="1454150" cy="717550"/>
          </a:xfrm>
          <a:custGeom>
            <a:avLst/>
            <a:gdLst>
              <a:gd name="connsiteX0" fmla="*/ 17780 w 1454150"/>
              <a:gd name="connsiteY0" fmla="*/ 368300 h 717550"/>
              <a:gd name="connsiteX1" fmla="*/ 737616 w 1454150"/>
              <a:gd name="connsiteY1" fmla="*/ 7874 h 717550"/>
              <a:gd name="connsiteX2" fmla="*/ 1457579 w 1454150"/>
              <a:gd name="connsiteY2" fmla="*/ 368300 h 717550"/>
              <a:gd name="connsiteX3" fmla="*/ 737616 w 1454150"/>
              <a:gd name="connsiteY3" fmla="*/ 728599 h 717550"/>
              <a:gd name="connsiteX4" fmla="*/ 17780 w 1454150"/>
              <a:gd name="connsiteY4" fmla="*/ 368300 h 717550"/>
              <a:gd name="connsiteX5" fmla="*/ 17780 w 1454150"/>
              <a:gd name="connsiteY5" fmla="*/ 36830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50" h="717550">
                <a:moveTo>
                  <a:pt x="17780" y="368300"/>
                </a:moveTo>
                <a:cubicBezTo>
                  <a:pt x="17780" y="169291"/>
                  <a:pt x="340105" y="7874"/>
                  <a:pt x="737616" y="7874"/>
                </a:cubicBezTo>
                <a:cubicBezTo>
                  <a:pt x="1135252" y="7874"/>
                  <a:pt x="1457579" y="169291"/>
                  <a:pt x="1457579" y="368300"/>
                </a:cubicBezTo>
                <a:cubicBezTo>
                  <a:pt x="1457579" y="567309"/>
                  <a:pt x="1135252" y="728599"/>
                  <a:pt x="737616" y="728599"/>
                </a:cubicBezTo>
                <a:cubicBezTo>
                  <a:pt x="340105" y="728599"/>
                  <a:pt x="17780" y="567309"/>
                  <a:pt x="17780" y="368300"/>
                </a:cubicBezTo>
                <a:lnTo>
                  <a:pt x="17780" y="36830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reeform 270"/>
          <p:cNvSpPr/>
          <p:nvPr/>
        </p:nvSpPr>
        <p:spPr>
          <a:xfrm>
            <a:off x="1530350" y="971550"/>
            <a:ext cx="1454150" cy="717550"/>
          </a:xfrm>
          <a:custGeom>
            <a:avLst/>
            <a:gdLst>
              <a:gd name="connsiteX0" fmla="*/ 17780 w 1454150"/>
              <a:gd name="connsiteY0" fmla="*/ 368300 h 717550"/>
              <a:gd name="connsiteX1" fmla="*/ 737616 w 1454150"/>
              <a:gd name="connsiteY1" fmla="*/ 7874 h 717550"/>
              <a:gd name="connsiteX2" fmla="*/ 1457579 w 1454150"/>
              <a:gd name="connsiteY2" fmla="*/ 368300 h 717550"/>
              <a:gd name="connsiteX3" fmla="*/ 737616 w 1454150"/>
              <a:gd name="connsiteY3" fmla="*/ 728599 h 717550"/>
              <a:gd name="connsiteX4" fmla="*/ 17780 w 1454150"/>
              <a:gd name="connsiteY4" fmla="*/ 368300 h 717550"/>
              <a:gd name="connsiteX5" fmla="*/ 17780 w 1454150"/>
              <a:gd name="connsiteY5" fmla="*/ 36830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50" h="717550">
                <a:moveTo>
                  <a:pt x="17780" y="368300"/>
                </a:moveTo>
                <a:cubicBezTo>
                  <a:pt x="17780" y="169291"/>
                  <a:pt x="340105" y="7874"/>
                  <a:pt x="737616" y="7874"/>
                </a:cubicBezTo>
                <a:cubicBezTo>
                  <a:pt x="1135252" y="7874"/>
                  <a:pt x="1457579" y="169291"/>
                  <a:pt x="1457579" y="368300"/>
                </a:cubicBezTo>
                <a:cubicBezTo>
                  <a:pt x="1457579" y="567309"/>
                  <a:pt x="1135252" y="728599"/>
                  <a:pt x="737616" y="728599"/>
                </a:cubicBezTo>
                <a:cubicBezTo>
                  <a:pt x="340105" y="728599"/>
                  <a:pt x="17780" y="567309"/>
                  <a:pt x="17780" y="368300"/>
                </a:cubicBezTo>
                <a:lnTo>
                  <a:pt x="17780" y="368300"/>
                </a:lnTo>
                <a:close/>
              </a:path>
            </a:pathLst>
          </a:custGeom>
          <a:solidFill>
            <a:srgbClr val="000024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Freeform 271"/>
          <p:cNvSpPr/>
          <p:nvPr/>
        </p:nvSpPr>
        <p:spPr>
          <a:xfrm>
            <a:off x="6356350" y="971550"/>
            <a:ext cx="1454150" cy="717550"/>
          </a:xfrm>
          <a:custGeom>
            <a:avLst/>
            <a:gdLst>
              <a:gd name="connsiteX0" fmla="*/ 16128 w 1454150"/>
              <a:gd name="connsiteY0" fmla="*/ 368300 h 717550"/>
              <a:gd name="connsiteX1" fmla="*/ 736092 w 1454150"/>
              <a:gd name="connsiteY1" fmla="*/ 7874 h 717550"/>
              <a:gd name="connsiteX2" fmla="*/ 1456055 w 1454150"/>
              <a:gd name="connsiteY2" fmla="*/ 368300 h 717550"/>
              <a:gd name="connsiteX3" fmla="*/ 736092 w 1454150"/>
              <a:gd name="connsiteY3" fmla="*/ 728599 h 717550"/>
              <a:gd name="connsiteX4" fmla="*/ 16128 w 1454150"/>
              <a:gd name="connsiteY4" fmla="*/ 368300 h 717550"/>
              <a:gd name="connsiteX5" fmla="*/ 16128 w 1454150"/>
              <a:gd name="connsiteY5" fmla="*/ 36830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50" h="717550">
                <a:moveTo>
                  <a:pt x="16128" y="368300"/>
                </a:moveTo>
                <a:cubicBezTo>
                  <a:pt x="16128" y="169291"/>
                  <a:pt x="338455" y="7874"/>
                  <a:pt x="736092" y="7874"/>
                </a:cubicBezTo>
                <a:cubicBezTo>
                  <a:pt x="1133729" y="7874"/>
                  <a:pt x="1456055" y="169291"/>
                  <a:pt x="1456055" y="368300"/>
                </a:cubicBezTo>
                <a:cubicBezTo>
                  <a:pt x="1456055" y="567309"/>
                  <a:pt x="1133729" y="728599"/>
                  <a:pt x="736092" y="728599"/>
                </a:cubicBezTo>
                <a:cubicBezTo>
                  <a:pt x="338455" y="728599"/>
                  <a:pt x="16128" y="567309"/>
                  <a:pt x="16128" y="368300"/>
                </a:cubicBezTo>
                <a:lnTo>
                  <a:pt x="16128" y="368300"/>
                </a:lnTo>
                <a:close/>
              </a:path>
            </a:pathLst>
          </a:custGeom>
          <a:solidFill>
            <a:srgbClr val="FE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Freeform 272"/>
          <p:cNvSpPr/>
          <p:nvPr/>
        </p:nvSpPr>
        <p:spPr>
          <a:xfrm>
            <a:off x="6356350" y="971550"/>
            <a:ext cx="1454150" cy="717550"/>
          </a:xfrm>
          <a:custGeom>
            <a:avLst/>
            <a:gdLst>
              <a:gd name="connsiteX0" fmla="*/ 16128 w 1454150"/>
              <a:gd name="connsiteY0" fmla="*/ 368300 h 717550"/>
              <a:gd name="connsiteX1" fmla="*/ 736092 w 1454150"/>
              <a:gd name="connsiteY1" fmla="*/ 7874 h 717550"/>
              <a:gd name="connsiteX2" fmla="*/ 1456055 w 1454150"/>
              <a:gd name="connsiteY2" fmla="*/ 368300 h 717550"/>
              <a:gd name="connsiteX3" fmla="*/ 736092 w 1454150"/>
              <a:gd name="connsiteY3" fmla="*/ 728599 h 717550"/>
              <a:gd name="connsiteX4" fmla="*/ 16128 w 1454150"/>
              <a:gd name="connsiteY4" fmla="*/ 368300 h 717550"/>
              <a:gd name="connsiteX5" fmla="*/ 16128 w 1454150"/>
              <a:gd name="connsiteY5" fmla="*/ 368300 h 71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4150" h="717550">
                <a:moveTo>
                  <a:pt x="16128" y="368300"/>
                </a:moveTo>
                <a:cubicBezTo>
                  <a:pt x="16128" y="169291"/>
                  <a:pt x="338455" y="7874"/>
                  <a:pt x="736092" y="7874"/>
                </a:cubicBezTo>
                <a:cubicBezTo>
                  <a:pt x="1133729" y="7874"/>
                  <a:pt x="1456055" y="169291"/>
                  <a:pt x="1456055" y="368300"/>
                </a:cubicBezTo>
                <a:cubicBezTo>
                  <a:pt x="1456055" y="567309"/>
                  <a:pt x="1133729" y="728599"/>
                  <a:pt x="736092" y="728599"/>
                </a:cubicBezTo>
                <a:cubicBezTo>
                  <a:pt x="338455" y="728599"/>
                  <a:pt x="16128" y="567309"/>
                  <a:pt x="16128" y="368300"/>
                </a:cubicBezTo>
                <a:lnTo>
                  <a:pt x="16128" y="368300"/>
                </a:lnTo>
                <a:close/>
              </a:path>
            </a:pathLst>
          </a:custGeom>
          <a:solidFill>
            <a:srgbClr val="000093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Freeform 273"/>
          <p:cNvSpPr/>
          <p:nvPr/>
        </p:nvSpPr>
        <p:spPr>
          <a:xfrm>
            <a:off x="2144712" y="4710112"/>
            <a:ext cx="153987" cy="153987"/>
          </a:xfrm>
          <a:custGeom>
            <a:avLst/>
            <a:gdLst>
              <a:gd name="connsiteX0" fmla="*/ 157162 w 153987"/>
              <a:gd name="connsiteY0" fmla="*/ 15303 h 153987"/>
              <a:gd name="connsiteX1" fmla="*/ 85661 w 153987"/>
              <a:gd name="connsiteY1" fmla="*/ 158178 h 153987"/>
              <a:gd name="connsiteX2" fmla="*/ 14287 w 153987"/>
              <a:gd name="connsiteY2" fmla="*/ 15303 h 153987"/>
              <a:gd name="connsiteX3" fmla="*/ 157162 w 153987"/>
              <a:gd name="connsiteY3" fmla="*/ 15303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7" h="153987">
                <a:moveTo>
                  <a:pt x="157162" y="15303"/>
                </a:moveTo>
                <a:lnTo>
                  <a:pt x="85661" y="158178"/>
                </a:lnTo>
                <a:lnTo>
                  <a:pt x="14287" y="15303"/>
                </a:lnTo>
                <a:lnTo>
                  <a:pt x="157162" y="153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Freeform 274"/>
          <p:cNvSpPr/>
          <p:nvPr/>
        </p:nvSpPr>
        <p:spPr>
          <a:xfrm>
            <a:off x="2208212" y="4354512"/>
            <a:ext cx="39687" cy="395287"/>
          </a:xfrm>
          <a:custGeom>
            <a:avLst/>
            <a:gdLst>
              <a:gd name="connsiteX0" fmla="*/ 22225 w 39687"/>
              <a:gd name="connsiteY0" fmla="*/ 10604 h 395287"/>
              <a:gd name="connsiteX1" fmla="*/ 22225 w 39687"/>
              <a:gd name="connsiteY1" fmla="*/ 385254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95287">
                <a:moveTo>
                  <a:pt x="22225" y="10604"/>
                </a:moveTo>
                <a:lnTo>
                  <a:pt x="22225" y="385254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Freeform 275"/>
          <p:cNvSpPr/>
          <p:nvPr/>
        </p:nvSpPr>
        <p:spPr>
          <a:xfrm>
            <a:off x="6970712" y="4710112"/>
            <a:ext cx="153987" cy="153987"/>
          </a:xfrm>
          <a:custGeom>
            <a:avLst/>
            <a:gdLst>
              <a:gd name="connsiteX0" fmla="*/ 157162 w 153987"/>
              <a:gd name="connsiteY0" fmla="*/ 15303 h 153987"/>
              <a:gd name="connsiteX1" fmla="*/ 85661 w 153987"/>
              <a:gd name="connsiteY1" fmla="*/ 158178 h 153987"/>
              <a:gd name="connsiteX2" fmla="*/ 14287 w 153987"/>
              <a:gd name="connsiteY2" fmla="*/ 15303 h 153987"/>
              <a:gd name="connsiteX3" fmla="*/ 157162 w 153987"/>
              <a:gd name="connsiteY3" fmla="*/ 15303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987" h="153987">
                <a:moveTo>
                  <a:pt x="157162" y="15303"/>
                </a:moveTo>
                <a:lnTo>
                  <a:pt x="85661" y="158178"/>
                </a:lnTo>
                <a:lnTo>
                  <a:pt x="14287" y="15303"/>
                </a:lnTo>
                <a:lnTo>
                  <a:pt x="157162" y="1530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Freeform 276"/>
          <p:cNvSpPr/>
          <p:nvPr/>
        </p:nvSpPr>
        <p:spPr>
          <a:xfrm>
            <a:off x="7034212" y="4354512"/>
            <a:ext cx="39687" cy="395287"/>
          </a:xfrm>
          <a:custGeom>
            <a:avLst/>
            <a:gdLst>
              <a:gd name="connsiteX0" fmla="*/ 22225 w 39687"/>
              <a:gd name="connsiteY0" fmla="*/ 10604 h 395287"/>
              <a:gd name="connsiteX1" fmla="*/ 22225 w 39687"/>
              <a:gd name="connsiteY1" fmla="*/ 385254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95287">
                <a:moveTo>
                  <a:pt x="22225" y="10604"/>
                </a:moveTo>
                <a:lnTo>
                  <a:pt x="22225" y="385254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60" y="4922520"/>
            <a:ext cx="1821180" cy="1661160"/>
          </a:xfrm>
          <a:prstGeom prst="rect">
            <a:avLst/>
          </a:prstGeom>
        </p:spPr>
      </p:pic>
      <p:pic>
        <p:nvPicPr>
          <p:cNvPr id="279" name="Picture 27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880" y="4975860"/>
            <a:ext cx="1562100" cy="1592580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420" y="3040380"/>
            <a:ext cx="883919" cy="670560"/>
          </a:xfrm>
          <a:prstGeom prst="rect">
            <a:avLst/>
          </a:prstGeom>
        </p:spPr>
      </p:pic>
      <p:sp>
        <p:nvSpPr>
          <p:cNvPr id="2" name="Freeform 280"/>
          <p:cNvSpPr/>
          <p:nvPr/>
        </p:nvSpPr>
        <p:spPr>
          <a:xfrm>
            <a:off x="379412" y="2576512"/>
            <a:ext cx="3684587" cy="1639887"/>
          </a:xfrm>
          <a:custGeom>
            <a:avLst/>
            <a:gdLst>
              <a:gd name="connsiteX0" fmla="*/ 15875 w 3684587"/>
              <a:gd name="connsiteY0" fmla="*/ 1647126 h 1639887"/>
              <a:gd name="connsiteX1" fmla="*/ 3687698 w 3684587"/>
              <a:gd name="connsiteY1" fmla="*/ 1647126 h 1639887"/>
              <a:gd name="connsiteX2" fmla="*/ 3687698 w 3684587"/>
              <a:gd name="connsiteY2" fmla="*/ 15938 h 1639887"/>
              <a:gd name="connsiteX3" fmla="*/ 15875 w 3684587"/>
              <a:gd name="connsiteY3" fmla="*/ 15938 h 1639887"/>
              <a:gd name="connsiteX4" fmla="*/ 15875 w 3684587"/>
              <a:gd name="connsiteY4" fmla="*/ 1647126 h 16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84587" h="1639887">
                <a:moveTo>
                  <a:pt x="15875" y="1647126"/>
                </a:moveTo>
                <a:lnTo>
                  <a:pt x="3687698" y="1647126"/>
                </a:lnTo>
                <a:lnTo>
                  <a:pt x="3687698" y="15938"/>
                </a:lnTo>
                <a:lnTo>
                  <a:pt x="15875" y="15938"/>
                </a:lnTo>
                <a:lnTo>
                  <a:pt x="15875" y="164712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BF4F4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Freeform 281"/>
          <p:cNvSpPr/>
          <p:nvPr/>
        </p:nvSpPr>
        <p:spPr>
          <a:xfrm>
            <a:off x="5129212" y="2576512"/>
            <a:ext cx="3824287" cy="1639887"/>
          </a:xfrm>
          <a:custGeom>
            <a:avLst/>
            <a:gdLst>
              <a:gd name="connsiteX0" fmla="*/ 19113 w 3824287"/>
              <a:gd name="connsiteY0" fmla="*/ 1647126 h 1639887"/>
              <a:gd name="connsiteX1" fmla="*/ 3835463 w 3824287"/>
              <a:gd name="connsiteY1" fmla="*/ 1647126 h 1639887"/>
              <a:gd name="connsiteX2" fmla="*/ 3835463 w 3824287"/>
              <a:gd name="connsiteY2" fmla="*/ 15938 h 1639887"/>
              <a:gd name="connsiteX3" fmla="*/ 19113 w 3824287"/>
              <a:gd name="connsiteY3" fmla="*/ 15938 h 1639887"/>
              <a:gd name="connsiteX4" fmla="*/ 19113 w 3824287"/>
              <a:gd name="connsiteY4" fmla="*/ 1647126 h 1639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4287" h="1639887">
                <a:moveTo>
                  <a:pt x="19113" y="1647126"/>
                </a:moveTo>
                <a:lnTo>
                  <a:pt x="3835463" y="1647126"/>
                </a:lnTo>
                <a:lnTo>
                  <a:pt x="3835463" y="15938"/>
                </a:lnTo>
                <a:lnTo>
                  <a:pt x="19113" y="15938"/>
                </a:lnTo>
                <a:lnTo>
                  <a:pt x="19113" y="1647126"/>
                </a:lnTo>
                <a:close/>
              </a:path>
            </a:pathLst>
          </a:custGeom>
          <a:solidFill>
            <a:srgbClr val="000024">
              <a:alpha val="0"/>
            </a:srgbClr>
          </a:solidFill>
          <a:ln w="9525">
            <a:solidFill>
              <a:srgbClr val="BF4F4C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2"/>
          <p:cNvSpPr/>
          <p:nvPr/>
        </p:nvSpPr>
        <p:spPr>
          <a:xfrm>
            <a:off x="2170112" y="2259012"/>
            <a:ext cx="166687" cy="153987"/>
          </a:xfrm>
          <a:custGeom>
            <a:avLst/>
            <a:gdLst>
              <a:gd name="connsiteX0" fmla="*/ 168592 w 166687"/>
              <a:gd name="connsiteY0" fmla="*/ 17462 h 153987"/>
              <a:gd name="connsiteX1" fmla="*/ 97091 w 166687"/>
              <a:gd name="connsiteY1" fmla="*/ 160337 h 153987"/>
              <a:gd name="connsiteX2" fmla="*/ 25717 w 166687"/>
              <a:gd name="connsiteY2" fmla="*/ 17462 h 153987"/>
              <a:gd name="connsiteX3" fmla="*/ 168592 w 166687"/>
              <a:gd name="connsiteY3" fmla="*/ 17462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7" h="153987">
                <a:moveTo>
                  <a:pt x="168592" y="17462"/>
                </a:moveTo>
                <a:lnTo>
                  <a:pt x="97091" y="160337"/>
                </a:lnTo>
                <a:lnTo>
                  <a:pt x="25717" y="17462"/>
                </a:lnTo>
                <a:lnTo>
                  <a:pt x="168592" y="1746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Freeform 283"/>
          <p:cNvSpPr/>
          <p:nvPr/>
        </p:nvSpPr>
        <p:spPr>
          <a:xfrm>
            <a:off x="2246312" y="1903412"/>
            <a:ext cx="39687" cy="395287"/>
          </a:xfrm>
          <a:custGeom>
            <a:avLst/>
            <a:gdLst>
              <a:gd name="connsiteX0" fmla="*/ 20954 w 39687"/>
              <a:gd name="connsiteY0" fmla="*/ 12636 h 395287"/>
              <a:gd name="connsiteX1" fmla="*/ 20954 w 39687"/>
              <a:gd name="connsiteY1" fmla="*/ 387286 h 39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95287">
                <a:moveTo>
                  <a:pt x="20954" y="12636"/>
                </a:moveTo>
                <a:lnTo>
                  <a:pt x="20954" y="387286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Freeform 284"/>
          <p:cNvSpPr/>
          <p:nvPr/>
        </p:nvSpPr>
        <p:spPr>
          <a:xfrm>
            <a:off x="6996112" y="2259012"/>
            <a:ext cx="166687" cy="153987"/>
          </a:xfrm>
          <a:custGeom>
            <a:avLst/>
            <a:gdLst>
              <a:gd name="connsiteX0" fmla="*/ 168592 w 166687"/>
              <a:gd name="connsiteY0" fmla="*/ 18986 h 153987"/>
              <a:gd name="connsiteX1" fmla="*/ 97091 w 166687"/>
              <a:gd name="connsiteY1" fmla="*/ 161861 h 153987"/>
              <a:gd name="connsiteX2" fmla="*/ 25717 w 166687"/>
              <a:gd name="connsiteY2" fmla="*/ 18986 h 153987"/>
              <a:gd name="connsiteX3" fmla="*/ 168592 w 166687"/>
              <a:gd name="connsiteY3" fmla="*/ 18986 h 153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7" h="153987">
                <a:moveTo>
                  <a:pt x="168592" y="18986"/>
                </a:moveTo>
                <a:lnTo>
                  <a:pt x="97091" y="161861"/>
                </a:lnTo>
                <a:lnTo>
                  <a:pt x="25717" y="18986"/>
                </a:lnTo>
                <a:lnTo>
                  <a:pt x="168592" y="1898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Freeform 285"/>
          <p:cNvSpPr/>
          <p:nvPr/>
        </p:nvSpPr>
        <p:spPr>
          <a:xfrm>
            <a:off x="7072312" y="1916112"/>
            <a:ext cx="39687" cy="382587"/>
          </a:xfrm>
          <a:custGeom>
            <a:avLst/>
            <a:gdLst>
              <a:gd name="connsiteX0" fmla="*/ 20955 w 39687"/>
              <a:gd name="connsiteY0" fmla="*/ 1587 h 382587"/>
              <a:gd name="connsiteX1" fmla="*/ 20955 w 39687"/>
              <a:gd name="connsiteY1" fmla="*/ 376237 h 38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687" h="382587">
                <a:moveTo>
                  <a:pt x="20955" y="1587"/>
                </a:moveTo>
                <a:lnTo>
                  <a:pt x="20955" y="376237"/>
                </a:lnTo>
              </a:path>
            </a:pathLst>
          </a:custGeom>
          <a:ln w="28575">
            <a:solidFill>
              <a:srgbClr val="00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Freeform 286"/>
          <p:cNvSpPr/>
          <p:nvPr/>
        </p:nvSpPr>
        <p:spPr>
          <a:xfrm>
            <a:off x="3236912" y="5027612"/>
            <a:ext cx="2909887" cy="1487487"/>
          </a:xfrm>
          <a:custGeom>
            <a:avLst/>
            <a:gdLst>
              <a:gd name="connsiteX0" fmla="*/ 19113 w 2909887"/>
              <a:gd name="connsiteY0" fmla="*/ 1497736 h 1487487"/>
              <a:gd name="connsiteX1" fmla="*/ 2919412 w 2909887"/>
              <a:gd name="connsiteY1" fmla="*/ 1497736 h 1487487"/>
              <a:gd name="connsiteX2" fmla="*/ 2919412 w 2909887"/>
              <a:gd name="connsiteY2" fmla="*/ 20345 h 1487487"/>
              <a:gd name="connsiteX3" fmla="*/ 19113 w 2909887"/>
              <a:gd name="connsiteY3" fmla="*/ 20345 h 1487487"/>
              <a:gd name="connsiteX4" fmla="*/ 19113 w 2909887"/>
              <a:gd name="connsiteY4" fmla="*/ 1497736 h 14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887" h="1487487">
                <a:moveTo>
                  <a:pt x="19113" y="1497736"/>
                </a:moveTo>
                <a:lnTo>
                  <a:pt x="2919412" y="1497736"/>
                </a:lnTo>
                <a:lnTo>
                  <a:pt x="2919412" y="20345"/>
                </a:lnTo>
                <a:lnTo>
                  <a:pt x="19113" y="20345"/>
                </a:lnTo>
                <a:lnTo>
                  <a:pt x="19113" y="1497736"/>
                </a:lnTo>
                <a:close/>
              </a:path>
            </a:pathLst>
          </a:custGeom>
          <a:solidFill>
            <a:srgbClr val="FEFE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Freeform 287"/>
          <p:cNvSpPr/>
          <p:nvPr/>
        </p:nvSpPr>
        <p:spPr>
          <a:xfrm>
            <a:off x="3236912" y="5027612"/>
            <a:ext cx="2909887" cy="1487487"/>
          </a:xfrm>
          <a:custGeom>
            <a:avLst/>
            <a:gdLst>
              <a:gd name="connsiteX0" fmla="*/ 19113 w 2909887"/>
              <a:gd name="connsiteY0" fmla="*/ 1497736 h 1487487"/>
              <a:gd name="connsiteX1" fmla="*/ 2919412 w 2909887"/>
              <a:gd name="connsiteY1" fmla="*/ 1497736 h 1487487"/>
              <a:gd name="connsiteX2" fmla="*/ 2919412 w 2909887"/>
              <a:gd name="connsiteY2" fmla="*/ 20345 h 1487487"/>
              <a:gd name="connsiteX3" fmla="*/ 19113 w 2909887"/>
              <a:gd name="connsiteY3" fmla="*/ 20345 h 1487487"/>
              <a:gd name="connsiteX4" fmla="*/ 19113 w 2909887"/>
              <a:gd name="connsiteY4" fmla="*/ 1497736 h 1487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9887" h="1487487">
                <a:moveTo>
                  <a:pt x="19113" y="1497736"/>
                </a:moveTo>
                <a:lnTo>
                  <a:pt x="2919412" y="1497736"/>
                </a:lnTo>
                <a:lnTo>
                  <a:pt x="2919412" y="20345"/>
                </a:lnTo>
                <a:lnTo>
                  <a:pt x="19113" y="20345"/>
                </a:lnTo>
                <a:lnTo>
                  <a:pt x="19113" y="149773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FE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9" name="Picture 28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78180"/>
          </a:xfrm>
          <a:prstGeom prst="rect">
            <a:avLst/>
          </a:prstGeom>
        </p:spPr>
      </p:pic>
      <p:sp>
        <p:nvSpPr>
          <p:cNvPr id="3" name="TextBox 289"/>
          <p:cNvSpPr txBox="1"/>
          <p:nvPr/>
        </p:nvSpPr>
        <p:spPr>
          <a:xfrm>
            <a:off x="543153" y="72550"/>
            <a:ext cx="8184402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Bases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moléculaires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spécificité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forme</a:t>
            </a:r>
            <a:r>
              <a:rPr lang="en-US" altLang="zh-CN" sz="28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d’oeil</a:t>
            </a:r>
          </a:p>
        </p:txBody>
      </p:sp>
      <p:sp>
        <p:nvSpPr>
          <p:cNvPr id="290" name="TextBox 290"/>
          <p:cNvSpPr txBox="1"/>
          <p:nvPr/>
        </p:nvSpPr>
        <p:spPr>
          <a:xfrm>
            <a:off x="2022982" y="1222120"/>
            <a:ext cx="530357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4963922" algn="l"/>
              </a:tabLst>
            </a:pPr>
            <a:r>
              <a:rPr lang="en-US" altLang="zh-CN" sz="1800" b="1" i="1" spc="-25" dirty="0">
                <a:solidFill>
                  <a:srgbClr val="000000"/>
                </a:solidFill>
                <a:latin typeface="Calibri"/>
                <a:ea typeface="Calibri"/>
              </a:rPr>
              <a:t>PAX6	</a:t>
            </a:r>
            <a:r>
              <a:rPr lang="en-US" altLang="zh-CN" sz="1800" b="1" i="1" spc="-50" dirty="0">
                <a:solidFill>
                  <a:srgbClr val="000000"/>
                </a:solidFill>
                <a:latin typeface="Calibri"/>
                <a:ea typeface="Calibri"/>
              </a:rPr>
              <a:t>Ey</a:t>
            </a:r>
          </a:p>
        </p:txBody>
      </p:sp>
      <p:sp>
        <p:nvSpPr>
          <p:cNvPr id="291" name="TextBox 291"/>
          <p:cNvSpPr txBox="1"/>
          <p:nvPr/>
        </p:nvSpPr>
        <p:spPr>
          <a:xfrm>
            <a:off x="486765" y="2638861"/>
            <a:ext cx="3552962" cy="152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Programme</a:t>
            </a:r>
            <a:r>
              <a:rPr lang="en-US" altLang="zh-CN" sz="1400" spc="69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développemental</a:t>
            </a:r>
            <a:r>
              <a:rPr lang="en-US" altLang="zh-CN" sz="1400" spc="69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«</a:t>
            </a:r>
            <a:r>
              <a:rPr lang="en-US" altLang="zh-CN" sz="1400" spc="69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humain</a:t>
            </a:r>
            <a:r>
              <a:rPr lang="en-US" altLang="zh-CN" sz="1400" spc="69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400" i="1" spc="34" dirty="0">
                <a:solidFill>
                  <a:srgbClr val="000000"/>
                </a:solidFill>
                <a:latin typeface="Arial"/>
                <a:ea typeface="Arial"/>
              </a:rPr>
              <a:t>Ensemble</a:t>
            </a:r>
            <a:r>
              <a:rPr lang="en-US" altLang="zh-CN" sz="1400" i="1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5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34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4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55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4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25" dirty="0">
                <a:solidFill>
                  <a:srgbClr val="000000"/>
                </a:solidFill>
                <a:latin typeface="Arial"/>
                <a:ea typeface="Arial"/>
              </a:rPr>
              <a:t>cibles</a:t>
            </a:r>
            <a:r>
              <a:rPr lang="en-US" altLang="zh-CN" sz="14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00"/>
                </a:solidFill>
                <a:latin typeface="Arial"/>
                <a:ea typeface="Arial"/>
              </a:rPr>
              <a:t>activés</a:t>
            </a:r>
            <a:r>
              <a:rPr lang="en-US" altLang="zh-CN" sz="14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4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400" i="1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spc="3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facteur</a:t>
            </a:r>
            <a:r>
              <a:rPr lang="en-US" altLang="zh-CN" sz="1400" i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transcriptionnel</a:t>
            </a:r>
            <a:r>
              <a:rPr lang="en-US" altLang="zh-CN" sz="1400" i="1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PAX6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Réseau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régulation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«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humain</a:t>
            </a:r>
            <a:r>
              <a:rPr lang="en-US" altLang="zh-CN" sz="1600" spc="-4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»</a:t>
            </a:r>
          </a:p>
        </p:txBody>
      </p:sp>
      <p:sp>
        <p:nvSpPr>
          <p:cNvPr id="292" name="TextBox 292"/>
          <p:cNvSpPr txBox="1"/>
          <p:nvPr/>
        </p:nvSpPr>
        <p:spPr>
          <a:xfrm>
            <a:off x="5240401" y="2638861"/>
            <a:ext cx="3696192" cy="1525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Programme</a:t>
            </a:r>
            <a:r>
              <a:rPr lang="en-US" altLang="zh-CN" sz="1400" spc="64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développemental</a:t>
            </a:r>
            <a:r>
              <a:rPr lang="en-US" altLang="zh-CN" sz="1400" spc="69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«</a:t>
            </a:r>
            <a:r>
              <a:rPr lang="en-US" altLang="zh-CN" sz="1400" spc="69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drosophile</a:t>
            </a:r>
            <a:r>
              <a:rPr lang="en-US" altLang="zh-CN" sz="1400" spc="64" dirty="0">
                <a:solidFill>
                  <a:srgbClr val="BF4F4C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BF4F4C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675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Ensemble</a:t>
            </a:r>
            <a:r>
              <a:rPr lang="en-US" altLang="zh-CN" sz="1400" i="1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i="1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400" i="1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cibles</a:t>
            </a:r>
            <a:r>
              <a:rPr lang="en-US" altLang="zh-CN" sz="1400" i="1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activés</a:t>
            </a:r>
            <a:r>
              <a:rPr lang="en-US" altLang="zh-CN" sz="1400" i="1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400" i="1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facteur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transcriptionnel</a:t>
            </a:r>
            <a:r>
              <a:rPr lang="en-US" altLang="zh-CN" sz="1400" i="1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000000"/>
                </a:solidFill>
                <a:latin typeface="Arial"/>
                <a:ea typeface="Arial"/>
              </a:rPr>
              <a:t>EY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Réseau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régulation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«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drosophile</a:t>
            </a:r>
            <a:r>
              <a:rPr lang="en-US" altLang="zh-CN" sz="1600" spc="-5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»</a:t>
            </a:r>
          </a:p>
        </p:txBody>
      </p:sp>
      <p:sp>
        <p:nvSpPr>
          <p:cNvPr id="293" name="TextBox 293"/>
          <p:cNvSpPr txBox="1"/>
          <p:nvPr/>
        </p:nvSpPr>
        <p:spPr>
          <a:xfrm>
            <a:off x="3347973" y="5113830"/>
            <a:ext cx="2782976" cy="13718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  <a:tabLst>
                <a:tab pos="777240" algn="l"/>
                <a:tab pos="1897634" algn="l"/>
                <a:tab pos="2456941" algn="l"/>
              </a:tabLst>
            </a:pP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La</a:t>
            </a:r>
            <a:r>
              <a:rPr lang="en-US" altLang="zh-CN" sz="1800" b="1" spc="1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spécificité</a:t>
            </a:r>
            <a:r>
              <a:rPr lang="en-US" altLang="zh-CN" sz="1800" b="1" spc="10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1800" b="1" spc="1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la</a:t>
            </a:r>
            <a:r>
              <a:rPr lang="en-US" altLang="zh-CN" sz="1800" b="1" spc="104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forme</a:t>
            </a:r>
            <a:r>
              <a:rPr lang="en-US" altLang="zh-CN" sz="1800" b="1" spc="10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40" dirty="0">
                <a:solidFill>
                  <a:srgbClr val="FE0000"/>
                </a:solidFill>
                <a:latin typeface="Calibri"/>
                <a:ea typeface="Calibri"/>
              </a:rPr>
              <a:t>l’œil</a:t>
            </a:r>
            <a:r>
              <a:rPr lang="en-US" altLang="zh-CN" sz="1800" b="1" spc="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55" dirty="0">
                <a:solidFill>
                  <a:srgbClr val="FE0000"/>
                </a:solidFill>
                <a:latin typeface="Calibri"/>
                <a:ea typeface="Calibri"/>
              </a:rPr>
              <a:t>est</a:t>
            </a:r>
            <a:r>
              <a:rPr lang="en-US" altLang="zh-CN" sz="1800" b="1" spc="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44" dirty="0">
                <a:solidFill>
                  <a:srgbClr val="FE0000"/>
                </a:solidFill>
                <a:latin typeface="Calibri"/>
                <a:ea typeface="Calibri"/>
              </a:rPr>
              <a:t>liée</a:t>
            </a:r>
            <a:r>
              <a:rPr lang="en-US" altLang="zh-CN" sz="1800" b="1" spc="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55" dirty="0">
                <a:solidFill>
                  <a:srgbClr val="FE0000"/>
                </a:solidFill>
                <a:latin typeface="Calibri"/>
                <a:ea typeface="Calibri"/>
              </a:rPr>
              <a:t>à</a:t>
            </a:r>
            <a:r>
              <a:rPr lang="en-US" altLang="zh-CN" sz="1800" b="1" spc="30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44" dirty="0">
                <a:solidFill>
                  <a:srgbClr val="FE0000"/>
                </a:solidFill>
                <a:latin typeface="Calibri"/>
                <a:ea typeface="Calibri"/>
              </a:rPr>
              <a:t>la</a:t>
            </a:r>
            <a:r>
              <a:rPr lang="en-US" altLang="zh-CN" sz="1800" b="1" spc="2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44" dirty="0">
                <a:solidFill>
                  <a:srgbClr val="FE0000"/>
                </a:solidFill>
                <a:latin typeface="Calibri"/>
                <a:ea typeface="Calibri"/>
              </a:rPr>
              <a:t>spécificité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de</a:t>
            </a:r>
            <a:r>
              <a:rPr lang="en-US" altLang="zh-CN" sz="1800" b="1" spc="75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l’ensemble</a:t>
            </a:r>
            <a:r>
              <a:rPr lang="en-US" altLang="zh-CN" sz="1800" b="1" spc="80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des</a:t>
            </a:r>
            <a:r>
              <a:rPr lang="en-US" altLang="zh-CN" sz="1800" b="1" spc="75" dirty="0">
                <a:solidFill>
                  <a:srgbClr val="FE0000"/>
                </a:solidFill>
                <a:latin typeface="Calibri"/>
                <a:cs typeface="Calibri"/>
              </a:rPr>
              <a:t>   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gènes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FE0000"/>
                </a:solidFill>
                <a:latin typeface="Calibri"/>
                <a:ea typeface="Calibri"/>
              </a:rPr>
              <a:t>cibles	</a:t>
            </a:r>
            <a:r>
              <a:rPr lang="en-US" altLang="zh-CN" sz="1800" b="1" spc="-10" dirty="0">
                <a:solidFill>
                  <a:srgbClr val="FE0000"/>
                </a:solidFill>
                <a:latin typeface="Calibri"/>
                <a:ea typeface="Calibri"/>
              </a:rPr>
              <a:t>contrôlés	</a:t>
            </a:r>
            <a:r>
              <a:rPr lang="en-US" altLang="zh-CN" sz="1800" b="1" dirty="0">
                <a:solidFill>
                  <a:srgbClr val="FE0000"/>
                </a:solidFill>
                <a:latin typeface="Calibri"/>
                <a:ea typeface="Calibri"/>
              </a:rPr>
              <a:t>par	</a:t>
            </a:r>
            <a:r>
              <a:rPr lang="en-US" altLang="zh-CN" sz="1800" b="1" spc="-15" dirty="0">
                <a:solidFill>
                  <a:srgbClr val="FE0000"/>
                </a:solidFill>
                <a:latin typeface="Calibri"/>
                <a:ea typeface="Calibri"/>
              </a:rPr>
              <a:t>les</a:t>
            </a:r>
          </a:p>
          <a:p>
            <a:pPr marL="0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FE0000"/>
                </a:solidFill>
                <a:latin typeface="Calibri"/>
                <a:ea typeface="Calibri"/>
              </a:rPr>
              <a:t>protéines</a:t>
            </a:r>
            <a:r>
              <a:rPr lang="en-US" altLang="zh-CN" sz="1800" b="1" spc="-55" dirty="0">
                <a:solidFill>
                  <a:srgbClr val="FE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20" dirty="0">
                <a:solidFill>
                  <a:srgbClr val="FE0000"/>
                </a:solidFill>
                <a:latin typeface="Calibri"/>
                <a:ea typeface="Calibri"/>
              </a:rPr>
              <a:t>EY/PAX</a:t>
            </a:r>
            <a:r>
              <a:rPr lang="en-US" altLang="zh-CN" sz="1800" b="1" spc="-30" dirty="0">
                <a:solidFill>
                  <a:srgbClr val="FE0000"/>
                </a:solidFill>
                <a:latin typeface="Calibri"/>
                <a:ea typeface="Calibri"/>
              </a:rPr>
              <a:t>6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2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79" y="754380"/>
            <a:ext cx="4038600" cy="5067300"/>
          </a:xfrm>
          <a:prstGeom prst="rect">
            <a:avLst/>
          </a:prstGeom>
        </p:spPr>
      </p:pic>
      <p:pic>
        <p:nvPicPr>
          <p:cNvPr id="296" name="Picture 29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822960"/>
            <a:ext cx="4488179" cy="4091940"/>
          </a:xfrm>
          <a:prstGeom prst="rect">
            <a:avLst/>
          </a:prstGeom>
        </p:spPr>
      </p:pic>
      <p:sp>
        <p:nvSpPr>
          <p:cNvPr id="2" name="Freeform 296"/>
          <p:cNvSpPr/>
          <p:nvPr/>
        </p:nvSpPr>
        <p:spPr>
          <a:xfrm>
            <a:off x="19050" y="4933950"/>
            <a:ext cx="6419850" cy="1822450"/>
          </a:xfrm>
          <a:custGeom>
            <a:avLst/>
            <a:gdLst>
              <a:gd name="connsiteX0" fmla="*/ 16446 w 6419850"/>
              <a:gd name="connsiteY0" fmla="*/ 1823099 h 1822450"/>
              <a:gd name="connsiteX1" fmla="*/ 6425120 w 6419850"/>
              <a:gd name="connsiteY1" fmla="*/ 1823099 h 1822450"/>
              <a:gd name="connsiteX2" fmla="*/ 6425120 w 6419850"/>
              <a:gd name="connsiteY2" fmla="*/ 7253 h 1822450"/>
              <a:gd name="connsiteX3" fmla="*/ 16446 w 6419850"/>
              <a:gd name="connsiteY3" fmla="*/ 7253 h 1822450"/>
              <a:gd name="connsiteX4" fmla="*/ 16446 w 6419850"/>
              <a:gd name="connsiteY4" fmla="*/ 1823099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850" h="1822450">
                <a:moveTo>
                  <a:pt x="16446" y="1823099"/>
                </a:moveTo>
                <a:lnTo>
                  <a:pt x="6425120" y="1823099"/>
                </a:lnTo>
                <a:lnTo>
                  <a:pt x="6425120" y="7253"/>
                </a:lnTo>
                <a:lnTo>
                  <a:pt x="16446" y="7253"/>
                </a:lnTo>
                <a:lnTo>
                  <a:pt x="16446" y="1823099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7"/>
          <p:cNvSpPr/>
          <p:nvPr/>
        </p:nvSpPr>
        <p:spPr>
          <a:xfrm>
            <a:off x="19050" y="4933950"/>
            <a:ext cx="6419850" cy="1822450"/>
          </a:xfrm>
          <a:custGeom>
            <a:avLst/>
            <a:gdLst>
              <a:gd name="connsiteX0" fmla="*/ 16446 w 6419850"/>
              <a:gd name="connsiteY0" fmla="*/ 1823099 h 1822450"/>
              <a:gd name="connsiteX1" fmla="*/ 6425120 w 6419850"/>
              <a:gd name="connsiteY1" fmla="*/ 1823099 h 1822450"/>
              <a:gd name="connsiteX2" fmla="*/ 6425120 w 6419850"/>
              <a:gd name="connsiteY2" fmla="*/ 7253 h 1822450"/>
              <a:gd name="connsiteX3" fmla="*/ 16446 w 6419850"/>
              <a:gd name="connsiteY3" fmla="*/ 7253 h 1822450"/>
              <a:gd name="connsiteX4" fmla="*/ 16446 w 6419850"/>
              <a:gd name="connsiteY4" fmla="*/ 1823099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19850" h="1822450">
                <a:moveTo>
                  <a:pt x="16446" y="1823099"/>
                </a:moveTo>
                <a:lnTo>
                  <a:pt x="6425120" y="1823099"/>
                </a:lnTo>
                <a:lnTo>
                  <a:pt x="6425120" y="7253"/>
                </a:lnTo>
                <a:lnTo>
                  <a:pt x="16446" y="7253"/>
                </a:lnTo>
                <a:lnTo>
                  <a:pt x="16446" y="182309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9525">
            <a:solidFill>
              <a:srgbClr val="A5A5A5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9" name="Picture 2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78180"/>
          </a:xfrm>
          <a:prstGeom prst="rect">
            <a:avLst/>
          </a:prstGeom>
        </p:spPr>
      </p:pic>
      <p:sp>
        <p:nvSpPr>
          <p:cNvPr id="3" name="TextBox 299"/>
          <p:cNvSpPr txBox="1"/>
          <p:nvPr/>
        </p:nvSpPr>
        <p:spPr>
          <a:xfrm>
            <a:off x="127101" y="72550"/>
            <a:ext cx="6785117" cy="6624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117115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Modèle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8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l’oeil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55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Structure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photoréceptrice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rudimentaire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ancestrale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dépendante</a:t>
            </a:r>
            <a:r>
              <a:rPr lang="en-US" altLang="zh-CN" sz="16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PAX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6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caractérisée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présence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d’un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photopigment,</a:t>
            </a:r>
            <a:r>
              <a:rPr lang="en-US" altLang="zh-CN" sz="16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rhodo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psine</a:t>
            </a:r>
          </a:p>
          <a:p>
            <a:pPr>
              <a:lnSpc>
                <a:spcPts val="1920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Formation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Recrutement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structure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annexes</a:t>
            </a:r>
            <a:r>
              <a:rPr lang="en-US" altLang="zh-CN" sz="16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(lentilles)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diversifiées</a:t>
            </a:r>
            <a:r>
              <a:rPr lang="en-US" altLang="zh-CN" sz="1600" spc="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différentes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groupes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d’animaux</a:t>
            </a:r>
            <a:r>
              <a:rPr lang="en-US" altLang="zh-CN" sz="16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recrutement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/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nouveaux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6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cibles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Picture 3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"/>
          </a:xfrm>
          <a:prstGeom prst="rect">
            <a:avLst/>
          </a:prstGeom>
        </p:spPr>
      </p:pic>
      <p:pic>
        <p:nvPicPr>
          <p:cNvPr id="302" name="Picture 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" y="899160"/>
            <a:ext cx="1668780" cy="1478280"/>
          </a:xfrm>
          <a:prstGeom prst="rect">
            <a:avLst/>
          </a:prstGeom>
        </p:spPr>
      </p:pic>
      <p:sp>
        <p:nvSpPr>
          <p:cNvPr id="2" name="Freeform 302"/>
          <p:cNvSpPr/>
          <p:nvPr/>
        </p:nvSpPr>
        <p:spPr>
          <a:xfrm>
            <a:off x="603250" y="857250"/>
            <a:ext cx="1797050" cy="1555750"/>
          </a:xfrm>
          <a:custGeom>
            <a:avLst/>
            <a:gdLst>
              <a:gd name="connsiteX0" fmla="*/ 8305 w 1797050"/>
              <a:gd name="connsiteY0" fmla="*/ 1563624 h 1555750"/>
              <a:gd name="connsiteX1" fmla="*/ 1808530 w 1797050"/>
              <a:gd name="connsiteY1" fmla="*/ 1563624 h 1555750"/>
              <a:gd name="connsiteX2" fmla="*/ 1808530 w 1797050"/>
              <a:gd name="connsiteY2" fmla="*/ 10414 h 1555750"/>
              <a:gd name="connsiteX3" fmla="*/ 8305 w 1797050"/>
              <a:gd name="connsiteY3" fmla="*/ 10414 h 1555750"/>
              <a:gd name="connsiteX4" fmla="*/ 8305 w 1797050"/>
              <a:gd name="connsiteY4" fmla="*/ 1563624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7050" h="1555750">
                <a:moveTo>
                  <a:pt x="8305" y="1563624"/>
                </a:moveTo>
                <a:lnTo>
                  <a:pt x="1808530" y="1563624"/>
                </a:lnTo>
                <a:lnTo>
                  <a:pt x="1808530" y="10414"/>
                </a:lnTo>
                <a:lnTo>
                  <a:pt x="8305" y="10414"/>
                </a:lnTo>
                <a:lnTo>
                  <a:pt x="8305" y="156362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960" y="899160"/>
            <a:ext cx="4625340" cy="1607820"/>
          </a:xfrm>
          <a:prstGeom prst="rect">
            <a:avLst/>
          </a:prstGeom>
        </p:spPr>
      </p:pic>
      <p:sp>
        <p:nvSpPr>
          <p:cNvPr id="3" name="Freeform 304"/>
          <p:cNvSpPr/>
          <p:nvPr/>
        </p:nvSpPr>
        <p:spPr>
          <a:xfrm>
            <a:off x="4273550" y="819150"/>
            <a:ext cx="4616450" cy="1733550"/>
          </a:xfrm>
          <a:custGeom>
            <a:avLst/>
            <a:gdLst>
              <a:gd name="connsiteX0" fmla="*/ 10414 w 4616450"/>
              <a:gd name="connsiteY0" fmla="*/ 1745742 h 1733550"/>
              <a:gd name="connsiteX1" fmla="*/ 4618863 w 4616450"/>
              <a:gd name="connsiteY1" fmla="*/ 1745742 h 1733550"/>
              <a:gd name="connsiteX2" fmla="*/ 4618863 w 4616450"/>
              <a:gd name="connsiteY2" fmla="*/ 17526 h 1733550"/>
              <a:gd name="connsiteX3" fmla="*/ 10414 w 4616450"/>
              <a:gd name="connsiteY3" fmla="*/ 17526 h 1733550"/>
              <a:gd name="connsiteX4" fmla="*/ 10414 w 4616450"/>
              <a:gd name="connsiteY4" fmla="*/ 1745742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450" h="1733550">
                <a:moveTo>
                  <a:pt x="10414" y="1745742"/>
                </a:moveTo>
                <a:lnTo>
                  <a:pt x="4618863" y="1745742"/>
                </a:lnTo>
                <a:lnTo>
                  <a:pt x="4618863" y="17526"/>
                </a:lnTo>
                <a:lnTo>
                  <a:pt x="10414" y="17526"/>
                </a:lnTo>
                <a:lnTo>
                  <a:pt x="10414" y="1745742"/>
                </a:lnTo>
                <a:close/>
              </a:path>
            </a:pathLst>
          </a:custGeom>
          <a:solidFill>
            <a:srgbClr val="000093">
              <a:alpha val="0"/>
            </a:srgbClr>
          </a:solidFill>
          <a:ln w="127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6" name="Picture 3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960" y="2956560"/>
            <a:ext cx="4640579" cy="3246120"/>
          </a:xfrm>
          <a:prstGeom prst="rect">
            <a:avLst/>
          </a:prstGeom>
        </p:spPr>
      </p:pic>
      <p:sp>
        <p:nvSpPr>
          <p:cNvPr id="4" name="Freeform 306"/>
          <p:cNvSpPr/>
          <p:nvPr/>
        </p:nvSpPr>
        <p:spPr>
          <a:xfrm>
            <a:off x="4273550" y="2927350"/>
            <a:ext cx="4616450" cy="3448050"/>
          </a:xfrm>
          <a:custGeom>
            <a:avLst/>
            <a:gdLst>
              <a:gd name="connsiteX0" fmla="*/ 10414 w 4616450"/>
              <a:gd name="connsiteY0" fmla="*/ 3453981 h 3448050"/>
              <a:gd name="connsiteX1" fmla="*/ 4618863 w 4616450"/>
              <a:gd name="connsiteY1" fmla="*/ 3453981 h 3448050"/>
              <a:gd name="connsiteX2" fmla="*/ 4618863 w 4616450"/>
              <a:gd name="connsiteY2" fmla="*/ 11773 h 3448050"/>
              <a:gd name="connsiteX3" fmla="*/ 10414 w 4616450"/>
              <a:gd name="connsiteY3" fmla="*/ 11773 h 3448050"/>
              <a:gd name="connsiteX4" fmla="*/ 10414 w 4616450"/>
              <a:gd name="connsiteY4" fmla="*/ 345398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6450" h="3448050">
                <a:moveTo>
                  <a:pt x="10414" y="3453981"/>
                </a:moveTo>
                <a:lnTo>
                  <a:pt x="4618863" y="3453981"/>
                </a:lnTo>
                <a:lnTo>
                  <a:pt x="4618863" y="11773"/>
                </a:lnTo>
                <a:lnTo>
                  <a:pt x="10414" y="11773"/>
                </a:lnTo>
                <a:lnTo>
                  <a:pt x="10414" y="3453981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D7D7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7"/>
          <p:cNvSpPr txBox="1"/>
          <p:nvPr/>
        </p:nvSpPr>
        <p:spPr>
          <a:xfrm>
            <a:off x="1622171" y="130240"/>
            <a:ext cx="602599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Conservation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Hox</a:t>
            </a:r>
          </a:p>
        </p:txBody>
      </p:sp>
      <p:sp>
        <p:nvSpPr>
          <p:cNvPr id="308" name="TextBox 308"/>
          <p:cNvSpPr txBox="1"/>
          <p:nvPr/>
        </p:nvSpPr>
        <p:spPr>
          <a:xfrm>
            <a:off x="648309" y="1494769"/>
            <a:ext cx="1812818" cy="2088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24583"/>
              </a:lnSpc>
              <a:tabLst>
                <a:tab pos="907948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Times New Roman"/>
                <a:ea typeface="Times New Roman"/>
              </a:rPr>
              <a:t>WT	</a:t>
            </a:r>
            <a:r>
              <a:rPr lang="en-US" altLang="zh-CN" sz="11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Ultrabithorax</a:t>
            </a:r>
          </a:p>
        </p:txBody>
      </p:sp>
      <p:sp>
        <p:nvSpPr>
          <p:cNvPr id="309" name="TextBox 309"/>
          <p:cNvSpPr txBox="1"/>
          <p:nvPr/>
        </p:nvSpPr>
        <p:spPr>
          <a:xfrm>
            <a:off x="644651" y="2208636"/>
            <a:ext cx="1858960" cy="1711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2083"/>
              </a:lnSpc>
              <a:tabLst>
                <a:tab pos="953389" algn="l"/>
              </a:tabLst>
            </a:pPr>
            <a:r>
              <a:rPr lang="en-US" altLang="zh-CN" sz="1100" dirty="0">
                <a:solidFill>
                  <a:srgbClr val="000000"/>
                </a:solidFill>
                <a:latin typeface="Times New Roman"/>
                <a:ea typeface="Times New Roman"/>
              </a:rPr>
              <a:t>WT	</a:t>
            </a:r>
            <a:r>
              <a:rPr lang="en-US" altLang="zh-CN" sz="1100" i="1" spc="-5" dirty="0">
                <a:solidFill>
                  <a:srgbClr val="000000"/>
                </a:solidFill>
                <a:latin typeface="Times New Roman"/>
                <a:ea typeface="Times New Roman"/>
              </a:rPr>
              <a:t>Antennapedia</a:t>
            </a:r>
          </a:p>
        </p:txBody>
      </p:sp>
      <p:sp>
        <p:nvSpPr>
          <p:cNvPr id="310" name="TextBox 310"/>
          <p:cNvSpPr txBox="1"/>
          <p:nvPr/>
        </p:nvSpPr>
        <p:spPr>
          <a:xfrm>
            <a:off x="239268" y="2815010"/>
            <a:ext cx="3864875" cy="213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617524" algn="l"/>
                <a:tab pos="1717802" algn="l"/>
                <a:tab pos="3063875" algn="l"/>
              </a:tabLst>
            </a:pP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Les	mutations	homéotiques	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ea typeface="Arial"/>
              </a:rPr>
              <a:t>affectent</a:t>
            </a:r>
          </a:p>
        </p:txBody>
      </p:sp>
      <p:sp>
        <p:nvSpPr>
          <p:cNvPr id="311" name="TextBox 311"/>
          <p:cNvSpPr txBox="1"/>
          <p:nvPr/>
        </p:nvSpPr>
        <p:spPr>
          <a:xfrm>
            <a:off x="199034" y="3049706"/>
            <a:ext cx="3839385" cy="32741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233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l’identité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segments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drosophile.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60"/>
              </a:lnSpc>
            </a:pPr>
            <a:endParaRPr lang="en-US" dirty="0"/>
          </a:p>
          <a:p>
            <a:pPr marL="40843" hangingPunct="0">
              <a:lnSpc>
                <a:spcPct val="11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mutés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appelés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gènes</a:t>
            </a:r>
            <a:r>
              <a:rPr lang="en-US" altLang="zh-CN" sz="1400" spc="40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400" dirty="0">
                <a:solidFill>
                  <a:srgbClr val="FE0000"/>
                </a:solidFill>
                <a:latin typeface="Arial"/>
                <a:ea typeface="Arial"/>
              </a:rPr>
              <a:t>Hox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Leur</a:t>
            </a:r>
            <a:r>
              <a:rPr lang="en-US" altLang="zh-CN" sz="1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fonction</a:t>
            </a:r>
            <a:r>
              <a:rPr lang="en-US" altLang="zh-CN" sz="1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normale</a:t>
            </a:r>
            <a:r>
              <a:rPr lang="en-US" altLang="zh-CN" sz="1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est</a:t>
            </a:r>
            <a:r>
              <a:rPr lang="en-US" altLang="zh-CN" sz="1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spécifier</a:t>
            </a:r>
            <a:r>
              <a:rPr lang="en-US" altLang="zh-CN" sz="1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l’identité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segments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drosophile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cours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4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son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4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embryonnaire</a:t>
            </a:r>
            <a:r>
              <a:rPr lang="en-US" altLang="zh-CN" sz="1400" spc="-1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510"/>
              </a:lnSpc>
            </a:pPr>
            <a:endParaRPr lang="en-US" dirty="0"/>
          </a:p>
          <a:p>
            <a:pPr marL="0" hangingPunct="0">
              <a:lnSpc>
                <a:spcPct val="11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Ces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mêmes</a:t>
            </a:r>
            <a:r>
              <a:rPr lang="en-US" altLang="zh-CN" sz="1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Hox</a:t>
            </a:r>
            <a:r>
              <a:rPr lang="en-US" altLang="zh-CN" sz="1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présents</a:t>
            </a:r>
            <a:r>
              <a:rPr lang="en-US" altLang="zh-CN" sz="1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vertébrés</a:t>
            </a: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9"/>
              </a:lnSpc>
            </a:pPr>
            <a:endParaRPr lang="en-US" dirty="0"/>
          </a:p>
          <a:p>
            <a:pPr marL="0" hangingPunct="0">
              <a:lnSpc>
                <a:spcPct val="110000"/>
              </a:lnSpc>
              <a:tabLst>
                <a:tab pos="900684" algn="l"/>
                <a:tab pos="1435963" algn="l"/>
                <a:tab pos="2453995" algn="l"/>
                <a:tab pos="2899003" algn="l"/>
                <a:tab pos="3582009" algn="l"/>
              </a:tabLst>
            </a:pPr>
            <a:r>
              <a:rPr lang="en-US" altLang="zh-CN" sz="1400" spc="44" dirty="0">
                <a:solidFill>
                  <a:srgbClr val="000000"/>
                </a:solidFill>
                <a:latin typeface="Arial"/>
                <a:ea typeface="Arial"/>
              </a:rPr>
              <a:t>Tout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60" dirty="0">
                <a:solidFill>
                  <a:srgbClr val="000000"/>
                </a:solidFill>
                <a:latin typeface="Arial"/>
                <a:ea typeface="Arial"/>
              </a:rPr>
              <a:t>comme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5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34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ea typeface="Arial"/>
              </a:rPr>
              <a:t>drosophile,</a:t>
            </a:r>
            <a:r>
              <a:rPr lang="en-US" altLang="zh-CN" sz="1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ea typeface="Arial"/>
              </a:rPr>
              <a:t>ils</a:t>
            </a:r>
            <a:r>
              <a:rPr lang="en-US" altLang="zh-CN" sz="1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40" dirty="0">
                <a:solidFill>
                  <a:srgbClr val="000000"/>
                </a:solidFill>
                <a:latin typeface="Arial"/>
                <a:ea typeface="Arial"/>
              </a:rPr>
              <a:t>spécifient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spc="-5" dirty="0">
                <a:solidFill>
                  <a:srgbClr val="000000"/>
                </a:solidFill>
                <a:latin typeface="Arial"/>
                <a:ea typeface="Arial"/>
              </a:rPr>
              <a:t>l’identité	des	segments	au	cours	</a:t>
            </a:r>
            <a:r>
              <a:rPr lang="en-US" altLang="zh-CN" sz="1400" spc="-25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4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/>
                <a:ea typeface="Arial"/>
              </a:rPr>
              <a:t>embryonnaire</a:t>
            </a:r>
            <a:r>
              <a:rPr lang="en-US" altLang="zh-CN" sz="1400" spc="-1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312" name="TextBox 312"/>
          <p:cNvSpPr txBox="1"/>
          <p:nvPr/>
        </p:nvSpPr>
        <p:spPr>
          <a:xfrm>
            <a:off x="7448422" y="6157264"/>
            <a:ext cx="1220292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Veraska</a:t>
            </a:r>
            <a:r>
              <a:rPr lang="en-US" altLang="zh-CN" sz="1200" i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2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al.,</a:t>
            </a:r>
            <a:r>
              <a:rPr lang="en-US" altLang="zh-CN" sz="12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i="1" dirty="0">
                <a:solidFill>
                  <a:srgbClr val="000000"/>
                </a:solidFill>
                <a:latin typeface="Calibri"/>
                <a:ea typeface="Calibri"/>
              </a:rPr>
              <a:t>2000</a:t>
            </a:r>
          </a:p>
        </p:txBody>
      </p:sp>
      <p:sp>
        <p:nvSpPr>
          <p:cNvPr id="313" name="TextBox 313"/>
          <p:cNvSpPr txBox="1"/>
          <p:nvPr/>
        </p:nvSpPr>
        <p:spPr>
          <a:xfrm>
            <a:off x="8439657" y="6462674"/>
            <a:ext cx="28196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58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Picture 3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"/>
          </a:xfrm>
          <a:prstGeom prst="rect">
            <a:avLst/>
          </a:prstGeom>
        </p:spPr>
      </p:pic>
      <p:pic>
        <p:nvPicPr>
          <p:cNvPr id="316" name="Picture 3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922019"/>
            <a:ext cx="4732020" cy="3703320"/>
          </a:xfrm>
          <a:prstGeom prst="rect">
            <a:avLst/>
          </a:prstGeom>
        </p:spPr>
      </p:pic>
      <p:sp>
        <p:nvSpPr>
          <p:cNvPr id="2" name="Freeform 316"/>
          <p:cNvSpPr/>
          <p:nvPr/>
        </p:nvSpPr>
        <p:spPr>
          <a:xfrm>
            <a:off x="120650" y="920750"/>
            <a:ext cx="4718050" cy="3689350"/>
          </a:xfrm>
          <a:custGeom>
            <a:avLst/>
            <a:gdLst>
              <a:gd name="connsiteX0" fmla="*/ 16814 w 4718050"/>
              <a:gd name="connsiteY0" fmla="*/ 3692144 h 3689350"/>
              <a:gd name="connsiteX1" fmla="*/ 4730419 w 4718050"/>
              <a:gd name="connsiteY1" fmla="*/ 3692144 h 3689350"/>
              <a:gd name="connsiteX2" fmla="*/ 4730419 w 4718050"/>
              <a:gd name="connsiteY2" fmla="*/ 10160 h 3689350"/>
              <a:gd name="connsiteX3" fmla="*/ 16814 w 4718050"/>
              <a:gd name="connsiteY3" fmla="*/ 10160 h 3689350"/>
              <a:gd name="connsiteX4" fmla="*/ 16814 w 4718050"/>
              <a:gd name="connsiteY4" fmla="*/ 3692144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8050" h="3689350">
                <a:moveTo>
                  <a:pt x="16814" y="3692144"/>
                </a:moveTo>
                <a:lnTo>
                  <a:pt x="4730419" y="3692144"/>
                </a:lnTo>
                <a:lnTo>
                  <a:pt x="4730419" y="10160"/>
                </a:lnTo>
                <a:lnTo>
                  <a:pt x="16814" y="10160"/>
                </a:lnTo>
                <a:lnTo>
                  <a:pt x="16814" y="3692144"/>
                </a:lnTo>
                <a:close/>
              </a:path>
            </a:pathLst>
          </a:custGeom>
          <a:solidFill>
            <a:srgbClr val="000030">
              <a:alpha val="0"/>
            </a:srgbClr>
          </a:solidFill>
          <a:ln w="9525">
            <a:solidFill>
              <a:srgbClr val="BDBDBD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8" name="Picture 3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320" y="1874520"/>
            <a:ext cx="4297679" cy="2575560"/>
          </a:xfrm>
          <a:prstGeom prst="rect">
            <a:avLst/>
          </a:prstGeom>
        </p:spPr>
      </p:pic>
      <p:sp>
        <p:nvSpPr>
          <p:cNvPr id="3" name="TextBox 318"/>
          <p:cNvSpPr txBox="1"/>
          <p:nvPr/>
        </p:nvSpPr>
        <p:spPr>
          <a:xfrm>
            <a:off x="335889" y="79588"/>
            <a:ext cx="8271433" cy="65659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Variations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espèces: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l’exemple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singe</a:t>
            </a:r>
            <a:r>
              <a:rPr lang="en-US" altLang="zh-CN" sz="28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hibou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20"/>
              </a:lnSpc>
            </a:pPr>
            <a:endParaRPr lang="en-US" dirty="0"/>
          </a:p>
          <a:p>
            <a:pPr marL="0" indent="527370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Schéma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rétine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189"/>
              </a:lnSpc>
            </a:pPr>
            <a:endParaRPr lang="en-US" dirty="0"/>
          </a:p>
          <a:p>
            <a:pPr marL="0" indent="7162190">
              <a:lnSpc>
                <a:spcPct val="100000"/>
              </a:lnSpc>
            </a:pP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Source:</a:t>
            </a:r>
            <a:r>
              <a:rPr lang="en-US" altLang="zh-CN" sz="1000" i="1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wikipedia</a:t>
            </a:r>
          </a:p>
          <a:p>
            <a:pPr marL="0" indent="3638956">
              <a:lnSpc>
                <a:spcPct val="100000"/>
              </a:lnSpc>
            </a:pP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Dyer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000" i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al.:2009</a:t>
            </a:r>
          </a:p>
          <a:p>
            <a:pPr>
              <a:lnSpc>
                <a:spcPts val="181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Singe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hibou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(douroucoulis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commun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Aotus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seule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espèce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singe</a:t>
            </a:r>
            <a:r>
              <a:rPr lang="en-US" altLang="zh-CN" sz="16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nocturne</a:t>
            </a:r>
          </a:p>
          <a:p>
            <a:pPr>
              <a:lnSpc>
                <a:spcPts val="58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Proche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cousin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singe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capucin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Cebus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),</a:t>
            </a:r>
            <a:r>
              <a:rPr lang="en-US" altLang="zh-CN" sz="16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diurne</a:t>
            </a:r>
          </a:p>
          <a:p>
            <a:pPr>
              <a:lnSpc>
                <a:spcPts val="575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Différences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anatomiques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au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niveau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600" spc="-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yeux:</a:t>
            </a:r>
          </a:p>
          <a:p>
            <a:pPr>
              <a:lnSpc>
                <a:spcPts val="584"/>
              </a:lnSpc>
            </a:pPr>
            <a:endParaRPr lang="en-US" dirty="0"/>
          </a:p>
          <a:p>
            <a:pPr marL="0" indent="462991">
              <a:lnSpc>
                <a:spcPct val="100000"/>
              </a:lnSpc>
            </a:pPr>
            <a:r>
              <a:rPr lang="en-US" altLang="zh-CN" sz="1600" spc="-5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ea typeface="Arial"/>
              </a:rPr>
              <a:t>Tail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</a:p>
          <a:p>
            <a:pPr>
              <a:lnSpc>
                <a:spcPts val="575"/>
              </a:lnSpc>
            </a:pPr>
            <a:endParaRPr lang="en-US" dirty="0"/>
          </a:p>
          <a:p>
            <a:pPr marL="0" indent="462991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Composition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cellulaire: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proportion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bâtonnets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beaucoup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élevée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6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Arial"/>
                <a:ea typeface="Arial"/>
              </a:rPr>
              <a:t>Aotus</a:t>
            </a:r>
          </a:p>
          <a:p>
            <a:pPr>
              <a:lnSpc>
                <a:spcPts val="484"/>
              </a:lnSpc>
            </a:pPr>
            <a:endParaRPr lang="en-US" dirty="0"/>
          </a:p>
          <a:p>
            <a:pPr marL="0" indent="8103768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59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1639570" y="907879"/>
            <a:ext cx="5833042" cy="396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Historique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64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4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ea typeface="Arial"/>
              </a:rPr>
              <a:t>précurseurs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12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ea typeface="Arial"/>
              </a:rPr>
              <a:t>Darw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ea typeface="Arial"/>
              </a:rPr>
              <a:t>in</a:t>
            </a:r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synthétique</a:t>
            </a:r>
            <a:r>
              <a:rPr lang="en-US" altLang="zh-CN"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spc="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</a:p>
          <a:p>
            <a:pPr>
              <a:lnSpc>
                <a:spcPts val="11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théorie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’évolution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sélection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naturelle: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raison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plus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fort?</a:t>
            </a:r>
          </a:p>
          <a:p>
            <a:pPr>
              <a:lnSpc>
                <a:spcPts val="700"/>
              </a:lnSpc>
            </a:pPr>
            <a:endParaRPr lang="en-US" dirty="0"/>
          </a:p>
          <a:p>
            <a:pPr marL="457200" hangingPunct="0">
              <a:lnSpc>
                <a:spcPct val="148333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L’apparition</a:t>
            </a:r>
            <a:r>
              <a:rPr lang="en-US" altLang="zh-CN" sz="20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0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nouveaux</a:t>
            </a:r>
            <a:r>
              <a:rPr lang="en-US" altLang="zh-CN"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organes:</a:t>
            </a:r>
            <a:r>
              <a:rPr lang="en-US" altLang="zh-CN" sz="20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Evolution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développementaux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L’évolution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l’échelle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génomes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Picture 3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"/>
          </a:xfrm>
          <a:prstGeom prst="rect">
            <a:avLst/>
          </a:prstGeom>
        </p:spPr>
      </p:pic>
      <p:pic>
        <p:nvPicPr>
          <p:cNvPr id="321" name="Picture 3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922019"/>
            <a:ext cx="4785360" cy="1912620"/>
          </a:xfrm>
          <a:prstGeom prst="rect">
            <a:avLst/>
          </a:prstGeom>
        </p:spPr>
      </p:pic>
      <p:pic>
        <p:nvPicPr>
          <p:cNvPr id="322" name="Picture 3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" y="2979420"/>
            <a:ext cx="7810500" cy="1645920"/>
          </a:xfrm>
          <a:prstGeom prst="rect">
            <a:avLst/>
          </a:prstGeom>
        </p:spPr>
      </p:pic>
      <p:sp>
        <p:nvSpPr>
          <p:cNvPr id="2" name="TextBox 322"/>
          <p:cNvSpPr txBox="1"/>
          <p:nvPr/>
        </p:nvSpPr>
        <p:spPr>
          <a:xfrm>
            <a:off x="564489" y="79588"/>
            <a:ext cx="8132605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Variations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espèces: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l’exemple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singe</a:t>
            </a:r>
            <a:r>
              <a:rPr lang="en-US" altLang="zh-CN" sz="28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hibou</a:t>
            </a:r>
          </a:p>
        </p:txBody>
      </p:sp>
      <p:sp>
        <p:nvSpPr>
          <p:cNvPr id="323" name="TextBox 323"/>
          <p:cNvSpPr txBox="1"/>
          <p:nvPr/>
        </p:nvSpPr>
        <p:spPr>
          <a:xfrm>
            <a:off x="2729483" y="595498"/>
            <a:ext cx="575333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00" spc="-1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ones</a:t>
            </a:r>
          </a:p>
          <a:p>
            <a:pPr marL="0">
              <a:lnSpc>
                <a:spcPct val="100000"/>
              </a:lnSpc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(coule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urs)</a:t>
            </a:r>
          </a:p>
        </p:txBody>
      </p:sp>
      <p:sp>
        <p:nvSpPr>
          <p:cNvPr id="324" name="TextBox 324"/>
          <p:cNvSpPr txBox="1"/>
          <p:nvPr/>
        </p:nvSpPr>
        <p:spPr>
          <a:xfrm>
            <a:off x="3944111" y="601086"/>
            <a:ext cx="971501" cy="304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Bâtonnets</a:t>
            </a:r>
            <a:r>
              <a:rPr lang="en-US" altLang="zh-CN" sz="10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(N/B</a:t>
            </a:r>
            <a:r>
              <a:rPr lang="en-US" altLang="zh-CN" sz="10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luminosité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faible)</a:t>
            </a:r>
          </a:p>
        </p:txBody>
      </p:sp>
      <p:sp>
        <p:nvSpPr>
          <p:cNvPr id="325" name="TextBox 325"/>
          <p:cNvSpPr txBox="1"/>
          <p:nvPr/>
        </p:nvSpPr>
        <p:spPr>
          <a:xfrm>
            <a:off x="54864" y="1109852"/>
            <a:ext cx="1013110" cy="7085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Image: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Reeze,</a:t>
            </a:r>
            <a:r>
              <a:rPr lang="en-US" altLang="zh-CN" sz="1000" i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Calibri"/>
                <a:ea typeface="Calibri"/>
              </a:rPr>
              <a:t>2011</a:t>
            </a:r>
          </a:p>
          <a:p>
            <a:pPr>
              <a:lnSpc>
                <a:spcPts val="1975"/>
              </a:lnSpc>
            </a:pPr>
            <a:endParaRPr lang="en-US" dirty="0"/>
          </a:p>
          <a:p>
            <a:pPr marL="0" indent="164592">
              <a:lnSpc>
                <a:spcPct val="100000"/>
              </a:lnSpc>
            </a:pPr>
            <a:r>
              <a:rPr lang="en-US" altLang="zh-CN" sz="1000" spc="-10" dirty="0">
                <a:solidFill>
                  <a:srgbClr val="000000"/>
                </a:solidFill>
                <a:latin typeface="Arial"/>
                <a:ea typeface="Arial"/>
              </a:rPr>
              <a:t>C</a:t>
            </a: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ellules</a:t>
            </a:r>
          </a:p>
          <a:p>
            <a:pPr marL="0" indent="164592">
              <a:lnSpc>
                <a:spcPct val="100000"/>
              </a:lnSpc>
            </a:pPr>
            <a:r>
              <a:rPr lang="en-US" altLang="zh-CN" sz="1000" spc="-5" dirty="0">
                <a:solidFill>
                  <a:srgbClr val="000000"/>
                </a:solidFill>
                <a:latin typeface="Arial"/>
                <a:ea typeface="Arial"/>
              </a:rPr>
              <a:t>progénitr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ices</a:t>
            </a:r>
          </a:p>
        </p:txBody>
      </p:sp>
      <p:sp>
        <p:nvSpPr>
          <p:cNvPr id="326" name="TextBox 326"/>
          <p:cNvSpPr txBox="1"/>
          <p:nvPr/>
        </p:nvSpPr>
        <p:spPr>
          <a:xfrm>
            <a:off x="5816472" y="1157896"/>
            <a:ext cx="3191336" cy="82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différents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types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cellules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rétine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forment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manière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séquentielle</a:t>
            </a:r>
          </a:p>
        </p:txBody>
      </p:sp>
      <p:sp>
        <p:nvSpPr>
          <p:cNvPr id="327" name="TextBox 327"/>
          <p:cNvSpPr txBox="1"/>
          <p:nvPr/>
        </p:nvSpPr>
        <p:spPr>
          <a:xfrm>
            <a:off x="2548127" y="2594381"/>
            <a:ext cx="579166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30" dirty="0">
                <a:solidFill>
                  <a:srgbClr val="000000"/>
                </a:solidFill>
                <a:latin typeface="Arial"/>
                <a:ea typeface="Arial"/>
              </a:rPr>
              <a:t>Te</a:t>
            </a:r>
            <a:r>
              <a:rPr lang="en-US" altLang="zh-CN" sz="1200" spc="-20" dirty="0">
                <a:solidFill>
                  <a:srgbClr val="000000"/>
                </a:solidFill>
                <a:latin typeface="Arial"/>
                <a:ea typeface="Arial"/>
              </a:rPr>
              <a:t>mps</a:t>
            </a:r>
          </a:p>
        </p:txBody>
      </p:sp>
      <p:sp>
        <p:nvSpPr>
          <p:cNvPr id="328" name="TextBox 328"/>
          <p:cNvSpPr txBox="1"/>
          <p:nvPr/>
        </p:nvSpPr>
        <p:spPr>
          <a:xfrm>
            <a:off x="1133855" y="3053245"/>
            <a:ext cx="1509108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FEFEFE"/>
                </a:solidFill>
                <a:latin typeface="Arial"/>
                <a:ea typeface="Arial"/>
              </a:rPr>
              <a:t>Naissance</a:t>
            </a:r>
            <a:r>
              <a:rPr lang="en-US" altLang="zh-CN" sz="1800" spc="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des</a:t>
            </a:r>
          </a:p>
          <a:p>
            <a:pPr marL="0" indent="368808">
              <a:lnSpc>
                <a:spcPct val="100000"/>
              </a:lnSpc>
            </a:pPr>
            <a:r>
              <a:rPr lang="en-US" altLang="zh-CN" sz="1800" spc="-10" dirty="0">
                <a:solidFill>
                  <a:srgbClr val="FEFEFE"/>
                </a:solidFill>
                <a:latin typeface="Arial"/>
                <a:ea typeface="Arial"/>
              </a:rPr>
              <a:t>cell</a:t>
            </a:r>
            <a:r>
              <a:rPr lang="en-US" altLang="zh-CN" sz="1800" dirty="0">
                <a:solidFill>
                  <a:srgbClr val="FEFEFE"/>
                </a:solidFill>
                <a:latin typeface="Arial"/>
                <a:ea typeface="Arial"/>
              </a:rPr>
              <a:t>ules</a:t>
            </a:r>
          </a:p>
        </p:txBody>
      </p:sp>
      <p:sp>
        <p:nvSpPr>
          <p:cNvPr id="329" name="TextBox 329"/>
          <p:cNvSpPr txBox="1"/>
          <p:nvPr/>
        </p:nvSpPr>
        <p:spPr>
          <a:xfrm>
            <a:off x="3868801" y="3306724"/>
            <a:ext cx="916425" cy="182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Rétine</a:t>
            </a:r>
            <a:r>
              <a:rPr lang="en-US" altLang="zh-CN" sz="12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diurne</a:t>
            </a:r>
          </a:p>
        </p:txBody>
      </p:sp>
      <p:sp>
        <p:nvSpPr>
          <p:cNvPr id="330" name="TextBox 330"/>
          <p:cNvSpPr txBox="1"/>
          <p:nvPr/>
        </p:nvSpPr>
        <p:spPr>
          <a:xfrm>
            <a:off x="6438646" y="3282594"/>
            <a:ext cx="607357" cy="365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spc="-5" dirty="0">
                <a:solidFill>
                  <a:srgbClr val="000000"/>
                </a:solidFill>
                <a:latin typeface="Arial"/>
                <a:ea typeface="Arial"/>
              </a:rPr>
              <a:t>Ré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tine</a:t>
            </a:r>
          </a:p>
          <a:p>
            <a:pPr marL="0">
              <a:lnSpc>
                <a:spcPct val="100000"/>
              </a:lnSpc>
            </a:pPr>
            <a:r>
              <a:rPr lang="en-US" altLang="zh-CN" sz="1200" spc="5" dirty="0">
                <a:solidFill>
                  <a:srgbClr val="000000"/>
                </a:solidFill>
                <a:latin typeface="Arial"/>
                <a:ea typeface="Arial"/>
              </a:rPr>
              <a:t>n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octurne</a:t>
            </a:r>
          </a:p>
        </p:txBody>
      </p:sp>
      <p:sp>
        <p:nvSpPr>
          <p:cNvPr id="331" name="TextBox 331"/>
          <p:cNvSpPr txBox="1"/>
          <p:nvPr/>
        </p:nvSpPr>
        <p:spPr>
          <a:xfrm>
            <a:off x="451408" y="4591172"/>
            <a:ext cx="8227713" cy="21549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805624">
              <a:lnSpc>
                <a:spcPct val="100000"/>
              </a:lnSpc>
            </a:pPr>
            <a:r>
              <a:rPr lang="en-US" altLang="zh-CN" sz="1000" i="1" dirty="0">
                <a:solidFill>
                  <a:srgbClr val="000000"/>
                </a:solidFill>
                <a:latin typeface="Arial"/>
                <a:ea typeface="Arial"/>
              </a:rPr>
              <a:t>Dyer</a:t>
            </a:r>
            <a:r>
              <a:rPr lang="en-US" altLang="zh-CN" sz="1000" i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000" i="1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000" i="1" dirty="0">
                <a:solidFill>
                  <a:srgbClr val="000000"/>
                </a:solidFill>
                <a:latin typeface="Arial"/>
                <a:ea typeface="Arial"/>
              </a:rPr>
              <a:t>al.:2009</a:t>
            </a:r>
          </a:p>
          <a:p>
            <a:pPr>
              <a:lnSpc>
                <a:spcPts val="1364"/>
              </a:lnSpc>
            </a:pPr>
            <a:endParaRPr lang="en-US" dirty="0"/>
          </a:p>
          <a:p>
            <a:pPr marL="0" hangingPunct="0">
              <a:lnSpc>
                <a:spcPct val="121666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sur-représentation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bâtonnets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chez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singes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hibou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s’explique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un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décalage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5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temps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rétine</a:t>
            </a:r>
            <a:r>
              <a:rPr lang="en-US" altLang="zh-CN" sz="15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(hétérochronie).</a:t>
            </a:r>
          </a:p>
          <a:p>
            <a:pPr>
              <a:lnSpc>
                <a:spcPts val="605"/>
              </a:lnSpc>
            </a:pPr>
            <a:endParaRPr lang="en-US" dirty="0"/>
          </a:p>
          <a:p>
            <a:pPr marL="457504" hangingPunct="0">
              <a:lnSpc>
                <a:spcPct val="1225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Wingdings"/>
                <a:ea typeface="Wingdings"/>
              </a:rPr>
              <a:t>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simples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différences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en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terme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timing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5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peuvent</a:t>
            </a:r>
            <a:r>
              <a:rPr lang="en-US" altLang="zh-CN" sz="15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provoquer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changements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drastiques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structure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organes</a:t>
            </a:r>
            <a:r>
              <a:rPr lang="en-US" altLang="zh-CN" sz="15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formés!</a:t>
            </a:r>
          </a:p>
          <a:p>
            <a:pPr>
              <a:lnSpc>
                <a:spcPts val="669"/>
              </a:lnSpc>
            </a:pPr>
            <a:endParaRPr lang="en-US" dirty="0"/>
          </a:p>
          <a:p>
            <a:pPr marL="0" hangingPunct="0">
              <a:lnSpc>
                <a:spcPct val="120000"/>
              </a:lnSpc>
            </a:pP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type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décalage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s’explique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souvent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par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changement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régulation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l’expression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5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relation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facteurs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transcription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/</a:t>
            </a:r>
            <a:r>
              <a:rPr lang="en-US" altLang="zh-CN" sz="15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500" dirty="0">
                <a:solidFill>
                  <a:srgbClr val="000000"/>
                </a:solidFill>
                <a:latin typeface="Arial"/>
                <a:ea typeface="Arial"/>
              </a:rPr>
              <a:t>gènes-cibles.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8180"/>
          </a:xfrm>
          <a:prstGeom prst="rect">
            <a:avLst/>
          </a:prstGeom>
        </p:spPr>
      </p:pic>
      <p:sp>
        <p:nvSpPr>
          <p:cNvPr id="2" name="TextBox 333"/>
          <p:cNvSpPr txBox="1"/>
          <p:nvPr/>
        </p:nvSpPr>
        <p:spPr>
          <a:xfrm>
            <a:off x="415137" y="72550"/>
            <a:ext cx="8246620" cy="53517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75736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Con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clusion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469"/>
              </a:lnSpc>
            </a:pPr>
            <a:endParaRPr lang="en-US" dirty="0"/>
          </a:p>
          <a:p>
            <a:pPr marL="143255" hangingPunct="0">
              <a:lnSpc>
                <a:spcPct val="99583"/>
              </a:lnSpc>
            </a:pP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«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…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a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study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the</a:t>
            </a:r>
            <a:r>
              <a:rPr lang="en-US" altLang="zh-CN" sz="1600" i="1" spc="60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effects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genes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during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development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is</a:t>
            </a:r>
            <a:r>
              <a:rPr lang="en-US" altLang="zh-CN" sz="1600" i="1" spc="60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as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essential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for</a:t>
            </a:r>
            <a:r>
              <a:rPr lang="en-US" altLang="zh-CN" sz="1600" i="1" spc="55" dirty="0">
                <a:solidFill>
                  <a:srgbClr val="FE0000"/>
                </a:solidFill>
                <a:latin typeface="Arial"/>
                <a:cs typeface="Arial"/>
              </a:rPr>
              <a:t> 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an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understanding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evolution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as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are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the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study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mutation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and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that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of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selection.</a:t>
            </a:r>
            <a:r>
              <a:rPr lang="en-US" altLang="zh-CN" sz="1600" i="1" spc="15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i="1" dirty="0">
                <a:solidFill>
                  <a:srgbClr val="FE0000"/>
                </a:solidFill>
                <a:latin typeface="Arial"/>
                <a:ea typeface="Arial"/>
              </a:rPr>
              <a:t>»</a:t>
            </a:r>
          </a:p>
          <a:p>
            <a:pPr>
              <a:lnSpc>
                <a:spcPts val="1950"/>
              </a:lnSpc>
            </a:pPr>
            <a:endParaRPr lang="en-US" dirty="0"/>
          </a:p>
          <a:p>
            <a:pPr marL="0" indent="143255">
              <a:lnSpc>
                <a:spcPct val="100000"/>
              </a:lnSpc>
            </a:pPr>
            <a:r>
              <a:rPr lang="en-US" altLang="zh-CN" sz="1600" b="1" dirty="0">
                <a:solidFill>
                  <a:srgbClr val="FE0000"/>
                </a:solidFill>
                <a:latin typeface="Arial"/>
                <a:ea typeface="Arial"/>
              </a:rPr>
              <a:t>Julian</a:t>
            </a:r>
            <a:r>
              <a:rPr lang="en-US" altLang="zh-CN" sz="16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b="1" dirty="0">
                <a:solidFill>
                  <a:srgbClr val="FE0000"/>
                </a:solidFill>
                <a:latin typeface="Arial"/>
                <a:ea typeface="Arial"/>
              </a:rPr>
              <a:t>Huxley</a:t>
            </a:r>
            <a:r>
              <a:rPr lang="en-US" altLang="zh-CN" sz="1600" b="1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(Evolution: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The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Modern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Synthesis,</a:t>
            </a:r>
            <a:r>
              <a:rPr lang="en-US" altLang="zh-CN" sz="1600" spc="-64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600" dirty="0">
                <a:solidFill>
                  <a:srgbClr val="FE0000"/>
                </a:solidFill>
                <a:latin typeface="Arial"/>
                <a:ea typeface="Arial"/>
              </a:rPr>
              <a:t>1942)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10"/>
              </a:lnSpc>
            </a:pPr>
            <a:endParaRPr lang="en-US" dirty="0"/>
          </a:p>
          <a:p>
            <a:pPr marL="0" hangingPunct="0"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question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des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leur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évolution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été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véritablement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entamée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fin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‘60,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début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‘70.</a:t>
            </a:r>
          </a:p>
          <a:p>
            <a:pPr>
              <a:lnSpc>
                <a:spcPts val="1464"/>
              </a:lnSpc>
            </a:pPr>
            <a:endParaRPr lang="en-US" dirty="0"/>
          </a:p>
          <a:p>
            <a:pPr marL="0" hangingPunct="0">
              <a:lnSpc>
                <a:spcPct val="15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Contrairement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aux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prédictions,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gènes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et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processus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développement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sont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incroyablement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conservés.</a:t>
            </a:r>
          </a:p>
          <a:p>
            <a:pPr>
              <a:lnSpc>
                <a:spcPts val="1244"/>
              </a:lnSpc>
            </a:pPr>
            <a:endParaRPr lang="en-US" dirty="0"/>
          </a:p>
          <a:p>
            <a:pPr marL="0" hangingPunct="0">
              <a:lnSpc>
                <a:spcPct val="150000"/>
              </a:lnSpc>
            </a:pPr>
            <a:r>
              <a:rPr lang="en-US" altLang="zh-CN" sz="1800" spc="2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Nous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ea typeface="Arial"/>
              </a:rPr>
              <a:t>sommes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60" dirty="0">
                <a:solidFill>
                  <a:srgbClr val="000000"/>
                </a:solidFill>
                <a:latin typeface="Arial"/>
                <a:ea typeface="Arial"/>
              </a:rPr>
              <a:t>à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ea typeface="Arial"/>
              </a:rPr>
              <a:t>présent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dans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ea typeface="Arial"/>
              </a:rPr>
              <a:t>la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deuxième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phase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du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programme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5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ea typeface="Arial"/>
              </a:rPr>
              <a:t>«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15" dirty="0">
                <a:solidFill>
                  <a:srgbClr val="000000"/>
                </a:solidFill>
                <a:latin typeface="Arial"/>
                <a:ea typeface="Arial"/>
              </a:rPr>
              <a:t>l’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Evo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Devo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ea typeface="Arial"/>
              </a:rPr>
              <a:t>»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75" dirty="0">
                <a:solidFill>
                  <a:srgbClr val="000000"/>
                </a:solidFill>
                <a:latin typeface="Wingdings"/>
                <a:ea typeface="Wingdings"/>
              </a:rPr>
              <a:t></a:t>
            </a:r>
            <a:r>
              <a:rPr lang="en-US" altLang="zh-CN" sz="1800" spc="75" dirty="0">
                <a:solidFill>
                  <a:srgbClr val="000000"/>
                </a:solidFill>
                <a:latin typeface="Wingdings"/>
                <a:cs typeface="Wingdings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comprendre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ea typeface="Arial"/>
              </a:rPr>
              <a:t>variations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Arial"/>
                <a:ea typeface="Arial"/>
              </a:rPr>
              <a:t>individus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d’une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ea typeface="Arial"/>
              </a:rPr>
              <a:t>même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ea typeface="Arial"/>
              </a:rPr>
              <a:t>espèce</a:t>
            </a:r>
            <a:r>
              <a:rPr lang="en-US" altLang="zh-CN" sz="18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entre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espèces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proches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ou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distantes.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5"/>
          <p:cNvSpPr txBox="1"/>
          <p:nvPr/>
        </p:nvSpPr>
        <p:spPr>
          <a:xfrm>
            <a:off x="1639570" y="907879"/>
            <a:ext cx="5833042" cy="3968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spc="-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Historique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64" dirty="0">
                <a:solidFill>
                  <a:srgbClr val="000000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4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ea typeface="Arial"/>
              </a:rPr>
              <a:t>précurseurs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spc="12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ea typeface="Arial"/>
              </a:rPr>
              <a:t>Darw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ea typeface="Arial"/>
              </a:rPr>
              <a:t>in</a:t>
            </a:r>
          </a:p>
          <a:p>
            <a:pPr>
              <a:lnSpc>
                <a:spcPts val="1239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synthétique</a:t>
            </a:r>
            <a:r>
              <a:rPr lang="en-US" altLang="zh-CN" sz="2000" spc="1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12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</a:p>
          <a:p>
            <a:pPr>
              <a:lnSpc>
                <a:spcPts val="1160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théorie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’évolution</a:t>
            </a:r>
            <a:r>
              <a:rPr lang="en-US" altLang="zh-CN" sz="2000" spc="-2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aujourd’hui</a:t>
            </a:r>
          </a:p>
          <a:p>
            <a:pPr>
              <a:lnSpc>
                <a:spcPts val="1200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sélection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naturelle: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la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raison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du</a:t>
            </a:r>
            <a:r>
              <a:rPr lang="en-US" altLang="zh-CN" sz="2000" spc="7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plus</a:t>
            </a:r>
            <a:r>
              <a:rPr lang="en-US" altLang="zh-CN" sz="2000" spc="6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fort?</a:t>
            </a:r>
          </a:p>
          <a:p>
            <a:pPr>
              <a:lnSpc>
                <a:spcPts val="700"/>
              </a:lnSpc>
            </a:pPr>
            <a:endParaRPr lang="en-US" dirty="0"/>
          </a:p>
          <a:p>
            <a:pPr marL="457200" hangingPunct="0">
              <a:lnSpc>
                <a:spcPct val="148333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L’apparition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nouveaux</a:t>
            </a:r>
            <a:r>
              <a:rPr lang="en-US" altLang="zh-CN" sz="2000" spc="9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organes:</a:t>
            </a:r>
            <a:r>
              <a:rPr lang="en-US" altLang="zh-CN" sz="2000" spc="89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Evolution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processus</a:t>
            </a:r>
            <a:r>
              <a:rPr lang="en-US" altLang="zh-CN" sz="2000" spc="-15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développementaux</a:t>
            </a:r>
          </a:p>
          <a:p>
            <a:pPr>
              <a:lnSpc>
                <a:spcPts val="615"/>
              </a:lnSpc>
            </a:pPr>
            <a:endParaRPr lang="en-US" dirty="0"/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7D7D7D"/>
                </a:solidFill>
                <a:latin typeface="Wingdings"/>
                <a:ea typeface="Wingdings"/>
              </a:rPr>
              <a:t>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L’évolution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à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l’échelle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des</a:t>
            </a:r>
            <a:r>
              <a:rPr lang="en-US" altLang="zh-CN" sz="2000" spc="114" dirty="0">
                <a:solidFill>
                  <a:srgbClr val="7D7D7D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7D7D7D"/>
                </a:solidFill>
                <a:latin typeface="Arial"/>
                <a:ea typeface="Arial"/>
              </a:rPr>
              <a:t>génomes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906780"/>
            <a:ext cx="1836420" cy="2209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28"/>
          <p:cNvSpPr txBox="1"/>
          <p:nvPr/>
        </p:nvSpPr>
        <p:spPr>
          <a:xfrm>
            <a:off x="1573022" y="20879"/>
            <a:ext cx="611785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précurseurs: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Buffon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149094" y="956829"/>
            <a:ext cx="554774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42900" algn="l"/>
              </a:tabLst>
            </a:pPr>
            <a:r>
              <a:rPr lang="en-US" altLang="zh-CN" sz="1600" spc="-5" dirty="0">
                <a:solidFill>
                  <a:srgbClr val="000000"/>
                </a:solidFill>
                <a:latin typeface="Arial"/>
                <a:ea typeface="Arial"/>
              </a:rPr>
              <a:t>•	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Georges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Louis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Leclerc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Buffon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(naturaliste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français,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1707-1788)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49094" y="1245577"/>
            <a:ext cx="1979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491994" y="1275498"/>
            <a:ext cx="5888731" cy="467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Dans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son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Histoire</a:t>
            </a:r>
            <a:r>
              <a:rPr lang="en-US" altLang="zh-CN" sz="1600" i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i="1" dirty="0">
                <a:solidFill>
                  <a:srgbClr val="000000"/>
                </a:solidFill>
                <a:latin typeface="Calibri"/>
                <a:ea typeface="Calibri"/>
              </a:rPr>
              <a:t>naturelle</a:t>
            </a:r>
            <a:r>
              <a:rPr lang="en-US" altLang="zh-CN" sz="1600" i="1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(36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volumes),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aborde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l’origine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du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système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solaire,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formation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terre,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fossilisation.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63142" y="2062789"/>
            <a:ext cx="7537747" cy="4269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80490">
              <a:lnSpc>
                <a:spcPct val="100000"/>
              </a:lnSpc>
              <a:tabLst>
                <a:tab pos="1367002" algn="l"/>
              </a:tabLst>
            </a:pP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•	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Si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l'on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admet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[...]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l'âne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soit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famille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du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cheval,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qu'il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n'en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diffère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</a:p>
          <a:p>
            <a:pPr marL="1367002" hangingPunct="0">
              <a:lnSpc>
                <a:spcPct val="125000"/>
              </a:lnSpc>
              <a:spcBef>
                <a:spcPts val="204"/>
              </a:spcBef>
            </a:pP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parce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qu'il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dégénéré,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pourra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dire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également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singe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est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famille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l'homme,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c'est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un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homme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dégénéré: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l'homme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singe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ont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une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origine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commune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comme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cheval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1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l'âne.</a:t>
            </a:r>
          </a:p>
          <a:p>
            <a:pPr>
              <a:lnSpc>
                <a:spcPts val="544"/>
              </a:lnSpc>
            </a:pPr>
            <a:endParaRPr lang="en-US" dirty="0"/>
          </a:p>
          <a:p>
            <a:pPr marL="0" indent="1080490">
              <a:lnSpc>
                <a:spcPct val="100000"/>
              </a:lnSpc>
              <a:tabLst>
                <a:tab pos="1367002" algn="l"/>
              </a:tabLst>
            </a:pP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•	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Mais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non: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il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est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certain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par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Révélation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tous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animaux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ont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également</a:t>
            </a:r>
          </a:p>
          <a:p>
            <a:pPr marL="1367002" hangingPunct="0">
              <a:lnSpc>
                <a:spcPct val="124583"/>
              </a:lnSpc>
              <a:spcBef>
                <a:spcPts val="209"/>
              </a:spcBef>
            </a:pP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participé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grâce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la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création;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que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deux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premiers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chaque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espèce,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toutes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les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espèces,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sont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sortis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tout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formés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des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mains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du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Créateur;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i="1" spc="-2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on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doit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croire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qu'ils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étaient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tels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à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peu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près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qu'ils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nous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sont</a:t>
            </a:r>
            <a:r>
              <a:rPr lang="en-US" altLang="zh-CN" sz="1400" i="1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représentés</a:t>
            </a:r>
            <a:r>
              <a:rPr lang="en-US" altLang="zh-CN" sz="1400" i="1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par</a:t>
            </a:r>
            <a:r>
              <a:rPr lang="en-US" altLang="zh-CN" sz="1400" i="1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leurs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i="1" spc="-5" dirty="0">
                <a:solidFill>
                  <a:srgbClr val="1E477B"/>
                </a:solidFill>
                <a:latin typeface="Arial"/>
                <a:ea typeface="Arial"/>
              </a:rPr>
              <a:t>de</a:t>
            </a:r>
            <a:r>
              <a:rPr lang="en-US" altLang="zh-CN" sz="1400" i="1" dirty="0">
                <a:solidFill>
                  <a:srgbClr val="1E477B"/>
                </a:solidFill>
                <a:latin typeface="Arial"/>
                <a:ea typeface="Arial"/>
              </a:rPr>
              <a:t>scendants.</a:t>
            </a:r>
          </a:p>
          <a:p>
            <a:pPr marL="0" indent="1367002">
              <a:lnSpc>
                <a:spcPct val="100000"/>
              </a:lnSpc>
              <a:spcBef>
                <a:spcPts val="234"/>
              </a:spcBef>
            </a:pP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Cité</a:t>
            </a:r>
            <a:r>
              <a:rPr lang="en-US" altLang="zh-CN" sz="140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d’après</a:t>
            </a:r>
            <a:r>
              <a:rPr lang="en-US" altLang="zh-CN" sz="140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Kahn,</a:t>
            </a:r>
            <a:r>
              <a:rPr lang="en-US" altLang="zh-CN" sz="140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2000.</a:t>
            </a:r>
            <a:r>
              <a:rPr lang="en-US" altLang="zh-CN" sz="140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Et</a:t>
            </a:r>
            <a:r>
              <a:rPr lang="en-US" altLang="zh-CN" sz="140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l'homme</a:t>
            </a:r>
            <a:r>
              <a:rPr lang="en-US" altLang="zh-CN" sz="140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dans</a:t>
            </a:r>
            <a:r>
              <a:rPr lang="en-US" altLang="zh-CN" sz="1400" spc="-15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tout</a:t>
            </a:r>
            <a:r>
              <a:rPr lang="en-US" altLang="zh-CN" sz="1400" spc="-1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ça</a:t>
            </a:r>
            <a:r>
              <a:rPr lang="en-US" altLang="zh-CN" sz="1400" spc="-20" dirty="0">
                <a:solidFill>
                  <a:srgbClr val="1E477B"/>
                </a:solidFill>
                <a:latin typeface="Arial"/>
                <a:cs typeface="Arial"/>
              </a:rPr>
              <a:t> </a:t>
            </a:r>
            <a:r>
              <a:rPr lang="en-US" altLang="zh-CN" sz="1400" dirty="0">
                <a:solidFill>
                  <a:srgbClr val="1E477B"/>
                </a:solidFill>
                <a:latin typeface="Arial"/>
                <a:ea typeface="Arial"/>
              </a:rPr>
              <a:t>?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69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ressemblance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entre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les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espèces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indique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parenté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entre</a:t>
            </a:r>
            <a:r>
              <a:rPr lang="en-US" altLang="zh-CN" sz="1800" spc="-69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elles.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39"/>
              </a:lnSpc>
            </a:pPr>
            <a:endParaRPr lang="en-US" dirty="0"/>
          </a:p>
          <a:p>
            <a:pPr marL="0" hangingPunct="0">
              <a:lnSpc>
                <a:spcPct val="100000"/>
              </a:lnSpc>
            </a:pP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•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La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transformation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d’une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espèce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en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une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autre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est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le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résultat</a:t>
            </a:r>
            <a:r>
              <a:rPr lang="en-US" altLang="zh-CN" sz="1800" spc="-12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ea typeface="Arial"/>
              </a:rPr>
              <a:t>d’une</a:t>
            </a:r>
            <a:r>
              <a:rPr lang="en-US" altLang="zh-CN" sz="1800" dirty="0">
                <a:solidFill>
                  <a:srgbClr val="FE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FE0000"/>
                </a:solidFill>
                <a:latin typeface="Arial"/>
                <a:ea typeface="Arial"/>
              </a:rPr>
              <a:t>dégénérescence</a:t>
            </a:r>
            <a:r>
              <a:rPr lang="en-US" altLang="zh-CN" sz="1800" spc="5" dirty="0">
                <a:solidFill>
                  <a:srgbClr val="FE0000"/>
                </a:solidFill>
                <a:latin typeface="Arial"/>
                <a:ea typeface="Arial"/>
              </a:rPr>
              <a:t>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67639" y="6527407"/>
            <a:ext cx="9048950" cy="2369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19583"/>
              </a:lnSpc>
              <a:tabLst>
                <a:tab pos="7963534" algn="l"/>
              </a:tabLst>
            </a:pPr>
            <a:r>
              <a:rPr lang="en-US" altLang="zh-CN" sz="1300" dirty="0">
                <a:solidFill>
                  <a:srgbClr val="000000"/>
                </a:solidFill>
                <a:latin typeface="Arial"/>
                <a:ea typeface="Arial"/>
              </a:rPr>
              <a:t>Image:</a:t>
            </a:r>
            <a:r>
              <a:rPr lang="en-US" altLang="zh-CN" sz="13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300" u="sng" dirty="0">
                <a:solidFill>
                  <a:srgbClr val="0000FE"/>
                </a:solidFill>
                <a:uFill>
                  <a:solidFill>
                    <a:srgbClr val="0000FE"/>
                  </a:solidFill>
                </a:uFill>
                <a:latin typeface="Arial"/>
                <a:ea typeface="Arial"/>
                <a:hlinkClick r:id="rId4"/>
              </a:rPr>
              <a:t>http://www.infoscience.fr/histoire/portrait/buffon.html	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394460"/>
            <a:ext cx="1851660" cy="1859280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24840"/>
          </a:xfrm>
          <a:prstGeom prst="rect">
            <a:avLst/>
          </a:prstGeom>
        </p:spPr>
      </p:pic>
      <p:sp>
        <p:nvSpPr>
          <p:cNvPr id="2" name="TextBox 36"/>
          <p:cNvSpPr txBox="1"/>
          <p:nvPr/>
        </p:nvSpPr>
        <p:spPr>
          <a:xfrm>
            <a:off x="1425194" y="20879"/>
            <a:ext cx="641168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Les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précurseurs: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transformisme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de</a:t>
            </a:r>
            <a:r>
              <a:rPr lang="en-US" altLang="zh-CN" sz="24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Lamarck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149094" y="999578"/>
            <a:ext cx="1979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491994" y="1019174"/>
            <a:ext cx="6266837" cy="18379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Jean-Baptiste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Monet,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chevalier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Lamarck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(1744-1829).</a:t>
            </a:r>
          </a:p>
          <a:p>
            <a:pPr marL="401192" indent="-286892" hangingPunct="0">
              <a:lnSpc>
                <a:spcPct val="106250"/>
              </a:lnSpc>
              <a:spcBef>
                <a:spcPts val="12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2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Se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destine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initialement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une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carrière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militaire,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mais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une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blessure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l’empêche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poursuivre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sa</a:t>
            </a:r>
            <a:r>
              <a:rPr lang="en-US" altLang="zh-CN" sz="1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vocation.</a:t>
            </a:r>
          </a:p>
          <a:p>
            <a:pPr marL="401192" indent="-286892" hangingPunct="0">
              <a:lnSpc>
                <a:spcPct val="104166"/>
              </a:lnSpc>
              <a:spcBef>
                <a:spcPts val="145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devient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alors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naturaliste,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initialement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botaniste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puis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chargé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la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classification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invertébrés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au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Jardin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des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Plantes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(Museum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d’Histoire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Naturelles)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6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Paris.</a:t>
            </a:r>
          </a:p>
          <a:p>
            <a:pPr marL="0" indent="114300">
              <a:lnSpc>
                <a:spcPct val="100000"/>
              </a:lnSpc>
              <a:spcBef>
                <a:spcPts val="279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Philosophie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zoologique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(1809)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149094" y="3194773"/>
            <a:ext cx="197961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spc="-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491994" y="3214369"/>
            <a:ext cx="4481615" cy="11060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Accès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à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l’œuvre</a:t>
            </a:r>
            <a:r>
              <a:rPr lang="en-US" altLang="zh-CN" sz="1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Lamarck</a:t>
            </a:r>
          </a:p>
          <a:p>
            <a:pPr marL="0" indent="114300">
              <a:lnSpc>
                <a:spcPct val="100000"/>
              </a:lnSpc>
              <a:spcBef>
                <a:spcPts val="259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u="sng" dirty="0">
                <a:solidFill>
                  <a:srgbClr val="0000FE"/>
                </a:solidFill>
                <a:uFill>
                  <a:solidFill>
                    <a:srgbClr val="0000FE"/>
                  </a:solidFill>
                </a:uFill>
                <a:latin typeface="Calibri"/>
                <a:ea typeface="Calibri"/>
                <a:hlinkClick r:id="rId4"/>
              </a:rPr>
              <a:t>http://www.lamarck.cnrs.fr/</a:t>
            </a:r>
          </a:p>
          <a:p>
            <a:pPr marL="0" indent="114300">
              <a:lnSpc>
                <a:spcPct val="100000"/>
              </a:lnSpc>
              <a:spcBef>
                <a:spcPts val="379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2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Livres,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articles,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herbier,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…</a:t>
            </a:r>
          </a:p>
          <a:p>
            <a:pPr marL="0" indent="114300">
              <a:lnSpc>
                <a:spcPct val="100000"/>
              </a:lnSpc>
              <a:spcBef>
                <a:spcPts val="384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1600" spc="-1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Recherche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par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mots-clés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dans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les</a:t>
            </a:r>
            <a:r>
              <a:rPr lang="en-US" altLang="zh-CN" sz="1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texte</a:t>
            </a:r>
            <a:r>
              <a:rPr lang="en-US" altLang="zh-CN" sz="1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intégraux.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1439" y="6060414"/>
            <a:ext cx="9010850" cy="758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0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ea typeface="Calibri"/>
              </a:rPr>
              <a:t>Sources</a:t>
            </a:r>
          </a:p>
          <a:p>
            <a:pPr marL="0" indent="457200">
              <a:lnSpc>
                <a:spcPct val="925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Jacques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Roger,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Le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darwinisme</a:t>
            </a:r>
            <a:r>
              <a:rPr lang="en-US" altLang="zh-CN" sz="10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d'aujourd'hui.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Reisse,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D.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Lambert.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2008.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Charles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Darwin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Georges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Lema</a:t>
            </a:r>
            <a:r>
              <a:rPr lang="en-US" altLang="zh-CN" sz="1000" dirty="0">
                <a:solidFill>
                  <a:srgbClr val="000000"/>
                </a:solidFill>
                <a:latin typeface="Arial"/>
                <a:ea typeface="Arial"/>
              </a:rPr>
              <a:t>îtr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e,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une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improbable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mais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passionnante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rencontre.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Académie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Royale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de</a:t>
            </a:r>
            <a:r>
              <a:rPr lang="en-US" altLang="zh-CN" sz="1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Belgique,</a:t>
            </a:r>
            <a:r>
              <a:rPr lang="en-US" altLang="zh-CN" sz="10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Bruxelles.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1000" dirty="0">
                <a:solidFill>
                  <a:srgbClr val="000000"/>
                </a:solidFill>
                <a:latin typeface="Calibri"/>
                <a:ea typeface="Calibri"/>
              </a:rPr>
              <a:t>•Image</a:t>
            </a:r>
            <a:r>
              <a:rPr lang="en-US" altLang="zh-CN" sz="1000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00" u="sng" dirty="0">
                <a:solidFill>
                  <a:srgbClr val="0000FE"/>
                </a:solidFill>
                <a:uFill>
                  <a:solidFill>
                    <a:srgbClr val="0000FE"/>
                  </a:solidFill>
                </a:uFill>
                <a:latin typeface="Calibri"/>
                <a:ea typeface="Calibri"/>
                <a:hlinkClick r:id="rId5"/>
              </a:rPr>
              <a:t>http://www.infoscience.fr/histoire/biograph/biograph.php3?Titre=Lamarck</a:t>
            </a:r>
          </a:p>
          <a:p>
            <a:pPr marL="0" indent="8039734">
              <a:lnSpc>
                <a:spcPct val="100000"/>
              </a:lnSpc>
            </a:pP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Dia: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J.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van</a:t>
            </a:r>
            <a:r>
              <a:rPr lang="en-US" altLang="zh-CN" sz="105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050" dirty="0">
                <a:solidFill>
                  <a:srgbClr val="000000"/>
                </a:solidFill>
                <a:latin typeface="Calibri"/>
                <a:ea typeface="Calibri"/>
              </a:rPr>
              <a:t>Helden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5627</Words>
  <Application>Microsoft Macintosh PowerPoint</Application>
  <PresentationFormat>Affichage à l'écran (4:3)</PresentationFormat>
  <Paragraphs>1340</Paragraphs>
  <Slides>61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61</vt:i4>
      </vt:variant>
    </vt:vector>
  </HeadingPairs>
  <TitlesOfParts>
    <vt:vector size="68" baseType="lpstr">
      <vt:lpstr>MS Gothic</vt:lpstr>
      <vt:lpstr>宋体</vt:lpstr>
      <vt:lpstr>Arial</vt:lpstr>
      <vt:lpstr>Calibri</vt:lpstr>
      <vt:lpstr>Times New Roman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Utilisateur Microsoft Office</cp:lastModifiedBy>
  <cp:revision>1</cp:revision>
  <dcterms:created xsi:type="dcterms:W3CDTF">2011-01-21T15:00:27Z</dcterms:created>
  <dcterms:modified xsi:type="dcterms:W3CDTF">2023-05-03T18:34:49Z</dcterms:modified>
</cp:coreProperties>
</file>