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89" r:id="rId2"/>
    <p:sldId id="291" r:id="rId3"/>
    <p:sldId id="293" r:id="rId4"/>
    <p:sldId id="295" r:id="rId5"/>
    <p:sldId id="297" r:id="rId6"/>
    <p:sldId id="296" r:id="rId7"/>
    <p:sldId id="298" r:id="rId8"/>
    <p:sldId id="288" r:id="rId9"/>
    <p:sldId id="263" r:id="rId10"/>
    <p:sldId id="281" r:id="rId11"/>
    <p:sldId id="261" r:id="rId12"/>
    <p:sldId id="262" r:id="rId13"/>
    <p:sldId id="299" r:id="rId14"/>
    <p:sldId id="301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D943B-83C6-4DBE-B50F-ABEA9F2B1182}" type="datetimeFigureOut">
              <a:rPr lang="fr-FR" smtClean="0"/>
              <a:pPr/>
              <a:t>23/04/2020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592DB-1C4A-4155-BABF-C57285FA40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592DB-1C4A-4155-BABF-C57285FA40FC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EAE0-87B7-4F8C-A822-E7C3102D51FD}" type="datetimeFigureOut">
              <a:rPr lang="fr-FR" smtClean="0"/>
              <a:pPr/>
              <a:t>23/04/2020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A3E7-F572-4EA8-8465-76CC9C5FF7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EAE0-87B7-4F8C-A822-E7C3102D51FD}" type="datetimeFigureOut">
              <a:rPr lang="fr-FR" smtClean="0"/>
              <a:pPr/>
              <a:t>23/04/2020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A3E7-F572-4EA8-8465-76CC9C5FF7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EAE0-87B7-4F8C-A822-E7C3102D51FD}" type="datetimeFigureOut">
              <a:rPr lang="fr-FR" smtClean="0"/>
              <a:pPr/>
              <a:t>23/04/2020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A3E7-F572-4EA8-8465-76CC9C5FF7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EAE0-87B7-4F8C-A822-E7C3102D51FD}" type="datetimeFigureOut">
              <a:rPr lang="fr-FR" smtClean="0"/>
              <a:pPr/>
              <a:t>23/04/2020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A3E7-F572-4EA8-8465-76CC9C5FF7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EAE0-87B7-4F8C-A822-E7C3102D51FD}" type="datetimeFigureOut">
              <a:rPr lang="fr-FR" smtClean="0"/>
              <a:pPr/>
              <a:t>23/04/2020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A3E7-F572-4EA8-8465-76CC9C5FF7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EAE0-87B7-4F8C-A822-E7C3102D51FD}" type="datetimeFigureOut">
              <a:rPr lang="fr-FR" smtClean="0"/>
              <a:pPr/>
              <a:t>23/04/2020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A3E7-F572-4EA8-8465-76CC9C5FF7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EAE0-87B7-4F8C-A822-E7C3102D51FD}" type="datetimeFigureOut">
              <a:rPr lang="fr-FR" smtClean="0"/>
              <a:pPr/>
              <a:t>23/04/2020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A3E7-F572-4EA8-8465-76CC9C5FF7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EAE0-87B7-4F8C-A822-E7C3102D51FD}" type="datetimeFigureOut">
              <a:rPr lang="fr-FR" smtClean="0"/>
              <a:pPr/>
              <a:t>23/04/2020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A3E7-F572-4EA8-8465-76CC9C5FF7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EAE0-87B7-4F8C-A822-E7C3102D51FD}" type="datetimeFigureOut">
              <a:rPr lang="fr-FR" smtClean="0"/>
              <a:pPr/>
              <a:t>23/04/2020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A3E7-F572-4EA8-8465-76CC9C5FF7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EAE0-87B7-4F8C-A822-E7C3102D51FD}" type="datetimeFigureOut">
              <a:rPr lang="fr-FR" smtClean="0"/>
              <a:pPr/>
              <a:t>23/04/2020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A3E7-F572-4EA8-8465-76CC9C5FF7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EAE0-87B7-4F8C-A822-E7C3102D51FD}" type="datetimeFigureOut">
              <a:rPr lang="fr-FR" smtClean="0"/>
              <a:pPr/>
              <a:t>23/04/2020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A3E7-F572-4EA8-8465-76CC9C5FF7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2EAE0-87B7-4F8C-A822-E7C3102D51FD}" type="datetimeFigureOut">
              <a:rPr lang="fr-FR" smtClean="0"/>
              <a:pPr/>
              <a:t>23/04/2020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A3E7-F572-4EA8-8465-76CC9C5FF7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F6342108-F449-4BBC-89B3-E4596DDF1D34}"/>
              </a:ext>
            </a:extLst>
          </p:cNvPr>
          <p:cNvSpPr txBox="1"/>
          <p:nvPr/>
        </p:nvSpPr>
        <p:spPr>
          <a:xfrm>
            <a:off x="1928794" y="357166"/>
            <a:ext cx="54292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Université Abou </a:t>
            </a:r>
            <a:r>
              <a:rPr lang="fr-FR" sz="2400" b="1" dirty="0" err="1">
                <a:solidFill>
                  <a:schemeClr val="tx1"/>
                </a:solidFill>
              </a:rPr>
              <a:t>Bekr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Belgaid</a:t>
            </a:r>
            <a:r>
              <a:rPr lang="fr-FR" sz="2400" b="1" dirty="0">
                <a:solidFill>
                  <a:schemeClr val="tx1"/>
                </a:solidFill>
              </a:rPr>
              <a:t> Tlemcen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0A93A498-A7A8-40D9-A351-FF581C197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003778" cy="151103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0A93A498-A7A8-40D9-A351-FF581C197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48" y="0"/>
            <a:ext cx="1003778" cy="15110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32ADEC6-C080-4950-AF17-9E236ACCCAF9}"/>
              </a:ext>
            </a:extLst>
          </p:cNvPr>
          <p:cNvSpPr/>
          <p:nvPr/>
        </p:nvSpPr>
        <p:spPr>
          <a:xfrm>
            <a:off x="1071538" y="1357298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>
                <a:solidFill>
                  <a:srgbClr val="0070C0"/>
                </a:solidFill>
              </a:rPr>
              <a:t>Filière</a:t>
            </a:r>
            <a:r>
              <a:rPr lang="fr-FR" sz="2400" b="1" dirty="0">
                <a:solidFill>
                  <a:srgbClr val="0070C0"/>
                </a:solidFill>
              </a:rPr>
              <a:t>:</a:t>
            </a:r>
            <a:r>
              <a:rPr lang="fr-FR" sz="2400" b="1" dirty="0"/>
              <a:t> Industrie Agro-alimentaire et Contrôle de Qualité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720" y="2357431"/>
            <a:ext cx="5715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fr-FR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position physiologique –l’allaitement- (Santé et Alimentation)</a:t>
            </a:r>
          </a:p>
          <a:p>
            <a:endParaRPr lang="fr-FR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126650"/>
            <a:ext cx="4429124" cy="369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57695"/>
            <a:ext cx="335242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653738"/>
          </a:xfrm>
        </p:spPr>
        <p:txBody>
          <a:bodyPr/>
          <a:lstStyle/>
          <a:p>
            <a:pPr algn="l"/>
            <a:r>
              <a:rPr lang="fr-FR" u="sng" dirty="0">
                <a:solidFill>
                  <a:srgbClr val="FF0000"/>
                </a:solidFill>
                <a:latin typeface="Algerian" pitchFamily="82" charset="0"/>
              </a:rPr>
              <a:t>Oui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votre lait sera toujours</a:t>
            </a:r>
            <a:b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suffisamment nourrissant pour votre bébé. Le lait maternel est toujours doté de tout ce qu’il faut !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le ronde 3"/>
          <p:cNvSpPr/>
          <p:nvPr/>
        </p:nvSpPr>
        <p:spPr>
          <a:xfrm>
            <a:off x="1285852" y="167443"/>
            <a:ext cx="7858148" cy="2786082"/>
          </a:xfrm>
          <a:prstGeom prst="wedgeEllipseCallout">
            <a:avLst>
              <a:gd name="adj1" fmla="val -31928"/>
              <a:gd name="adj2" fmla="val 876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Arial Black" pitchFamily="34" charset="0"/>
              </a:rPr>
              <a:t>Il paraît que ça fait mal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C5C308E9-6470-4045-A952-91BD08F41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2491408" cy="3429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4000504"/>
            <a:ext cx="424815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857364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qui peut faire mal, c’est </a:t>
            </a:r>
            <a:r>
              <a:rPr lang="fr-FR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mauvaise position </a:t>
            </a:r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bébé quand il tète.   </a:t>
            </a:r>
            <a:b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021519"/>
            <a:ext cx="3571867" cy="383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128586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 de quelques jours, votre bébé et vous aurez adopté les bons gestes . La première semaine, les mamelons peuvent être sensibles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000372"/>
            <a:ext cx="5429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voire un peu douloureux. C’est un phénomène normal et transitoire. Si cela</a:t>
            </a:r>
          </a:p>
          <a:p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persiste, n’hésitez pas à demander conseil à un professionnel.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5984" y="2357430"/>
            <a:ext cx="6858016" cy="3643338"/>
          </a:xfrm>
        </p:spPr>
        <p:txBody>
          <a:bodyPr/>
          <a:lstStyle/>
          <a:p>
            <a:pPr>
              <a:buNone/>
            </a:pP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 lait maternel, un « aliment complet» que vous fabriquez C’est dans vos seins que le lait se fabrique. </a:t>
            </a:r>
            <a:b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À chaque tétée, le cerveau libère</a:t>
            </a:r>
            <a:b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 hormones qui contribuent à la fabrication du lait et à son éjection.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4071966" cy="1143000"/>
          </a:xfrm>
          <a:prstGeom prst="wedgeEllipseCallout">
            <a:avLst>
              <a:gd name="adj1" fmla="val -28128"/>
              <a:gd name="adj2" fmla="val 785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Conclusion:</a:t>
            </a:r>
            <a:endParaRPr lang="fr-FR" sz="4000" b="1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8D6BAE0E-AE92-4B1D-94D4-7200C83C5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195942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4569FAAB-7532-491B-93DE-A014B2815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2256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6640603"/>
      </p:ext>
    </p:extLst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fr-FR" sz="5400" b="1" i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1-Introduction :</a:t>
            </a:r>
            <a:endParaRPr lang="fr-FR" sz="54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L’allaitement maternel: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 l’un des premiers facteurs de protection durable de la santé de l’enfant. Le Programme national nutrition - santé (PNNS)  recommande un allaitement maternel exclusif pendant six (06) mois révolus (l’allaitement peut être poursuivi ensuite, avec des aliments complémentaires, jusqu’à (02)ans voire davantage). </a:t>
            </a:r>
          </a:p>
          <a:p>
            <a:pPr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Mais même de plus courte</a:t>
            </a:r>
          </a:p>
          <a:p>
            <a:pPr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durée, l’allaitement </a:t>
            </a:r>
          </a:p>
          <a:p>
            <a:pPr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reste toujours recommandé.</a:t>
            </a:r>
            <a:b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llipse 3"/>
          <p:cNvSpPr/>
          <p:nvPr/>
        </p:nvSpPr>
        <p:spPr>
          <a:xfrm>
            <a:off x="4929190" y="3714752"/>
            <a:ext cx="4214810" cy="3143248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5429288" cy="1417638"/>
          </a:xfrm>
        </p:spPr>
        <p:txBody>
          <a:bodyPr/>
          <a:lstStyle/>
          <a:p>
            <a:pPr algn="l"/>
            <a:r>
              <a:rPr lang="fr-FR" b="1" i="1" u="sng" dirty="0">
                <a:solidFill>
                  <a:srgbClr val="C00000"/>
                </a:solidFill>
              </a:rPr>
              <a:t>Définition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600" b="1" dirty="0">
                <a:solidFill>
                  <a:srgbClr val="0070C0"/>
                </a:solidFill>
              </a:rPr>
              <a:t> </a:t>
            </a:r>
            <a:r>
              <a:rPr lang="fr-FR" sz="3600" b="1" u="sng" dirty="0">
                <a:solidFill>
                  <a:srgbClr val="0070C0"/>
                </a:solidFill>
              </a:rPr>
              <a:t>allaiter:</a:t>
            </a:r>
            <a:r>
              <a:rPr lang="fr-FR" sz="3600" b="1" dirty="0"/>
              <a:t> est un geste naturel et une vraie richesse, pour votre enfant, pour vous, pour votre relation. Si elles le souhaitent, toutes les femmes peuvent donner leur lait à leur bébé, quelles que </a:t>
            </a:r>
          </a:p>
          <a:p>
            <a:pPr>
              <a:buNone/>
            </a:pPr>
            <a:r>
              <a:rPr lang="fr-FR" sz="3600" b="1" dirty="0"/>
              <a:t>   soient la taille et la forme </a:t>
            </a:r>
          </a:p>
          <a:p>
            <a:pPr>
              <a:buNone/>
            </a:pPr>
            <a:r>
              <a:rPr lang="fr-FR" sz="3600" b="1" dirty="0"/>
              <a:t>   de leurs seins… </a:t>
            </a:r>
          </a:p>
          <a:p>
            <a:pPr>
              <a:buNone/>
            </a:pPr>
            <a:r>
              <a:rPr lang="fr-FR" sz="3600" b="1" dirty="0"/>
              <a:t>   Les contre-indications sont </a:t>
            </a:r>
          </a:p>
          <a:p>
            <a:pPr>
              <a:buNone/>
            </a:pPr>
            <a:r>
              <a:rPr lang="fr-FR" sz="3600" b="1" dirty="0"/>
              <a:t>   extrêmement  rares.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567590"/>
            <a:ext cx="3500430" cy="329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31910"/>
          </a:xfrm>
        </p:spPr>
        <p:txBody>
          <a:bodyPr>
            <a:normAutofit fontScale="90000"/>
          </a:bodyPr>
          <a:lstStyle/>
          <a:p>
            <a:r>
              <a:rPr lang="fr-FR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fr-FR" b="1" i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Vous lui donnez la meilleure alimentation:</a:t>
            </a:r>
            <a:r>
              <a:rPr lang="fr-FR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fr-FR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sz="3800" dirty="0">
                <a:solidFill>
                  <a:srgbClr val="00B050"/>
                </a:solidFill>
              </a:rPr>
              <a:t>• </a:t>
            </a:r>
            <a:r>
              <a:rPr lang="fr-FR" sz="3800" b="1" dirty="0">
                <a:solidFill>
                  <a:srgbClr val="00B050"/>
                </a:solidFill>
              </a:rPr>
              <a:t>Le lait maternel couvre tous les besoins de votre bébé et contient: </a:t>
            </a:r>
            <a:r>
              <a:rPr lang="fr-FR" sz="3500" b="1" dirty="0"/>
              <a:t>les vitamines,</a:t>
            </a:r>
            <a:r>
              <a:rPr lang="fr-FR" b="1" dirty="0"/>
              <a:t/>
            </a:r>
            <a:br>
              <a:rPr lang="fr-FR" b="1" dirty="0"/>
            </a:br>
            <a:r>
              <a:rPr lang="fr-FR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sels minéraux, oligoéléments, sucres, graisses, protéines dont votre</a:t>
            </a:r>
            <a:br>
              <a:rPr lang="fr-FR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bébé a besoin pour bien grandir, le tout en justes quantités.</a:t>
            </a:r>
            <a:br>
              <a:rPr lang="fr-FR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sz="3800" b="1" dirty="0">
                <a:solidFill>
                  <a:srgbClr val="00B050"/>
                </a:solidFill>
              </a:rPr>
              <a:t>• Le lait maternel évolue constamment selon les besoins de votre enfant:</a:t>
            </a:r>
            <a:r>
              <a:rPr lang="fr-FR" b="1" dirty="0"/>
              <a:t/>
            </a:r>
            <a:br>
              <a:rPr lang="fr-FR" b="1" dirty="0"/>
            </a:br>
            <a:r>
              <a:rPr lang="fr-FR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composition varie au cours de la tétée, en s’enrichissant en graisses au fur et à mesure que le sein se vide ou lorsque les tétées se rapprochent.</a:t>
            </a:r>
            <a:br>
              <a:rPr lang="fr-FR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endParaRPr lang="fr-FR" b="1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fr-FR" b="1" dirty="0">
                <a:solidFill>
                  <a:srgbClr val="C00000"/>
                </a:solidFill>
              </a:rPr>
              <a:t>Il permet aussi: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1071546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fr-FR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protection contre les microbes</a:t>
            </a:r>
            <a:r>
              <a:rPr lang="fr-FR" sz="2400" b="1" dirty="0"/>
              <a:t> grâce à vos anticorps : votre bébé</a:t>
            </a:r>
            <a:br>
              <a:rPr lang="fr-FR" sz="2400" b="1" dirty="0"/>
            </a:br>
            <a:r>
              <a:rPr lang="fr-FR" sz="2400" b="1" dirty="0"/>
              <a:t>n’ayant pas encore un système de défense immunitaire bien développé, il profite du vôtre, grâce à votre lait.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278605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b="1" dirty="0"/>
          </a:p>
          <a:p>
            <a:endParaRPr lang="fr-FR" sz="2400" b="1" dirty="0"/>
          </a:p>
          <a:p>
            <a:endParaRPr lang="fr-FR" sz="2400" b="1" dirty="0"/>
          </a:p>
          <a:p>
            <a:r>
              <a:rPr lang="fr-FR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Une protection contre les allergies:</a:t>
            </a:r>
            <a:r>
              <a:rPr lang="fr-FR" sz="2400" b="1" dirty="0"/>
              <a:t> Le lait</a:t>
            </a:r>
          </a:p>
          <a:p>
            <a:r>
              <a:rPr lang="fr-FR" sz="2400" b="1" dirty="0"/>
              <a:t> maternel contribuerait à réduire le risque</a:t>
            </a:r>
          </a:p>
          <a:p>
            <a:r>
              <a:rPr lang="fr-FR" sz="2400" b="1" dirty="0"/>
              <a:t> d’allergies des enfants qui sont  prédisposés</a:t>
            </a:r>
          </a:p>
          <a:p>
            <a:r>
              <a:rPr lang="fr-FR" sz="2400" b="1" dirty="0"/>
              <a:t> au niveau familial.</a:t>
            </a:r>
            <a:br>
              <a:rPr lang="fr-FR" sz="2400" b="1" dirty="0"/>
            </a:b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50057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b="1" dirty="0"/>
          </a:p>
          <a:p>
            <a:endParaRPr lang="fr-FR" sz="2400" b="1" dirty="0"/>
          </a:p>
          <a:p>
            <a:endParaRPr lang="fr-FR" sz="2400" b="1" dirty="0"/>
          </a:p>
          <a:p>
            <a:r>
              <a:rPr lang="fr-FR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Une prévention de l’obésité : </a:t>
            </a:r>
            <a:r>
              <a:rPr lang="fr-FR" sz="2400" b="1" dirty="0"/>
              <a:t>les bébés allaités</a:t>
            </a:r>
          </a:p>
          <a:p>
            <a:r>
              <a:rPr lang="fr-FR" sz="2400" b="1" dirty="0"/>
              <a:t> au sein semblent moins. Exposés au risque</a:t>
            </a:r>
          </a:p>
          <a:p>
            <a:r>
              <a:rPr lang="fr-FR" sz="2400" b="1" dirty="0"/>
              <a:t> d’obésité pendant l’enfance et l’adolescence.</a:t>
            </a:r>
            <a:endParaRPr lang="fr-FR" sz="2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018208"/>
            <a:ext cx="2786050" cy="283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28926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417638"/>
          </a:xfrm>
        </p:spPr>
        <p:txBody>
          <a:bodyPr/>
          <a:lstStyle/>
          <a:p>
            <a:r>
              <a:rPr lang="fr-FR" b="1" i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Vous favorisez sa santé: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14422"/>
            <a:ext cx="8686800" cy="4911741"/>
          </a:xfrm>
        </p:spPr>
        <p:txBody>
          <a:bodyPr/>
          <a:lstStyle/>
          <a:p>
            <a:pPr>
              <a:buNone/>
            </a:pPr>
            <a:r>
              <a:rPr lang="fr-FR" dirty="0"/>
              <a:t>• </a:t>
            </a:r>
            <a:r>
              <a:rPr lang="fr-FR" b="1" dirty="0"/>
              <a:t>Le lait maternel favorise la bonne digestion. Très digeste, il ne fatigue ni les reins ni le foie et diminue les gaz.</a:t>
            </a:r>
            <a:br>
              <a:rPr lang="fr-FR" b="1" dirty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278605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• </a:t>
            </a:r>
            <a:r>
              <a:rPr lang="fr-FR" sz="3200" b="1" dirty="0"/>
              <a:t>La composition du lait maternel riche en protéines, en acides gras </a:t>
            </a:r>
          </a:p>
          <a:p>
            <a:r>
              <a:rPr lang="fr-FR" sz="3200" b="1" dirty="0"/>
              <a:t>et en minéraux</a:t>
            </a:r>
            <a:endParaRPr lang="fr-FR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633108"/>
            <a:ext cx="5643570" cy="322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417638"/>
          </a:xfrm>
        </p:spPr>
        <p:txBody>
          <a:bodyPr>
            <a:normAutofit fontScale="90000"/>
          </a:bodyPr>
          <a:lstStyle/>
          <a:p>
            <a:r>
              <a:rPr lang="fr-FR" b="1" i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Vous protégez aussi votre santé</a:t>
            </a:r>
            <a:r>
              <a:rPr lang="fr-FR" sz="4000" b="1" i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fr-FR" sz="4000" b="1" i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000108"/>
            <a:ext cx="8858280" cy="5500726"/>
          </a:xfrm>
        </p:spPr>
        <p:txBody>
          <a:bodyPr/>
          <a:lstStyle/>
          <a:p>
            <a:pPr>
              <a:buNone/>
            </a:pP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L’allaitement accélère les contractions de l’utérus, lui permettant de reprendre</a:t>
            </a:r>
            <a:b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 place plus rapidement après l’accouchement. </a:t>
            </a:r>
          </a:p>
          <a:p>
            <a:pPr>
              <a:buNone/>
            </a:pP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Il diminue les risques de</a:t>
            </a:r>
          </a:p>
          <a:p>
            <a:pPr>
              <a:buNone/>
            </a:pP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certains cancers, comme celui de</a:t>
            </a:r>
          </a:p>
          <a:p>
            <a:pPr>
              <a:buNone/>
            </a:pP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l’ovaire et du sein. </a:t>
            </a:r>
          </a:p>
          <a:p>
            <a:pPr>
              <a:buNone/>
            </a:pP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Il diminuerait le risque</a:t>
            </a:r>
          </a:p>
          <a:p>
            <a:pPr>
              <a:buNone/>
            </a:pP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d’ostéoporose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6947" y="2643182"/>
            <a:ext cx="3067053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86050" y="5857892"/>
            <a:ext cx="6357950" cy="10001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800" b="1" u="sng" dirty="0">
                <a:solidFill>
                  <a:srgbClr val="00B050"/>
                </a:solidFill>
              </a:rPr>
              <a:t>*Les signes d’un allaitement efficace*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8D6BAE0E-AE92-4B1D-94D4-7200C83C5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500571"/>
            <a:ext cx="2518603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e 4"/>
          <p:cNvSpPr/>
          <p:nvPr/>
        </p:nvSpPr>
        <p:spPr>
          <a:xfrm>
            <a:off x="3071802" y="3500438"/>
            <a:ext cx="3643338" cy="19288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COMPORTEMENT</a:t>
            </a:r>
          </a:p>
          <a:p>
            <a:r>
              <a:rPr lang="fr-FR" sz="2400" b="1" dirty="0">
                <a:solidFill>
                  <a:schemeClr val="tx1"/>
                </a:solidFill>
              </a:rPr>
              <a:t>le bébé se réveille de 8 à 12 fois par 24 h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0" y="1928802"/>
            <a:ext cx="3714744" cy="20002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tx1"/>
                </a:solidFill>
              </a:rPr>
              <a:t>SELLES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Les 1 </a:t>
            </a:r>
            <a:r>
              <a:rPr lang="fr-FR" sz="2000" b="1" dirty="0" err="1">
                <a:solidFill>
                  <a:schemeClr val="tx1"/>
                </a:solidFill>
              </a:rPr>
              <a:t>ier</a:t>
            </a:r>
            <a:r>
              <a:rPr lang="fr-FR" sz="2000" b="1" dirty="0">
                <a:solidFill>
                  <a:schemeClr val="tx1"/>
                </a:solidFill>
              </a:rPr>
              <a:t>  mois +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de 3 / 24 h, molles,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granuleuses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et jaunes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714612" y="285728"/>
            <a:ext cx="4000528" cy="17859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SUCCIONS NUTRITIVES</a:t>
            </a: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amples et régulières</a:t>
            </a:r>
          </a:p>
        </p:txBody>
      </p:sp>
      <p:sp>
        <p:nvSpPr>
          <p:cNvPr id="8" name="Ellipse 7"/>
          <p:cNvSpPr/>
          <p:nvPr/>
        </p:nvSpPr>
        <p:spPr>
          <a:xfrm>
            <a:off x="5643570" y="2000240"/>
            <a:ext cx="3500430" cy="18573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tx1"/>
                </a:solidFill>
              </a:rPr>
              <a:t>5-6 couches</a:t>
            </a:r>
          </a:p>
          <a:p>
            <a:r>
              <a:rPr lang="fr-FR" sz="3200" b="1" dirty="0">
                <a:solidFill>
                  <a:schemeClr val="tx1"/>
                </a:solidFill>
              </a:rPr>
              <a:t>lourdes par 24 h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4214810" y="2357430"/>
            <a:ext cx="914400" cy="642942"/>
          </a:xfrm>
          <a:prstGeom prst="mathPlus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7000892" y="1000108"/>
            <a:ext cx="914400" cy="91440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1857356" y="4071942"/>
            <a:ext cx="1071570" cy="928694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0800000" flipV="1">
            <a:off x="1357290" y="857232"/>
            <a:ext cx="1071570" cy="1000132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rot="5400000" flipH="1" flipV="1">
            <a:off x="6679421" y="4036223"/>
            <a:ext cx="1071570" cy="857256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C5C308E9-6470-4045-A952-91BD08F41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2491408" cy="3429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258072" cy="3286148"/>
          </a:xfrm>
          <a:prstGeom prst="wedgeEllipseCallout">
            <a:avLst>
              <a:gd name="adj1" fmla="val -35482"/>
              <a:gd name="adj2" fmla="val 8126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Arial Black" pitchFamily="34" charset="0"/>
              </a:rPr>
              <a:t>Mon lait sera - t - il assez nourrissant </a:t>
            </a:r>
            <a:r>
              <a:rPr lang="fr-FR" sz="3600" b="1" dirty="0">
                <a:latin typeface="Blackadder ITC" pitchFamily="82" charset="0"/>
              </a:rPr>
              <a:t>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4286256"/>
            <a:ext cx="424815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479</Words>
  <Application>Microsoft Office PowerPoint</Application>
  <PresentationFormat>Affichage à l'écran (4:3)</PresentationFormat>
  <Paragraphs>70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1-Introduction :</vt:lpstr>
      <vt:lpstr>Définition</vt:lpstr>
      <vt:lpstr>  Vous lui donnez la meilleure alimentation: </vt:lpstr>
      <vt:lpstr>Diapositive 5</vt:lpstr>
      <vt:lpstr>Vous favorisez sa santé:</vt:lpstr>
      <vt:lpstr>Vous protégez aussi votre santé </vt:lpstr>
      <vt:lpstr>Diapositive 8</vt:lpstr>
      <vt:lpstr>Mon lait sera - t - il assez nourrissant ?</vt:lpstr>
      <vt:lpstr>Oui, votre lait sera toujours  suffisamment nourrissant pour votre bébé. Le lait maternel est toujours doté de tout ce qu’il faut !</vt:lpstr>
      <vt:lpstr>Diapositive 11</vt:lpstr>
      <vt:lpstr>Ce qui peut faire mal, c’est une mauvaise position du bébé quand il tète.    </vt:lpstr>
      <vt:lpstr>Conclusion: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Admin</cp:lastModifiedBy>
  <cp:revision>51</cp:revision>
  <dcterms:created xsi:type="dcterms:W3CDTF">2019-04-15T16:32:40Z</dcterms:created>
  <dcterms:modified xsi:type="dcterms:W3CDTF">2020-04-23T13:40:16Z</dcterms:modified>
</cp:coreProperties>
</file>