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2" r:id="rId1"/>
  </p:sldMasterIdLst>
  <p:sldIdLst>
    <p:sldId id="394" r:id="rId2"/>
    <p:sldId id="395" r:id="rId3"/>
    <p:sldId id="396" r:id="rId4"/>
    <p:sldId id="397" r:id="rId5"/>
    <p:sldId id="398" r:id="rId6"/>
    <p:sldId id="399" r:id="rId7"/>
    <p:sldId id="403" r:id="rId8"/>
    <p:sldId id="404" r:id="rId9"/>
    <p:sldId id="400" r:id="rId10"/>
    <p:sldId id="401" r:id="rId11"/>
    <p:sldId id="402" r:id="rId12"/>
    <p:sldId id="405" r:id="rId13"/>
    <p:sldId id="406" r:id="rId14"/>
    <p:sldId id="407" r:id="rId15"/>
    <p:sldId id="408" r:id="rId16"/>
    <p:sldId id="409" r:id="rId17"/>
    <p:sldId id="410" r:id="rId18"/>
    <p:sldId id="411" r:id="rId19"/>
  </p:sldIdLst>
  <p:sldSz cx="12192000" cy="6858000"/>
  <p:notesSz cx="6858000" cy="9144000"/>
  <p:defaultTextStyle>
    <a:defPPr>
      <a:defRPr lang="fr-D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82"/>
  </p:normalViewPr>
  <p:slideViewPr>
    <p:cSldViewPr snapToGrid="0">
      <p:cViewPr varScale="1">
        <p:scale>
          <a:sx n="93" d="100"/>
          <a:sy n="93" d="100"/>
        </p:scale>
        <p:origin x="216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022B71-D4D3-C265-3406-59240371C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AEB1E30-0304-6179-2EE4-A82B430A4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BA2C2A-6A2E-613A-F8C6-9BB346749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D9C8-1FE5-1840-A81D-CCC39D4D8FAB}" type="datetimeFigureOut">
              <a:rPr lang="fr-DZ" smtClean="0"/>
              <a:t>13/05/2024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CBD4B8-9195-72E1-C2AA-88E90E65B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9CE05E-A20E-E0A9-DAEE-227B62005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38F1-4864-1744-8F92-12BB4DBC83D3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356231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23337D-DA8F-B54C-8B9C-1DEFA270F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D77B34-C9AF-9979-E06B-5831226A76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E844DD-44E4-A35D-F2C5-A7E01410E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D9C8-1FE5-1840-A81D-CCC39D4D8FAB}" type="datetimeFigureOut">
              <a:rPr lang="fr-DZ" smtClean="0"/>
              <a:t>13/05/2024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04A1DB-D559-860B-B9B8-9A454116D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58FDF7-1A59-8833-D51C-C5AB51E26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38F1-4864-1744-8F92-12BB4DBC83D3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892446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9C89121-5006-AC4E-8A5C-51F4A0435D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2D8E4A6-F32B-3027-21D1-019F844780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D2D0F3-3CB3-435B-5232-B7DAF087E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D9C8-1FE5-1840-A81D-CCC39D4D8FAB}" type="datetimeFigureOut">
              <a:rPr lang="fr-DZ" smtClean="0"/>
              <a:t>13/05/2024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C55427-8E6B-91B4-FC1E-E65B4B33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1C5424-91D1-FC3A-8626-13124BCE2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38F1-4864-1744-8F92-12BB4DBC83D3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690676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6617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4B4CC0-0D69-D600-DA1D-BF42DBEAA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73FFBE-4A30-EE6C-FE2C-A8B212506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5E1CDB-6269-424D-F527-FAE50A3FA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D9C8-1FE5-1840-A81D-CCC39D4D8FAB}" type="datetimeFigureOut">
              <a:rPr lang="fr-DZ" smtClean="0"/>
              <a:t>13/05/2024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28BC40-85D2-1031-CCA5-BC38DF9B9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201FC1C-FC25-0F78-AD70-B9AFE7D7E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38F1-4864-1744-8F92-12BB4DBC83D3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436325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4BA137-296C-1FCC-B3CD-D9F1B18E4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A2AEF3-627B-532E-0552-B8C7B69C4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1C0FDB-7431-2057-9A6A-6A8E308F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D9C8-1FE5-1840-A81D-CCC39D4D8FAB}" type="datetimeFigureOut">
              <a:rPr lang="fr-DZ" smtClean="0"/>
              <a:t>13/05/2024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C57C87-888F-F7F8-C97E-97A3CB873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A6B8A7-F9D5-442E-0C73-66B5BC01E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38F1-4864-1744-8F92-12BB4DBC83D3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45505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CBE453-7B39-5B91-8413-AD2B39C68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2FEF8B-41C9-55FC-98C5-C5A92C50E0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007CDCA-B84B-C41A-CF18-F497452F3B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285714-0AAC-A536-F511-9766A441C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D9C8-1FE5-1840-A81D-CCC39D4D8FAB}" type="datetimeFigureOut">
              <a:rPr lang="fr-DZ" smtClean="0"/>
              <a:t>13/05/2024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26ADEB-6BD7-DAA4-5717-70848E9AF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F81B43-04F1-77BC-0753-8CCDCC789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38F1-4864-1744-8F92-12BB4DBC83D3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615982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177273-C5C4-6997-5E57-E298A14D9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679582-EC35-0B82-E132-5F690C18A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DE5760A-37E7-7E50-532E-313B55E009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E313A67-4D13-20E1-78F4-086840C580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123D096-D133-BB04-AA80-3DEDD47EF7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1CBEAEB-9641-258E-64A2-5F49B3963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D9C8-1FE5-1840-A81D-CCC39D4D8FAB}" type="datetimeFigureOut">
              <a:rPr lang="fr-DZ" smtClean="0"/>
              <a:t>13/05/2024</a:t>
            </a:fld>
            <a:endParaRPr lang="fr-DZ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8992C3-4C36-D82E-3134-85C775503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7F76B13-BF02-9F79-660A-3E244809D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38F1-4864-1744-8F92-12BB4DBC83D3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8757707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71CC2-0635-BDBC-EE92-4B7FC23DB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FB7E4F5-4FD7-2F1A-F8BD-BA94088D6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D9C8-1FE5-1840-A81D-CCC39D4D8FAB}" type="datetimeFigureOut">
              <a:rPr lang="fr-DZ" smtClean="0"/>
              <a:t>13/05/2024</a:t>
            </a:fld>
            <a:endParaRPr lang="fr-DZ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7FE1CE-212A-66B1-E7A4-D1CE141B7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7BB0F5F-2448-7115-A3B8-E7014A2AC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38F1-4864-1744-8F92-12BB4DBC83D3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665600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854D958-4582-D7F2-D67A-ABD24968C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D9C8-1FE5-1840-A81D-CCC39D4D8FAB}" type="datetimeFigureOut">
              <a:rPr lang="fr-DZ" smtClean="0"/>
              <a:t>13/05/2024</a:t>
            </a:fld>
            <a:endParaRPr lang="fr-DZ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62980D-B2E3-BDA9-DCE8-66B90EC46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B6A41DB-F0A4-E292-86C1-281A70051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38F1-4864-1744-8F92-12BB4DBC83D3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65317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D61C2A-C607-FA1F-BD6E-C531BB97F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025C43-B093-FB69-749D-6325CA447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2BC1DEA-F774-55C8-27F4-6CD6983F2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BD5B84B-8D43-424C-B344-4FE8E7ED7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D9C8-1FE5-1840-A81D-CCC39D4D8FAB}" type="datetimeFigureOut">
              <a:rPr lang="fr-DZ" smtClean="0"/>
              <a:t>13/05/2024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224957B-C893-1922-634A-048527B7F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5866249-E73B-7F08-CFC2-365F73D19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38F1-4864-1744-8F92-12BB4DBC83D3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5971949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B03B1E-009D-89A9-042A-B35371C84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2F3C5D7-B7FB-8B15-06D2-FBFD0C17D6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DZ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68C6C23-DAFC-1A86-C678-8554F5CD07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64AC110-3C56-7DC9-3D53-D18730681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D9C8-1FE5-1840-A81D-CCC39D4D8FAB}" type="datetimeFigureOut">
              <a:rPr lang="fr-DZ" smtClean="0"/>
              <a:t>13/05/2024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D7CD4B-508C-225C-3022-606C3DDC6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300719F-E2F2-776C-0D00-77A668CF5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38F1-4864-1744-8F92-12BB4DBC83D3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9482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7E1A085-95B6-28BC-23FC-805D6272F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2AA4D0E-7123-0806-F9F9-70197A7DE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D819D3-D23E-53A5-E913-31918A051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5D9C8-1FE5-1840-A81D-CCC39D4D8FAB}" type="datetimeFigureOut">
              <a:rPr lang="fr-DZ" smtClean="0"/>
              <a:t>13/05/2024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BBA0F2-3AAA-A528-32F6-65235E35C8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C2A3A7-54FF-F4D5-1048-C9E87149F5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138F1-4864-1744-8F92-12BB4DBC83D3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05440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D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2492375"/>
            <a:ext cx="8578850" cy="1619250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Méthode de résolution approximative</a:t>
            </a:r>
            <a:br>
              <a:rPr lang="fr-FR" dirty="0">
                <a:solidFill>
                  <a:srgbClr val="FF0000"/>
                </a:solidFill>
              </a:rPr>
            </a:br>
            <a:r>
              <a:rPr lang="fr-FR" dirty="0">
                <a:solidFill>
                  <a:srgbClr val="FF0000"/>
                </a:solidFill>
              </a:rPr>
              <a:t>des systèmes d’équations linéaires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 dirty="0" err="1"/>
              <a:t>I.laribi</a:t>
            </a:r>
            <a:r>
              <a:rPr lang="fr-FR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4871864" y="980729"/>
            <a:ext cx="14988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>
                <a:solidFill>
                  <a:srgbClr val="00B050"/>
                </a:solidFill>
              </a:rPr>
              <a:t>Chapitre 5</a:t>
            </a:r>
          </a:p>
        </p:txBody>
      </p:sp>
    </p:spTree>
    <p:extLst>
      <p:ext uri="{BB962C8B-B14F-4D97-AF65-F5344CB8AC3E}">
        <p14:creationId xmlns:p14="http://schemas.microsoft.com/office/powerpoint/2010/main" val="3250563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 dirty="0" err="1"/>
              <a:t>I.laribi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10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2400" b="1">
                <a:solidFill>
                  <a:srgbClr val="FF0000"/>
                </a:solidFill>
              </a:rPr>
              <a:t>Méthodes itératives de résolution</a:t>
            </a:r>
            <a:br>
              <a:rPr lang="fr-FR" sz="2400" b="1">
                <a:solidFill>
                  <a:srgbClr val="FF0000"/>
                </a:solidFill>
              </a:rPr>
            </a:br>
            <a:r>
              <a:rPr lang="fr-FR" sz="2400" b="1">
                <a:solidFill>
                  <a:srgbClr val="FF0000"/>
                </a:solidFill>
              </a:rPr>
              <a:t>d’un système linéaire</a:t>
            </a:r>
            <a:endParaRPr lang="fr-FR" sz="240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63552" y="1700808"/>
            <a:ext cx="17623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0070C0"/>
                </a:solidFill>
              </a:rPr>
              <a:t>5- Critère d’arrêt</a:t>
            </a:r>
          </a:p>
        </p:txBody>
      </p:sp>
      <p:sp>
        <p:nvSpPr>
          <p:cNvPr id="6" name="Rectangle 5"/>
          <p:cNvSpPr/>
          <p:nvPr/>
        </p:nvSpPr>
        <p:spPr>
          <a:xfrm>
            <a:off x="2093581" y="2204865"/>
            <a:ext cx="80348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On arrête les calculs pour les méthodes itératives lorsque la différence absolue entre deux itérations successives soit inférieure à une certaine précision 𝜀 donnée.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A37E041-405D-AADC-62C7-5F613DD01589}"/>
              </a:ext>
            </a:extLst>
          </p:cNvPr>
          <p:cNvSpPr txBox="1"/>
          <p:nvPr/>
        </p:nvSpPr>
        <p:spPr>
          <a:xfrm>
            <a:off x="2975264" y="3244334"/>
            <a:ext cx="61444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DZ" sz="3200">
                <a:effectLst/>
                <a:latin typeface="CambriaMath"/>
              </a:rPr>
              <a:t>|𝑋</a:t>
            </a:r>
            <a:r>
              <a:rPr lang="fr-DZ" sz="3200" baseline="30000">
                <a:effectLst/>
                <a:latin typeface="CambriaMath"/>
              </a:rPr>
              <a:t>(k+1)</a:t>
            </a:r>
            <a:r>
              <a:rPr lang="fr-DZ" sz="3200">
                <a:effectLst/>
                <a:latin typeface="CambriaMath"/>
              </a:rPr>
              <a:t>− 𝑋</a:t>
            </a:r>
            <a:r>
              <a:rPr lang="fr-DZ" sz="2800" baseline="30000">
                <a:latin typeface="CambriaMath"/>
              </a:rPr>
              <a:t>(k)</a:t>
            </a:r>
            <a:r>
              <a:rPr lang="fr-DZ" sz="3200">
                <a:effectLst/>
                <a:latin typeface="CambriaMath"/>
              </a:rPr>
              <a:t>| &lt; 𝜺 </a:t>
            </a:r>
            <a:endParaRPr lang="fr-DZ" sz="3200"/>
          </a:p>
        </p:txBody>
      </p:sp>
    </p:spTree>
    <p:extLst>
      <p:ext uri="{BB962C8B-B14F-4D97-AF65-F5344CB8AC3E}">
        <p14:creationId xmlns:p14="http://schemas.microsoft.com/office/powerpoint/2010/main" val="1509680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11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2400" b="1">
                <a:solidFill>
                  <a:srgbClr val="FF0000"/>
                </a:solidFill>
              </a:rPr>
              <a:t>Méthodes itératives de résolution</a:t>
            </a:r>
            <a:br>
              <a:rPr lang="fr-FR" sz="2400" b="1">
                <a:solidFill>
                  <a:srgbClr val="FF0000"/>
                </a:solidFill>
              </a:rPr>
            </a:br>
            <a:r>
              <a:rPr lang="fr-FR" sz="2400" b="1">
                <a:solidFill>
                  <a:srgbClr val="FF0000"/>
                </a:solidFill>
              </a:rPr>
              <a:t>d’un système linéaire</a:t>
            </a:r>
            <a:endParaRPr lang="fr-FR" sz="2400">
              <a:solidFill>
                <a:srgbClr val="FF0000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279576" y="1700808"/>
            <a:ext cx="1288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0070C0"/>
                </a:solidFill>
              </a:rPr>
              <a:t>6- Exemple </a:t>
            </a:r>
          </a:p>
        </p:txBody>
      </p:sp>
      <p:sp>
        <p:nvSpPr>
          <p:cNvPr id="8" name="Rectangle 7"/>
          <p:cNvSpPr/>
          <p:nvPr/>
        </p:nvSpPr>
        <p:spPr>
          <a:xfrm>
            <a:off x="2423592" y="2276872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Soit le système d’équations linéaires suivant :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950" y="2646204"/>
            <a:ext cx="268605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2135560" y="3751105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En utilisant la méthode de Jacobi, calculer les cinq premières</a:t>
            </a:r>
          </a:p>
          <a:p>
            <a:r>
              <a:rPr lang="fr-FR"/>
              <a:t>itérations en prenant  X</a:t>
            </a:r>
            <a:r>
              <a:rPr lang="fr-FR" baseline="30000"/>
              <a:t>(0)</a:t>
            </a:r>
            <a:r>
              <a:rPr lang="fr-FR"/>
              <a:t>=[0 0 0]</a:t>
            </a:r>
            <a:r>
              <a:rPr lang="fr-FR" baseline="30000"/>
              <a:t>t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495600" y="4797153"/>
            <a:ext cx="56329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1- La matrice A du système est diagonalement dominante.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/>
              <a:t>|3|&gt;|1|+| (-1)|=2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/>
              <a:t>|5|&gt; |1|+|2|=3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/>
              <a:t>|-6|&gt;|2|+| (-1)|</a:t>
            </a:r>
          </a:p>
        </p:txBody>
      </p:sp>
    </p:spTree>
    <p:extLst>
      <p:ext uri="{BB962C8B-B14F-4D97-AF65-F5344CB8AC3E}">
        <p14:creationId xmlns:p14="http://schemas.microsoft.com/office/powerpoint/2010/main" val="2796243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12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2400" b="1">
                <a:solidFill>
                  <a:srgbClr val="FF0000"/>
                </a:solidFill>
              </a:rPr>
              <a:t>Méthodes itératives de résolution</a:t>
            </a:r>
            <a:br>
              <a:rPr lang="fr-FR" sz="2400" b="1">
                <a:solidFill>
                  <a:srgbClr val="FF0000"/>
                </a:solidFill>
              </a:rPr>
            </a:br>
            <a:r>
              <a:rPr lang="fr-FR" sz="2400" b="1">
                <a:solidFill>
                  <a:srgbClr val="FF0000"/>
                </a:solidFill>
              </a:rPr>
              <a:t>d’un système linéaire</a:t>
            </a:r>
            <a:endParaRPr lang="fr-FR" sz="2400">
              <a:solidFill>
                <a:srgbClr val="FF0000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279576" y="1700808"/>
            <a:ext cx="1288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0070C0"/>
                </a:solidFill>
              </a:rPr>
              <a:t>6- Exemple 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297" y="2093754"/>
            <a:ext cx="268605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2279576" y="3068960"/>
            <a:ext cx="5141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2- le système récursif pour la méthode Jacobi s’écrit :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298" y="3789040"/>
            <a:ext cx="3838575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2390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13</a:t>
            </a:fld>
            <a:endParaRPr lang="fr-FR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9" y="476673"/>
            <a:ext cx="7488831" cy="5157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5305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14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2400" b="1">
                <a:solidFill>
                  <a:srgbClr val="FF0000"/>
                </a:solidFill>
              </a:rPr>
              <a:t>Méthodes itératives de résolution</a:t>
            </a:r>
            <a:br>
              <a:rPr lang="fr-FR" sz="2400" b="1">
                <a:solidFill>
                  <a:srgbClr val="FF0000"/>
                </a:solidFill>
              </a:rPr>
            </a:br>
            <a:r>
              <a:rPr lang="fr-FR" sz="2400" b="1">
                <a:solidFill>
                  <a:srgbClr val="FF0000"/>
                </a:solidFill>
              </a:rPr>
              <a:t>d’un système linéaire</a:t>
            </a:r>
            <a:endParaRPr lang="fr-FR" sz="2400">
              <a:solidFill>
                <a:srgbClr val="FF0000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279577" y="1700808"/>
            <a:ext cx="2864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0070C0"/>
                </a:solidFill>
              </a:rPr>
              <a:t>7- Méthode de Gauss-Seidel</a:t>
            </a:r>
          </a:p>
        </p:txBody>
      </p:sp>
      <p:sp>
        <p:nvSpPr>
          <p:cNvPr id="6" name="Rectangle 5"/>
          <p:cNvSpPr/>
          <p:nvPr/>
        </p:nvSpPr>
        <p:spPr>
          <a:xfrm>
            <a:off x="2279576" y="2236222"/>
            <a:ext cx="3505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/>
              <a:t>La matrice A étant décomposée en: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608" y="2605554"/>
            <a:ext cx="3091419" cy="567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2279576" y="3244334"/>
            <a:ext cx="3182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/>
              <a:t>Cette décomposition conduit à :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776" y="3613667"/>
            <a:ext cx="3372192" cy="559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2377169" y="4122780"/>
            <a:ext cx="81833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La méthode de Gauss-Seidel s’exprime alors par la suite :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776" y="4492112"/>
            <a:ext cx="5015514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377168" y="5159604"/>
            <a:ext cx="76072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La matrice                          est appelée "matrice de Gauss-Seidel" associée à la matrice A.</a:t>
            </a:r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745" y="5197062"/>
            <a:ext cx="145732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2913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15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2400" b="1">
                <a:solidFill>
                  <a:srgbClr val="FF0000"/>
                </a:solidFill>
              </a:rPr>
              <a:t>Méthodes itératives de résolution</a:t>
            </a:r>
            <a:br>
              <a:rPr lang="fr-FR" sz="2400" b="1">
                <a:solidFill>
                  <a:srgbClr val="FF0000"/>
                </a:solidFill>
              </a:rPr>
            </a:br>
            <a:r>
              <a:rPr lang="fr-FR" sz="2400" b="1">
                <a:solidFill>
                  <a:srgbClr val="FF0000"/>
                </a:solidFill>
              </a:rPr>
              <a:t>d’un système linéaire</a:t>
            </a:r>
            <a:endParaRPr lang="fr-FR" sz="240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91544" y="1805957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la méthode de Gauss-Seidel est de la forme :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592" y="3140969"/>
            <a:ext cx="6408712" cy="1119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946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16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2400" b="1">
                <a:solidFill>
                  <a:srgbClr val="FF0000"/>
                </a:solidFill>
              </a:rPr>
              <a:t>Méthodes itératives de résolution</a:t>
            </a:r>
            <a:br>
              <a:rPr lang="fr-FR" sz="2400" b="1">
                <a:solidFill>
                  <a:srgbClr val="FF0000"/>
                </a:solidFill>
              </a:rPr>
            </a:br>
            <a:r>
              <a:rPr lang="fr-FR" sz="2400" b="1">
                <a:solidFill>
                  <a:srgbClr val="FF0000"/>
                </a:solidFill>
              </a:rPr>
              <a:t>d’un système linéaire</a:t>
            </a:r>
            <a:endParaRPr lang="fr-FR" sz="2400">
              <a:solidFill>
                <a:srgbClr val="FF0000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862" y="1412777"/>
            <a:ext cx="8301683" cy="5011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74838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17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2400" b="1">
                <a:solidFill>
                  <a:srgbClr val="FF0000"/>
                </a:solidFill>
              </a:rPr>
              <a:t>Méthodes itératives de résolution</a:t>
            </a:r>
            <a:br>
              <a:rPr lang="fr-FR" sz="2400" b="1">
                <a:solidFill>
                  <a:srgbClr val="FF0000"/>
                </a:solidFill>
              </a:rPr>
            </a:br>
            <a:r>
              <a:rPr lang="fr-FR" sz="2400" b="1">
                <a:solidFill>
                  <a:srgbClr val="FF0000"/>
                </a:solidFill>
              </a:rPr>
              <a:t>d’un système linéaire</a:t>
            </a:r>
            <a:endParaRPr lang="fr-FR" sz="2400">
              <a:solidFill>
                <a:srgbClr val="FF0000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279576" y="1700808"/>
            <a:ext cx="1288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0070C0"/>
                </a:solidFill>
              </a:rPr>
              <a:t>6- Exemple </a:t>
            </a:r>
          </a:p>
        </p:txBody>
      </p:sp>
      <p:sp>
        <p:nvSpPr>
          <p:cNvPr id="8" name="Rectangle 7"/>
          <p:cNvSpPr/>
          <p:nvPr/>
        </p:nvSpPr>
        <p:spPr>
          <a:xfrm>
            <a:off x="2423592" y="2276872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Soit le système d’équations linéaires suivant :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950" y="2646204"/>
            <a:ext cx="268605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2135560" y="3751105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En utilisant la méthode de </a:t>
            </a:r>
            <a:r>
              <a:rPr lang="fr-FR" b="1">
                <a:solidFill>
                  <a:srgbClr val="0070C0"/>
                </a:solidFill>
              </a:rPr>
              <a:t>Gauss-Seidel</a:t>
            </a:r>
            <a:r>
              <a:rPr lang="fr-FR"/>
              <a:t>, calculer les cinq premières</a:t>
            </a:r>
          </a:p>
          <a:p>
            <a:r>
              <a:rPr lang="fr-FR"/>
              <a:t>itérations en prenant  X</a:t>
            </a:r>
            <a:r>
              <a:rPr lang="fr-FR" baseline="30000"/>
              <a:t>(0)</a:t>
            </a:r>
            <a:r>
              <a:rPr lang="fr-FR"/>
              <a:t>=[0 0 0]</a:t>
            </a:r>
            <a:r>
              <a:rPr lang="fr-FR" baseline="30000"/>
              <a:t>t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495600" y="4797153"/>
            <a:ext cx="56329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1- La matrice A du système est diagonalement dominante.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/>
              <a:t>|3|&gt;|1|+| (-1)|=2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/>
              <a:t>|5|&gt; |1|+|2|=3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/>
              <a:t>|-6|&gt;|2|+| (-1)|</a:t>
            </a:r>
          </a:p>
        </p:txBody>
      </p:sp>
    </p:spTree>
    <p:extLst>
      <p:ext uri="{BB962C8B-B14F-4D97-AF65-F5344CB8AC3E}">
        <p14:creationId xmlns:p14="http://schemas.microsoft.com/office/powerpoint/2010/main" val="3070642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18</a:t>
            </a:fld>
            <a:endParaRPr lang="fr-FR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20" y="404665"/>
            <a:ext cx="7416824" cy="2797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6" y="3228354"/>
            <a:ext cx="8208912" cy="347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102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932238" y="0"/>
            <a:ext cx="8259762" cy="1039813"/>
          </a:xfrm>
        </p:spPr>
        <p:txBody>
          <a:bodyPr>
            <a:normAutofit/>
          </a:bodyPr>
          <a:lstStyle/>
          <a:p>
            <a:r>
              <a:rPr lang="fr-FR" sz="2400" b="1">
                <a:solidFill>
                  <a:srgbClr val="FF0000"/>
                </a:solidFill>
              </a:rPr>
              <a:t>Méthodes itératives de résolution</a:t>
            </a:r>
            <a:br>
              <a:rPr lang="fr-FR" sz="2400" b="1">
                <a:solidFill>
                  <a:srgbClr val="FF0000"/>
                </a:solidFill>
              </a:rPr>
            </a:br>
            <a:r>
              <a:rPr lang="fr-FR" sz="2400" b="1">
                <a:solidFill>
                  <a:srgbClr val="FF0000"/>
                </a:solidFill>
              </a:rPr>
              <a:t>d’un système linéaire</a:t>
            </a:r>
            <a:endParaRPr lang="fr-FR" sz="2400">
              <a:solidFill>
                <a:srgbClr val="FF0000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2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848832" y="1340768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fr-FR"/>
              <a:t>La solution par les méthodes directes pose certains problèmes lorsque 	les systèmes deviennent plus grands ou lorsque la plupart des 	coefficients sont nuls.</a:t>
            </a:r>
          </a:p>
          <a:p>
            <a:r>
              <a:rPr lang="fr-FR"/>
              <a:t>-   Quand n est assez grand, ces méthodes ne sont plus concevables vu 	le nombre très grand d'opérations à effectuer qui engendre la 	propagation des erreurs d'arrondi.</a:t>
            </a:r>
          </a:p>
        </p:txBody>
      </p:sp>
      <p:sp>
        <p:nvSpPr>
          <p:cNvPr id="6" name="Rectangle 5"/>
          <p:cNvSpPr/>
          <p:nvPr/>
        </p:nvSpPr>
        <p:spPr>
          <a:xfrm>
            <a:off x="1848832" y="3212977"/>
            <a:ext cx="8136904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000" b="1">
                <a:solidFill>
                  <a:srgbClr val="00B050"/>
                </a:solidFill>
              </a:rPr>
              <a:t>On a alors recours aux méthodes itératives ou approximatives qui consistent à générer une suite de vecteurs x</a:t>
            </a:r>
            <a:r>
              <a:rPr lang="fr-FR" sz="2000" b="1" baseline="30000">
                <a:solidFill>
                  <a:srgbClr val="00B050"/>
                </a:solidFill>
              </a:rPr>
              <a:t>(k)</a:t>
            </a:r>
            <a:r>
              <a:rPr lang="fr-FR" sz="2000" b="1">
                <a:solidFill>
                  <a:srgbClr val="00B050"/>
                </a:solidFill>
              </a:rPr>
              <a:t> (les itérés) convergente vers la solution x du système linéaire A x = b .</a:t>
            </a:r>
          </a:p>
        </p:txBody>
      </p:sp>
      <p:sp>
        <p:nvSpPr>
          <p:cNvPr id="7" name="Rectangle 6"/>
          <p:cNvSpPr/>
          <p:nvPr/>
        </p:nvSpPr>
        <p:spPr>
          <a:xfrm>
            <a:off x="1991544" y="4418177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Partant d’un vecteur initial x</a:t>
            </a:r>
            <a:r>
              <a:rPr lang="fr-FR" baseline="30000"/>
              <a:t>(0)</a:t>
            </a:r>
            <a:r>
              <a:rPr lang="fr-FR"/>
              <a:t>, on engendre une suite x</a:t>
            </a:r>
            <a:r>
              <a:rPr lang="fr-FR" baseline="30000"/>
              <a:t>(k) </a:t>
            </a:r>
            <a:r>
              <a:rPr lang="fr-FR"/>
              <a:t>définie par :</a:t>
            </a:r>
          </a:p>
        </p:txBody>
      </p:sp>
      <p:sp>
        <p:nvSpPr>
          <p:cNvPr id="8" name="Rectangle 7"/>
          <p:cNvSpPr/>
          <p:nvPr/>
        </p:nvSpPr>
        <p:spPr>
          <a:xfrm>
            <a:off x="4083866" y="4844965"/>
            <a:ext cx="1598515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/>
              <a:t>x</a:t>
            </a:r>
            <a:r>
              <a:rPr lang="fr-FR" baseline="30000"/>
              <a:t>(k+1) </a:t>
            </a:r>
            <a:r>
              <a:rPr lang="fr-FR"/>
              <a:t>= B x</a:t>
            </a:r>
            <a:r>
              <a:rPr lang="fr-FR" baseline="30000"/>
              <a:t>(k </a:t>
            </a:r>
            <a:r>
              <a:rPr lang="fr-FR"/>
              <a:t>) +C</a:t>
            </a:r>
          </a:p>
        </p:txBody>
      </p:sp>
      <p:sp>
        <p:nvSpPr>
          <p:cNvPr id="9" name="Rectangle 8"/>
          <p:cNvSpPr/>
          <p:nvPr/>
        </p:nvSpPr>
        <p:spPr>
          <a:xfrm>
            <a:off x="1874574" y="5400264"/>
            <a:ext cx="79658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- Où la matrice carrée B d’ordre n appelée </a:t>
            </a:r>
            <a:r>
              <a:rPr lang="fr-FR">
                <a:solidFill>
                  <a:schemeClr val="accent5">
                    <a:lumMod val="75000"/>
                  </a:schemeClr>
                </a:solidFill>
              </a:rPr>
              <a:t>matrice d'itération de la méthode</a:t>
            </a:r>
            <a:r>
              <a:rPr lang="fr-FR"/>
              <a:t>, et C est un vecteur</a:t>
            </a:r>
          </a:p>
          <a:p>
            <a:r>
              <a:rPr lang="fr-FR"/>
              <a:t>- La matrice B et le vecteur C sont en fonction de A et b.</a:t>
            </a:r>
          </a:p>
        </p:txBody>
      </p:sp>
    </p:spTree>
    <p:extLst>
      <p:ext uri="{BB962C8B-B14F-4D97-AF65-F5344CB8AC3E}">
        <p14:creationId xmlns:p14="http://schemas.microsoft.com/office/powerpoint/2010/main" val="2575528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3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2400" b="1">
                <a:solidFill>
                  <a:srgbClr val="FF0000"/>
                </a:solidFill>
              </a:rPr>
              <a:t>Méthodes itératives de résolution</a:t>
            </a:r>
            <a:br>
              <a:rPr lang="fr-FR" sz="2400" b="1">
                <a:solidFill>
                  <a:srgbClr val="FF0000"/>
                </a:solidFill>
              </a:rPr>
            </a:br>
            <a:r>
              <a:rPr lang="fr-FR" sz="2400" b="1">
                <a:solidFill>
                  <a:srgbClr val="FF0000"/>
                </a:solidFill>
              </a:rPr>
              <a:t>d’un système linéaire</a:t>
            </a:r>
            <a:endParaRPr lang="fr-FR" sz="240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19537" y="1556792"/>
            <a:ext cx="36526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0070C0"/>
                </a:solidFill>
              </a:rPr>
              <a:t>1- Principe des méthodes itératives :</a:t>
            </a:r>
          </a:p>
        </p:txBody>
      </p:sp>
      <p:sp>
        <p:nvSpPr>
          <p:cNvPr id="7" name="Rectangle 6"/>
          <p:cNvSpPr/>
          <p:nvPr/>
        </p:nvSpPr>
        <p:spPr>
          <a:xfrm>
            <a:off x="2063552" y="1926125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On décompose la matrice A inversible sous la forme A = M - N où M est inversible, alors 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1491" y="2296909"/>
            <a:ext cx="4724467" cy="161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890810" y="3853369"/>
            <a:ext cx="83816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La méthode itérative consiste à partir d’un vecteur initial x</a:t>
            </a:r>
            <a:r>
              <a:rPr lang="fr-FR" baseline="30000"/>
              <a:t>(0) </a:t>
            </a:r>
            <a:r>
              <a:rPr lang="fr-FR"/>
              <a:t>à générer une suite x</a:t>
            </a:r>
            <a:r>
              <a:rPr lang="fr-FR" baseline="30000"/>
              <a:t>(k+1)</a:t>
            </a:r>
            <a:r>
              <a:rPr lang="fr-FR"/>
              <a:t> définie par :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897" y="4176533"/>
            <a:ext cx="4480469" cy="884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1870536" y="5033184"/>
            <a:ext cx="77698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Cette suite peut être représentée par la relation itérative suivante :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1490" y="5517232"/>
            <a:ext cx="4536504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919536" y="6089464"/>
            <a:ext cx="22160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/>
              <a:t>Avec : B = M</a:t>
            </a:r>
            <a:r>
              <a:rPr lang="fr-FR" sz="1400" baseline="30000"/>
              <a:t>-1</a:t>
            </a:r>
            <a:r>
              <a:rPr lang="fr-FR" sz="1400"/>
              <a:t> N et C = M</a:t>
            </a:r>
            <a:r>
              <a:rPr lang="fr-FR" sz="1400" baseline="30000"/>
              <a:t>-1</a:t>
            </a:r>
            <a:r>
              <a:rPr lang="fr-FR" sz="1400"/>
              <a:t> b</a:t>
            </a:r>
          </a:p>
        </p:txBody>
      </p:sp>
    </p:spTree>
    <p:extLst>
      <p:ext uri="{BB962C8B-B14F-4D97-AF65-F5344CB8AC3E}">
        <p14:creationId xmlns:p14="http://schemas.microsoft.com/office/powerpoint/2010/main" val="3710329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4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2400" b="1">
                <a:solidFill>
                  <a:srgbClr val="FF0000"/>
                </a:solidFill>
              </a:rPr>
              <a:t>Méthodes itératives de résolution</a:t>
            </a:r>
            <a:br>
              <a:rPr lang="fr-FR" sz="2400" b="1">
                <a:solidFill>
                  <a:srgbClr val="FF0000"/>
                </a:solidFill>
              </a:rPr>
            </a:br>
            <a:r>
              <a:rPr lang="fr-FR" sz="2400" b="1">
                <a:solidFill>
                  <a:srgbClr val="FF0000"/>
                </a:solidFill>
              </a:rPr>
              <a:t>d’un système linéaire</a:t>
            </a:r>
            <a:endParaRPr lang="fr-FR" sz="240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91544" y="1628800"/>
            <a:ext cx="3422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0070C0"/>
                </a:solidFill>
              </a:rPr>
              <a:t>2- Décomposition de la matrice A:</a:t>
            </a:r>
          </a:p>
        </p:txBody>
      </p:sp>
      <p:sp>
        <p:nvSpPr>
          <p:cNvPr id="6" name="Rectangle 5"/>
          <p:cNvSpPr/>
          <p:nvPr/>
        </p:nvSpPr>
        <p:spPr>
          <a:xfrm>
            <a:off x="1997136" y="1998132"/>
            <a:ext cx="8203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On considère la décomposition suivante de la matrice A: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592" y="2367464"/>
            <a:ext cx="4267200" cy="1349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1997136" y="3740494"/>
            <a:ext cx="7439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/>
              <a:t>Avec :</a:t>
            </a:r>
          </a:p>
        </p:txBody>
      </p:sp>
      <p:sp>
        <p:nvSpPr>
          <p:cNvPr id="8" name="Rectangle 7"/>
          <p:cNvSpPr/>
          <p:nvPr/>
        </p:nvSpPr>
        <p:spPr>
          <a:xfrm>
            <a:off x="1997136" y="4117619"/>
            <a:ext cx="7627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D est la matrice diagonale formée des éléments  :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0707" y="4007010"/>
            <a:ext cx="81915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4505" y="4535145"/>
            <a:ext cx="4905375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4938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5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2400" b="1">
                <a:solidFill>
                  <a:srgbClr val="FF0000"/>
                </a:solidFill>
              </a:rPr>
              <a:t>Méthodes itératives de résolution</a:t>
            </a:r>
            <a:br>
              <a:rPr lang="fr-FR" sz="2400" b="1">
                <a:solidFill>
                  <a:srgbClr val="FF0000"/>
                </a:solidFill>
              </a:rPr>
            </a:br>
            <a:r>
              <a:rPr lang="fr-FR" sz="2400" b="1">
                <a:solidFill>
                  <a:srgbClr val="FF0000"/>
                </a:solidFill>
              </a:rPr>
              <a:t>d’un système linéaire</a:t>
            </a:r>
            <a:endParaRPr lang="fr-FR" sz="240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2" y="1575678"/>
            <a:ext cx="66294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3" y="3717033"/>
            <a:ext cx="7248525" cy="193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9834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6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3932238" y="246063"/>
            <a:ext cx="8259762" cy="1039812"/>
          </a:xfrm>
        </p:spPr>
        <p:txBody>
          <a:bodyPr>
            <a:normAutofit/>
          </a:bodyPr>
          <a:lstStyle/>
          <a:p>
            <a:r>
              <a:rPr lang="fr-FR" sz="2400" b="1">
                <a:solidFill>
                  <a:srgbClr val="FF0000"/>
                </a:solidFill>
              </a:rPr>
              <a:t>Méthodes itératives de résolution</a:t>
            </a:r>
            <a:br>
              <a:rPr lang="fr-FR" sz="2400" b="1">
                <a:solidFill>
                  <a:srgbClr val="FF0000"/>
                </a:solidFill>
              </a:rPr>
            </a:br>
            <a:r>
              <a:rPr lang="fr-FR" sz="2400" b="1">
                <a:solidFill>
                  <a:srgbClr val="FF0000"/>
                </a:solidFill>
              </a:rPr>
              <a:t>d’un système linéaire</a:t>
            </a:r>
            <a:endParaRPr lang="fr-FR" sz="240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75599" y="1100705"/>
            <a:ext cx="22401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0070C0"/>
                </a:solidFill>
              </a:rPr>
              <a:t>3- Méthode de Jacobi</a:t>
            </a:r>
          </a:p>
        </p:txBody>
      </p:sp>
      <p:grpSp>
        <p:nvGrpSpPr>
          <p:cNvPr id="10" name="Groupe 9"/>
          <p:cNvGrpSpPr/>
          <p:nvPr/>
        </p:nvGrpSpPr>
        <p:grpSpPr>
          <a:xfrm>
            <a:off x="2044710" y="1470037"/>
            <a:ext cx="8515787" cy="3166372"/>
            <a:chOff x="520709" y="2016942"/>
            <a:chExt cx="8515787" cy="3166372"/>
          </a:xfrm>
        </p:grpSpPr>
        <p:sp>
          <p:nvSpPr>
            <p:cNvPr id="6" name="Rectangle 5"/>
            <p:cNvSpPr/>
            <p:nvPr/>
          </p:nvSpPr>
          <p:spPr>
            <a:xfrm>
              <a:off x="524220" y="2016942"/>
              <a:ext cx="355841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/>
                <a:t>La matrice A étant décomposée en :</a:t>
              </a:r>
            </a:p>
          </p:txBody>
        </p:sp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9149" y="2410752"/>
              <a:ext cx="2705100" cy="371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520709" y="2875002"/>
              <a:ext cx="31826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/>
                <a:t>Cette décomposition conduit à :</a:t>
              </a:r>
            </a:p>
          </p:txBody>
        </p:sp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7276" y="3213057"/>
              <a:ext cx="3979134" cy="4640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550729" y="3677096"/>
              <a:ext cx="352699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/>
                <a:t>et à la méthode itérative de Jacobi :</a:t>
              </a:r>
            </a:p>
          </p:txBody>
        </p:sp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8" y="4046428"/>
              <a:ext cx="3587922" cy="4905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524220" y="4536983"/>
              <a:ext cx="851227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/>
                <a:t>La matrice                    e     est appelée "</a:t>
              </a:r>
              <a:r>
                <a:rPr lang="fr-FR" b="1">
                  <a:solidFill>
                    <a:srgbClr val="00B050"/>
                  </a:solidFill>
                </a:rPr>
                <a:t>matrice de Jacobi</a:t>
              </a:r>
              <a:r>
                <a:rPr lang="fr-FR"/>
                <a:t>" associée à la matrice A. Si x(</a:t>
              </a:r>
              <a:r>
                <a:rPr lang="fr-FR" baseline="30000"/>
                <a:t>0) </a:t>
              </a:r>
              <a:r>
                <a:rPr lang="fr-FR"/>
                <a:t>est le vecteur initial (donné), la méthode de Jacobi est de la forme :</a:t>
              </a:r>
            </a:p>
          </p:txBody>
        </p:sp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324" y="4536983"/>
              <a:ext cx="1428750" cy="3524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749" y="4589864"/>
            <a:ext cx="4970940" cy="15092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Rectangle 10"/>
          <p:cNvSpPr/>
          <p:nvPr/>
        </p:nvSpPr>
        <p:spPr>
          <a:xfrm>
            <a:off x="1465550" y="6099112"/>
            <a:ext cx="92025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/>
              <a:t>Cette méthode nécessite des pivots non nuls </a:t>
            </a:r>
            <a:r>
              <a:rPr lang="fr-FR" sz="1600" err="1"/>
              <a:t>aii</a:t>
            </a:r>
            <a:r>
              <a:rPr lang="fr-FR" sz="1600"/>
              <a:t> ≠0 ii a pour i =1,2, ...,n (c’est à dire  D inversible).</a:t>
            </a:r>
          </a:p>
        </p:txBody>
      </p:sp>
    </p:spTree>
    <p:extLst>
      <p:ext uri="{BB962C8B-B14F-4D97-AF65-F5344CB8AC3E}">
        <p14:creationId xmlns:p14="http://schemas.microsoft.com/office/powerpoint/2010/main" val="311081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7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3932238" y="246063"/>
            <a:ext cx="8259762" cy="1039812"/>
          </a:xfrm>
        </p:spPr>
        <p:txBody>
          <a:bodyPr>
            <a:normAutofit/>
          </a:bodyPr>
          <a:lstStyle/>
          <a:p>
            <a:r>
              <a:rPr lang="fr-FR" sz="2400" b="1">
                <a:solidFill>
                  <a:srgbClr val="FF0000"/>
                </a:solidFill>
              </a:rPr>
              <a:t>Méthodes itératives de résolution</a:t>
            </a:r>
            <a:br>
              <a:rPr lang="fr-FR" sz="2400" b="1">
                <a:solidFill>
                  <a:srgbClr val="FF0000"/>
                </a:solidFill>
              </a:rPr>
            </a:br>
            <a:r>
              <a:rPr lang="fr-FR" sz="2400" b="1">
                <a:solidFill>
                  <a:srgbClr val="FF0000"/>
                </a:solidFill>
              </a:rPr>
              <a:t>d’un système linéaire</a:t>
            </a:r>
            <a:endParaRPr lang="fr-FR" sz="240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75599" y="1100705"/>
            <a:ext cx="22401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0070C0"/>
                </a:solidFill>
              </a:rPr>
              <a:t>3- Méthode de Jacobi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7" y="1628800"/>
            <a:ext cx="6663705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1815502" y="2907463"/>
            <a:ext cx="2617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/>
              <a:t>Transformons le système :</a:t>
            </a: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6749" y="3335952"/>
            <a:ext cx="6192688" cy="1176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1806534" y="4511967"/>
            <a:ext cx="84659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Pour résoudre le système (1) on utilise l’écriture (2) en portant les termes de droite à l’itération (k) et ceux à gauche à l’itération (k+1).</a:t>
            </a:r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982" y="5275132"/>
            <a:ext cx="6152813" cy="1616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0341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8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3932238" y="246063"/>
            <a:ext cx="8259762" cy="1039812"/>
          </a:xfrm>
        </p:spPr>
        <p:txBody>
          <a:bodyPr>
            <a:normAutofit/>
          </a:bodyPr>
          <a:lstStyle/>
          <a:p>
            <a:r>
              <a:rPr lang="fr-FR" sz="2400" b="1">
                <a:solidFill>
                  <a:srgbClr val="FF0000"/>
                </a:solidFill>
              </a:rPr>
              <a:t>Méthodes itératives de résolution</a:t>
            </a:r>
            <a:br>
              <a:rPr lang="fr-FR" sz="2400" b="1">
                <a:solidFill>
                  <a:srgbClr val="FF0000"/>
                </a:solidFill>
              </a:rPr>
            </a:br>
            <a:r>
              <a:rPr lang="fr-FR" sz="2400" b="1">
                <a:solidFill>
                  <a:srgbClr val="FF0000"/>
                </a:solidFill>
              </a:rPr>
              <a:t>d’un système linéaire</a:t>
            </a:r>
            <a:endParaRPr lang="fr-FR" sz="240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75599" y="1100705"/>
            <a:ext cx="22401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0070C0"/>
                </a:solidFill>
              </a:rPr>
              <a:t>3- Méthode de Jacobi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5598" y="3861048"/>
            <a:ext cx="7920880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585" y="1916832"/>
            <a:ext cx="6152813" cy="1616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1628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9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2400" b="1">
                <a:solidFill>
                  <a:srgbClr val="FF0000"/>
                </a:solidFill>
              </a:rPr>
              <a:t>Méthodes itératives de résolution</a:t>
            </a:r>
            <a:br>
              <a:rPr lang="fr-FR" sz="2400" b="1">
                <a:solidFill>
                  <a:srgbClr val="FF0000"/>
                </a:solidFill>
              </a:rPr>
            </a:br>
            <a:r>
              <a:rPr lang="fr-FR" sz="2400" b="1">
                <a:solidFill>
                  <a:srgbClr val="FF0000"/>
                </a:solidFill>
              </a:rPr>
              <a:t>d’un système linéaire</a:t>
            </a:r>
            <a:endParaRPr lang="fr-FR" sz="240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93997" y="1390274"/>
            <a:ext cx="28451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0070C0"/>
                </a:solidFill>
              </a:rPr>
              <a:t>4-Condition de convergence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2165290" y="2661371"/>
            <a:ext cx="78246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On dit qu’une matrice est diagonalement dominante si la valeur absolue de l’élément de la diagonale est supérieure à la somme des valeurs absolues de tous les autres éléments sur la même ligne. On écrit donc :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088" y="3712418"/>
            <a:ext cx="3618486" cy="98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072EB30-6055-1888-514A-8AE7F4ED9839}"/>
              </a:ext>
            </a:extLst>
          </p:cNvPr>
          <p:cNvSpPr/>
          <p:nvPr/>
        </p:nvSpPr>
        <p:spPr>
          <a:xfrm>
            <a:off x="2231800" y="1887323"/>
            <a:ext cx="75230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/>
              <a:t>La condition nécessaire et suffisante de convergence d'une méthode itérative                            est que la matrice A est diagonalement dominante.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5410140-76E0-4EB7-CCAF-4ADE7000A3C4}"/>
              </a:ext>
            </a:extLst>
          </p:cNvPr>
          <p:cNvSpPr txBox="1"/>
          <p:nvPr/>
        </p:nvSpPr>
        <p:spPr>
          <a:xfrm>
            <a:off x="1880744" y="4702381"/>
            <a:ext cx="90366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latin typeface="CIDFont+F1"/>
              </a:rPr>
              <a:t>Une autre </a:t>
            </a:r>
            <a:r>
              <a:rPr lang="fr-FR" sz="1800" dirty="0">
                <a:effectLst/>
                <a:latin typeface="CIDFont+F1"/>
              </a:rPr>
              <a:t>condition nécessaire et suffisante de convergence d'une méthode itérative  </a:t>
            </a:r>
          </a:p>
          <a:p>
            <a:r>
              <a:rPr lang="fr-FR" dirty="0"/>
              <a:t>x</a:t>
            </a:r>
            <a:r>
              <a:rPr lang="fr-FR" baseline="30000" dirty="0"/>
              <a:t>(k+1) </a:t>
            </a:r>
            <a:r>
              <a:rPr lang="fr-FR" dirty="0"/>
              <a:t>= B x</a:t>
            </a:r>
            <a:r>
              <a:rPr lang="fr-FR" baseline="30000" dirty="0"/>
              <a:t>(k </a:t>
            </a:r>
            <a:r>
              <a:rPr lang="fr-FR" dirty="0"/>
              <a:t>) + C</a:t>
            </a:r>
            <a:r>
              <a:rPr lang="fr-FR" dirty="0">
                <a:latin typeface="CIDFont+F8"/>
              </a:rPr>
              <a:t> </a:t>
            </a:r>
            <a:r>
              <a:rPr lang="fr-FR" sz="1800" dirty="0">
                <a:effectLst/>
                <a:latin typeface="CIDFont+F1"/>
              </a:rPr>
              <a:t>est que le </a:t>
            </a:r>
            <a:r>
              <a:rPr lang="fr-FR" sz="1800" b="1" dirty="0">
                <a:effectLst/>
                <a:latin typeface="CIDFont+F1"/>
              </a:rPr>
              <a:t>rayon spectral </a:t>
            </a:r>
            <a:r>
              <a:rPr lang="fr-FR" sz="1800" dirty="0">
                <a:effectLst/>
                <a:latin typeface="CIDFont+F1"/>
              </a:rPr>
              <a:t>de la matrice</a:t>
            </a:r>
            <a:r>
              <a:rPr lang="fr-FR" sz="1800" b="1" dirty="0">
                <a:effectLst/>
                <a:latin typeface="CIDFont+F1"/>
              </a:rPr>
              <a:t> B </a:t>
            </a:r>
            <a:r>
              <a:rPr lang="fr-FR" sz="1800" dirty="0">
                <a:effectLst/>
                <a:latin typeface="CIDFont+F1"/>
              </a:rPr>
              <a:t>soit inférieur à l’unité́.</a:t>
            </a:r>
            <a:endParaRPr lang="fr-F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895587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943</Words>
  <Application>Microsoft Macintosh PowerPoint</Application>
  <PresentationFormat>Grand écran</PresentationFormat>
  <Paragraphs>111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CambriaMath</vt:lpstr>
      <vt:lpstr>CIDFont+F1</vt:lpstr>
      <vt:lpstr>CIDFont+F8</vt:lpstr>
      <vt:lpstr>Wingdings</vt:lpstr>
      <vt:lpstr>Thème Office</vt:lpstr>
      <vt:lpstr>Méthode de résolution approximative des systèmes d’équations linéaires</vt:lpstr>
      <vt:lpstr>Méthodes itératives de résolution d’un système linéaire</vt:lpstr>
      <vt:lpstr>Méthodes itératives de résolution d’un système linéaire</vt:lpstr>
      <vt:lpstr>Méthodes itératives de résolution d’un système linéaire</vt:lpstr>
      <vt:lpstr>Méthodes itératives de résolution d’un système linéaire</vt:lpstr>
      <vt:lpstr>Méthodes itératives de résolution d’un système linéaire</vt:lpstr>
      <vt:lpstr>Méthodes itératives de résolution d’un système linéaire</vt:lpstr>
      <vt:lpstr>Méthodes itératives de résolution d’un système linéaire</vt:lpstr>
      <vt:lpstr>Méthodes itératives de résolution d’un système linéaire</vt:lpstr>
      <vt:lpstr>Méthodes itératives de résolution d’un système linéaire</vt:lpstr>
      <vt:lpstr>Méthodes itératives de résolution d’un système linéaire</vt:lpstr>
      <vt:lpstr>Méthodes itératives de résolution d’un système linéaire</vt:lpstr>
      <vt:lpstr>Présentation PowerPoint</vt:lpstr>
      <vt:lpstr>Méthodes itératives de résolution d’un système linéaire</vt:lpstr>
      <vt:lpstr>Méthodes itératives de résolution d’un système linéaire</vt:lpstr>
      <vt:lpstr>Méthodes itératives de résolution d’un système linéaire</vt:lpstr>
      <vt:lpstr>Méthodes itératives de résolution d’un système linéaire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Méthode de résolution approximative des systèmes d’équations linéaires</dc:title>
  <dc:creator>pc</dc:creator>
  <cp:lastModifiedBy>pc</cp:lastModifiedBy>
  <cp:revision>6</cp:revision>
  <dcterms:created xsi:type="dcterms:W3CDTF">2024-05-13T09:42:10Z</dcterms:created>
  <dcterms:modified xsi:type="dcterms:W3CDTF">2024-05-13T10:23:43Z</dcterms:modified>
</cp:coreProperties>
</file>