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6" r:id="rId3"/>
    <p:sldId id="282" r:id="rId4"/>
    <p:sldId id="277" r:id="rId5"/>
    <p:sldId id="267" r:id="rId6"/>
    <p:sldId id="268" r:id="rId7"/>
    <p:sldId id="269" r:id="rId8"/>
    <p:sldId id="270" r:id="rId9"/>
    <p:sldId id="271" r:id="rId10"/>
    <p:sldId id="272" r:id="rId11"/>
    <p:sldId id="280" r:id="rId12"/>
    <p:sldId id="273" r:id="rId13"/>
    <p:sldId id="274" r:id="rId14"/>
    <p:sldId id="275" r:id="rId15"/>
    <p:sldId id="278" r:id="rId16"/>
    <p:sldId id="261" r:id="rId17"/>
    <p:sldId id="262" r:id="rId18"/>
    <p:sldId id="263" r:id="rId19"/>
    <p:sldId id="264" r:id="rId20"/>
    <p:sldId id="265" r:id="rId21"/>
    <p:sldId id="281"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84991" autoAdjust="0"/>
  </p:normalViewPr>
  <p:slideViewPr>
    <p:cSldViewPr>
      <p:cViewPr varScale="1">
        <p:scale>
          <a:sx n="56" d="100"/>
          <a:sy n="56" d="100"/>
        </p:scale>
        <p:origin x="1722" y="84"/>
      </p:cViewPr>
      <p:guideLst>
        <p:guide orient="horz" pos="2160"/>
        <p:guide pos="2880"/>
      </p:guideLst>
    </p:cSldViewPr>
  </p:slideViewPr>
  <p:outlineViewPr>
    <p:cViewPr>
      <p:scale>
        <a:sx n="33" d="100"/>
        <a:sy n="33" d="100"/>
      </p:scale>
      <p:origin x="0" y="1371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690C27-765D-41F5-AEEC-AC01A3574969}" type="datetimeFigureOut">
              <a:rPr lang="fr-FR" smtClean="0"/>
              <a:t>14/01/2024</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1F7C1F-4929-436B-8933-486D777437F5}" type="slidenum">
              <a:rPr lang="fr-FR" smtClean="0"/>
              <a:t>‹N°›</a:t>
            </a:fld>
            <a:endParaRPr lang="fr-FR"/>
          </a:p>
        </p:txBody>
      </p:sp>
    </p:spTree>
    <p:extLst>
      <p:ext uri="{BB962C8B-B14F-4D97-AF65-F5344CB8AC3E}">
        <p14:creationId xmlns:p14="http://schemas.microsoft.com/office/powerpoint/2010/main" val="174698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Le serveur DHCP doit obligatoirement se trouver </a:t>
            </a:r>
            <a:r>
              <a:rPr lang="fr-FR" sz="1200" b="1" i="0" kern="1200" dirty="0">
                <a:solidFill>
                  <a:schemeClr val="tx1"/>
                </a:solidFill>
                <a:effectLst/>
                <a:latin typeface="+mn-lt"/>
                <a:ea typeface="+mn-ea"/>
                <a:cs typeface="+mn-cs"/>
              </a:rPr>
              <a:t>dans le même réseau</a:t>
            </a:r>
            <a:r>
              <a:rPr lang="fr-FR" sz="1200" b="0" i="0" kern="1200" dirty="0">
                <a:solidFill>
                  <a:schemeClr val="tx1"/>
                </a:solidFill>
                <a:effectLst/>
                <a:latin typeface="+mn-lt"/>
                <a:ea typeface="+mn-ea"/>
                <a:cs typeface="+mn-cs"/>
              </a:rPr>
              <a:t> que la machine. Comme vous le savez, les routeurs (qui délimitent les réseaux) séparent les domaines de broadcast et ne relaient pas. </a:t>
            </a:r>
            <a:endParaRPr lang="fr-FR" dirty="0"/>
          </a:p>
        </p:txBody>
      </p:sp>
      <p:sp>
        <p:nvSpPr>
          <p:cNvPr id="4" name="Espace réservé du numéro de diapositive 3"/>
          <p:cNvSpPr>
            <a:spLocks noGrp="1"/>
          </p:cNvSpPr>
          <p:nvPr>
            <p:ph type="sldNum" sz="quarter" idx="5"/>
          </p:nvPr>
        </p:nvSpPr>
        <p:spPr/>
        <p:txBody>
          <a:bodyPr/>
          <a:lstStyle/>
          <a:p>
            <a:fld id="{921F7C1F-4929-436B-8933-486D777437F5}" type="slidenum">
              <a:rPr lang="fr-FR" smtClean="0"/>
              <a:t>9</a:t>
            </a:fld>
            <a:endParaRPr lang="fr-FR"/>
          </a:p>
        </p:txBody>
      </p:sp>
    </p:spTree>
    <p:extLst>
      <p:ext uri="{BB962C8B-B14F-4D97-AF65-F5344CB8AC3E}">
        <p14:creationId xmlns:p14="http://schemas.microsoft.com/office/powerpoint/2010/main" val="2537516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Les serveurs DHCP conservent en mémoire les adresses qu'ils ont distribuées, associées aux adresses MAC. Ainsi, vous constatez que vous conservez parfois très longtemps la même adresse IP, même si votre bail a sûrement été renouvelé plusieurs fois.</a:t>
            </a:r>
            <a:endParaRPr lang="fr-FR" dirty="0"/>
          </a:p>
        </p:txBody>
      </p:sp>
      <p:sp>
        <p:nvSpPr>
          <p:cNvPr id="4" name="Espace réservé du numéro de diapositive 3"/>
          <p:cNvSpPr>
            <a:spLocks noGrp="1"/>
          </p:cNvSpPr>
          <p:nvPr>
            <p:ph type="sldNum" sz="quarter" idx="5"/>
          </p:nvPr>
        </p:nvSpPr>
        <p:spPr/>
        <p:txBody>
          <a:bodyPr/>
          <a:lstStyle/>
          <a:p>
            <a:fld id="{921F7C1F-4929-436B-8933-486D777437F5}" type="slidenum">
              <a:rPr lang="fr-FR" smtClean="0"/>
              <a:t>10</a:t>
            </a:fld>
            <a:endParaRPr lang="fr-FR"/>
          </a:p>
        </p:txBody>
      </p:sp>
    </p:spTree>
    <p:extLst>
      <p:ext uri="{BB962C8B-B14F-4D97-AF65-F5344CB8AC3E}">
        <p14:creationId xmlns:p14="http://schemas.microsoft.com/office/powerpoint/2010/main" val="1239801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v=mN8pioIuZG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irp.nain-t.net/lib/exe/detail.php/dhcp:dialogue.png?id=165dhcp:10-protocole_dhc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noProof="0" dirty="0">
                <a:solidFill>
                  <a:srgbClr val="C00000"/>
                </a:solidFill>
                <a:effectLst>
                  <a:outerShdw blurRad="38100" dist="38100" dir="2700000" algn="tl">
                    <a:srgbClr val="000000">
                      <a:alpha val="43137"/>
                    </a:srgbClr>
                  </a:outerShdw>
                </a:effectLst>
              </a:rPr>
              <a:t>Serveurs DHCP</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Bail</a:t>
            </a:r>
          </a:p>
        </p:txBody>
      </p:sp>
      <p:sp>
        <p:nvSpPr>
          <p:cNvPr id="3" name="Espace réservé du contenu 2"/>
          <p:cNvSpPr>
            <a:spLocks noGrp="1"/>
          </p:cNvSpPr>
          <p:nvPr>
            <p:ph idx="1"/>
          </p:nvPr>
        </p:nvSpPr>
        <p:spPr/>
        <p:txBody>
          <a:bodyPr>
            <a:normAutofit fontScale="77500" lnSpcReduction="20000"/>
          </a:bodyPr>
          <a:lstStyle/>
          <a:p>
            <a:pPr algn="just">
              <a:buFont typeface="Wingdings" pitchFamily="2" charset="2"/>
              <a:buChar char="q"/>
            </a:pPr>
            <a:r>
              <a:rPr lang="fr-FR" dirty="0"/>
              <a:t> Les adresses IP sont délivrées avec une date de début et une date de fin de validité. C'est ce qu'on appelle un </a:t>
            </a:r>
            <a:r>
              <a:rPr lang="fr-FR" b="1" dirty="0"/>
              <a:t>bail</a:t>
            </a:r>
            <a:r>
              <a:rPr lang="fr-FR" dirty="0"/>
              <a:t>. </a:t>
            </a:r>
          </a:p>
          <a:p>
            <a:pPr algn="just">
              <a:buFont typeface="Wingdings" pitchFamily="2" charset="2"/>
              <a:buChar char="q"/>
            </a:pPr>
            <a:endParaRPr lang="fr-FR" dirty="0"/>
          </a:p>
          <a:p>
            <a:pPr algn="just">
              <a:buFont typeface="Wingdings" pitchFamily="2" charset="2"/>
              <a:buChar char="q"/>
            </a:pPr>
            <a:r>
              <a:rPr lang="fr-FR" dirty="0"/>
              <a:t> Un client qui voit son bail arriver à terme peut demander au serveur une prolongation du bail par un </a:t>
            </a:r>
            <a:r>
              <a:rPr lang="fr-FR" b="1" dirty="0"/>
              <a:t>DHCPREQUEST</a:t>
            </a:r>
            <a:r>
              <a:rPr lang="fr-FR" dirty="0"/>
              <a:t>. </a:t>
            </a:r>
          </a:p>
          <a:p>
            <a:pPr algn="just">
              <a:buFont typeface="Wingdings" pitchFamily="2" charset="2"/>
              <a:buChar char="q"/>
            </a:pPr>
            <a:endParaRPr lang="fr-FR" dirty="0"/>
          </a:p>
          <a:p>
            <a:pPr algn="just">
              <a:buFont typeface="Wingdings" pitchFamily="2" charset="2"/>
              <a:buChar char="q"/>
            </a:pPr>
            <a:r>
              <a:rPr lang="fr-FR" dirty="0"/>
              <a:t> De même, lorsque le serveur verra un bail arriver à terme, il émettra un paquet </a:t>
            </a:r>
            <a:r>
              <a:rPr lang="fr-FR" b="1" dirty="0"/>
              <a:t>DHCPNAK</a:t>
            </a:r>
            <a:r>
              <a:rPr lang="fr-FR" dirty="0"/>
              <a:t> pour demander au client s'il veut prolonger son bail. Si le serveur ne reçoit pas de réponse valide, il rend disponible l'adresse IP. </a:t>
            </a:r>
          </a:p>
          <a:p>
            <a:pPr algn="just">
              <a:buFont typeface="Wingdings" pitchFamily="2" charset="2"/>
              <a:buChar char="q"/>
            </a:pPr>
            <a:endParaRPr lang="fr-FR" dirty="0"/>
          </a:p>
          <a:p>
            <a:pPr algn="just">
              <a:buFont typeface="Wingdings" pitchFamily="2" charset="2"/>
              <a:buChar char="q"/>
            </a:pPr>
            <a:r>
              <a:rPr lang="fr-FR" dirty="0"/>
              <a:t>Si cela ne se produit pas, il y a alors un</a:t>
            </a:r>
            <a:r>
              <a:rPr lang="fr-FR" b="1" dirty="0"/>
              <a:t> DHCP </a:t>
            </a:r>
            <a:r>
              <a:rPr lang="fr-FR" b="1" dirty="0" err="1"/>
              <a:t>refresh</a:t>
            </a:r>
            <a:r>
              <a:rPr lang="fr-FR" dirty="0"/>
              <a:t> et le serveur libère l’adresse.</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F861B0-4DA4-45B9-9F4E-548ACB1FAA6A}"/>
              </a:ext>
            </a:extLst>
          </p:cNvPr>
          <p:cNvSpPr>
            <a:spLocks noGrp="1"/>
          </p:cNvSpPr>
          <p:nvPr>
            <p:ph type="title"/>
          </p:nvPr>
        </p:nvSpPr>
        <p:spPr/>
        <p:txBody>
          <a:bodyPr/>
          <a:lstStyle/>
          <a:p>
            <a:r>
              <a:rPr lang="fr-FR" b="1" dirty="0">
                <a:solidFill>
                  <a:srgbClr val="C00000"/>
                </a:solidFill>
              </a:rPr>
              <a:t>DHCP statique</a:t>
            </a:r>
          </a:p>
        </p:txBody>
      </p:sp>
      <p:sp>
        <p:nvSpPr>
          <p:cNvPr id="3" name="Espace réservé du contenu 2">
            <a:extLst>
              <a:ext uri="{FF2B5EF4-FFF2-40B4-BE49-F238E27FC236}">
                <a16:creationId xmlns:a16="http://schemas.microsoft.com/office/drawing/2014/main" id="{8BA9D158-8874-460C-9B18-1061ADCADF40}"/>
              </a:ext>
            </a:extLst>
          </p:cNvPr>
          <p:cNvSpPr>
            <a:spLocks noGrp="1"/>
          </p:cNvSpPr>
          <p:nvPr>
            <p:ph idx="1"/>
          </p:nvPr>
        </p:nvSpPr>
        <p:spPr/>
        <p:txBody>
          <a:bodyPr/>
          <a:lstStyle/>
          <a:p>
            <a:pPr algn="just">
              <a:buFont typeface="Wingdings" panose="05000000000000000000" pitchFamily="2" charset="2"/>
              <a:buChar char="q"/>
            </a:pPr>
            <a:r>
              <a:rPr lang="fr-FR" dirty="0"/>
              <a:t>Les adresses IP disponibles sont assignées manuellement à des adresses MAC spécifiques à l’aide du serveur DHCP. Il n’y a aucune restriction concernant la période de validité.</a:t>
            </a:r>
          </a:p>
        </p:txBody>
      </p:sp>
    </p:spTree>
    <p:extLst>
      <p:ext uri="{BB962C8B-B14F-4D97-AF65-F5344CB8AC3E}">
        <p14:creationId xmlns:p14="http://schemas.microsoft.com/office/powerpoint/2010/main" val="27248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b="1" dirty="0">
                <a:solidFill>
                  <a:srgbClr val="C00000"/>
                </a:solidFill>
              </a:rPr>
            </a:br>
            <a:r>
              <a:rPr lang="fr-FR" b="1" dirty="0">
                <a:solidFill>
                  <a:srgbClr val="C00000"/>
                </a:solidFill>
              </a:rPr>
              <a:t>Configuration d'un serveur DHCP</a:t>
            </a:r>
            <a:br>
              <a:rPr lang="fr-FR" b="1" dirty="0">
                <a:solidFill>
                  <a:srgbClr val="C00000"/>
                </a:solidFill>
              </a:rPr>
            </a:br>
            <a:endParaRPr lang="fr-FR" dirty="0">
              <a:solidFill>
                <a:srgbClr val="C00000"/>
              </a:solidFill>
            </a:endParaRPr>
          </a:p>
        </p:txBody>
      </p:sp>
      <p:sp>
        <p:nvSpPr>
          <p:cNvPr id="3" name="Espace réservé du contenu 2"/>
          <p:cNvSpPr>
            <a:spLocks noGrp="1"/>
          </p:cNvSpPr>
          <p:nvPr>
            <p:ph idx="1"/>
          </p:nvPr>
        </p:nvSpPr>
        <p:spPr/>
        <p:txBody>
          <a:bodyPr>
            <a:normAutofit/>
          </a:bodyPr>
          <a:lstStyle/>
          <a:p>
            <a:pPr algn="just">
              <a:buNone/>
            </a:pPr>
            <a:r>
              <a:rPr lang="fr-FR" dirty="0"/>
              <a:t>Définir une plage d'adresses à louer:</a:t>
            </a:r>
          </a:p>
          <a:p>
            <a:pPr algn="just">
              <a:buNone/>
            </a:pPr>
            <a:endParaRPr lang="fr-FR" dirty="0"/>
          </a:p>
          <a:p>
            <a:pPr marL="711200" lvl="0" indent="0" algn="just" defTabSz="711200">
              <a:buFont typeface="Wingdings" pitchFamily="2" charset="2"/>
              <a:buChar char="Ø"/>
            </a:pPr>
            <a:r>
              <a:rPr lang="fr-FR" dirty="0"/>
              <a:t> Une adresse de début</a:t>
            </a:r>
          </a:p>
          <a:p>
            <a:pPr marL="711200" lvl="0" indent="0" algn="just" defTabSz="711200">
              <a:buFont typeface="Wingdings" pitchFamily="2" charset="2"/>
              <a:buChar char="Ø"/>
            </a:pPr>
            <a:r>
              <a:rPr lang="fr-FR" dirty="0"/>
              <a:t> Une adresse de fin </a:t>
            </a:r>
          </a:p>
          <a:p>
            <a:pPr marL="711200" lvl="0" indent="0" algn="just" defTabSz="711200">
              <a:buFont typeface="Wingdings" pitchFamily="2" charset="2"/>
              <a:buChar char="Ø"/>
            </a:pPr>
            <a:r>
              <a:rPr lang="fr-FR" dirty="0"/>
              <a:t> Une ou plusieurs plages d'adresses à exclure de la location</a:t>
            </a:r>
          </a:p>
          <a:p>
            <a:pPr marL="711200" lvl="0" indent="0" algn="just" defTabSz="711200">
              <a:buFont typeface="Wingdings" pitchFamily="2" charset="2"/>
              <a:buChar char="Ø"/>
            </a:pPr>
            <a:r>
              <a:rPr lang="fr-FR" dirty="0"/>
              <a:t> Un masque de sous-réseau</a:t>
            </a:r>
          </a:p>
          <a:p>
            <a:pPr algn="just">
              <a:buFont typeface="Wingdings" pitchFamily="2" charset="2"/>
              <a:buChar char="q"/>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Configuration d’un client DHCP</a:t>
            </a:r>
          </a:p>
        </p:txBody>
      </p:sp>
      <p:pic>
        <p:nvPicPr>
          <p:cNvPr id="4" name="Image 3" descr="Client DHCP sous Windows XP"/>
          <p:cNvPicPr/>
          <p:nvPr/>
        </p:nvPicPr>
        <p:blipFill>
          <a:blip r:embed="rId2" cstate="print"/>
          <a:srcRect/>
          <a:stretch>
            <a:fillRect/>
          </a:stretch>
        </p:blipFill>
        <p:spPr bwMode="auto">
          <a:xfrm>
            <a:off x="2267744" y="1412776"/>
            <a:ext cx="4752528" cy="496855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IPCONFIG</a:t>
            </a: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q"/>
            </a:pPr>
            <a:r>
              <a:rPr lang="fr-FR" b="1" dirty="0"/>
              <a:t> </a:t>
            </a:r>
            <a:r>
              <a:rPr lang="fr-FR" b="1" dirty="0" err="1"/>
              <a:t>ipconfig</a:t>
            </a:r>
            <a:r>
              <a:rPr lang="fr-FR" b="1" dirty="0"/>
              <a:t> /all</a:t>
            </a:r>
            <a:r>
              <a:rPr lang="fr-FR" dirty="0"/>
              <a:t> : affiche les paramètres IP complets, cela va nous permettre de vérifier la bonne affectation d'adresse.</a:t>
            </a:r>
          </a:p>
          <a:p>
            <a:pPr algn="just">
              <a:buFont typeface="Wingdings" pitchFamily="2" charset="2"/>
              <a:buChar char="q"/>
            </a:pPr>
            <a:r>
              <a:rPr lang="fr-FR" b="1" dirty="0"/>
              <a:t> </a:t>
            </a:r>
            <a:r>
              <a:rPr lang="fr-FR" b="1" dirty="0" err="1"/>
              <a:t>ipconfig</a:t>
            </a:r>
            <a:r>
              <a:rPr lang="fr-FR" b="1" dirty="0"/>
              <a:t> /</a:t>
            </a:r>
            <a:r>
              <a:rPr lang="fr-FR" b="1" dirty="0" err="1"/>
              <a:t>renew</a:t>
            </a:r>
            <a:r>
              <a:rPr lang="fr-FR" b="1" dirty="0"/>
              <a:t> </a:t>
            </a:r>
            <a:r>
              <a:rPr lang="fr-FR" dirty="0"/>
              <a:t>: déclenche l'envoi d'un message DHCPREQUEST vers le serveur DHCP pour obtenir des options de mise à jour</a:t>
            </a:r>
          </a:p>
          <a:p>
            <a:pPr algn="just">
              <a:buFont typeface="Wingdings" pitchFamily="2" charset="2"/>
              <a:buChar char="q"/>
            </a:pPr>
            <a:r>
              <a:rPr lang="fr-FR" b="1" dirty="0"/>
              <a:t> </a:t>
            </a:r>
            <a:r>
              <a:rPr lang="fr-FR" b="1" dirty="0" err="1"/>
              <a:t>ipconfig</a:t>
            </a:r>
            <a:r>
              <a:rPr lang="fr-FR" b="1" dirty="0"/>
              <a:t> /release</a:t>
            </a:r>
            <a:r>
              <a:rPr lang="fr-FR" dirty="0"/>
              <a:t> : déclenche l'envoi d'un message DHCPRELEASE pour abandonner le bail. Commande utile lorsque le client change de réseau.</a:t>
            </a:r>
          </a:p>
          <a:p>
            <a:pPr algn="just">
              <a:buFont typeface="Wingdings" pitchFamily="2" charset="2"/>
              <a:buChar char="q"/>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3600" b="1" dirty="0">
              <a:solidFill>
                <a:srgbClr val="0070C0"/>
              </a:solidFill>
            </a:endParaRPr>
          </a:p>
          <a:p>
            <a:pPr algn="ctr">
              <a:buNone/>
            </a:pPr>
            <a:endParaRPr lang="fr-FR" sz="3600" b="1" dirty="0">
              <a:solidFill>
                <a:srgbClr val="0070C0"/>
              </a:solidFill>
            </a:endParaRPr>
          </a:p>
          <a:p>
            <a:pPr algn="ctr">
              <a:buNone/>
            </a:pPr>
            <a:r>
              <a:rPr lang="fr-FR" sz="3600" b="1" dirty="0">
                <a:solidFill>
                  <a:srgbClr val="0070C0"/>
                </a:solidFill>
              </a:rPr>
              <a:t>Installation et configuration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Installation et configuration</a:t>
            </a:r>
          </a:p>
        </p:txBody>
      </p:sp>
      <p:sp>
        <p:nvSpPr>
          <p:cNvPr id="3" name="Espace réservé du contenu 2"/>
          <p:cNvSpPr>
            <a:spLocks noGrp="1"/>
          </p:cNvSpPr>
          <p:nvPr>
            <p:ph idx="1"/>
          </p:nvPr>
        </p:nvSpPr>
        <p:spPr/>
        <p:txBody>
          <a:bodyPr>
            <a:normAutofit lnSpcReduction="10000"/>
          </a:bodyPr>
          <a:lstStyle/>
          <a:p>
            <a:pPr>
              <a:buFont typeface="Wingdings" pitchFamily="2" charset="2"/>
              <a:buChar char="q"/>
            </a:pPr>
            <a:r>
              <a:rPr lang="fr-FR" b="1" dirty="0">
                <a:solidFill>
                  <a:srgbClr val="7030A0"/>
                </a:solidFill>
              </a:rPr>
              <a:t> Installation</a:t>
            </a:r>
          </a:p>
          <a:p>
            <a:pPr>
              <a:buNone/>
            </a:pPr>
            <a:r>
              <a:rPr lang="fr-FR" b="1" dirty="0" err="1"/>
              <a:t>sudo</a:t>
            </a:r>
            <a:r>
              <a:rPr lang="fr-FR" b="1" dirty="0"/>
              <a:t> </a:t>
            </a:r>
            <a:r>
              <a:rPr lang="fr-FR" b="1" dirty="0" err="1"/>
              <a:t>apt</a:t>
            </a:r>
            <a:r>
              <a:rPr lang="fr-FR" b="1" dirty="0"/>
              <a:t>-</a:t>
            </a:r>
            <a:r>
              <a:rPr lang="fr-FR" b="1" dirty="0" err="1"/>
              <a:t>get</a:t>
            </a:r>
            <a:r>
              <a:rPr lang="fr-FR" b="1" dirty="0"/>
              <a:t> </a:t>
            </a:r>
            <a:r>
              <a:rPr lang="fr-FR" b="1" dirty="0" err="1"/>
              <a:t>install</a:t>
            </a:r>
            <a:r>
              <a:rPr lang="fr-FR" b="1" dirty="0"/>
              <a:t> </a:t>
            </a:r>
            <a:r>
              <a:rPr lang="fr-FR" b="1" dirty="0" err="1"/>
              <a:t>isc</a:t>
            </a:r>
            <a:r>
              <a:rPr lang="fr-FR" b="1" dirty="0"/>
              <a:t>-</a:t>
            </a:r>
            <a:r>
              <a:rPr lang="fr-FR" b="1" dirty="0" err="1"/>
              <a:t>dhcp</a:t>
            </a:r>
            <a:r>
              <a:rPr lang="fr-FR" b="1" dirty="0"/>
              <a:t>-server</a:t>
            </a:r>
            <a:endParaRPr lang="fr-FR" b="1" u="sng" dirty="0"/>
          </a:p>
          <a:p>
            <a:endParaRPr lang="fr-FR" dirty="0"/>
          </a:p>
          <a:p>
            <a:pPr>
              <a:buFont typeface="Wingdings" pitchFamily="2" charset="2"/>
              <a:buChar char="q"/>
            </a:pPr>
            <a:r>
              <a:rPr lang="fr-FR" b="1" dirty="0">
                <a:solidFill>
                  <a:srgbClr val="7030A0"/>
                </a:solidFill>
              </a:rPr>
              <a:t> Configuration</a:t>
            </a:r>
          </a:p>
          <a:p>
            <a:pPr>
              <a:buNone/>
            </a:pPr>
            <a:r>
              <a:rPr lang="fr-FR" b="1" dirty="0"/>
              <a:t>/</a:t>
            </a:r>
            <a:r>
              <a:rPr lang="fr-FR" b="1" dirty="0" err="1"/>
              <a:t>etc</a:t>
            </a:r>
            <a:r>
              <a:rPr lang="fr-FR" b="1" dirty="0"/>
              <a:t>/</a:t>
            </a:r>
            <a:r>
              <a:rPr lang="fr-FR" b="1" dirty="0" err="1"/>
              <a:t>dhcp</a:t>
            </a:r>
            <a:r>
              <a:rPr lang="fr-FR" b="1" dirty="0"/>
              <a:t>/</a:t>
            </a:r>
            <a:r>
              <a:rPr lang="fr-FR" b="1" dirty="0" err="1"/>
              <a:t>dhcpd.conf</a:t>
            </a:r>
            <a:endParaRPr lang="fr-FR" b="1" dirty="0"/>
          </a:p>
          <a:p>
            <a:pPr>
              <a:buFont typeface="Wingdings" pitchFamily="2" charset="2"/>
              <a:buChar char="q"/>
            </a:pPr>
            <a:endParaRPr lang="fr-FR" b="1" dirty="0">
              <a:solidFill>
                <a:srgbClr val="7030A0"/>
              </a:solidFill>
            </a:endParaRPr>
          </a:p>
          <a:p>
            <a:pPr>
              <a:buFont typeface="Wingdings" pitchFamily="2" charset="2"/>
              <a:buChar char="q"/>
            </a:pPr>
            <a:r>
              <a:rPr lang="fr-FR" b="1" dirty="0">
                <a:solidFill>
                  <a:srgbClr val="7030A0"/>
                </a:solidFill>
              </a:rPr>
              <a:t> Redémarrer le service</a:t>
            </a:r>
          </a:p>
          <a:p>
            <a:pPr>
              <a:buNone/>
            </a:pPr>
            <a:r>
              <a:rPr lang="fr-FR" b="1" dirty="0"/>
              <a:t>/</a:t>
            </a:r>
            <a:r>
              <a:rPr lang="fr-FR" b="1" dirty="0" err="1"/>
              <a:t>etc</a:t>
            </a:r>
            <a:r>
              <a:rPr lang="fr-FR" b="1" dirty="0"/>
              <a:t>/</a:t>
            </a:r>
            <a:r>
              <a:rPr lang="fr-FR" b="1" dirty="0" err="1"/>
              <a:t>init.d</a:t>
            </a:r>
            <a:r>
              <a:rPr lang="fr-FR" b="1" dirty="0"/>
              <a:t>/</a:t>
            </a:r>
            <a:r>
              <a:rPr lang="fr-FR" b="1" dirty="0" err="1"/>
              <a:t>dhcpd</a:t>
            </a:r>
            <a:r>
              <a:rPr lang="fr-FR" b="1" dirty="0"/>
              <a:t> restart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Configuration</a:t>
            </a:r>
            <a:br>
              <a:rPr lang="fr-FR" b="1" dirty="0">
                <a:solidFill>
                  <a:srgbClr val="C00000"/>
                </a:solidFill>
              </a:rPr>
            </a:br>
            <a:r>
              <a:rPr lang="fr-FR" b="1" dirty="0">
                <a:solidFill>
                  <a:schemeClr val="bg1">
                    <a:lumMod val="50000"/>
                  </a:schemeClr>
                </a:solidFill>
              </a:rPr>
              <a:t>Fichier dhcpd.conf</a:t>
            </a:r>
          </a:p>
        </p:txBody>
      </p:sp>
      <p:pic>
        <p:nvPicPr>
          <p:cNvPr id="1026" name="Picture 2"/>
          <p:cNvPicPr>
            <a:picLocks noChangeAspect="1" noChangeArrowheads="1"/>
          </p:cNvPicPr>
          <p:nvPr/>
        </p:nvPicPr>
        <p:blipFill>
          <a:blip r:embed="rId2" cstate="print"/>
          <a:srcRect l="20750" t="26775" r="52685" b="36644"/>
          <a:stretch>
            <a:fillRect/>
          </a:stretch>
        </p:blipFill>
        <p:spPr bwMode="auto">
          <a:xfrm>
            <a:off x="1259632" y="1673424"/>
            <a:ext cx="6696744" cy="518457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0000" lnSpcReduction="20000"/>
          </a:bodyPr>
          <a:lstStyle/>
          <a:p>
            <a:pPr algn="just">
              <a:buFont typeface="Wingdings" pitchFamily="2" charset="2"/>
              <a:buChar char="q"/>
            </a:pPr>
            <a:r>
              <a:rPr lang="fr-FR" dirty="0"/>
              <a:t>Le serveur DHCP assignera au client une adresse IP comprise entre 192.168.1.10 et 192.168.1.100 ou entre 192.168.1.150 et 192.168.1.200 pour une durée de 600 secondes. </a:t>
            </a:r>
          </a:p>
          <a:p>
            <a:pPr algn="just">
              <a:buFont typeface="Wingdings" pitchFamily="2" charset="2"/>
              <a:buChar char="q"/>
            </a:pPr>
            <a:endParaRPr lang="fr-FR" dirty="0"/>
          </a:p>
          <a:p>
            <a:pPr algn="just">
              <a:buFont typeface="Wingdings" pitchFamily="2" charset="2"/>
              <a:buChar char="q"/>
            </a:pPr>
            <a:r>
              <a:rPr lang="fr-FR" dirty="0"/>
              <a:t>Le client peut spécifier une période de temps spécifique, dans ce cas, le temps d'allocation maximum est de 7200 secondes.</a:t>
            </a:r>
          </a:p>
          <a:p>
            <a:pPr algn="just">
              <a:buFont typeface="Wingdings" pitchFamily="2" charset="2"/>
              <a:buChar char="q"/>
            </a:pPr>
            <a:endParaRPr lang="fr-FR" dirty="0"/>
          </a:p>
          <a:p>
            <a:pPr algn="just">
              <a:buFont typeface="Wingdings" pitchFamily="2" charset="2"/>
              <a:buChar char="q"/>
            </a:pPr>
            <a:r>
              <a:rPr lang="fr-FR" dirty="0"/>
              <a:t>Le serveur va également informer le client qu'il doit utiliser :</a:t>
            </a:r>
          </a:p>
          <a:p>
            <a:pPr marL="711200" indent="0" algn="just">
              <a:buFont typeface="Wingdings" pitchFamily="2" charset="2"/>
              <a:buChar char="Ø"/>
            </a:pPr>
            <a:r>
              <a:rPr lang="fr-FR" dirty="0"/>
              <a:t> Un masque de sous réseau à 255.255.255.0</a:t>
            </a:r>
          </a:p>
          <a:p>
            <a:pPr marL="711200" indent="0" algn="just">
              <a:buFont typeface="Wingdings" pitchFamily="2" charset="2"/>
              <a:buChar char="Ø"/>
            </a:pPr>
            <a:r>
              <a:rPr lang="fr-FR" dirty="0"/>
              <a:t> Une adresse de multidiffusion à 192.168.1.255</a:t>
            </a:r>
          </a:p>
          <a:p>
            <a:pPr marL="711200" indent="0" algn="just">
              <a:buFont typeface="Wingdings" pitchFamily="2" charset="2"/>
              <a:buChar char="Ø"/>
            </a:pPr>
            <a:r>
              <a:rPr lang="fr-FR" dirty="0"/>
              <a:t> Une adresse de routeur/passerelle à 192.168.1.254</a:t>
            </a:r>
          </a:p>
          <a:p>
            <a:pPr marL="711200" indent="0" algn="just">
              <a:buFont typeface="Wingdings" pitchFamily="2" charset="2"/>
              <a:buChar char="Ø"/>
            </a:pPr>
            <a:r>
              <a:rPr lang="fr-FR" dirty="0"/>
              <a:t> Des serveurs DNS à 192.168.1.1 et 192.168.1.2</a:t>
            </a:r>
          </a:p>
          <a:p>
            <a:pPr marL="711200" indent="0" algn="just">
              <a:buFont typeface="Wingdings" pitchFamily="2" charset="2"/>
              <a:buChar char="Ø"/>
            </a:pPr>
            <a:r>
              <a:rPr lang="fr-FR" dirty="0"/>
              <a:t> Un suffixe DNS ubuntu-fr.lan</a:t>
            </a:r>
          </a:p>
          <a:p>
            <a:pPr marL="711200" indent="0" algn="just">
              <a:buFont typeface="Wingdings" pitchFamily="2" charset="2"/>
              <a:buChar char="Ø"/>
            </a:pPr>
            <a:r>
              <a:rPr lang="fr-FR" dirty="0"/>
              <a:t> Un serveur de temps</a:t>
            </a:r>
          </a:p>
          <a:p>
            <a:pPr algn="just">
              <a:buFont typeface="Wingdings" pitchFamily="2" charset="2"/>
              <a:buChar char="q"/>
            </a:pPr>
            <a:endParaRPr lang="fr-FR" dirty="0"/>
          </a:p>
        </p:txBody>
      </p:sp>
      <p:sp>
        <p:nvSpPr>
          <p:cNvPr id="5" name="Titre 1"/>
          <p:cNvSpPr txBox="1">
            <a:spLocks/>
          </p:cNvSpPr>
          <p:nvPr/>
        </p:nvSpPr>
        <p:spPr>
          <a:xfrm>
            <a:off x="609600" y="427038"/>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a:ln>
                  <a:noFill/>
                </a:ln>
                <a:solidFill>
                  <a:srgbClr val="C00000"/>
                </a:solidFill>
                <a:effectLst/>
                <a:uLnTx/>
                <a:uFillTx/>
                <a:latin typeface="+mj-lt"/>
                <a:ea typeface="+mj-ea"/>
                <a:cs typeface="+mj-cs"/>
              </a:rPr>
              <a:t>Configuration</a:t>
            </a:r>
            <a:br>
              <a:rPr kumimoji="0" lang="fr-FR" sz="4400" b="1" i="0" u="none" strike="noStrike" kern="1200" cap="none" spc="0" normalizeH="0" baseline="0" noProof="0" dirty="0">
                <a:ln>
                  <a:noFill/>
                </a:ln>
                <a:solidFill>
                  <a:srgbClr val="C00000"/>
                </a:solidFill>
                <a:effectLst/>
                <a:uLnTx/>
                <a:uFillTx/>
                <a:latin typeface="+mj-lt"/>
                <a:ea typeface="+mj-ea"/>
                <a:cs typeface="+mj-cs"/>
              </a:rPr>
            </a:br>
            <a:r>
              <a:rPr kumimoji="0" lang="fr-FR" sz="4400" b="1" i="0" u="none" strike="noStrike" kern="1200" cap="none" spc="0" normalizeH="0" baseline="0" noProof="0" dirty="0">
                <a:ln>
                  <a:noFill/>
                </a:ln>
                <a:solidFill>
                  <a:schemeClr val="bg1">
                    <a:lumMod val="50000"/>
                  </a:schemeClr>
                </a:solidFill>
                <a:effectLst/>
                <a:uLnTx/>
                <a:uFillTx/>
                <a:latin typeface="+mj-lt"/>
                <a:ea typeface="+mj-ea"/>
                <a:cs typeface="+mj-cs"/>
              </a:rPr>
              <a:t>Fichier dhcpd.conf</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l="20750" t="23743" r="57113" b="47218"/>
          <a:stretch>
            <a:fillRect/>
          </a:stretch>
        </p:blipFill>
        <p:spPr bwMode="auto">
          <a:xfrm>
            <a:off x="1619672" y="1844824"/>
            <a:ext cx="5760640" cy="4248472"/>
          </a:xfrm>
          <a:prstGeom prst="rect">
            <a:avLst/>
          </a:prstGeom>
          <a:noFill/>
          <a:ln w="9525">
            <a:noFill/>
            <a:miter lim="800000"/>
            <a:headEnd/>
            <a:tailEnd/>
          </a:ln>
        </p:spPr>
      </p:pic>
      <p:sp>
        <p:nvSpPr>
          <p:cNvPr id="5" name="Titre 1"/>
          <p:cNvSpPr txBox="1">
            <a:spLocks noGrp="1"/>
          </p:cNvSpPr>
          <p:nvPr>
            <p:ph type="title"/>
          </p:nvPr>
        </p:nvSpPr>
        <p:spPr>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a:ln>
                  <a:noFill/>
                </a:ln>
                <a:solidFill>
                  <a:srgbClr val="C00000"/>
                </a:solidFill>
                <a:effectLst/>
                <a:uLnTx/>
                <a:uFillTx/>
                <a:latin typeface="+mj-lt"/>
                <a:ea typeface="+mj-ea"/>
                <a:cs typeface="+mj-cs"/>
              </a:rPr>
              <a:t>Configuration</a:t>
            </a:r>
            <a:br>
              <a:rPr kumimoji="0" lang="fr-FR" sz="4400" b="1" i="0" u="none" strike="noStrike" kern="1200" cap="none" spc="0" normalizeH="0" baseline="0" noProof="0" dirty="0">
                <a:ln>
                  <a:noFill/>
                </a:ln>
                <a:solidFill>
                  <a:srgbClr val="C00000"/>
                </a:solidFill>
                <a:effectLst/>
                <a:uLnTx/>
                <a:uFillTx/>
                <a:latin typeface="+mj-lt"/>
                <a:ea typeface="+mj-ea"/>
                <a:cs typeface="+mj-cs"/>
              </a:rPr>
            </a:br>
            <a:r>
              <a:rPr kumimoji="0" lang="fr-FR" sz="4400" b="1" i="0" u="none" strike="noStrike" kern="1200" cap="none" spc="0" normalizeH="0" baseline="0" noProof="0" dirty="0">
                <a:ln>
                  <a:noFill/>
                </a:ln>
                <a:solidFill>
                  <a:schemeClr val="bg1">
                    <a:lumMod val="50000"/>
                  </a:schemeClr>
                </a:solidFill>
                <a:effectLst/>
                <a:uLnTx/>
                <a:uFillTx/>
                <a:latin typeface="+mj-lt"/>
                <a:ea typeface="+mj-ea"/>
                <a:cs typeface="+mj-cs"/>
              </a:rPr>
              <a:t>Fichier dhcpd.conf</a:t>
            </a:r>
          </a:p>
        </p:txBody>
      </p:sp>
      <p:sp>
        <p:nvSpPr>
          <p:cNvPr id="7" name="ZoneTexte 6"/>
          <p:cNvSpPr txBox="1"/>
          <p:nvPr/>
        </p:nvSpPr>
        <p:spPr>
          <a:xfrm>
            <a:off x="1187624" y="6237312"/>
            <a:ext cx="7072385" cy="369332"/>
          </a:xfrm>
          <a:prstGeom prst="rect">
            <a:avLst/>
          </a:prstGeom>
          <a:noFill/>
        </p:spPr>
        <p:txBody>
          <a:bodyPr wrap="none" rtlCol="0">
            <a:spAutoFit/>
          </a:bodyPr>
          <a:lstStyle/>
          <a:p>
            <a:r>
              <a:rPr lang="fr-FR" b="1" dirty="0"/>
              <a:t>Dans le cas où on veut attribuer des adresses statiques à certaines hôtes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buNone/>
            </a:pPr>
            <a:r>
              <a:rPr lang="fr-FR" dirty="0"/>
              <a:t>    Chaque ordinateur connecté à un réseau TCP/IP doit disposer de :</a:t>
            </a:r>
          </a:p>
          <a:p>
            <a:pPr algn="just">
              <a:buNone/>
            </a:pPr>
            <a:endParaRPr lang="fr-FR" dirty="0"/>
          </a:p>
          <a:p>
            <a:pPr algn="just">
              <a:buFont typeface="Wingdings" pitchFamily="2" charset="2"/>
              <a:buChar char="q"/>
            </a:pPr>
            <a:r>
              <a:rPr lang="fr-FR" dirty="0"/>
              <a:t> Une adresse IP unique dans votre réseau </a:t>
            </a:r>
          </a:p>
          <a:p>
            <a:pPr algn="just">
              <a:buFont typeface="Wingdings" pitchFamily="2" charset="2"/>
              <a:buChar char="q"/>
            </a:pPr>
            <a:r>
              <a:rPr lang="fr-FR" dirty="0"/>
              <a:t> Un masque de sous réseau</a:t>
            </a:r>
          </a:p>
          <a:p>
            <a:pPr algn="just">
              <a:buFont typeface="Wingdings" pitchFamily="2" charset="2"/>
              <a:buChar char="q"/>
            </a:pPr>
            <a:r>
              <a:rPr lang="fr-FR" dirty="0"/>
              <a:t> Une adresse de DNS</a:t>
            </a:r>
          </a:p>
          <a:p>
            <a:pPr algn="just">
              <a:buFont typeface="Wingdings" pitchFamily="2" charset="2"/>
              <a:buChar char="q"/>
            </a:pPr>
            <a:r>
              <a:rPr lang="fr-FR" dirty="0"/>
              <a:t> L'adresse de la passerelle qui vous permet d'accéder à Internet</a:t>
            </a:r>
          </a:p>
        </p:txBody>
      </p:sp>
      <p:sp>
        <p:nvSpPr>
          <p:cNvPr id="4" name="Titre 1"/>
          <p:cNvSpPr>
            <a:spLocks noGrp="1"/>
          </p:cNvSpPr>
          <p:nvPr>
            <p:ph type="title"/>
          </p:nvPr>
        </p:nvSpPr>
        <p:spPr/>
        <p:txBody>
          <a:bodyPr/>
          <a:lstStyle/>
          <a:p>
            <a:r>
              <a:rPr lang="fr-FR" b="1" dirty="0">
                <a:solidFill>
                  <a:srgbClr val="C00000"/>
                </a:solidFill>
              </a:rPr>
              <a:t>Introduction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l="21376" t="64272" r="60672" b="16636"/>
          <a:stretch>
            <a:fillRect/>
          </a:stretch>
        </p:blipFill>
        <p:spPr bwMode="auto">
          <a:xfrm>
            <a:off x="1187624" y="1916832"/>
            <a:ext cx="6984776" cy="4176464"/>
          </a:xfrm>
          <a:prstGeom prst="rect">
            <a:avLst/>
          </a:prstGeom>
          <a:noFill/>
          <a:ln w="9525">
            <a:noFill/>
            <a:miter lim="800000"/>
            <a:headEnd/>
            <a:tailEnd/>
          </a:ln>
        </p:spPr>
      </p:pic>
      <p:sp>
        <p:nvSpPr>
          <p:cNvPr id="6" name="Titre 1"/>
          <p:cNvSpPr txBox="1">
            <a:spLocks/>
          </p:cNvSpPr>
          <p:nvPr/>
        </p:nvSpPr>
        <p:spPr>
          <a:xfrm>
            <a:off x="609600" y="427038"/>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a:ln>
                  <a:noFill/>
                </a:ln>
                <a:solidFill>
                  <a:srgbClr val="C00000"/>
                </a:solidFill>
                <a:effectLst/>
                <a:uLnTx/>
                <a:uFillTx/>
                <a:latin typeface="+mj-lt"/>
                <a:ea typeface="+mj-ea"/>
                <a:cs typeface="+mj-cs"/>
              </a:rPr>
              <a:t>Configuration</a:t>
            </a:r>
            <a:br>
              <a:rPr kumimoji="0" lang="fr-FR" sz="4400" b="1" i="0" u="none" strike="noStrike" kern="1200" cap="none" spc="0" normalizeH="0" baseline="0" noProof="0" dirty="0">
                <a:ln>
                  <a:noFill/>
                </a:ln>
                <a:solidFill>
                  <a:srgbClr val="C00000"/>
                </a:solidFill>
                <a:effectLst/>
                <a:uLnTx/>
                <a:uFillTx/>
                <a:latin typeface="+mj-lt"/>
                <a:ea typeface="+mj-ea"/>
                <a:cs typeface="+mj-cs"/>
              </a:rPr>
            </a:br>
            <a:r>
              <a:rPr kumimoji="0" lang="fr-FR" sz="4400" b="1" i="0" u="none" strike="noStrike" kern="1200" cap="none" spc="0" normalizeH="0" baseline="0" noProof="0" dirty="0">
                <a:ln>
                  <a:noFill/>
                </a:ln>
                <a:solidFill>
                  <a:schemeClr val="bg1">
                    <a:lumMod val="50000"/>
                  </a:schemeClr>
                </a:solidFill>
                <a:effectLst/>
                <a:uLnTx/>
                <a:uFillTx/>
                <a:latin typeface="+mj-lt"/>
                <a:ea typeface="+mj-ea"/>
                <a:cs typeface="+mj-cs"/>
              </a:rPr>
              <a:t>leases (baux)</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411DDB-AFBE-448C-8CCC-280DD55B0499}"/>
              </a:ext>
            </a:extLst>
          </p:cNvPr>
          <p:cNvSpPr>
            <a:spLocks noGrp="1"/>
          </p:cNvSpPr>
          <p:nvPr>
            <p:ph type="title"/>
          </p:nvPr>
        </p:nvSpPr>
        <p:spPr/>
        <p:txBody>
          <a:bodyPr/>
          <a:lstStyle/>
          <a:p>
            <a:r>
              <a:rPr lang="fr-FR" dirty="0">
                <a:solidFill>
                  <a:srgbClr val="C00000"/>
                </a:solidFill>
              </a:rPr>
              <a:t>Tutoriel à suivre</a:t>
            </a:r>
          </a:p>
        </p:txBody>
      </p:sp>
      <p:sp>
        <p:nvSpPr>
          <p:cNvPr id="3" name="Espace réservé du contenu 2">
            <a:extLst>
              <a:ext uri="{FF2B5EF4-FFF2-40B4-BE49-F238E27FC236}">
                <a16:creationId xmlns:a16="http://schemas.microsoft.com/office/drawing/2014/main" id="{D70D2B2A-5845-4626-B872-36616BCF0F22}"/>
              </a:ext>
            </a:extLst>
          </p:cNvPr>
          <p:cNvSpPr>
            <a:spLocks noGrp="1"/>
          </p:cNvSpPr>
          <p:nvPr>
            <p:ph idx="1"/>
          </p:nvPr>
        </p:nvSpPr>
        <p:spPr/>
        <p:txBody>
          <a:bodyPr/>
          <a:lstStyle/>
          <a:p>
            <a:pPr marL="0" indent="0">
              <a:buNone/>
            </a:pPr>
            <a:r>
              <a:rPr lang="fr-FR" dirty="0">
                <a:hlinkClick r:id="rId2"/>
              </a:rPr>
              <a:t>https://www.youtube.com/watch?v=mN8pioIuZGQ</a:t>
            </a:r>
            <a:endParaRPr lang="fr-FR" dirty="0"/>
          </a:p>
          <a:p>
            <a:pPr marL="0" indent="0">
              <a:buNone/>
            </a:pPr>
            <a:endParaRPr lang="fr-FR" dirty="0"/>
          </a:p>
        </p:txBody>
      </p:sp>
    </p:spTree>
    <p:extLst>
      <p:ext uri="{BB962C8B-B14F-4D97-AF65-F5344CB8AC3E}">
        <p14:creationId xmlns:p14="http://schemas.microsoft.com/office/powerpoint/2010/main" val="2504687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172C1B-1001-469C-BC98-E718830631DD}"/>
              </a:ext>
            </a:extLst>
          </p:cNvPr>
          <p:cNvSpPr>
            <a:spLocks noGrp="1"/>
          </p:cNvSpPr>
          <p:nvPr>
            <p:ph type="title"/>
          </p:nvPr>
        </p:nvSpPr>
        <p:spPr/>
        <p:txBody>
          <a:bodyPr/>
          <a:lstStyle/>
          <a:p>
            <a:r>
              <a:rPr lang="fr-FR" b="1" dirty="0">
                <a:solidFill>
                  <a:srgbClr val="C00000"/>
                </a:solidFill>
              </a:rPr>
              <a:t>Introduction</a:t>
            </a:r>
            <a:endParaRPr lang="fr-FR" dirty="0"/>
          </a:p>
        </p:txBody>
      </p:sp>
      <p:sp>
        <p:nvSpPr>
          <p:cNvPr id="3" name="Espace réservé du contenu 2">
            <a:extLst>
              <a:ext uri="{FF2B5EF4-FFF2-40B4-BE49-F238E27FC236}">
                <a16:creationId xmlns:a16="http://schemas.microsoft.com/office/drawing/2014/main" id="{A7C39511-AC27-4752-AEEE-F56BCE5F13A6}"/>
              </a:ext>
            </a:extLst>
          </p:cNvPr>
          <p:cNvSpPr>
            <a:spLocks noGrp="1"/>
          </p:cNvSpPr>
          <p:nvPr>
            <p:ph idx="1"/>
          </p:nvPr>
        </p:nvSpPr>
        <p:spPr/>
        <p:txBody>
          <a:bodyPr/>
          <a:lstStyle/>
          <a:p>
            <a:pPr>
              <a:buFont typeface="Wingdings" panose="05000000000000000000" pitchFamily="2" charset="2"/>
              <a:buChar char="q"/>
            </a:pPr>
            <a:r>
              <a:rPr lang="fr-FR" dirty="0"/>
              <a:t>Pour obtenir une adresse IP:</a:t>
            </a:r>
          </a:p>
          <a:p>
            <a:pPr lvl="1">
              <a:buFont typeface="Wingdings" panose="05000000000000000000" pitchFamily="2" charset="2"/>
              <a:buChar char="§"/>
            </a:pPr>
            <a:r>
              <a:rPr lang="fr-FR" dirty="0"/>
              <a:t>Méthode manuelle</a:t>
            </a:r>
          </a:p>
          <a:p>
            <a:pPr lvl="1">
              <a:buFont typeface="Wingdings" panose="05000000000000000000" pitchFamily="2" charset="2"/>
              <a:buChar char="§"/>
            </a:pPr>
            <a:r>
              <a:rPr lang="fr-FR" dirty="0"/>
              <a:t>Méthode dynamique</a:t>
            </a:r>
          </a:p>
        </p:txBody>
      </p:sp>
    </p:spTree>
    <p:extLst>
      <p:ext uri="{BB962C8B-B14F-4D97-AF65-F5344CB8AC3E}">
        <p14:creationId xmlns:p14="http://schemas.microsoft.com/office/powerpoint/2010/main" val="4191321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Protocole DHCP</a:t>
            </a:r>
            <a:br>
              <a:rPr lang="fr-FR" b="1" dirty="0">
                <a:solidFill>
                  <a:srgbClr val="C00000"/>
                </a:solidFill>
              </a:rPr>
            </a:br>
            <a:r>
              <a:rPr lang="fr-FR" i="1" dirty="0"/>
              <a:t> </a:t>
            </a:r>
            <a:r>
              <a:rPr lang="fr-FR" b="1" i="1" dirty="0" err="1">
                <a:solidFill>
                  <a:srgbClr val="C00000"/>
                </a:solidFill>
              </a:rPr>
              <a:t>Dynamic</a:t>
            </a:r>
            <a:r>
              <a:rPr lang="fr-FR" b="1" i="1" dirty="0">
                <a:solidFill>
                  <a:srgbClr val="C00000"/>
                </a:solidFill>
              </a:rPr>
              <a:t> Host Configuration Protocol</a:t>
            </a:r>
            <a:endParaRPr lang="fr-FR" b="1" dirty="0">
              <a:solidFill>
                <a:srgbClr val="C00000"/>
              </a:solidFill>
            </a:endParaRPr>
          </a:p>
        </p:txBody>
      </p:sp>
      <p:sp>
        <p:nvSpPr>
          <p:cNvPr id="3" name="Espace réservé du contenu 2"/>
          <p:cNvSpPr>
            <a:spLocks noGrp="1"/>
          </p:cNvSpPr>
          <p:nvPr>
            <p:ph idx="1"/>
          </p:nvPr>
        </p:nvSpPr>
        <p:spPr/>
        <p:txBody>
          <a:bodyPr>
            <a:normAutofit fontScale="77500" lnSpcReduction="20000"/>
          </a:bodyPr>
          <a:lstStyle/>
          <a:p>
            <a:pPr algn="just">
              <a:lnSpc>
                <a:spcPct val="200000"/>
              </a:lnSpc>
              <a:buFont typeface="Wingdings" pitchFamily="2" charset="2"/>
              <a:buChar char="q"/>
            </a:pPr>
            <a:r>
              <a:rPr lang="fr-FR" dirty="0"/>
              <a:t> Les messages DHCP sont transmis via UDP. </a:t>
            </a:r>
          </a:p>
          <a:p>
            <a:pPr algn="just">
              <a:lnSpc>
                <a:spcPct val="200000"/>
              </a:lnSpc>
              <a:buFont typeface="Wingdings" pitchFamily="2" charset="2"/>
              <a:buChar char="q"/>
            </a:pPr>
            <a:r>
              <a:rPr lang="fr-FR" dirty="0"/>
              <a:t>La spécification standard a été officialisée en 1997 et a été enregistrée dans le </a:t>
            </a:r>
            <a:r>
              <a:rPr lang="fr-FR" b="1" dirty="0"/>
              <a:t>RFC 2131</a:t>
            </a:r>
            <a:r>
              <a:rPr lang="fr-FR" dirty="0"/>
              <a:t>. </a:t>
            </a:r>
          </a:p>
          <a:p>
            <a:pPr algn="just">
              <a:lnSpc>
                <a:spcPct val="200000"/>
              </a:lnSpc>
              <a:buFont typeface="Wingdings" pitchFamily="2" charset="2"/>
              <a:buChar char="q"/>
            </a:pPr>
            <a:r>
              <a:rPr lang="fr-FR" dirty="0"/>
              <a:t> Le client utilise le port 68 pour envoyer et recevoir ses messages.</a:t>
            </a:r>
          </a:p>
          <a:p>
            <a:pPr algn="just">
              <a:lnSpc>
                <a:spcPct val="200000"/>
              </a:lnSpc>
              <a:buFont typeface="Wingdings" pitchFamily="2" charset="2"/>
              <a:buChar char="q"/>
            </a:pPr>
            <a:r>
              <a:rPr lang="fr-FR" dirty="0"/>
              <a:t> Le serveur envoie et reçoit ses messages sur le port 67.</a:t>
            </a:r>
          </a:p>
          <a:p>
            <a:pPr algn="just">
              <a:lnSpc>
                <a:spcPct val="200000"/>
              </a:lnSpc>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Serveur DHCP</a:t>
            </a: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 Distribuer des adresses IP à des clients pour une durée déterminée.</a:t>
            </a:r>
          </a:p>
          <a:p>
            <a:pPr algn="just">
              <a:buFont typeface="Wingdings" pitchFamily="2" charset="2"/>
              <a:buChar char="q"/>
            </a:pPr>
            <a:r>
              <a:rPr lang="fr-FR" dirty="0"/>
              <a:t> Allouer au client, un bail d'accès au réseau (durée du bail). </a:t>
            </a:r>
          </a:p>
          <a:p>
            <a:pPr algn="just">
              <a:buFont typeface="Wingdings" pitchFamily="2" charset="2"/>
              <a:buChar char="q"/>
            </a:pPr>
            <a:r>
              <a:rPr lang="fr-FR" dirty="0"/>
              <a:t> Ce processus est mis en œuvre quand vous ouvrez une session chez un fournisseur d'accès Internet par modem. Le fournisseur d'accès, vous alloue une adresse IP de son réseau le temps de la liaison. Cette adresse est libérée, donc de nouveau disponible, lors de la fermeture de la session.</a:t>
            </a:r>
          </a:p>
          <a:p>
            <a:pPr algn="just">
              <a:buFont typeface="Wingdings" pitchFamily="2" charset="2"/>
              <a:buChar char="q"/>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Avantages</a:t>
            </a:r>
          </a:p>
        </p:txBody>
      </p:sp>
      <p:sp>
        <p:nvSpPr>
          <p:cNvPr id="3" name="Espace réservé du contenu 2"/>
          <p:cNvSpPr>
            <a:spLocks noGrp="1"/>
          </p:cNvSpPr>
          <p:nvPr>
            <p:ph idx="1"/>
          </p:nvPr>
        </p:nvSpPr>
        <p:spPr/>
        <p:txBody>
          <a:bodyPr>
            <a:normAutofit fontScale="92500"/>
          </a:bodyPr>
          <a:lstStyle/>
          <a:p>
            <a:pPr lvl="0" algn="just">
              <a:buFont typeface="Wingdings" pitchFamily="2" charset="2"/>
              <a:buChar char="q"/>
            </a:pPr>
            <a:r>
              <a:rPr lang="fr-FR" dirty="0"/>
              <a:t> Configuration de réseau TCP/IP fiable et simple.</a:t>
            </a:r>
          </a:p>
          <a:p>
            <a:pPr lvl="0" algn="just">
              <a:buFont typeface="Wingdings" pitchFamily="2" charset="2"/>
              <a:buChar char="q"/>
            </a:pPr>
            <a:r>
              <a:rPr lang="fr-FR" dirty="0"/>
              <a:t> Empêche les conflits d'adresses et permet de contrôler l'utilisation des adresses IP de façon centralisée. </a:t>
            </a:r>
          </a:p>
          <a:p>
            <a:pPr lvl="0" algn="just">
              <a:buFont typeface="Wingdings" pitchFamily="2" charset="2"/>
              <a:buChar char="q"/>
            </a:pPr>
            <a:r>
              <a:rPr lang="fr-FR" dirty="0"/>
              <a:t> Economie d'adresses : ce protocole est presque toujours utilisé par les fournisseurs d'accès Internet qui disposent d'un nombre d'adresses limité. </a:t>
            </a:r>
          </a:p>
          <a:p>
            <a:pPr lvl="0" algn="just">
              <a:buFont typeface="Wingdings" pitchFamily="2" charset="2"/>
              <a:buChar char="q"/>
            </a:pPr>
            <a:r>
              <a:rPr lang="fr-FR" dirty="0"/>
              <a:t> Les postes mobiles sont plus faciles à gérer.</a:t>
            </a:r>
          </a:p>
          <a:p>
            <a:pPr algn="just">
              <a:buFont typeface="Wingdings" pitchFamily="2" charset="2"/>
              <a:buChar char="q"/>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Inconvénients</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Le client utilise des trames de broadcast pour rechercher un serveur DHCP sur le réseau, ce qui charge le réseau. </a:t>
            </a:r>
          </a:p>
          <a:p>
            <a:pPr algn="just">
              <a:buFont typeface="Wingdings" pitchFamily="2" charset="2"/>
              <a:buChar char="q"/>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Fonctionnement</a:t>
            </a:r>
          </a:p>
        </p:txBody>
      </p:sp>
      <p:pic>
        <p:nvPicPr>
          <p:cNvPr id="4" name="Image 3" descr="Le dialogue de DHCP">
            <a:hlinkClick r:id="rId2" tooltip="&quot;dhcp:dialogue.png&quot;"/>
          </p:cNvPr>
          <p:cNvPicPr/>
          <p:nvPr/>
        </p:nvPicPr>
        <p:blipFill>
          <a:blip r:embed="rId3" cstate="print"/>
          <a:srcRect/>
          <a:stretch>
            <a:fillRect/>
          </a:stretch>
        </p:blipFill>
        <p:spPr bwMode="auto">
          <a:xfrm>
            <a:off x="467544" y="1556792"/>
            <a:ext cx="8496944" cy="453650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Fonctionnement</a:t>
            </a:r>
          </a:p>
        </p:txBody>
      </p:sp>
      <p:sp>
        <p:nvSpPr>
          <p:cNvPr id="3" name="Espace réservé du contenu 2"/>
          <p:cNvSpPr>
            <a:spLocks noGrp="1"/>
          </p:cNvSpPr>
          <p:nvPr>
            <p:ph idx="1"/>
          </p:nvPr>
        </p:nvSpPr>
        <p:spPr/>
        <p:txBody>
          <a:bodyPr>
            <a:normAutofit fontScale="62500" lnSpcReduction="20000"/>
          </a:bodyPr>
          <a:lstStyle/>
          <a:p>
            <a:pPr marL="514350" indent="-514350" algn="just">
              <a:buFont typeface="+mj-lt"/>
              <a:buAutoNum type="arabicPeriod"/>
            </a:pPr>
            <a:r>
              <a:rPr lang="fr-FR" dirty="0"/>
              <a:t>Le client émet un message de demande de bail IP (</a:t>
            </a:r>
            <a:r>
              <a:rPr lang="fr-FR" b="1" dirty="0"/>
              <a:t>DHCPDISCOVER</a:t>
            </a:r>
            <a:r>
              <a:rPr lang="fr-FR" dirty="0"/>
              <a:t>) qui est envoyé sous forme d'une diffusion sur le réseau avec adresse IP source 0.0.0.0 et adresse IP destination 255.255.255.255 et adresse MAC.</a:t>
            </a:r>
          </a:p>
          <a:p>
            <a:pPr marL="514350" indent="-514350" algn="just">
              <a:buFont typeface="+mj-lt"/>
              <a:buAutoNum type="arabicPeriod"/>
            </a:pPr>
            <a:r>
              <a:rPr lang="fr-FR" dirty="0"/>
              <a:t>Les serveurs DHCP répondent en proposant une adresse IP (masque, passerelle) avec une durée de bail et l'adresse IP du serveur DHCP (</a:t>
            </a:r>
            <a:r>
              <a:rPr lang="fr-FR" b="1" dirty="0"/>
              <a:t>DHCOFFER</a:t>
            </a:r>
            <a:r>
              <a:rPr lang="fr-FR" dirty="0"/>
              <a:t>)</a:t>
            </a:r>
          </a:p>
          <a:p>
            <a:pPr marL="514350" indent="-514350" algn="just">
              <a:buFont typeface="+mj-lt"/>
              <a:buAutoNum type="arabicPeriod"/>
            </a:pPr>
            <a:r>
              <a:rPr lang="fr-FR" dirty="0"/>
              <a:t>Le client sélectionne la première adresse IP (s'il y a plusieurs serveurs DHCP) reçue et envoie une demande d'utilisation de cette adresse au serveur DHCP (</a:t>
            </a:r>
            <a:r>
              <a:rPr lang="fr-FR" b="1" dirty="0"/>
              <a:t>DHCPREQUEST</a:t>
            </a:r>
            <a:r>
              <a:rPr lang="fr-FR" dirty="0"/>
              <a:t>). Son message envoyé par diffusion comporte l'identification du serveur sélectionné qui est informé que son offre a été retenue ; tous les autres serveurs DHCP retirent leur offre et les adresses proposées redeviennent disponibles.</a:t>
            </a:r>
          </a:p>
          <a:p>
            <a:pPr marL="514350" indent="-514350" algn="just">
              <a:buFont typeface="+mj-lt"/>
              <a:buAutoNum type="arabicPeriod"/>
            </a:pPr>
            <a:r>
              <a:rPr lang="fr-FR" dirty="0"/>
              <a:t>Le serveur DHCP accuse réception de la demande et accorde l'adresse en bail (</a:t>
            </a:r>
            <a:r>
              <a:rPr lang="fr-FR" b="1" dirty="0"/>
              <a:t>DHCPACK</a:t>
            </a:r>
            <a:r>
              <a:rPr lang="fr-FR" dirty="0"/>
              <a:t>).</a:t>
            </a:r>
          </a:p>
          <a:p>
            <a:pPr marL="514350" indent="-514350" algn="just">
              <a:buFont typeface="+mj-lt"/>
              <a:buAutoNum type="arabicPeriod"/>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2502</TotalTime>
  <Words>993</Words>
  <Application>Microsoft Office PowerPoint</Application>
  <PresentationFormat>Affichage à l'écran (4:3)</PresentationFormat>
  <Paragraphs>94</Paragraphs>
  <Slides>21</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21</vt:i4>
      </vt:variant>
    </vt:vector>
  </HeadingPairs>
  <TitlesOfParts>
    <vt:vector size="25" baseType="lpstr">
      <vt:lpstr>Arial</vt:lpstr>
      <vt:lpstr>Calibri</vt:lpstr>
      <vt:lpstr>Wingdings</vt:lpstr>
      <vt:lpstr>Thème Office</vt:lpstr>
      <vt:lpstr>Présentation PowerPoint</vt:lpstr>
      <vt:lpstr>Introduction</vt:lpstr>
      <vt:lpstr>Introduction</vt:lpstr>
      <vt:lpstr>Protocole DHCP  Dynamic Host Configuration Protocol</vt:lpstr>
      <vt:lpstr>Serveur DHCP</vt:lpstr>
      <vt:lpstr>Avantages</vt:lpstr>
      <vt:lpstr>Inconvénients</vt:lpstr>
      <vt:lpstr>Fonctionnement</vt:lpstr>
      <vt:lpstr>Fonctionnement</vt:lpstr>
      <vt:lpstr>Bail</vt:lpstr>
      <vt:lpstr>DHCP statique</vt:lpstr>
      <vt:lpstr> Configuration d'un serveur DHCP </vt:lpstr>
      <vt:lpstr>Configuration d’un client DHCP</vt:lpstr>
      <vt:lpstr>IPCONFIG</vt:lpstr>
      <vt:lpstr>Présentation PowerPoint</vt:lpstr>
      <vt:lpstr>Installation et configuration</vt:lpstr>
      <vt:lpstr>Configuration Fichier dhcpd.conf</vt:lpstr>
      <vt:lpstr>Présentation PowerPoint</vt:lpstr>
      <vt:lpstr>Configuration Fichier dhcpd.conf</vt:lpstr>
      <vt:lpstr>Présentation PowerPoint</vt:lpstr>
      <vt:lpstr>Tutoriel à suivre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49</cp:revision>
  <dcterms:created xsi:type="dcterms:W3CDTF">2016-02-16T20:12:18Z</dcterms:created>
  <dcterms:modified xsi:type="dcterms:W3CDTF">2024-01-14T09:46:25Z</dcterms:modified>
</cp:coreProperties>
</file>