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59" r:id="rId5"/>
    <p:sldId id="258" r:id="rId6"/>
    <p:sldId id="262" r:id="rId7"/>
    <p:sldId id="263" r:id="rId8"/>
    <p:sldId id="264" r:id="rId9"/>
    <p:sldId id="265" r:id="rId10"/>
    <p:sldId id="260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A01"/>
    <a:srgbClr val="007033"/>
    <a:srgbClr val="FFFF99"/>
    <a:srgbClr val="FE9202"/>
    <a:srgbClr val="FFF3E7"/>
    <a:srgbClr val="5EEC3C"/>
    <a:srgbClr val="FFDC47"/>
    <a:srgbClr val="CCCC00"/>
    <a:srgbClr val="FFCC66"/>
    <a:srgbClr val="99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60"/>
  </p:normalViewPr>
  <p:slideViewPr>
    <p:cSldViewPr>
      <p:cViewPr varScale="1">
        <p:scale>
          <a:sx n="91" d="100"/>
          <a:sy n="91" d="100"/>
        </p:scale>
        <p:origin x="-76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DFC15-1F8E-4527-8FE8-067A809073A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75D32-7422-4FC5-AA05-948798ADE30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003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553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724456"/>
            <a:ext cx="8246070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4A0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960930"/>
            <a:ext cx="824607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8CDD009C-B9D2-4912-9537-F6CEE0CEED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35950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4A0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97406"/>
            <a:ext cx="5955495" cy="335835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281175"/>
            <a:ext cx="8246071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28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4A0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1363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28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4A0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363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	Verbs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Chapter   II</a:t>
            </a:r>
            <a:endParaRPr lang="en-US" dirty="0"/>
          </a:p>
        </p:txBody>
      </p:sp>
      <p:sp>
        <p:nvSpPr>
          <p:cNvPr id="4" name="Rectangle 166"/>
          <p:cNvSpPr txBox="1">
            <a:spLocks noChangeArrowheads="1"/>
          </p:cNvSpPr>
          <p:nvPr/>
        </p:nvSpPr>
        <p:spPr bwMode="auto">
          <a:xfrm>
            <a:off x="0" y="4857766"/>
            <a:ext cx="1714480" cy="285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kern="0" dirty="0">
                <a:solidFill>
                  <a:schemeClr val="bg1"/>
                </a:solidFill>
                <a:latin typeface="Lucida Handwriting" pitchFamily="66" charset="0"/>
                <a:cs typeface="+mn-cs"/>
              </a:rPr>
              <a:t>By A. A. BOUBRIS</a:t>
            </a:r>
            <a:endParaRPr lang="es-ES" sz="1200" kern="0" dirty="0">
              <a:solidFill>
                <a:schemeClr val="bg1"/>
              </a:solidFill>
              <a:latin typeface="Lucida Handwriting" pitchFamily="66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  <p:pic>
        <p:nvPicPr>
          <p:cNvPr id="1026" name="Picture 2" descr="C:\Users\N's\AppData\Local\Microsoft\Windows\Temporary Internet Files\Content.IE5\O0OJNF2N\clip-art-smiley-face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098593" y="3116463"/>
            <a:ext cx="1160844" cy="9286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Verbs are …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Words that express an </a:t>
            </a:r>
            <a:r>
              <a:rPr lang="en-US" dirty="0" smtClean="0">
                <a:solidFill>
                  <a:srgbClr val="C00000"/>
                </a:solidFill>
              </a:rPr>
              <a:t>action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They give the </a:t>
            </a:r>
            <a:r>
              <a:rPr lang="en-US" dirty="0" smtClean="0">
                <a:solidFill>
                  <a:srgbClr val="C00000"/>
                </a:solidFill>
              </a:rPr>
              <a:t>idea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of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C00000"/>
                </a:solidFill>
              </a:rPr>
              <a:t>doing something</a:t>
            </a:r>
            <a:r>
              <a:rPr lang="en-US" dirty="0" smtClean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B0F0"/>
                </a:solidFill>
              </a:rPr>
              <a:t>For example: </a:t>
            </a:r>
            <a:r>
              <a:rPr lang="en-US" dirty="0" smtClean="0"/>
              <a:t>To code – To open / close – To restart …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Some verbs give the </a:t>
            </a:r>
            <a:r>
              <a:rPr lang="en-US" dirty="0" smtClean="0">
                <a:solidFill>
                  <a:srgbClr val="C00000"/>
                </a:solidFill>
              </a:rPr>
              <a:t>idea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of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C00000"/>
                </a:solidFill>
              </a:rPr>
              <a:t>being</a:t>
            </a:r>
            <a:r>
              <a:rPr lang="en-US" dirty="0" smtClean="0"/>
              <a:t>.”</a:t>
            </a:r>
            <a:br>
              <a:rPr lang="en-US" dirty="0" smtClean="0"/>
            </a:br>
            <a:r>
              <a:rPr lang="en-US" dirty="0" smtClean="0">
                <a:solidFill>
                  <a:srgbClr val="00B0F0"/>
                </a:solidFill>
              </a:rPr>
              <a:t>For example: </a:t>
            </a:r>
            <a:r>
              <a:rPr lang="en-US" dirty="0" smtClean="0"/>
              <a:t>To be – To have – To Seem …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A verb always has a </a:t>
            </a:r>
            <a:r>
              <a:rPr lang="en-US" dirty="0" smtClean="0">
                <a:solidFill>
                  <a:srgbClr val="C00000"/>
                </a:solidFill>
              </a:rPr>
              <a:t>subject</a:t>
            </a:r>
            <a:r>
              <a:rPr lang="en-US" dirty="0" smtClean="0"/>
              <a:t> – someone who does the action of the verb.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They describe: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Action</a:t>
            </a:r>
            <a:r>
              <a:rPr lang="en-US" dirty="0" smtClean="0"/>
              <a:t>:	He repaired the printer.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State</a:t>
            </a:r>
            <a:r>
              <a:rPr lang="en-US" dirty="0" smtClean="0"/>
              <a:t>: 	My printer is repaired.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There are </a:t>
            </a:r>
            <a:r>
              <a:rPr lang="en-US" dirty="0" smtClean="0">
                <a:solidFill>
                  <a:srgbClr val="00B0F0"/>
                </a:solidFill>
              </a:rPr>
              <a:t>two categories</a:t>
            </a:r>
            <a:r>
              <a:rPr lang="en-US" dirty="0" smtClean="0"/>
              <a:t> of verbs:</a:t>
            </a:r>
            <a:r>
              <a:rPr lang="en-US" dirty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Main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verbs</a:t>
            </a:r>
            <a:r>
              <a:rPr lang="en-US" dirty="0" smtClean="0"/>
              <a:t>: 		Read – Study – Pray – Be – Do – Have … 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Helping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verbs</a:t>
            </a:r>
            <a:r>
              <a:rPr lang="en-US" dirty="0" smtClean="0"/>
              <a:t>: 	Can – Will – Must - Be – Do – Have  …  </a:t>
            </a:r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Helping Verbs and Main Verbs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Read the following sentences:</a:t>
            </a:r>
          </a:p>
          <a:p>
            <a:pPr>
              <a:buFontTx/>
              <a:buChar char="-"/>
            </a:pPr>
            <a:r>
              <a:rPr lang="en-US" dirty="0" smtClean="0"/>
              <a:t>Students will …</a:t>
            </a:r>
          </a:p>
          <a:p>
            <a:pPr>
              <a:buFontTx/>
              <a:buChar char="-"/>
            </a:pPr>
            <a:r>
              <a:rPr lang="en-US" dirty="0" smtClean="0"/>
              <a:t>The teacher must … </a:t>
            </a:r>
          </a:p>
          <a:p>
            <a:pPr>
              <a:buFontTx/>
              <a:buChar char="-"/>
            </a:pPr>
            <a:r>
              <a:rPr lang="en-US" dirty="0" smtClean="0"/>
              <a:t>My </a:t>
            </a:r>
            <a:r>
              <a:rPr lang="en-US" dirty="0" err="1" smtClean="0"/>
              <a:t>MacBook</a:t>
            </a:r>
            <a:r>
              <a:rPr lang="en-US" dirty="0" smtClean="0"/>
              <a:t> was … </a:t>
            </a:r>
          </a:p>
          <a:p>
            <a:pPr>
              <a:buNone/>
            </a:pPr>
            <a:endParaRPr lang="en-US" dirty="0"/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Helping verbs help the Main verbs</a:t>
            </a:r>
            <a:r>
              <a:rPr lang="en-US" dirty="0" smtClean="0">
                <a:solidFill>
                  <a:srgbClr val="00B0F0"/>
                </a:solidFill>
              </a:rPr>
              <a:t>:</a:t>
            </a:r>
            <a:br>
              <a:rPr lang="en-US" dirty="0" smtClean="0">
                <a:solidFill>
                  <a:srgbClr val="00B0F0"/>
                </a:solidFill>
              </a:rPr>
            </a:br>
            <a:endParaRPr lang="en-US" dirty="0" smtClean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en-US" dirty="0" smtClean="0"/>
              <a:t>Students </a:t>
            </a:r>
            <a:r>
              <a:rPr lang="en-US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The teacher </a:t>
            </a:r>
            <a:r>
              <a:rPr lang="en-US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them.</a:t>
            </a:r>
          </a:p>
          <a:p>
            <a:pPr>
              <a:buFontTx/>
              <a:buChar char="-"/>
            </a:pPr>
            <a:r>
              <a:rPr lang="en-US" dirty="0" smtClean="0"/>
              <a:t>My </a:t>
            </a:r>
            <a:r>
              <a:rPr lang="en-US" dirty="0" err="1" smtClean="0"/>
              <a:t>MacBook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stolen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 descr="C:\Users\N's\AppData\Local\Microsoft\Windows\Temporary Internet Files\Content.IE5\1KNH7GMY\No_understand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000114"/>
            <a:ext cx="1266625" cy="1357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0294" y="281175"/>
            <a:ext cx="8246071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Helping Verbs: Auxiliaries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4439" y="2070355"/>
            <a:ext cx="3211677" cy="3696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be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3929" y="2513015"/>
            <a:ext cx="3211677" cy="22164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Used to make </a:t>
            </a:r>
            <a:r>
              <a:rPr lang="en-US" b="1" dirty="0" smtClean="0"/>
              <a:t>continuous</a:t>
            </a:r>
            <a:r>
              <a:rPr lang="en-US" dirty="0" smtClean="0"/>
              <a:t> </a:t>
            </a:r>
            <a:r>
              <a:rPr lang="en-US" b="1" dirty="0" smtClean="0"/>
              <a:t>tenses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- He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watching</a:t>
            </a:r>
            <a:r>
              <a:rPr lang="en-US" dirty="0" smtClean="0"/>
              <a:t> a movie.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Used to make the </a:t>
            </a:r>
            <a:r>
              <a:rPr lang="en-US" b="1" dirty="0" smtClean="0"/>
              <a:t>passive</a:t>
            </a:r>
            <a:r>
              <a:rPr lang="en-US" dirty="0" smtClean="0"/>
              <a:t> </a:t>
            </a:r>
            <a:r>
              <a:rPr lang="en-US" b="1" dirty="0" smtClean="0"/>
              <a:t>voice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- The user </a:t>
            </a:r>
            <a:r>
              <a:rPr lang="en-US" dirty="0" smtClean="0">
                <a:solidFill>
                  <a:srgbClr val="FF0000"/>
                </a:solidFill>
              </a:rPr>
              <a:t>was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banned</a:t>
            </a:r>
            <a:r>
              <a:rPr lang="en-US" dirty="0" smtClean="0"/>
              <a:t> by the admin.</a:t>
            </a:r>
          </a:p>
          <a:p>
            <a:endParaRPr lang="en-US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4"/>
          </p:nvPr>
        </p:nvSpPr>
        <p:spPr>
          <a:xfrm>
            <a:off x="1285852" y="1357304"/>
            <a:ext cx="6500858" cy="642942"/>
          </a:xfrm>
        </p:spPr>
        <p:txBody>
          <a:bodyPr>
            <a:noAutofit/>
          </a:bodyPr>
          <a:lstStyle/>
          <a:p>
            <a:pPr algn="l"/>
            <a:r>
              <a:rPr lang="en-US" sz="1700" dirty="0" smtClean="0"/>
              <a:t>The three most important helping verbs are known as auxiliaries: </a:t>
            </a:r>
            <a:br>
              <a:rPr lang="en-US" sz="1700" dirty="0" smtClean="0"/>
            </a:br>
            <a:r>
              <a:rPr lang="en-US" sz="1700" dirty="0" smtClean="0"/>
              <a:t>		To be – To have – To do</a:t>
            </a:r>
          </a:p>
          <a:p>
            <a:pPr algn="l"/>
            <a:endParaRPr lang="en-US" sz="1700" dirty="0" smtClean="0"/>
          </a:p>
        </p:txBody>
      </p:sp>
      <p:sp>
        <p:nvSpPr>
          <p:cNvPr id="13" name="Text Placeholder 4"/>
          <p:cNvSpPr>
            <a:spLocks noGrp="1"/>
          </p:cNvSpPr>
          <p:nvPr>
            <p:ph type="body" idx="1"/>
          </p:nvPr>
        </p:nvSpPr>
        <p:spPr>
          <a:xfrm>
            <a:off x="2659899" y="2059845"/>
            <a:ext cx="3211677" cy="3696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have</a:t>
            </a:r>
            <a:endParaRPr lang="en-US" dirty="0"/>
          </a:p>
        </p:txBody>
      </p:sp>
      <p:sp>
        <p:nvSpPr>
          <p:cNvPr id="14" name="Content Placeholder 5"/>
          <p:cNvSpPr txBox="1">
            <a:spLocks/>
          </p:cNvSpPr>
          <p:nvPr/>
        </p:nvSpPr>
        <p:spPr>
          <a:xfrm>
            <a:off x="3000364" y="2500312"/>
            <a:ext cx="3487820" cy="2233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 make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perfect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tenses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I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understood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lesson.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 Placeholder 4"/>
          <p:cNvSpPr>
            <a:spLocks noGrp="1"/>
          </p:cNvSpPr>
          <p:nvPr>
            <p:ph type="body" idx="1"/>
          </p:nvPr>
        </p:nvSpPr>
        <p:spPr>
          <a:xfrm>
            <a:off x="5844429" y="2059845"/>
            <a:ext cx="3211677" cy="3696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do </a:t>
            </a:r>
            <a:endParaRPr lang="en-US" dirty="0"/>
          </a:p>
        </p:txBody>
      </p:sp>
      <p:sp>
        <p:nvSpPr>
          <p:cNvPr id="16" name="Content Placeholder 5"/>
          <p:cNvSpPr txBox="1">
            <a:spLocks/>
          </p:cNvSpPr>
          <p:nvPr/>
        </p:nvSpPr>
        <p:spPr>
          <a:xfrm>
            <a:off x="5844429" y="2555055"/>
            <a:ext cx="3211677" cy="223538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 make the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negative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I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truth.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to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make the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interrogative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b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videogames?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N's\AppData\Local\Microsoft\Windows\Temporary Internet Files\Content.IE5\O0OJNF2N\600px-High-contrast-mail-mark-important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63550"/>
            <a:ext cx="714348" cy="714348"/>
          </a:xfrm>
          <a:prstGeom prst="rect">
            <a:avLst/>
          </a:prstGeom>
          <a:noFill/>
        </p:spPr>
      </p:pic>
      <p:cxnSp>
        <p:nvCxnSpPr>
          <p:cNvPr id="17" name="Connecteur droit 16"/>
          <p:cNvCxnSpPr/>
          <p:nvPr/>
        </p:nvCxnSpPr>
        <p:spPr>
          <a:xfrm rot="5400000">
            <a:off x="2108183" y="3535369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4965703" y="3535369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p"/>
      <p:bldP spid="12" grpId="0" build="p"/>
      <p:bldP spid="13" grpId="0" build="allAtOnce"/>
      <p:bldP spid="14" grpId="0" build="p"/>
      <p:bldP spid="15" grpId="0" build="allAtOnce"/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0294" y="281175"/>
            <a:ext cx="8246071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Helping Verbs: Modals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0" y="1951960"/>
            <a:ext cx="3286116" cy="114300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Can </a:t>
            </a:r>
            <a:r>
              <a:rPr lang="en-US" dirty="0" smtClean="0"/>
              <a:t>/ Could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Ability </a:t>
            </a:r>
            <a:r>
              <a:rPr lang="en-US" dirty="0" smtClean="0">
                <a:solidFill>
                  <a:schemeClr val="tx1"/>
                </a:solidFill>
              </a:rPr>
              <a:t>– Permission - Request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4"/>
          </p:nvPr>
        </p:nvSpPr>
        <p:spPr>
          <a:xfrm>
            <a:off x="857224" y="1357304"/>
            <a:ext cx="7643866" cy="57150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Modals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are</a:t>
            </a:r>
            <a:r>
              <a:rPr lang="en-US" dirty="0" smtClean="0"/>
              <a:t> also considered as </a:t>
            </a:r>
            <a:r>
              <a:rPr lang="en-US" dirty="0" smtClean="0">
                <a:solidFill>
                  <a:srgbClr val="00B0F0"/>
                </a:solidFill>
              </a:rPr>
              <a:t>helping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verbs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because </a:t>
            </a:r>
            <a:r>
              <a:rPr lang="en-US" dirty="0" smtClean="0">
                <a:solidFill>
                  <a:srgbClr val="00B0F0"/>
                </a:solidFill>
              </a:rPr>
              <a:t>they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help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main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verb</a:t>
            </a:r>
            <a:r>
              <a:rPr lang="en-US" dirty="0" smtClean="0"/>
              <a:t> of the sentence.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idx="1"/>
          </p:nvPr>
        </p:nvSpPr>
        <p:spPr>
          <a:xfrm>
            <a:off x="3143240" y="2000246"/>
            <a:ext cx="3211677" cy="1095523"/>
          </a:xfrm>
        </p:spPr>
        <p:txBody>
          <a:bodyPr>
            <a:noAutofit/>
          </a:bodyPr>
          <a:lstStyle/>
          <a:p>
            <a:r>
              <a:rPr lang="en-US" sz="1900" dirty="0" smtClean="0"/>
              <a:t>Will / </a:t>
            </a:r>
            <a:r>
              <a:rPr lang="en-US" sz="1900" dirty="0" smtClean="0"/>
              <a:t>Would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900" dirty="0" smtClean="0">
                <a:solidFill>
                  <a:schemeClr val="tx1"/>
                </a:solidFill>
              </a:rPr>
              <a:t>Future </a:t>
            </a:r>
            <a:r>
              <a:rPr lang="en-US" sz="1900" dirty="0" smtClean="0">
                <a:solidFill>
                  <a:schemeClr val="tx1"/>
                </a:solidFill>
              </a:rPr>
              <a:t>– Decision</a:t>
            </a:r>
            <a:endParaRPr lang="en-US" sz="1900" dirty="0">
              <a:solidFill>
                <a:schemeClr val="tx1"/>
              </a:solidFill>
            </a:endParaRPr>
          </a:p>
        </p:txBody>
      </p:sp>
      <p:sp>
        <p:nvSpPr>
          <p:cNvPr id="15" name="Text Placeholder 4"/>
          <p:cNvSpPr>
            <a:spLocks noGrp="1"/>
          </p:cNvSpPr>
          <p:nvPr>
            <p:ph type="body" idx="1"/>
          </p:nvPr>
        </p:nvSpPr>
        <p:spPr>
          <a:xfrm>
            <a:off x="0" y="3357568"/>
            <a:ext cx="3211677" cy="1071570"/>
          </a:xfrm>
        </p:spPr>
        <p:txBody>
          <a:bodyPr>
            <a:noAutofit/>
          </a:bodyPr>
          <a:lstStyle/>
          <a:p>
            <a:r>
              <a:rPr lang="en-US" sz="1900" dirty="0" smtClean="0"/>
              <a:t>Should</a:t>
            </a:r>
          </a:p>
          <a:p>
            <a:endParaRPr lang="en-US" sz="1900" dirty="0" smtClean="0"/>
          </a:p>
          <a:p>
            <a:r>
              <a:rPr lang="en-US" sz="1900" dirty="0" smtClean="0">
                <a:solidFill>
                  <a:schemeClr val="tx1"/>
                </a:solidFill>
              </a:rPr>
              <a:t>Advice </a:t>
            </a:r>
            <a:r>
              <a:rPr lang="en-US" sz="1900" dirty="0" smtClean="0">
                <a:solidFill>
                  <a:schemeClr val="tx1"/>
                </a:solidFill>
              </a:rPr>
              <a:t>– Necessity </a:t>
            </a:r>
            <a:endParaRPr lang="en-US" sz="1900" dirty="0">
              <a:solidFill>
                <a:schemeClr val="tx1"/>
              </a:solidFill>
            </a:endParaRPr>
          </a:p>
        </p:txBody>
      </p:sp>
      <p:sp>
        <p:nvSpPr>
          <p:cNvPr id="18" name="Text Placeholder 4"/>
          <p:cNvSpPr>
            <a:spLocks noGrp="1"/>
          </p:cNvSpPr>
          <p:nvPr>
            <p:ph type="body" idx="1"/>
          </p:nvPr>
        </p:nvSpPr>
        <p:spPr>
          <a:xfrm>
            <a:off x="6072198" y="3714758"/>
            <a:ext cx="3211677" cy="714380"/>
          </a:xfrm>
        </p:spPr>
        <p:txBody>
          <a:bodyPr>
            <a:noAutofit/>
          </a:bodyPr>
          <a:lstStyle/>
          <a:p>
            <a:r>
              <a:rPr lang="en-US" sz="1900" dirty="0" smtClean="0"/>
              <a:t>Must</a:t>
            </a:r>
          </a:p>
          <a:p>
            <a:endParaRPr lang="en-US" sz="1900" dirty="0" smtClean="0"/>
          </a:p>
          <a:p>
            <a:r>
              <a:rPr lang="en-US" sz="1900" dirty="0" smtClean="0">
                <a:solidFill>
                  <a:schemeClr val="tx1"/>
                </a:solidFill>
              </a:rPr>
              <a:t>Obligation - Deduction</a:t>
            </a:r>
            <a:endParaRPr lang="en-US" sz="1900" dirty="0">
              <a:solidFill>
                <a:schemeClr val="tx1"/>
              </a:solidFill>
            </a:endParaRPr>
          </a:p>
        </p:txBody>
      </p:sp>
      <p:pic>
        <p:nvPicPr>
          <p:cNvPr id="9" name="Picture 2" descr="C:\Users\N's\AppData\Local\Microsoft\Windows\Temporary Internet Files\Content.IE5\O0OJNF2N\600px-High-contrast-mail-mark-important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63550"/>
            <a:ext cx="714348" cy="714348"/>
          </a:xfrm>
          <a:prstGeom prst="rect">
            <a:avLst/>
          </a:prstGeom>
          <a:noFill/>
        </p:spPr>
      </p:pic>
      <p:cxnSp>
        <p:nvCxnSpPr>
          <p:cNvPr id="10" name="Connecteur droit 9"/>
          <p:cNvCxnSpPr/>
          <p:nvPr/>
        </p:nvCxnSpPr>
        <p:spPr>
          <a:xfrm rot="5400000">
            <a:off x="2108183" y="3535369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>
            <a:off x="4965703" y="3463931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 Placeholder 4"/>
          <p:cNvSpPr>
            <a:spLocks noGrp="1"/>
          </p:cNvSpPr>
          <p:nvPr>
            <p:ph type="body" idx="1"/>
          </p:nvPr>
        </p:nvSpPr>
        <p:spPr>
          <a:xfrm>
            <a:off x="5857884" y="1714494"/>
            <a:ext cx="3568899" cy="1357322"/>
          </a:xfrm>
        </p:spPr>
        <p:txBody>
          <a:bodyPr>
            <a:noAutofit/>
          </a:bodyPr>
          <a:lstStyle/>
          <a:p>
            <a:r>
              <a:rPr lang="en-US" sz="1900" dirty="0" smtClean="0"/>
              <a:t>May / </a:t>
            </a:r>
            <a:r>
              <a:rPr lang="en-US" sz="1900" dirty="0" smtClean="0"/>
              <a:t>Might</a:t>
            </a:r>
          </a:p>
          <a:p>
            <a:endParaRPr lang="en-US" sz="1200" dirty="0" smtClean="0"/>
          </a:p>
          <a:p>
            <a:r>
              <a:rPr lang="en-US" sz="1900" dirty="0" smtClean="0">
                <a:solidFill>
                  <a:schemeClr val="tx1"/>
                </a:solidFill>
              </a:rPr>
              <a:t>Possibility</a:t>
            </a:r>
            <a:endParaRPr lang="en-US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2" grpId="0" build="p"/>
      <p:bldP spid="13" grpId="0" build="p"/>
      <p:bldP spid="15" grpId="0" build="p"/>
      <p:bldP spid="18" grpId="0" build="p"/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42844" y="0"/>
            <a:ext cx="3008313" cy="871538"/>
          </a:xfrm>
        </p:spPr>
        <p:txBody>
          <a:bodyPr/>
          <a:lstStyle/>
          <a:p>
            <a:r>
              <a:rPr lang="en-US" dirty="0" smtClean="0"/>
              <a:t>Exercise N°1:</a:t>
            </a:r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He is developing a new software.</a:t>
            </a:r>
          </a:p>
          <a:p>
            <a:r>
              <a:rPr lang="en-US" sz="2400" dirty="0" smtClean="0"/>
              <a:t>All computers have a CPU.</a:t>
            </a:r>
          </a:p>
          <a:p>
            <a:r>
              <a:rPr lang="en-US" sz="2400" dirty="0" smtClean="0"/>
              <a:t>I do not use social media.</a:t>
            </a:r>
          </a:p>
          <a:p>
            <a:r>
              <a:rPr lang="en-US" sz="2400" dirty="0" smtClean="0"/>
              <a:t>A computer is an electronic machine.</a:t>
            </a:r>
          </a:p>
          <a:p>
            <a:r>
              <a:rPr lang="en-US" sz="2400" dirty="0" smtClean="0"/>
              <a:t>You should protect your files.</a:t>
            </a:r>
          </a:p>
          <a:p>
            <a:r>
              <a:rPr lang="en-US" sz="2400" dirty="0" smtClean="0"/>
              <a:t>He has upgraded the software.</a:t>
            </a:r>
          </a:p>
          <a:p>
            <a:endParaRPr lang="fr-FR" sz="24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half" idx="2"/>
          </p:nvPr>
        </p:nvSpPr>
        <p:spPr>
          <a:xfrm>
            <a:off x="357159" y="1076326"/>
            <a:ext cx="3108356" cy="3518297"/>
          </a:xfrm>
        </p:spPr>
        <p:txBody>
          <a:bodyPr>
            <a:normAutofit/>
          </a:bodyPr>
          <a:lstStyle/>
          <a:p>
            <a:endParaRPr lang="fr-FR" sz="1500" dirty="0" smtClean="0"/>
          </a:p>
          <a:p>
            <a:pPr>
              <a:buFont typeface="Arial" charset="0"/>
              <a:buChar char="•"/>
              <a:defRPr/>
            </a:pPr>
            <a:r>
              <a:rPr lang="en-US" sz="1500" dirty="0" smtClean="0"/>
              <a:t> </a:t>
            </a:r>
            <a:r>
              <a:rPr lang="en-US" sz="1600" dirty="0" smtClean="0"/>
              <a:t>Find the verbs in each of the following sentences.</a:t>
            </a:r>
          </a:p>
          <a:p>
            <a:pPr>
              <a:buFont typeface="Arial" charset="0"/>
              <a:buChar char="•"/>
              <a:defRPr/>
            </a:pPr>
            <a:endParaRPr lang="en-US" sz="1600" dirty="0" smtClean="0"/>
          </a:p>
          <a:p>
            <a:pPr>
              <a:buFont typeface="Arial" charset="0"/>
              <a:buChar char="•"/>
              <a:defRPr/>
            </a:pPr>
            <a:r>
              <a:rPr lang="en-US" sz="1600" dirty="0" smtClean="0"/>
              <a:t> </a:t>
            </a:r>
            <a:r>
              <a:rPr lang="en-US" sz="1600" dirty="0" smtClean="0"/>
              <a:t>Say if they are main verbs or helping verbs. </a:t>
            </a:r>
          </a:p>
          <a:p>
            <a:pPr>
              <a:buFont typeface="Arial" charset="0"/>
              <a:buChar char="•"/>
              <a:defRPr/>
            </a:pPr>
            <a:endParaRPr lang="en-US" sz="1600" dirty="0" smtClean="0"/>
          </a:p>
          <a:p>
            <a:pPr>
              <a:buFont typeface="Arial" charset="0"/>
              <a:buChar char="•"/>
              <a:defRPr/>
            </a:pPr>
            <a:r>
              <a:rPr lang="en-US" sz="1600" dirty="0" smtClean="0"/>
              <a:t> In case they are helping verbs, say if they are auxiliaries or modals.</a:t>
            </a:r>
          </a:p>
          <a:p>
            <a:endParaRPr lang="fr-FR" sz="1500" dirty="0"/>
          </a:p>
        </p:txBody>
      </p:sp>
      <p:pic>
        <p:nvPicPr>
          <p:cNvPr id="10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929072"/>
            <a:ext cx="1285884" cy="105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Transitive and Intransitive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04" y="1378324"/>
            <a:ext cx="8246070" cy="3765176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1800" dirty="0" smtClean="0"/>
              <a:t>A </a:t>
            </a:r>
            <a:r>
              <a:rPr lang="en-US" sz="1800" dirty="0" smtClean="0">
                <a:solidFill>
                  <a:srgbClr val="00B0F0"/>
                </a:solidFill>
              </a:rPr>
              <a:t>transitive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verb</a:t>
            </a:r>
            <a:r>
              <a:rPr lang="en-US" sz="1800" dirty="0" smtClean="0"/>
              <a:t> is a verb that </a:t>
            </a:r>
            <a:r>
              <a:rPr lang="en-US" sz="1800" dirty="0" smtClean="0">
                <a:solidFill>
                  <a:srgbClr val="00B0F0"/>
                </a:solidFill>
              </a:rPr>
              <a:t>needs to be followed by a noun</a:t>
            </a:r>
            <a:r>
              <a:rPr lang="en-US" sz="1800" dirty="0" smtClean="0"/>
              <a:t>, in order to complete its meaning. 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He uses … ?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She wears … ?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They enjoy …? </a:t>
            </a:r>
            <a:br>
              <a:rPr lang="en-US" sz="1800" dirty="0" smtClean="0"/>
            </a:br>
            <a:endParaRPr lang="en-US" sz="1800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An </a:t>
            </a:r>
            <a:r>
              <a:rPr lang="en-US" sz="1800" dirty="0" smtClean="0">
                <a:solidFill>
                  <a:srgbClr val="00B0F0"/>
                </a:solidFill>
              </a:rPr>
              <a:t>intransitive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verb</a:t>
            </a:r>
            <a:r>
              <a:rPr lang="en-US" sz="1800" dirty="0" smtClean="0"/>
              <a:t> is verb that </a:t>
            </a:r>
            <a:r>
              <a:rPr lang="en-US" sz="1800" dirty="0" smtClean="0">
                <a:solidFill>
                  <a:srgbClr val="00B0F0"/>
                </a:solidFill>
              </a:rPr>
              <a:t>does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not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need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to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be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followed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by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a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00B0F0"/>
                </a:solidFill>
              </a:rPr>
              <a:t>noun</a:t>
            </a:r>
            <a:r>
              <a:rPr lang="en-US" sz="1800" dirty="0" smtClean="0"/>
              <a:t>, in order to have a complete meaning.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He smiles </a:t>
            </a:r>
            <a:r>
              <a:rPr lang="en-US" sz="1800" dirty="0" smtClean="0"/>
              <a:t>… </a:t>
            </a:r>
            <a:r>
              <a:rPr lang="en-US" sz="1800" dirty="0" smtClean="0"/>
              <a:t>a lot.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He speaks </a:t>
            </a:r>
            <a:r>
              <a:rPr lang="en-US" sz="1800" dirty="0" smtClean="0"/>
              <a:t>… </a:t>
            </a:r>
            <a:r>
              <a:rPr lang="en-US" sz="1800" dirty="0" smtClean="0"/>
              <a:t>English. </a:t>
            </a:r>
          </a:p>
          <a:p>
            <a:pPr algn="ctr">
              <a:buFontTx/>
              <a:buChar char="-"/>
            </a:pPr>
            <a:r>
              <a:rPr lang="en-US" sz="1800" dirty="0" smtClean="0"/>
              <a:t>He arrived </a:t>
            </a:r>
            <a:r>
              <a:rPr lang="en-US" sz="1800" dirty="0" smtClean="0"/>
              <a:t>… early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>
              <a:buFont typeface="Arial" charset="0"/>
              <a:buChar char="•"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57158" y="0"/>
            <a:ext cx="3008313" cy="871538"/>
          </a:xfrm>
        </p:spPr>
        <p:txBody>
          <a:bodyPr/>
          <a:lstStyle/>
          <a:p>
            <a:r>
              <a:rPr lang="en-US" dirty="0" smtClean="0"/>
              <a:t>Exercise N°2: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652978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algn="ctr"/>
            <a:r>
              <a:rPr lang="en-US" sz="2800" dirty="0" smtClean="0"/>
              <a:t>To prefer</a:t>
            </a:r>
          </a:p>
          <a:p>
            <a:pPr algn="ctr"/>
            <a:r>
              <a:rPr lang="en-US" sz="2800" dirty="0" smtClean="0"/>
              <a:t>To walk</a:t>
            </a:r>
          </a:p>
          <a:p>
            <a:pPr algn="ctr"/>
            <a:r>
              <a:rPr lang="en-US" sz="2800" dirty="0" smtClean="0"/>
              <a:t>To damage</a:t>
            </a:r>
          </a:p>
          <a:p>
            <a:pPr algn="ctr"/>
            <a:r>
              <a:rPr lang="en-US" sz="2800" dirty="0" smtClean="0"/>
              <a:t>To wait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1600" dirty="0" smtClean="0"/>
          </a:p>
          <a:p>
            <a:pPr>
              <a:buFont typeface="Arial" charset="0"/>
              <a:buChar char="•"/>
            </a:pPr>
            <a:endParaRPr lang="en-US" sz="1600" dirty="0" smtClean="0"/>
          </a:p>
          <a:p>
            <a:pPr>
              <a:buFont typeface="Arial" charset="0"/>
              <a:buChar char="•"/>
            </a:pPr>
            <a:r>
              <a:rPr lang="en-US" sz="1600" dirty="0" smtClean="0"/>
              <a:t> Use each of the following verbs in a simple sentence of your own.</a:t>
            </a:r>
          </a:p>
          <a:p>
            <a:pPr>
              <a:buFont typeface="Arial" charset="0"/>
              <a:buChar char="•"/>
            </a:pPr>
            <a:endParaRPr lang="en-US" sz="1600" dirty="0" smtClean="0"/>
          </a:p>
          <a:p>
            <a:pPr>
              <a:buFont typeface="Arial" charset="0"/>
              <a:buChar char="•"/>
            </a:pPr>
            <a:r>
              <a:rPr lang="en-US" sz="1600" dirty="0" smtClean="0"/>
              <a:t> Say if the verb is transitive or intransitive.</a:t>
            </a:r>
          </a:p>
          <a:p>
            <a:pPr>
              <a:buFont typeface="Arial" charset="0"/>
              <a:buChar char="•"/>
            </a:pPr>
            <a:endParaRPr lang="fr-FR" sz="1600" dirty="0"/>
          </a:p>
        </p:txBody>
      </p:sp>
      <p:pic>
        <p:nvPicPr>
          <p:cNvPr id="7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929072"/>
            <a:ext cx="1285884" cy="105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282</Words>
  <Application>Microsoft Office PowerPoint</Application>
  <PresentationFormat>Affichage à l'écran (16:9)</PresentationFormat>
  <Paragraphs>95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  Verbs </vt:lpstr>
      <vt:lpstr>Verbs are … ?</vt:lpstr>
      <vt:lpstr>Classification</vt:lpstr>
      <vt:lpstr>Helping Verbs and Main Verbs</vt:lpstr>
      <vt:lpstr>Helping Verbs: Auxiliaries </vt:lpstr>
      <vt:lpstr>Helping Verbs: Modals</vt:lpstr>
      <vt:lpstr>Exercise N°1:</vt:lpstr>
      <vt:lpstr>Transitive and Intransitive</vt:lpstr>
      <vt:lpstr>Exercise N°2:</vt:lpstr>
      <vt:lpstr>Thank you.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N's</cp:lastModifiedBy>
  <cp:revision>198</cp:revision>
  <dcterms:created xsi:type="dcterms:W3CDTF">2013-08-21T19:17:07Z</dcterms:created>
  <dcterms:modified xsi:type="dcterms:W3CDTF">2018-09-28T16:05:45Z</dcterms:modified>
</cp:coreProperties>
</file>