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handoutMasterIdLst>
    <p:handoutMasterId r:id="rId18"/>
  </p:handoutMasterIdLst>
  <p:sldIdLst>
    <p:sldId id="268" r:id="rId2"/>
    <p:sldId id="332" r:id="rId3"/>
    <p:sldId id="289" r:id="rId4"/>
    <p:sldId id="279" r:id="rId5"/>
    <p:sldId id="284" r:id="rId6"/>
    <p:sldId id="286" r:id="rId7"/>
    <p:sldId id="291" r:id="rId8"/>
    <p:sldId id="292" r:id="rId9"/>
    <p:sldId id="287" r:id="rId10"/>
    <p:sldId id="288" r:id="rId11"/>
    <p:sldId id="270" r:id="rId12"/>
    <p:sldId id="272" r:id="rId13"/>
    <p:sldId id="273" r:id="rId14"/>
    <p:sldId id="274" r:id="rId15"/>
    <p:sldId id="277" r:id="rId16"/>
    <p:sldId id="275" r:id="rId17"/>
  </p:sldIdLst>
  <p:sldSz cx="9144000" cy="6858000" type="screen4x3"/>
  <p:notesSz cx="9144000" cy="6858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0432" autoAdjust="0"/>
    <p:restoredTop sz="94660"/>
  </p:normalViewPr>
  <p:slideViewPr>
    <p:cSldViewPr>
      <p:cViewPr>
        <p:scale>
          <a:sx n="100" d="100"/>
          <a:sy n="100" d="100"/>
        </p:scale>
        <p:origin x="-50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image" Target="../media/image1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EF0191-F7C8-47E7-A261-1795CC455734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89C102E0-17EB-4581-BC5E-AFE6F7E49587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PE" dirty="0"/>
        </a:p>
      </dgm:t>
    </dgm:pt>
    <dgm:pt modelId="{A598A1EE-8E40-45A2-BC2E-FDC6D1436B59}" type="parTrans" cxnId="{BEE63327-8192-409D-8868-E1D8773A749F}">
      <dgm:prSet/>
      <dgm:spPr/>
      <dgm:t>
        <a:bodyPr/>
        <a:lstStyle/>
        <a:p>
          <a:endParaRPr lang="es-PE"/>
        </a:p>
      </dgm:t>
    </dgm:pt>
    <dgm:pt modelId="{E5CF7DAA-186F-4B22-8B7C-73A72A40AB4B}" type="sibTrans" cxnId="{BEE63327-8192-409D-8868-E1D8773A749F}">
      <dgm:prSet/>
      <dgm:spPr>
        <a:noFill/>
      </dgm:spPr>
      <dgm:t>
        <a:bodyPr/>
        <a:lstStyle/>
        <a:p>
          <a:endParaRPr lang="es-PE"/>
        </a:p>
      </dgm:t>
    </dgm:pt>
    <dgm:pt modelId="{2431AB91-BEDF-40B9-9D6B-B2C0126AD7B6}">
      <dgm:prSet phldrT="[Texto]"/>
      <dgm:spPr/>
      <dgm:t>
        <a:bodyPr/>
        <a:lstStyle/>
        <a:p>
          <a:r>
            <a:rPr lang="es-E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Qué es saber leer?</a:t>
          </a:r>
        </a:p>
        <a:p>
          <a:endParaRPr lang="es-ES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es-ES" b="1" dirty="0" smtClean="0"/>
            <a:t>Saber leer implica mucho más que descifrar signos y símbolos.</a:t>
          </a:r>
        </a:p>
        <a:p>
          <a:r>
            <a:rPr lang="es-ES" b="1" dirty="0" smtClean="0"/>
            <a:t>Saber leer significa la capacidad de la persona para comprender cabalmente el sentido de ese acto de “lectura”.</a:t>
          </a:r>
          <a:endParaRPr lang="es-PE" dirty="0"/>
        </a:p>
      </dgm:t>
    </dgm:pt>
    <dgm:pt modelId="{0818FC77-A5C7-4F94-8050-D4D406376A44}" type="sibTrans" cxnId="{397E6E7B-2AFB-4C0E-BDF2-473FDBB9EF56}">
      <dgm:prSet/>
      <dgm:spPr/>
      <dgm:t>
        <a:bodyPr/>
        <a:lstStyle/>
        <a:p>
          <a:endParaRPr lang="es-PE"/>
        </a:p>
      </dgm:t>
    </dgm:pt>
    <dgm:pt modelId="{C3374B26-961D-46E8-8256-3867FDFF6D8F}" type="parTrans" cxnId="{397E6E7B-2AFB-4C0E-BDF2-473FDBB9EF56}">
      <dgm:prSet/>
      <dgm:spPr/>
      <dgm:t>
        <a:bodyPr/>
        <a:lstStyle/>
        <a:p>
          <a:endParaRPr lang="es-PE"/>
        </a:p>
      </dgm:t>
    </dgm:pt>
    <dgm:pt modelId="{3319965E-4508-48B9-BC88-7019CD64CB48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PE" dirty="0" smtClean="0"/>
        </a:p>
        <a:p>
          <a:endParaRPr lang="es-PE" dirty="0"/>
        </a:p>
      </dgm:t>
    </dgm:pt>
    <dgm:pt modelId="{6C96A402-A121-46A4-A917-243477D003D9}" type="sibTrans" cxnId="{C7216503-4C95-405D-8B41-DFB7FA41B16A}">
      <dgm:prSet/>
      <dgm:spPr/>
      <dgm:t>
        <a:bodyPr/>
        <a:lstStyle/>
        <a:p>
          <a:endParaRPr lang="es-PE"/>
        </a:p>
      </dgm:t>
    </dgm:pt>
    <dgm:pt modelId="{FE1BEE8E-E4AB-43E4-9FC0-BD1E64EFDCEC}" type="parTrans" cxnId="{C7216503-4C95-405D-8B41-DFB7FA41B16A}">
      <dgm:prSet/>
      <dgm:spPr/>
      <dgm:t>
        <a:bodyPr/>
        <a:lstStyle/>
        <a:p>
          <a:endParaRPr lang="es-PE"/>
        </a:p>
      </dgm:t>
    </dgm:pt>
    <dgm:pt modelId="{1170E95B-BEAC-467E-9970-ADDA628EF74F}" type="pres">
      <dgm:prSet presAssocID="{00EF0191-F7C8-47E7-A261-1795CC455734}" presName="Name0" presStyleCnt="0">
        <dgm:presLayoutVars>
          <dgm:dir/>
          <dgm:resizeHandles val="exact"/>
        </dgm:presLayoutVars>
      </dgm:prSet>
      <dgm:spPr/>
    </dgm:pt>
    <dgm:pt modelId="{D8ADCD31-94D9-442E-A226-B6CE075CF18C}" type="pres">
      <dgm:prSet presAssocID="{00EF0191-F7C8-47E7-A261-1795CC455734}" presName="vNodes" presStyleCnt="0"/>
      <dgm:spPr/>
    </dgm:pt>
    <dgm:pt modelId="{D3848E97-2CDD-490E-A4C6-2A4F85679117}" type="pres">
      <dgm:prSet presAssocID="{89C102E0-17EB-4581-BC5E-AFE6F7E49587}" presName="node" presStyleLbl="node1" presStyleIdx="0" presStyleCnt="3" custLinFactY="166981" custLinFactNeighborX="-23256" custLinFactNeighborY="2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C3AD79BF-3280-43E0-9196-C4EF76DE0F5B}" type="pres">
      <dgm:prSet presAssocID="{E5CF7DAA-186F-4B22-8B7C-73A72A40AB4B}" presName="spacerT" presStyleCnt="0"/>
      <dgm:spPr/>
    </dgm:pt>
    <dgm:pt modelId="{7EAC61D7-DFEA-4E11-9E20-28ED8A68DCD5}" type="pres">
      <dgm:prSet presAssocID="{E5CF7DAA-186F-4B22-8B7C-73A72A40AB4B}" presName="sibTrans" presStyleLbl="sibTrans2D1" presStyleIdx="0" presStyleCnt="2" custLinFactX="100000" custLinFactY="84962" custLinFactNeighborX="111002" custLinFactNeighborY="100000"/>
      <dgm:spPr/>
      <dgm:t>
        <a:bodyPr/>
        <a:lstStyle/>
        <a:p>
          <a:endParaRPr lang="es-PE"/>
        </a:p>
      </dgm:t>
    </dgm:pt>
    <dgm:pt modelId="{2534489C-8710-4546-A611-1744A7D5F02F}" type="pres">
      <dgm:prSet presAssocID="{E5CF7DAA-186F-4B22-8B7C-73A72A40AB4B}" presName="spacerB" presStyleCnt="0"/>
      <dgm:spPr/>
    </dgm:pt>
    <dgm:pt modelId="{A9211267-63E3-4CEE-9BBA-AE766B0EF8B9}" type="pres">
      <dgm:prSet presAssocID="{3319965E-4508-48B9-BC88-7019CD64CB48}" presName="node" presStyleLbl="node1" presStyleIdx="1" presStyleCnt="3" custLinFactX="144415" custLinFactY="15188" custLinFactNeighborX="200000" custLinFactNeighborY="100000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8366FBC2-C8C4-47A1-8B18-338EC76757BC}" type="pres">
      <dgm:prSet presAssocID="{00EF0191-F7C8-47E7-A261-1795CC455734}" presName="sibTransLast" presStyleLbl="sibTrans2D1" presStyleIdx="1" presStyleCnt="2"/>
      <dgm:spPr/>
      <dgm:t>
        <a:bodyPr/>
        <a:lstStyle/>
        <a:p>
          <a:endParaRPr lang="es-PE"/>
        </a:p>
      </dgm:t>
    </dgm:pt>
    <dgm:pt modelId="{152C573F-A647-4467-81E3-7729287B5643}" type="pres">
      <dgm:prSet presAssocID="{00EF0191-F7C8-47E7-A261-1795CC455734}" presName="connectorText" presStyleLbl="sibTrans2D1" presStyleIdx="1" presStyleCnt="2"/>
      <dgm:spPr/>
      <dgm:t>
        <a:bodyPr/>
        <a:lstStyle/>
        <a:p>
          <a:endParaRPr lang="es-PE"/>
        </a:p>
      </dgm:t>
    </dgm:pt>
    <dgm:pt modelId="{206D7EAF-FFBE-4D9D-8678-17BD960BC9EE}" type="pres">
      <dgm:prSet presAssocID="{00EF0191-F7C8-47E7-A261-1795CC455734}" presName="lastNode" presStyleLbl="node1" presStyleIdx="2" presStyleCnt="3" custScaleX="1289835" custScaleY="1132720" custLinFactX="-82396" custLinFactNeighborX="-100000" custLinFactNeighborY="16182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2DACC0E3-2C61-45E7-BAF3-CB272AA4E20C}" type="presOf" srcId="{6C96A402-A121-46A4-A917-243477D003D9}" destId="{8366FBC2-C8C4-47A1-8B18-338EC76757BC}" srcOrd="0" destOrd="0" presId="urn:microsoft.com/office/officeart/2005/8/layout/equation2"/>
    <dgm:cxn modelId="{1A836368-F984-4993-9142-05021AA7B0BF}" type="presOf" srcId="{E5CF7DAA-186F-4B22-8B7C-73A72A40AB4B}" destId="{7EAC61D7-DFEA-4E11-9E20-28ED8A68DCD5}" srcOrd="0" destOrd="0" presId="urn:microsoft.com/office/officeart/2005/8/layout/equation2"/>
    <dgm:cxn modelId="{BEE63327-8192-409D-8868-E1D8773A749F}" srcId="{00EF0191-F7C8-47E7-A261-1795CC455734}" destId="{89C102E0-17EB-4581-BC5E-AFE6F7E49587}" srcOrd="0" destOrd="0" parTransId="{A598A1EE-8E40-45A2-BC2E-FDC6D1436B59}" sibTransId="{E5CF7DAA-186F-4B22-8B7C-73A72A40AB4B}"/>
    <dgm:cxn modelId="{4E834A45-88DC-41E2-8846-1F1267515925}" type="presOf" srcId="{2431AB91-BEDF-40B9-9D6B-B2C0126AD7B6}" destId="{206D7EAF-FFBE-4D9D-8678-17BD960BC9EE}" srcOrd="0" destOrd="0" presId="urn:microsoft.com/office/officeart/2005/8/layout/equation2"/>
    <dgm:cxn modelId="{7C442273-D434-479E-99CF-FBC26F472F50}" type="presOf" srcId="{6C96A402-A121-46A4-A917-243477D003D9}" destId="{152C573F-A647-4467-81E3-7729287B5643}" srcOrd="1" destOrd="0" presId="urn:microsoft.com/office/officeart/2005/8/layout/equation2"/>
    <dgm:cxn modelId="{89A62786-8936-4E63-9BD5-544F18320DC2}" type="presOf" srcId="{89C102E0-17EB-4581-BC5E-AFE6F7E49587}" destId="{D3848E97-2CDD-490E-A4C6-2A4F85679117}" srcOrd="0" destOrd="0" presId="urn:microsoft.com/office/officeart/2005/8/layout/equation2"/>
    <dgm:cxn modelId="{C7216503-4C95-405D-8B41-DFB7FA41B16A}" srcId="{00EF0191-F7C8-47E7-A261-1795CC455734}" destId="{3319965E-4508-48B9-BC88-7019CD64CB48}" srcOrd="1" destOrd="0" parTransId="{FE1BEE8E-E4AB-43E4-9FC0-BD1E64EFDCEC}" sibTransId="{6C96A402-A121-46A4-A917-243477D003D9}"/>
    <dgm:cxn modelId="{2A29F762-4526-41A5-91D2-CCB3CA6DD959}" type="presOf" srcId="{3319965E-4508-48B9-BC88-7019CD64CB48}" destId="{A9211267-63E3-4CEE-9BBA-AE766B0EF8B9}" srcOrd="0" destOrd="0" presId="urn:microsoft.com/office/officeart/2005/8/layout/equation2"/>
    <dgm:cxn modelId="{397E6E7B-2AFB-4C0E-BDF2-473FDBB9EF56}" srcId="{00EF0191-F7C8-47E7-A261-1795CC455734}" destId="{2431AB91-BEDF-40B9-9D6B-B2C0126AD7B6}" srcOrd="2" destOrd="0" parTransId="{C3374B26-961D-46E8-8256-3867FDFF6D8F}" sibTransId="{0818FC77-A5C7-4F94-8050-D4D406376A44}"/>
    <dgm:cxn modelId="{8BFEE819-BE94-4895-9FC5-2F998B0F04DF}" type="presOf" srcId="{00EF0191-F7C8-47E7-A261-1795CC455734}" destId="{1170E95B-BEAC-467E-9970-ADDA628EF74F}" srcOrd="0" destOrd="0" presId="urn:microsoft.com/office/officeart/2005/8/layout/equation2"/>
    <dgm:cxn modelId="{8B8D6349-1B45-401A-AE5A-CA96EA459A6D}" type="presParOf" srcId="{1170E95B-BEAC-467E-9970-ADDA628EF74F}" destId="{D8ADCD31-94D9-442E-A226-B6CE075CF18C}" srcOrd="0" destOrd="0" presId="urn:microsoft.com/office/officeart/2005/8/layout/equation2"/>
    <dgm:cxn modelId="{5B8F72A7-70A0-475B-A8AA-424FD176047C}" type="presParOf" srcId="{D8ADCD31-94D9-442E-A226-B6CE075CF18C}" destId="{D3848E97-2CDD-490E-A4C6-2A4F85679117}" srcOrd="0" destOrd="0" presId="urn:microsoft.com/office/officeart/2005/8/layout/equation2"/>
    <dgm:cxn modelId="{F17276A9-4727-458D-B7D3-EF2023538FBE}" type="presParOf" srcId="{D8ADCD31-94D9-442E-A226-B6CE075CF18C}" destId="{C3AD79BF-3280-43E0-9196-C4EF76DE0F5B}" srcOrd="1" destOrd="0" presId="urn:microsoft.com/office/officeart/2005/8/layout/equation2"/>
    <dgm:cxn modelId="{6D83E1DF-913E-40F8-BB91-9FB256773C2B}" type="presParOf" srcId="{D8ADCD31-94D9-442E-A226-B6CE075CF18C}" destId="{7EAC61D7-DFEA-4E11-9E20-28ED8A68DCD5}" srcOrd="2" destOrd="0" presId="urn:microsoft.com/office/officeart/2005/8/layout/equation2"/>
    <dgm:cxn modelId="{B0224E9F-D3D1-4A92-BC5D-BD5DC20897EC}" type="presParOf" srcId="{D8ADCD31-94D9-442E-A226-B6CE075CF18C}" destId="{2534489C-8710-4546-A611-1744A7D5F02F}" srcOrd="3" destOrd="0" presId="urn:microsoft.com/office/officeart/2005/8/layout/equation2"/>
    <dgm:cxn modelId="{B40CA6EE-E6CA-42D3-AD39-C3A858DD79A7}" type="presParOf" srcId="{D8ADCD31-94D9-442E-A226-B6CE075CF18C}" destId="{A9211267-63E3-4CEE-9BBA-AE766B0EF8B9}" srcOrd="4" destOrd="0" presId="urn:microsoft.com/office/officeart/2005/8/layout/equation2"/>
    <dgm:cxn modelId="{4E7070C5-2B34-48F0-9444-50034114E4BB}" type="presParOf" srcId="{1170E95B-BEAC-467E-9970-ADDA628EF74F}" destId="{8366FBC2-C8C4-47A1-8B18-338EC76757BC}" srcOrd="1" destOrd="0" presId="urn:microsoft.com/office/officeart/2005/8/layout/equation2"/>
    <dgm:cxn modelId="{D70834BA-94C0-4A1C-97D8-7C21D17F1BB4}" type="presParOf" srcId="{8366FBC2-C8C4-47A1-8B18-338EC76757BC}" destId="{152C573F-A647-4467-81E3-7729287B5643}" srcOrd="0" destOrd="0" presId="urn:microsoft.com/office/officeart/2005/8/layout/equation2"/>
    <dgm:cxn modelId="{91E3D918-9EE9-46B0-81AD-B7FC00712370}" type="presParOf" srcId="{1170E95B-BEAC-467E-9970-ADDA628EF74F}" destId="{206D7EAF-FFBE-4D9D-8678-17BD960BC9EE}" srcOrd="2" destOrd="0" presId="urn:microsoft.com/office/officeart/2005/8/layout/equati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5D23A-FDF3-4D43-BA23-97C82CB65C7A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PE"/>
        </a:p>
      </dgm:t>
    </dgm:pt>
    <dgm:pt modelId="{B533F34D-2C23-46B1-942D-0F6101967DBC}">
      <dgm:prSet phldrT="[Texto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Saber leer</a:t>
          </a:r>
          <a:endParaRPr lang="es-PE" dirty="0"/>
        </a:p>
      </dgm:t>
    </dgm:pt>
    <dgm:pt modelId="{B59C5242-A098-4BB0-A35D-B1F89118CD42}" type="parTrans" cxnId="{38464A14-B44D-47B7-BF85-8F7AB2AB388D}">
      <dgm:prSet/>
      <dgm:spPr/>
      <dgm:t>
        <a:bodyPr/>
        <a:lstStyle/>
        <a:p>
          <a:endParaRPr lang="es-PE"/>
        </a:p>
      </dgm:t>
    </dgm:pt>
    <dgm:pt modelId="{29C67386-F5AD-4B48-B34A-40C7BB33350A}" type="sibTrans" cxnId="{38464A14-B44D-47B7-BF85-8F7AB2AB388D}">
      <dgm:prSet/>
      <dgm:spPr/>
      <dgm:t>
        <a:bodyPr/>
        <a:lstStyle/>
        <a:p>
          <a:endParaRPr lang="es-PE"/>
        </a:p>
      </dgm:t>
    </dgm:pt>
    <dgm:pt modelId="{C6771731-3D23-4224-9ED2-823C6DB58913}" type="pres">
      <dgm:prSet presAssocID="{7655D23A-FDF3-4D43-BA23-97C82CB65C7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PE"/>
        </a:p>
      </dgm:t>
    </dgm:pt>
    <dgm:pt modelId="{9FC25270-DA47-44B4-9876-BB54D3574342}" type="pres">
      <dgm:prSet presAssocID="{B533F34D-2C23-46B1-942D-0F6101967DBC}" presName="vertOne" presStyleCnt="0"/>
      <dgm:spPr/>
    </dgm:pt>
    <dgm:pt modelId="{11BF7B49-C940-4DBF-8083-DF5295A53B4B}" type="pres">
      <dgm:prSet presAssocID="{B533F34D-2C23-46B1-942D-0F6101967DBC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PE"/>
        </a:p>
      </dgm:t>
    </dgm:pt>
    <dgm:pt modelId="{EA69F7CE-20B3-41AF-8FE8-49019FF9AD32}" type="pres">
      <dgm:prSet presAssocID="{B533F34D-2C23-46B1-942D-0F6101967DBC}" presName="horzOne" presStyleCnt="0"/>
      <dgm:spPr/>
    </dgm:pt>
  </dgm:ptLst>
  <dgm:cxnLst>
    <dgm:cxn modelId="{A56DA158-D793-49E2-9737-76FAB27D0F10}" type="presOf" srcId="{7655D23A-FDF3-4D43-BA23-97C82CB65C7A}" destId="{C6771731-3D23-4224-9ED2-823C6DB58913}" srcOrd="0" destOrd="0" presId="urn:microsoft.com/office/officeart/2005/8/layout/hierarchy4"/>
    <dgm:cxn modelId="{38464A14-B44D-47B7-BF85-8F7AB2AB388D}" srcId="{7655D23A-FDF3-4D43-BA23-97C82CB65C7A}" destId="{B533F34D-2C23-46B1-942D-0F6101967DBC}" srcOrd="0" destOrd="0" parTransId="{B59C5242-A098-4BB0-A35D-B1F89118CD42}" sibTransId="{29C67386-F5AD-4B48-B34A-40C7BB33350A}"/>
    <dgm:cxn modelId="{33A5D275-6A28-401C-8B59-9C425B0BEA8B}" type="presOf" srcId="{B533F34D-2C23-46B1-942D-0F6101967DBC}" destId="{11BF7B49-C940-4DBF-8083-DF5295A53B4B}" srcOrd="0" destOrd="0" presId="urn:microsoft.com/office/officeart/2005/8/layout/hierarchy4"/>
    <dgm:cxn modelId="{38D6844B-4870-4C55-9504-56909EFC84D9}" type="presParOf" srcId="{C6771731-3D23-4224-9ED2-823C6DB58913}" destId="{9FC25270-DA47-44B4-9876-BB54D3574342}" srcOrd="0" destOrd="0" presId="urn:microsoft.com/office/officeart/2005/8/layout/hierarchy4"/>
    <dgm:cxn modelId="{C83B9494-1C8B-465F-8C99-C39F52289DB1}" type="presParOf" srcId="{9FC25270-DA47-44B4-9876-BB54D3574342}" destId="{11BF7B49-C940-4DBF-8083-DF5295A53B4B}" srcOrd="0" destOrd="0" presId="urn:microsoft.com/office/officeart/2005/8/layout/hierarchy4"/>
    <dgm:cxn modelId="{5F1F663B-AA86-4580-A104-50AE0726D146}" type="presParOf" srcId="{9FC25270-DA47-44B4-9876-BB54D3574342}" destId="{EA69F7CE-20B3-41AF-8FE8-49019FF9AD32}" srcOrd="1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0E7FC4-A402-4D84-B370-86898246845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A25987A-34C7-4BD4-92D4-8F43B1A7F68A}">
      <dgm:prSet phldrT="[Texto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Pensar	</a:t>
          </a:r>
          <a:endParaRPr lang="es-PE" dirty="0"/>
        </a:p>
      </dgm:t>
    </dgm:pt>
    <dgm:pt modelId="{69439DC2-B3BF-474A-8574-54263B46A623}" type="parTrans" cxnId="{88F29521-8FFC-4A40-9359-A6103B0DF9DD}">
      <dgm:prSet/>
      <dgm:spPr/>
      <dgm:t>
        <a:bodyPr/>
        <a:lstStyle/>
        <a:p>
          <a:endParaRPr lang="es-PE"/>
        </a:p>
      </dgm:t>
    </dgm:pt>
    <dgm:pt modelId="{893C34B6-5D4A-4206-893E-9BF76984C51C}" type="sibTrans" cxnId="{88F29521-8FFC-4A40-9359-A6103B0DF9DD}">
      <dgm:prSet/>
      <dgm:spPr/>
      <dgm:t>
        <a:bodyPr/>
        <a:lstStyle/>
        <a:p>
          <a:endParaRPr lang="es-PE"/>
        </a:p>
      </dgm:t>
    </dgm:pt>
    <dgm:pt modelId="{6D26CEC9-B1B4-43DF-BDB1-308CF1583E0D}">
      <dgm:prSet phldrT="[Tex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Identificar las ideas</a:t>
          </a:r>
          <a:endParaRPr lang="es-PE" dirty="0"/>
        </a:p>
      </dgm:t>
    </dgm:pt>
    <dgm:pt modelId="{59135CF8-A1BD-4C02-961C-0AF7B656C0E1}" type="parTrans" cxnId="{45009554-C910-4877-931C-BAFE4423B8D6}">
      <dgm:prSet/>
      <dgm:spPr/>
      <dgm:t>
        <a:bodyPr/>
        <a:lstStyle/>
        <a:p>
          <a:endParaRPr lang="es-PE"/>
        </a:p>
      </dgm:t>
    </dgm:pt>
    <dgm:pt modelId="{476A1698-6B5C-4214-856D-19CBBC46D776}" type="sibTrans" cxnId="{45009554-C910-4877-931C-BAFE4423B8D6}">
      <dgm:prSet/>
      <dgm:spPr/>
      <dgm:t>
        <a:bodyPr/>
        <a:lstStyle/>
        <a:p>
          <a:endParaRPr lang="es-PE"/>
        </a:p>
      </dgm:t>
    </dgm:pt>
    <dgm:pt modelId="{63D7D203-099E-4734-85D4-AC0CCF276E6E}">
      <dgm:prSet phldrT="[Texto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Captar los detalles</a:t>
          </a:r>
          <a:endParaRPr lang="es-PE" dirty="0"/>
        </a:p>
      </dgm:t>
    </dgm:pt>
    <dgm:pt modelId="{110AC11B-AF9D-4D70-9BBE-8065B97118F1}" type="parTrans" cxnId="{7E3CD941-8AE3-4E4D-8B4F-8CC1FDC57DD4}">
      <dgm:prSet/>
      <dgm:spPr/>
      <dgm:t>
        <a:bodyPr/>
        <a:lstStyle/>
        <a:p>
          <a:endParaRPr lang="es-PE"/>
        </a:p>
      </dgm:t>
    </dgm:pt>
    <dgm:pt modelId="{E1C0581A-CBD7-43B3-BE0F-BB5EE41764C0}" type="sibTrans" cxnId="{7E3CD941-8AE3-4E4D-8B4F-8CC1FDC57DD4}">
      <dgm:prSet/>
      <dgm:spPr/>
      <dgm:t>
        <a:bodyPr/>
        <a:lstStyle/>
        <a:p>
          <a:endParaRPr lang="es-PE"/>
        </a:p>
      </dgm:t>
    </dgm:pt>
    <dgm:pt modelId="{26F9869C-AA29-4F81-89A6-3CBB87431C50}">
      <dgm:prSet phldrT="[Texto]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Emitir juicios</a:t>
          </a:r>
          <a:endParaRPr lang="es-PE" dirty="0"/>
        </a:p>
      </dgm:t>
    </dgm:pt>
    <dgm:pt modelId="{5D51FD7F-EA04-4BA4-A2AF-93BF1B475857}" type="parTrans" cxnId="{3D16EFB9-519F-4D70-8A8B-ED3FFF387FC2}">
      <dgm:prSet/>
      <dgm:spPr/>
      <dgm:t>
        <a:bodyPr/>
        <a:lstStyle/>
        <a:p>
          <a:endParaRPr lang="es-PE"/>
        </a:p>
      </dgm:t>
    </dgm:pt>
    <dgm:pt modelId="{E2B7FDED-0E66-46A2-B5A0-7EFEE8BC2070}" type="sibTrans" cxnId="{3D16EFB9-519F-4D70-8A8B-ED3FFF387FC2}">
      <dgm:prSet/>
      <dgm:spPr/>
      <dgm:t>
        <a:bodyPr/>
        <a:lstStyle/>
        <a:p>
          <a:endParaRPr lang="es-PE"/>
        </a:p>
      </dgm:t>
    </dgm:pt>
    <dgm:pt modelId="{DFCA7723-8987-4568-A437-E9128C585307}">
      <dgm:prSet phldrT="[Texto]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dirty="0" smtClean="0"/>
            <a:t>Será un aprendizaje constante</a:t>
          </a:r>
          <a:endParaRPr lang="es-PE" dirty="0"/>
        </a:p>
      </dgm:t>
    </dgm:pt>
    <dgm:pt modelId="{139C678E-26EF-4C2F-AC7A-1C2F9F4DF3A5}" type="parTrans" cxnId="{05A8987C-5748-4810-93BA-5F7A700B1AA5}">
      <dgm:prSet/>
      <dgm:spPr/>
      <dgm:t>
        <a:bodyPr/>
        <a:lstStyle/>
        <a:p>
          <a:endParaRPr lang="es-PE"/>
        </a:p>
      </dgm:t>
    </dgm:pt>
    <dgm:pt modelId="{8E244247-53F7-494A-8E71-F23891B5404A}" type="sibTrans" cxnId="{05A8987C-5748-4810-93BA-5F7A700B1AA5}">
      <dgm:prSet/>
      <dgm:spPr/>
      <dgm:t>
        <a:bodyPr/>
        <a:lstStyle/>
        <a:p>
          <a:endParaRPr lang="es-PE"/>
        </a:p>
      </dgm:t>
    </dgm:pt>
    <dgm:pt modelId="{970A5F1F-6D69-4F9E-93E4-8016D5EE4790}" type="pres">
      <dgm:prSet presAssocID="{AD0E7FC4-A402-4D84-B370-86898246845E}" presName="CompostProcess" presStyleCnt="0">
        <dgm:presLayoutVars>
          <dgm:dir/>
          <dgm:resizeHandles val="exact"/>
        </dgm:presLayoutVars>
      </dgm:prSet>
      <dgm:spPr/>
    </dgm:pt>
    <dgm:pt modelId="{C9FD586C-6865-4C81-BF05-EC66C67B5B53}" type="pres">
      <dgm:prSet presAssocID="{AD0E7FC4-A402-4D84-B370-86898246845E}" presName="arrow" presStyleLbl="bgShp" presStyleIdx="0" presStyleCnt="1"/>
      <dgm:spPr/>
    </dgm:pt>
    <dgm:pt modelId="{9E69EEA1-F067-4AA7-B3D6-D130AD897006}" type="pres">
      <dgm:prSet presAssocID="{AD0E7FC4-A402-4D84-B370-86898246845E}" presName="linearProcess" presStyleCnt="0"/>
      <dgm:spPr/>
    </dgm:pt>
    <dgm:pt modelId="{8D26B853-1177-4F8C-A456-6F6DCEB49C8E}" type="pres">
      <dgm:prSet presAssocID="{0A25987A-34C7-4BD4-92D4-8F43B1A7F68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12E6516E-619B-4D3F-9F99-DB91757DC126}" type="pres">
      <dgm:prSet presAssocID="{893C34B6-5D4A-4206-893E-9BF76984C51C}" presName="sibTrans" presStyleCnt="0"/>
      <dgm:spPr/>
    </dgm:pt>
    <dgm:pt modelId="{7A2844F9-98A7-41E9-B27E-2D3A9C070CA4}" type="pres">
      <dgm:prSet presAssocID="{6D26CEC9-B1B4-43DF-BDB1-308CF1583E0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AAA40ECB-93B4-4C4F-B3BD-270AAF665468}" type="pres">
      <dgm:prSet presAssocID="{476A1698-6B5C-4214-856D-19CBBC46D776}" presName="sibTrans" presStyleCnt="0"/>
      <dgm:spPr/>
    </dgm:pt>
    <dgm:pt modelId="{F18A542E-7A5A-413E-8972-2377BAA8D506}" type="pres">
      <dgm:prSet presAssocID="{63D7D203-099E-4734-85D4-AC0CCF276E6E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2E2558B1-A5A4-44B8-B77C-68424EE31F8A}" type="pres">
      <dgm:prSet presAssocID="{E1C0581A-CBD7-43B3-BE0F-BB5EE41764C0}" presName="sibTrans" presStyleCnt="0"/>
      <dgm:spPr/>
    </dgm:pt>
    <dgm:pt modelId="{6092337A-0932-4246-9047-3690A5E3A609}" type="pres">
      <dgm:prSet presAssocID="{26F9869C-AA29-4F81-89A6-3CBB87431C50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  <dgm:pt modelId="{D67E11A6-B20C-49F9-94A5-0CF0052A42E5}" type="pres">
      <dgm:prSet presAssocID="{E2B7FDED-0E66-46A2-B5A0-7EFEE8BC2070}" presName="sibTrans" presStyleCnt="0"/>
      <dgm:spPr/>
    </dgm:pt>
    <dgm:pt modelId="{537FED08-CB38-46E9-9771-F266737FF584}" type="pres">
      <dgm:prSet presAssocID="{DFCA7723-8987-4568-A437-E9128C585307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PE"/>
        </a:p>
      </dgm:t>
    </dgm:pt>
  </dgm:ptLst>
  <dgm:cxnLst>
    <dgm:cxn modelId="{45009554-C910-4877-931C-BAFE4423B8D6}" srcId="{AD0E7FC4-A402-4D84-B370-86898246845E}" destId="{6D26CEC9-B1B4-43DF-BDB1-308CF1583E0D}" srcOrd="1" destOrd="0" parTransId="{59135CF8-A1BD-4C02-961C-0AF7B656C0E1}" sibTransId="{476A1698-6B5C-4214-856D-19CBBC46D776}"/>
    <dgm:cxn modelId="{BE1ED779-6C9B-4B4A-A7B4-5DA1E2F8531E}" type="presOf" srcId="{AD0E7FC4-A402-4D84-B370-86898246845E}" destId="{970A5F1F-6D69-4F9E-93E4-8016D5EE4790}" srcOrd="0" destOrd="0" presId="urn:microsoft.com/office/officeart/2005/8/layout/hProcess9"/>
    <dgm:cxn modelId="{88F29521-8FFC-4A40-9359-A6103B0DF9DD}" srcId="{AD0E7FC4-A402-4D84-B370-86898246845E}" destId="{0A25987A-34C7-4BD4-92D4-8F43B1A7F68A}" srcOrd="0" destOrd="0" parTransId="{69439DC2-B3BF-474A-8574-54263B46A623}" sibTransId="{893C34B6-5D4A-4206-893E-9BF76984C51C}"/>
    <dgm:cxn modelId="{3D16EFB9-519F-4D70-8A8B-ED3FFF387FC2}" srcId="{AD0E7FC4-A402-4D84-B370-86898246845E}" destId="{26F9869C-AA29-4F81-89A6-3CBB87431C50}" srcOrd="3" destOrd="0" parTransId="{5D51FD7F-EA04-4BA4-A2AF-93BF1B475857}" sibTransId="{E2B7FDED-0E66-46A2-B5A0-7EFEE8BC2070}"/>
    <dgm:cxn modelId="{7E3CD941-8AE3-4E4D-8B4F-8CC1FDC57DD4}" srcId="{AD0E7FC4-A402-4D84-B370-86898246845E}" destId="{63D7D203-099E-4734-85D4-AC0CCF276E6E}" srcOrd="2" destOrd="0" parTransId="{110AC11B-AF9D-4D70-9BBE-8065B97118F1}" sibTransId="{E1C0581A-CBD7-43B3-BE0F-BB5EE41764C0}"/>
    <dgm:cxn modelId="{B6BDD126-1DC9-44AE-A64F-A55A7523537D}" type="presOf" srcId="{63D7D203-099E-4734-85D4-AC0CCF276E6E}" destId="{F18A542E-7A5A-413E-8972-2377BAA8D506}" srcOrd="0" destOrd="0" presId="urn:microsoft.com/office/officeart/2005/8/layout/hProcess9"/>
    <dgm:cxn modelId="{DCCBC829-E2CF-4DA3-857C-7E689D50574B}" type="presOf" srcId="{DFCA7723-8987-4568-A437-E9128C585307}" destId="{537FED08-CB38-46E9-9771-F266737FF584}" srcOrd="0" destOrd="0" presId="urn:microsoft.com/office/officeart/2005/8/layout/hProcess9"/>
    <dgm:cxn modelId="{6680F474-B09A-4A25-B641-9D3C4F1BA3EF}" type="presOf" srcId="{0A25987A-34C7-4BD4-92D4-8F43B1A7F68A}" destId="{8D26B853-1177-4F8C-A456-6F6DCEB49C8E}" srcOrd="0" destOrd="0" presId="urn:microsoft.com/office/officeart/2005/8/layout/hProcess9"/>
    <dgm:cxn modelId="{C7D46995-8BF8-4CFD-B33A-2A440D200B3D}" type="presOf" srcId="{6D26CEC9-B1B4-43DF-BDB1-308CF1583E0D}" destId="{7A2844F9-98A7-41E9-B27E-2D3A9C070CA4}" srcOrd="0" destOrd="0" presId="urn:microsoft.com/office/officeart/2005/8/layout/hProcess9"/>
    <dgm:cxn modelId="{0C6ED63F-079A-41B2-9412-0963BDD98EB9}" type="presOf" srcId="{26F9869C-AA29-4F81-89A6-3CBB87431C50}" destId="{6092337A-0932-4246-9047-3690A5E3A609}" srcOrd="0" destOrd="0" presId="urn:microsoft.com/office/officeart/2005/8/layout/hProcess9"/>
    <dgm:cxn modelId="{05A8987C-5748-4810-93BA-5F7A700B1AA5}" srcId="{AD0E7FC4-A402-4D84-B370-86898246845E}" destId="{DFCA7723-8987-4568-A437-E9128C585307}" srcOrd="4" destOrd="0" parTransId="{139C678E-26EF-4C2F-AC7A-1C2F9F4DF3A5}" sibTransId="{8E244247-53F7-494A-8E71-F23891B5404A}"/>
    <dgm:cxn modelId="{FBBAD26E-AB40-43E1-8CAD-A012AB5DF1F5}" type="presParOf" srcId="{970A5F1F-6D69-4F9E-93E4-8016D5EE4790}" destId="{C9FD586C-6865-4C81-BF05-EC66C67B5B53}" srcOrd="0" destOrd="0" presId="urn:microsoft.com/office/officeart/2005/8/layout/hProcess9"/>
    <dgm:cxn modelId="{5C61C568-E851-4F8C-A361-1153F46A607F}" type="presParOf" srcId="{970A5F1F-6D69-4F9E-93E4-8016D5EE4790}" destId="{9E69EEA1-F067-4AA7-B3D6-D130AD897006}" srcOrd="1" destOrd="0" presId="urn:microsoft.com/office/officeart/2005/8/layout/hProcess9"/>
    <dgm:cxn modelId="{5EEDCE4C-666B-40DB-A2E8-42A3F983A8AE}" type="presParOf" srcId="{9E69EEA1-F067-4AA7-B3D6-D130AD897006}" destId="{8D26B853-1177-4F8C-A456-6F6DCEB49C8E}" srcOrd="0" destOrd="0" presId="urn:microsoft.com/office/officeart/2005/8/layout/hProcess9"/>
    <dgm:cxn modelId="{B4CD52F1-347E-40FD-A9AD-6713BE534CEC}" type="presParOf" srcId="{9E69EEA1-F067-4AA7-B3D6-D130AD897006}" destId="{12E6516E-619B-4D3F-9F99-DB91757DC126}" srcOrd="1" destOrd="0" presId="urn:microsoft.com/office/officeart/2005/8/layout/hProcess9"/>
    <dgm:cxn modelId="{3FAB41C2-3585-48D4-8F53-F205E3062E66}" type="presParOf" srcId="{9E69EEA1-F067-4AA7-B3D6-D130AD897006}" destId="{7A2844F9-98A7-41E9-B27E-2D3A9C070CA4}" srcOrd="2" destOrd="0" presId="urn:microsoft.com/office/officeart/2005/8/layout/hProcess9"/>
    <dgm:cxn modelId="{E85C8AFB-7266-4C0F-A554-3C2C870B6CF3}" type="presParOf" srcId="{9E69EEA1-F067-4AA7-B3D6-D130AD897006}" destId="{AAA40ECB-93B4-4C4F-B3BD-270AAF665468}" srcOrd="3" destOrd="0" presId="urn:microsoft.com/office/officeart/2005/8/layout/hProcess9"/>
    <dgm:cxn modelId="{CF96FCAA-9CEE-48F5-8F54-CB68F1012EDC}" type="presParOf" srcId="{9E69EEA1-F067-4AA7-B3D6-D130AD897006}" destId="{F18A542E-7A5A-413E-8972-2377BAA8D506}" srcOrd="4" destOrd="0" presId="urn:microsoft.com/office/officeart/2005/8/layout/hProcess9"/>
    <dgm:cxn modelId="{2CF3B067-4FF2-49A8-866D-7242BAB6D5D0}" type="presParOf" srcId="{9E69EEA1-F067-4AA7-B3D6-D130AD897006}" destId="{2E2558B1-A5A4-44B8-B77C-68424EE31F8A}" srcOrd="5" destOrd="0" presId="urn:microsoft.com/office/officeart/2005/8/layout/hProcess9"/>
    <dgm:cxn modelId="{DCABF8DF-0684-416E-948A-3FB5836F6568}" type="presParOf" srcId="{9E69EEA1-F067-4AA7-B3D6-D130AD897006}" destId="{6092337A-0932-4246-9047-3690A5E3A609}" srcOrd="6" destOrd="0" presId="urn:microsoft.com/office/officeart/2005/8/layout/hProcess9"/>
    <dgm:cxn modelId="{ECCE163F-A8BA-46A9-B6F4-EF9745B64791}" type="presParOf" srcId="{9E69EEA1-F067-4AA7-B3D6-D130AD897006}" destId="{D67E11A6-B20C-49F9-94A5-0CF0052A42E5}" srcOrd="7" destOrd="0" presId="urn:microsoft.com/office/officeart/2005/8/layout/hProcess9"/>
    <dgm:cxn modelId="{131F83ED-8AD0-48C7-9ACF-66892C41E78D}" type="presParOf" srcId="{9E69EEA1-F067-4AA7-B3D6-D130AD897006}" destId="{537FED08-CB38-46E9-9771-F266737FF584}" srcOrd="8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848E97-2CDD-490E-A4C6-2A4F85679117}">
      <dsp:nvSpPr>
        <dsp:cNvPr id="0" name=""/>
        <dsp:cNvSpPr/>
      </dsp:nvSpPr>
      <dsp:spPr>
        <a:xfrm>
          <a:off x="0" y="2622853"/>
          <a:ext cx="222498" cy="2224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500" kern="1200" dirty="0"/>
        </a:p>
      </dsp:txBody>
      <dsp:txXfrm>
        <a:off x="0" y="2622853"/>
        <a:ext cx="222498" cy="222498"/>
      </dsp:txXfrm>
    </dsp:sp>
    <dsp:sp modelId="{7EAC61D7-DFEA-4E11-9E20-28ED8A68DCD5}">
      <dsp:nvSpPr>
        <dsp:cNvPr id="0" name=""/>
        <dsp:cNvSpPr/>
      </dsp:nvSpPr>
      <dsp:spPr>
        <a:xfrm>
          <a:off x="319164" y="2583464"/>
          <a:ext cx="129048" cy="129048"/>
        </a:xfrm>
        <a:prstGeom prst="mathPlus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400" kern="1200"/>
        </a:p>
      </dsp:txBody>
      <dsp:txXfrm>
        <a:off x="319164" y="2583464"/>
        <a:ext cx="129048" cy="129048"/>
      </dsp:txXfrm>
    </dsp:sp>
    <dsp:sp modelId="{A9211267-63E3-4CEE-9BBA-AE766B0EF8B9}">
      <dsp:nvSpPr>
        <dsp:cNvPr id="0" name=""/>
        <dsp:cNvSpPr/>
      </dsp:nvSpPr>
      <dsp:spPr>
        <a:xfrm>
          <a:off x="766460" y="2654731"/>
          <a:ext cx="222498" cy="22249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500" kern="1200" dirty="0" smtClean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500" kern="1200" dirty="0"/>
        </a:p>
      </dsp:txBody>
      <dsp:txXfrm>
        <a:off x="766460" y="2654731"/>
        <a:ext cx="222498" cy="222498"/>
      </dsp:txXfrm>
    </dsp:sp>
    <dsp:sp modelId="{8366FBC2-C8C4-47A1-8B18-338EC76757BC}">
      <dsp:nvSpPr>
        <dsp:cNvPr id="0" name=""/>
        <dsp:cNvSpPr/>
      </dsp:nvSpPr>
      <dsp:spPr>
        <a:xfrm rot="10601689">
          <a:off x="221961" y="2616747"/>
          <a:ext cx="521737" cy="827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PE" sz="400" kern="1200"/>
        </a:p>
      </dsp:txBody>
      <dsp:txXfrm rot="10601689">
        <a:off x="221961" y="2616747"/>
        <a:ext cx="521737" cy="82769"/>
      </dsp:txXfrm>
    </dsp:sp>
    <dsp:sp modelId="{206D7EAF-FFBE-4D9D-8678-17BD960BC9EE}">
      <dsp:nvSpPr>
        <dsp:cNvPr id="0" name=""/>
        <dsp:cNvSpPr/>
      </dsp:nvSpPr>
      <dsp:spPr>
        <a:xfrm>
          <a:off x="0" y="0"/>
          <a:ext cx="5739715" cy="50405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Qué es saber leer?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Saber leer implica mucho más que descifrar signos y símbolos.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Saber leer significa la capacidad de la persona para comprender cabalmente el sentido de ese acto de “lectura”.</a:t>
          </a:r>
          <a:endParaRPr lang="es-PE" sz="2400" kern="1200" dirty="0"/>
        </a:p>
      </dsp:txBody>
      <dsp:txXfrm>
        <a:off x="0" y="0"/>
        <a:ext cx="5739715" cy="50405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BF7B49-C940-4DBF-8083-DF5295A53B4B}">
      <dsp:nvSpPr>
        <dsp:cNvPr id="0" name=""/>
        <dsp:cNvSpPr/>
      </dsp:nvSpPr>
      <dsp:spPr>
        <a:xfrm>
          <a:off x="0" y="0"/>
          <a:ext cx="6096000" cy="864096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3900" kern="1200" dirty="0" smtClean="0"/>
            <a:t>Saber leer</a:t>
          </a:r>
          <a:endParaRPr lang="es-PE" sz="3900" kern="1200" dirty="0"/>
        </a:p>
      </dsp:txBody>
      <dsp:txXfrm>
        <a:off x="0" y="0"/>
        <a:ext cx="6096000" cy="86409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FD586C-6865-4C81-BF05-EC66C67B5B53}">
      <dsp:nvSpPr>
        <dsp:cNvPr id="0" name=""/>
        <dsp:cNvSpPr/>
      </dsp:nvSpPr>
      <dsp:spPr>
        <a:xfrm>
          <a:off x="653472" y="0"/>
          <a:ext cx="7406022" cy="256344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26B853-1177-4F8C-A456-6F6DCEB49C8E}">
      <dsp:nvSpPr>
        <dsp:cNvPr id="0" name=""/>
        <dsp:cNvSpPr/>
      </dsp:nvSpPr>
      <dsp:spPr>
        <a:xfrm>
          <a:off x="4229" y="769031"/>
          <a:ext cx="1665684" cy="1025376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/>
            <a:t>Pensar	</a:t>
          </a:r>
          <a:endParaRPr lang="es-PE" sz="1900" kern="1200" dirty="0"/>
        </a:p>
      </dsp:txBody>
      <dsp:txXfrm>
        <a:off x="4229" y="769031"/>
        <a:ext cx="1665684" cy="1025376"/>
      </dsp:txXfrm>
    </dsp:sp>
    <dsp:sp modelId="{7A2844F9-98A7-41E9-B27E-2D3A9C070CA4}">
      <dsp:nvSpPr>
        <dsp:cNvPr id="0" name=""/>
        <dsp:cNvSpPr/>
      </dsp:nvSpPr>
      <dsp:spPr>
        <a:xfrm>
          <a:off x="1763935" y="769031"/>
          <a:ext cx="1665684" cy="1025376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/>
            <a:t>Identificar las ideas</a:t>
          </a:r>
          <a:endParaRPr lang="es-PE" sz="1900" kern="1200" dirty="0"/>
        </a:p>
      </dsp:txBody>
      <dsp:txXfrm>
        <a:off x="1763935" y="769031"/>
        <a:ext cx="1665684" cy="1025376"/>
      </dsp:txXfrm>
    </dsp:sp>
    <dsp:sp modelId="{F18A542E-7A5A-413E-8972-2377BAA8D506}">
      <dsp:nvSpPr>
        <dsp:cNvPr id="0" name=""/>
        <dsp:cNvSpPr/>
      </dsp:nvSpPr>
      <dsp:spPr>
        <a:xfrm>
          <a:off x="3523641" y="769031"/>
          <a:ext cx="1665684" cy="1025376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/>
            <a:t>Captar los detalles</a:t>
          </a:r>
          <a:endParaRPr lang="es-PE" sz="1900" kern="1200" dirty="0"/>
        </a:p>
      </dsp:txBody>
      <dsp:txXfrm>
        <a:off x="3523641" y="769031"/>
        <a:ext cx="1665684" cy="1025376"/>
      </dsp:txXfrm>
    </dsp:sp>
    <dsp:sp modelId="{6092337A-0932-4246-9047-3690A5E3A609}">
      <dsp:nvSpPr>
        <dsp:cNvPr id="0" name=""/>
        <dsp:cNvSpPr/>
      </dsp:nvSpPr>
      <dsp:spPr>
        <a:xfrm>
          <a:off x="5283347" y="769031"/>
          <a:ext cx="1665684" cy="1025376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accent1">
              <a:shade val="50000"/>
            </a:schemeClr>
          </a:solidFill>
          <a:prstDash val="solid"/>
        </a:ln>
        <a:effectLst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/>
            <a:t>Emitir juicios</a:t>
          </a:r>
          <a:endParaRPr lang="es-PE" sz="1900" kern="1200" dirty="0"/>
        </a:p>
      </dsp:txBody>
      <dsp:txXfrm>
        <a:off x="5283347" y="769031"/>
        <a:ext cx="1665684" cy="1025376"/>
      </dsp:txXfrm>
    </dsp:sp>
    <dsp:sp modelId="{537FED08-CB38-46E9-9771-F266737FF584}">
      <dsp:nvSpPr>
        <dsp:cNvPr id="0" name=""/>
        <dsp:cNvSpPr/>
      </dsp:nvSpPr>
      <dsp:spPr>
        <a:xfrm>
          <a:off x="7043054" y="769031"/>
          <a:ext cx="1665684" cy="1025376"/>
        </a:xfrm>
        <a:prstGeom prst="roundRect">
          <a:avLst/>
        </a:prstGeom>
        <a:solidFill>
          <a:schemeClr val="dk1"/>
        </a:solidFill>
        <a:ln w="25400" cap="flat" cmpd="sng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PE" sz="1900" kern="1200" dirty="0" smtClean="0"/>
            <a:t>Será un aprendizaje constante</a:t>
          </a:r>
          <a:endParaRPr lang="es-PE" sz="1900" kern="1200" dirty="0"/>
        </a:p>
      </dsp:txBody>
      <dsp:txXfrm>
        <a:off x="7043054" y="769031"/>
        <a:ext cx="1665684" cy="1025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D97B1-50BB-479A-81DC-DEC98399272B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85F8F-F7AC-42D2-91E3-F8EA38DF13A0}" type="slidenum">
              <a:rPr lang="es-PE" smtClean="0"/>
              <a:pPr/>
              <a:t>‹N°›</a:t>
            </a:fld>
            <a:endParaRPr lang="es-PE"/>
          </a:p>
        </p:txBody>
      </p:sp>
    </p:spTree>
    <p:extLst>
      <p:ext uri="{BB962C8B-B14F-4D97-AF65-F5344CB8AC3E}">
        <p14:creationId xmlns="" xmlns:p14="http://schemas.microsoft.com/office/powerpoint/2010/main" val="1265345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7F9C3FF-66FD-45DC-BCBF-4F51C5888A01}" type="datetimeFigureOut">
              <a:rPr lang="es-PE" smtClean="0"/>
              <a:pPr/>
              <a:t>02/02/2020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73978D0-76B1-4A4A-8DB1-49E82CB5F574}" type="slidenum">
              <a:rPr lang="es-PE" smtClean="0"/>
              <a:pPr/>
              <a:t>‹N°›</a:t>
            </a:fld>
            <a:endParaRPr 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12" Type="http://schemas.microsoft.com/office/2007/relationships/diagramDrawing" Target="../diagrams/drawing3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949297" y="2103657"/>
            <a:ext cx="5648623" cy="1204306"/>
          </a:xfrm>
        </p:spPr>
        <p:txBody>
          <a:bodyPr/>
          <a:lstStyle/>
          <a:p>
            <a:pPr algn="ctr"/>
            <a:r>
              <a:rPr lang="es-PE" sz="6000" dirty="0" smtClean="0">
                <a:solidFill>
                  <a:srgbClr val="FF0000"/>
                </a:solidFill>
                <a:latin typeface="Arial Black" pitchFamily="34" charset="0"/>
              </a:rPr>
              <a:t>La lectura</a:t>
            </a:r>
            <a:endParaRPr lang="es-PE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22" name="Picture 2" descr="http://www.rinconsolidario.org/palabrasamigas/wordpress/wp-content/uploads/2008/12/leermejo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4523539"/>
            <a:ext cx="3095625" cy="23241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elartedelamemoria.org/mente/wp-content/uploads/2011/01/Lectura-R%C3%A1pida-Jugand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-27384"/>
            <a:ext cx="2286000" cy="1647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89454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Descargas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2094" y="0"/>
            <a:ext cx="1788418" cy="2132856"/>
          </a:xfrm>
          <a:prstGeom prst="rect">
            <a:avLst/>
          </a:prstGeom>
          <a:noFill/>
        </p:spPr>
      </p:pic>
      <p:pic>
        <p:nvPicPr>
          <p:cNvPr id="2052" name="Picture 4" descr="D:\Descargas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736447" cy="2276872"/>
          </a:xfrm>
          <a:prstGeom prst="rect">
            <a:avLst/>
          </a:prstGeom>
          <a:noFill/>
        </p:spPr>
      </p:pic>
      <p:pic>
        <p:nvPicPr>
          <p:cNvPr id="2050" name="Picture 2" descr="D:\Descargas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6572">
            <a:off x="7068065" y="4293366"/>
            <a:ext cx="1783406" cy="1800200"/>
          </a:xfrm>
          <a:prstGeom prst="rect">
            <a:avLst/>
          </a:prstGeom>
          <a:noFill/>
        </p:spPr>
      </p:pic>
      <p:pic>
        <p:nvPicPr>
          <p:cNvPr id="2051" name="Picture 3" descr="D:\Descargas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887020">
            <a:off x="251520" y="4437112"/>
            <a:ext cx="1728192" cy="1656184"/>
          </a:xfrm>
          <a:prstGeom prst="rect">
            <a:avLst/>
          </a:prstGeom>
          <a:noFill/>
        </p:spPr>
      </p:pic>
      <p:sp>
        <p:nvSpPr>
          <p:cNvPr id="7" name="6 Estrella de 8 puntas"/>
          <p:cNvSpPr/>
          <p:nvPr/>
        </p:nvSpPr>
        <p:spPr>
          <a:xfrm>
            <a:off x="3374084" y="2214554"/>
            <a:ext cx="2714644" cy="2214578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715314" y="2500306"/>
            <a:ext cx="2016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9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TIPOS DE LECTURA</a:t>
            </a:r>
            <a:endParaRPr lang="es-ES" sz="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715314" y="3143248"/>
            <a:ext cx="2016224" cy="30777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TIPOS DE LECTURA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779912" y="385762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9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TIPOS DE LEC</a:t>
            </a:r>
            <a:r>
              <a:rPr lang="es-ES" sz="11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TURA</a:t>
            </a:r>
            <a:endParaRPr lang="es-ES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17 Llamada rectangular redondeada"/>
          <p:cNvSpPr/>
          <p:nvPr/>
        </p:nvSpPr>
        <p:spPr>
          <a:xfrm>
            <a:off x="6517356" y="1700808"/>
            <a:ext cx="1655044" cy="864096"/>
          </a:xfrm>
          <a:prstGeom prst="wedgeRoundRectCallout">
            <a:avLst>
              <a:gd name="adj1" fmla="val -76722"/>
              <a:gd name="adj2" fmla="val 1314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Interpretativa</a:t>
            </a:r>
            <a:endParaRPr lang="es-PE" dirty="0"/>
          </a:p>
        </p:txBody>
      </p:sp>
      <p:sp>
        <p:nvSpPr>
          <p:cNvPr id="19" name="18 Llamada rectangular redondeada"/>
          <p:cNvSpPr/>
          <p:nvPr/>
        </p:nvSpPr>
        <p:spPr>
          <a:xfrm>
            <a:off x="6660232" y="3071810"/>
            <a:ext cx="1512168" cy="864096"/>
          </a:xfrm>
          <a:prstGeom prst="wedgeRoundRectCallout">
            <a:avLst>
              <a:gd name="adj1" fmla="val -113370"/>
              <a:gd name="adj2" fmla="val 673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Informativa</a:t>
            </a:r>
            <a:endParaRPr lang="es-PE" dirty="0"/>
          </a:p>
        </p:txBody>
      </p:sp>
      <p:sp>
        <p:nvSpPr>
          <p:cNvPr id="21" name="20 Recortar rectángulo de esquina diagonal"/>
          <p:cNvSpPr/>
          <p:nvPr/>
        </p:nvSpPr>
        <p:spPr>
          <a:xfrm>
            <a:off x="2051720" y="5301208"/>
            <a:ext cx="4968552" cy="1296144"/>
          </a:xfrm>
          <a:prstGeom prst="snip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771800" y="5661248"/>
            <a:ext cx="338437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TIPOS DE LECTURA</a:t>
            </a:r>
            <a:endParaRPr lang="es-PE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22 Llamada rectangular redondeada"/>
          <p:cNvSpPr/>
          <p:nvPr/>
        </p:nvSpPr>
        <p:spPr>
          <a:xfrm>
            <a:off x="1454378" y="404664"/>
            <a:ext cx="1512168" cy="864096"/>
          </a:xfrm>
          <a:prstGeom prst="wedgeRoundRectCallout">
            <a:avLst>
              <a:gd name="adj1" fmla="val 103771"/>
              <a:gd name="adj2" fmla="val 1987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Aplicativa</a:t>
            </a:r>
            <a:endParaRPr lang="es-PE" dirty="0"/>
          </a:p>
        </p:txBody>
      </p:sp>
      <p:sp>
        <p:nvSpPr>
          <p:cNvPr id="24" name="23 Llamada rectangular redondeada"/>
          <p:cNvSpPr/>
          <p:nvPr/>
        </p:nvSpPr>
        <p:spPr>
          <a:xfrm>
            <a:off x="1085218" y="1768050"/>
            <a:ext cx="1512168" cy="864096"/>
          </a:xfrm>
          <a:prstGeom prst="wedgeRoundRectCallout">
            <a:avLst>
              <a:gd name="adj1" fmla="val 100106"/>
              <a:gd name="adj2" fmla="val 1314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Informativa</a:t>
            </a:r>
            <a:endParaRPr lang="es-PE" dirty="0"/>
          </a:p>
        </p:txBody>
      </p:sp>
      <p:sp>
        <p:nvSpPr>
          <p:cNvPr id="25" name="24 Llamada rectangular redondeada"/>
          <p:cNvSpPr/>
          <p:nvPr/>
        </p:nvSpPr>
        <p:spPr>
          <a:xfrm>
            <a:off x="799466" y="3119308"/>
            <a:ext cx="1512168" cy="864096"/>
          </a:xfrm>
          <a:prstGeom prst="wedgeRoundRectCallout">
            <a:avLst>
              <a:gd name="adj1" fmla="val 142251"/>
              <a:gd name="adj2" fmla="val 705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Recreativa</a:t>
            </a:r>
            <a:endParaRPr lang="es-PE" dirty="0"/>
          </a:p>
        </p:txBody>
      </p:sp>
      <p:sp>
        <p:nvSpPr>
          <p:cNvPr id="26" name="25 Llamada rectangular redondeada"/>
          <p:cNvSpPr/>
          <p:nvPr/>
        </p:nvSpPr>
        <p:spPr>
          <a:xfrm>
            <a:off x="3668956" y="333226"/>
            <a:ext cx="1623124" cy="864096"/>
          </a:xfrm>
          <a:prstGeom prst="wedgeRoundRectCallout">
            <a:avLst>
              <a:gd name="adj1" fmla="val 20396"/>
              <a:gd name="adj2" fmla="val 1699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Investigación</a:t>
            </a:r>
            <a:endParaRPr lang="es-PE" dirty="0"/>
          </a:p>
        </p:txBody>
      </p:sp>
      <p:sp>
        <p:nvSpPr>
          <p:cNvPr id="27" name="26 Llamada rectangular redondeada"/>
          <p:cNvSpPr/>
          <p:nvPr/>
        </p:nvSpPr>
        <p:spPr>
          <a:xfrm>
            <a:off x="5883534" y="404664"/>
            <a:ext cx="1512168" cy="864096"/>
          </a:xfrm>
          <a:prstGeom prst="wedgeRoundRectCallout">
            <a:avLst>
              <a:gd name="adj1" fmla="val -60229"/>
              <a:gd name="adj2" fmla="val 19557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 smtClean="0"/>
              <a:t>Lectura Polémica</a:t>
            </a:r>
            <a:endParaRPr lang="es-PE" dirty="0"/>
          </a:p>
        </p:txBody>
      </p:sp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Importancia de la lectura</a:t>
            </a:r>
            <a:endParaRPr lang="es-PE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781488" cy="5280700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s-PE" sz="4400" b="0" dirty="0">
                <a:latin typeface="Arial" pitchFamily="34" charset="0"/>
                <a:cs typeface="Arial" pitchFamily="34" charset="0"/>
              </a:rPr>
              <a:t>En el proceso de desarrollo, maduración y rendimiento universitario ya que la lectura proporciona cultura, desarrolla el sentido estético, actúa sobre la formación de la personalidad, </a:t>
            </a:r>
            <a:r>
              <a:rPr lang="es-PE" sz="4400" b="0" dirty="0" smtClean="0">
                <a:latin typeface="Arial" pitchFamily="34" charset="0"/>
                <a:cs typeface="Arial" pitchFamily="34" charset="0"/>
              </a:rPr>
              <a:t>es fuente </a:t>
            </a:r>
            <a:r>
              <a:rPr lang="es-PE" sz="4400" b="0" dirty="0">
                <a:latin typeface="Arial" pitchFamily="34" charset="0"/>
                <a:cs typeface="Arial" pitchFamily="34" charset="0"/>
              </a:rPr>
              <a:t>de recreación y gozo.</a:t>
            </a:r>
          </a:p>
          <a:p>
            <a:endParaRPr lang="es-PE" sz="44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425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s-PE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OPERACIONES NECESARIAS EN LA </a:t>
            </a:r>
            <a:r>
              <a:rPr lang="es-PE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LECTURA</a:t>
            </a:r>
            <a:r>
              <a:rPr lang="es-PE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PE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PE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505335"/>
            <a:ext cx="7520940" cy="4803985"/>
          </a:xfrm>
        </p:spPr>
        <p:txBody>
          <a:bodyPr>
            <a:noAutofit/>
          </a:bodyPr>
          <a:lstStyle/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Reconocer: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Asimilar y comprender el texto leído.</a:t>
            </a:r>
          </a:p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Organizar: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Ordenar la lectura, tomar notas, distinguir ideas principales, subrayar, elaborar cuadros sinópticos y otros.</a:t>
            </a:r>
          </a:p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Elaborar: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Meditar sobre lo leído.</a:t>
            </a:r>
          </a:p>
          <a:p>
            <a:r>
              <a:rPr lang="es-PE" sz="3200" b="0" dirty="0">
                <a:latin typeface="Arial" pitchFamily="34" charset="0"/>
                <a:cs typeface="Arial" pitchFamily="34" charset="0"/>
              </a:rPr>
              <a:t>Evaluar: Apreciar, valorar ideas expuestas en el texto.</a:t>
            </a:r>
          </a:p>
          <a:p>
            <a:endParaRPr lang="es-PE" sz="32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4969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s-PE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CONDICIONANTES DE LA LECTURA:</a:t>
            </a:r>
            <a:br>
              <a:rPr lang="es-PE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es-PE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35270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s-PE" sz="4400" b="0" dirty="0" smtClean="0"/>
              <a:t>Iluminación</a:t>
            </a:r>
          </a:p>
          <a:p>
            <a:pPr>
              <a:buFont typeface="Arial" pitchFamily="34" charset="0"/>
              <a:buChar char="•"/>
            </a:pPr>
            <a:r>
              <a:rPr lang="es-PE" sz="4400" b="0" dirty="0" smtClean="0"/>
              <a:t>Papel:</a:t>
            </a:r>
            <a:endParaRPr lang="es-PE" sz="4400" b="0" dirty="0"/>
          </a:p>
          <a:p>
            <a:pPr>
              <a:buFont typeface="Arial" pitchFamily="34" charset="0"/>
              <a:buChar char="•"/>
            </a:pPr>
            <a:r>
              <a:rPr lang="es-PE" sz="4400" b="0" dirty="0" smtClean="0"/>
              <a:t>Tipografía:</a:t>
            </a:r>
            <a:endParaRPr lang="es-PE" sz="4400" b="0" dirty="0"/>
          </a:p>
          <a:p>
            <a:pPr>
              <a:buFont typeface="Arial" pitchFamily="34" charset="0"/>
              <a:buChar char="•"/>
            </a:pPr>
            <a:r>
              <a:rPr lang="es-PE" sz="4400" b="0" dirty="0"/>
              <a:t>Postura del lector: </a:t>
            </a:r>
            <a:endParaRPr lang="es-PE" sz="4400" b="0" dirty="0" smtClean="0"/>
          </a:p>
          <a:p>
            <a:pPr>
              <a:buFont typeface="Arial" pitchFamily="34" charset="0"/>
              <a:buChar char="•"/>
            </a:pPr>
            <a:r>
              <a:rPr lang="es-PE" sz="4400" b="0" dirty="0" smtClean="0"/>
              <a:t>Angulo </a:t>
            </a:r>
            <a:r>
              <a:rPr lang="es-PE" sz="4400" b="0" dirty="0"/>
              <a:t>de </a:t>
            </a:r>
            <a:r>
              <a:rPr lang="es-PE" sz="4400" b="0" dirty="0" smtClean="0"/>
              <a:t>lectura</a:t>
            </a:r>
            <a:endParaRPr lang="es-PE" sz="4400" b="0" dirty="0"/>
          </a:p>
        </p:txBody>
      </p:sp>
    </p:spTree>
    <p:extLst>
      <p:ext uri="{BB962C8B-B14F-4D97-AF65-F5344CB8AC3E}">
        <p14:creationId xmlns="" xmlns:p14="http://schemas.microsoft.com/office/powerpoint/2010/main" val="2458913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s-PE" b="1" dirty="0">
                <a:solidFill>
                  <a:srgbClr val="0070C0"/>
                </a:solidFill>
              </a:rPr>
              <a:t>MALOS HABITOS DE LECTURA</a:t>
            </a:r>
            <a:r>
              <a:rPr lang="es-PE" dirty="0">
                <a:solidFill>
                  <a:srgbClr val="0070C0"/>
                </a:solidFill>
              </a:rPr>
              <a:t/>
            </a:r>
            <a:br>
              <a:rPr lang="es-PE" dirty="0">
                <a:solidFill>
                  <a:srgbClr val="0070C0"/>
                </a:solidFill>
              </a:rPr>
            </a:br>
            <a:endParaRPr lang="es-PE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24716"/>
          </a:xfrm>
        </p:spPr>
        <p:txBody>
          <a:bodyPr>
            <a:noAutofit/>
          </a:bodyPr>
          <a:lstStyle/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Regresión: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volver una o más veces, cada silaba, cada </a:t>
            </a:r>
            <a:r>
              <a:rPr lang="es-PE" sz="3200" b="0" dirty="0" smtClean="0">
                <a:latin typeface="Arial" pitchFamily="34" charset="0"/>
                <a:cs typeface="Arial" pitchFamily="34" charset="0"/>
              </a:rPr>
              <a:t>palabra o 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frase ya </a:t>
            </a:r>
            <a:r>
              <a:rPr lang="es-PE" sz="3200" b="0" dirty="0" smtClean="0">
                <a:latin typeface="Arial" pitchFamily="34" charset="0"/>
                <a:cs typeface="Arial" pitchFamily="34" charset="0"/>
              </a:rPr>
              <a:t>leída.</a:t>
            </a:r>
            <a:endParaRPr lang="es-PE" sz="3200" b="0" dirty="0">
              <a:latin typeface="Arial" pitchFamily="34" charset="0"/>
              <a:cs typeface="Arial" pitchFamily="34" charset="0"/>
            </a:endParaRPr>
          </a:p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Vocalización: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Leer en voz alta o acompañar con movimientos de labios la lectura.</a:t>
            </a:r>
          </a:p>
          <a:p>
            <a:r>
              <a:rPr lang="es-PE" sz="32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Movimientos corporales:</a:t>
            </a:r>
            <a:r>
              <a:rPr lang="es-PE" sz="3200" b="0" dirty="0">
                <a:latin typeface="Arial" pitchFamily="34" charset="0"/>
                <a:cs typeface="Arial" pitchFamily="34" charset="0"/>
              </a:rPr>
              <a:t> Movimientos innecesarios de manos, dedos o cabeza para recorrer líneas e indicar el avance de la lectura.</a:t>
            </a:r>
          </a:p>
          <a:p>
            <a:endParaRPr lang="es-PE" sz="32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7863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brerofiel.s3.amazonaws.com/wp-content/uploads/2011/04/memorizar-la-Bibl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26" y="620688"/>
            <a:ext cx="4176464" cy="28316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3.bp.blogspot.com/_lCwQVuT0cp0/TUsGbMtVaPI/AAAAAAAABU8/jHZNtL9tNfU/s1600/Poderosa%2BTecnica%2BPara%2BMemorizar%2BPalab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490" y="3452331"/>
            <a:ext cx="4286250" cy="321945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52530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s-PE" b="1" dirty="0">
                <a:solidFill>
                  <a:srgbClr val="0070C0"/>
                </a:solidFill>
              </a:rPr>
              <a:t>CONSEJOS PARA LOGRAR EFICIENCIA EN LA </a:t>
            </a:r>
            <a:r>
              <a:rPr lang="es-PE" b="1" dirty="0" smtClean="0">
                <a:solidFill>
                  <a:srgbClr val="0070C0"/>
                </a:solidFill>
              </a:rPr>
              <a:t>LECTURA</a:t>
            </a:r>
            <a:r>
              <a:rPr lang="es-PE" dirty="0">
                <a:solidFill>
                  <a:srgbClr val="0070C0"/>
                </a:solidFill>
              </a:rPr>
              <a:t/>
            </a:r>
            <a:br>
              <a:rPr lang="es-PE" dirty="0">
                <a:solidFill>
                  <a:srgbClr val="0070C0"/>
                </a:solidFill>
              </a:rPr>
            </a:br>
            <a:endParaRPr lang="es-PE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577343"/>
            <a:ext cx="7520940" cy="5020009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s-PE" sz="2400" b="0" dirty="0">
                <a:latin typeface="Arial" pitchFamily="34" charset="0"/>
                <a:cs typeface="Arial" pitchFamily="34" charset="0"/>
              </a:rPr>
              <a:t>Lea con propósito definido, para adquirir información, contestar preguntas o resolver problemas.</a:t>
            </a:r>
          </a:p>
          <a:p>
            <a:pPr lvl="0">
              <a:buFont typeface="Arial" pitchFamily="34" charset="0"/>
              <a:buChar char="•"/>
            </a:pPr>
            <a:r>
              <a:rPr lang="es-PE" sz="2400" b="0" dirty="0">
                <a:latin typeface="Arial" pitchFamily="34" charset="0"/>
                <a:cs typeface="Arial" pitchFamily="34" charset="0"/>
              </a:rPr>
              <a:t>Antes de comenzar a leer, dar una vista rápida al capitulo, fijándose en los encabezados del párrafo.</a:t>
            </a:r>
          </a:p>
          <a:p>
            <a:pPr lvl="0">
              <a:buFont typeface="Arial" pitchFamily="34" charset="0"/>
              <a:buChar char="•"/>
            </a:pPr>
            <a:r>
              <a:rPr lang="es-PE" sz="2400" b="0" dirty="0">
                <a:latin typeface="Arial" pitchFamily="34" charset="0"/>
                <a:cs typeface="Arial" pitchFamily="34" charset="0"/>
              </a:rPr>
              <a:t>Repita para si mismo lo que va estudiando. </a:t>
            </a:r>
            <a:r>
              <a:rPr lang="es-PE" sz="2400" b="0" dirty="0" smtClean="0">
                <a:latin typeface="Arial" pitchFamily="34" charset="0"/>
                <a:cs typeface="Arial" pitchFamily="34" charset="0"/>
              </a:rPr>
              <a:t>Pregúntese </a:t>
            </a:r>
            <a:r>
              <a:rPr lang="es-PE" sz="2400" b="0" dirty="0">
                <a:latin typeface="Arial" pitchFamily="34" charset="0"/>
                <a:cs typeface="Arial" pitchFamily="34" charset="0"/>
              </a:rPr>
              <a:t>lo que ha aprendido. No trate de memorizar palabras del autor, formule las suyas de los puntos principales.</a:t>
            </a:r>
          </a:p>
          <a:p>
            <a:pPr lvl="0">
              <a:buFont typeface="Arial" pitchFamily="34" charset="0"/>
              <a:buChar char="•"/>
            </a:pPr>
            <a:r>
              <a:rPr lang="es-PE" sz="2400" b="0" dirty="0">
                <a:latin typeface="Arial" pitchFamily="34" charset="0"/>
                <a:cs typeface="Arial" pitchFamily="34" charset="0"/>
              </a:rPr>
              <a:t>Anticipar lo que el autor va exponiendo. Mantenga viva su curiosidad.</a:t>
            </a:r>
          </a:p>
          <a:p>
            <a:pPr lvl="0">
              <a:buFont typeface="Arial" pitchFamily="34" charset="0"/>
              <a:buChar char="•"/>
            </a:pPr>
            <a:r>
              <a:rPr lang="es-PE" sz="2400" b="0" dirty="0">
                <a:latin typeface="Arial" pitchFamily="34" charset="0"/>
                <a:cs typeface="Arial" pitchFamily="34" charset="0"/>
              </a:rPr>
              <a:t>Dominar el vocabulario básico del texto.</a:t>
            </a:r>
          </a:p>
          <a:p>
            <a:pPr>
              <a:buFont typeface="Arial" pitchFamily="34" charset="0"/>
              <a:buChar char="•"/>
            </a:pPr>
            <a:endParaRPr lang="es-PE" sz="24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3602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TEMAS A TRATAR</a:t>
            </a:r>
            <a:endParaRPr lang="es-PE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56873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LA LECTURA</a:t>
            </a:r>
          </a:p>
          <a:p>
            <a:pPr lvl="2">
              <a:buFont typeface="+mj-lt"/>
              <a:buAutoNum type="arabicPeriod"/>
            </a:pPr>
            <a:r>
              <a:rPr lang="es-PE" sz="2000" dirty="0">
                <a:latin typeface="Arial" pitchFamily="34" charset="0"/>
                <a:cs typeface="Arial" pitchFamily="34" charset="0"/>
              </a:rPr>
              <a:t>FENOMENOS DE LA LECTURA</a:t>
            </a:r>
          </a:p>
          <a:p>
            <a:pPr lvl="2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CLASES DE LECTURA</a:t>
            </a:r>
          </a:p>
          <a:p>
            <a:pPr lvl="2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METODOS DE LA LECTURA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DE ROBINSON EPL2R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DE RONSON SQ3R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DE MURDER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DRTA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ILLUECA (L2SER)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STATON (EFGHI)</a:t>
            </a:r>
          </a:p>
          <a:p>
            <a:pPr lvl="3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METODO ECHEGARAY (2L2S2R)</a:t>
            </a:r>
          </a:p>
          <a:p>
            <a:pPr lvl="2">
              <a:buFont typeface="+mj-lt"/>
              <a:buAutoNum type="arabicPeriod"/>
            </a:pPr>
            <a:r>
              <a:rPr lang="es-PE" sz="2000" dirty="0" smtClean="0">
                <a:latin typeface="Arial" pitchFamily="34" charset="0"/>
                <a:cs typeface="Arial" pitchFamily="34" charset="0"/>
              </a:rPr>
              <a:t>HABITOS </a:t>
            </a:r>
            <a:r>
              <a:rPr lang="es-PE" sz="2000" dirty="0">
                <a:latin typeface="Arial" pitchFamily="34" charset="0"/>
                <a:cs typeface="Arial" pitchFamily="34" charset="0"/>
              </a:rPr>
              <a:t>DE LA </a:t>
            </a:r>
            <a:r>
              <a:rPr lang="es-PE" sz="2000" dirty="0" smtClean="0">
                <a:latin typeface="Arial" pitchFamily="34" charset="0"/>
                <a:cs typeface="Arial" pitchFamily="34" charset="0"/>
              </a:rPr>
              <a:t>LECTURA</a:t>
            </a:r>
          </a:p>
        </p:txBody>
      </p:sp>
    </p:spTree>
    <p:extLst>
      <p:ext uri="{BB962C8B-B14F-4D97-AF65-F5344CB8AC3E}">
        <p14:creationId xmlns="" xmlns:p14="http://schemas.microsoft.com/office/powerpoint/2010/main" val="6028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9 Imagen" descr="pintura_rupes_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60648"/>
            <a:ext cx="20907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6 Imagen" descr="pintura_rupes_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60078"/>
            <a:ext cx="21923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11 Imagen" descr="petroglifo_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88640"/>
            <a:ext cx="2079625" cy="26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10 Imagen" descr="pintura_rupes_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760408"/>
            <a:ext cx="225425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7 Imagen" descr="petroglifo_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027104"/>
            <a:ext cx="2667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26 CuadroTexto"/>
          <p:cNvSpPr txBox="1"/>
          <p:nvPr/>
        </p:nvSpPr>
        <p:spPr>
          <a:xfrm>
            <a:off x="899592" y="5807005"/>
            <a:ext cx="7416824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s-PE" b="1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En la antigüedad el hombre buscó la manera de expresar sus conocimientos a través de diversos medios…</a:t>
            </a:r>
            <a:endParaRPr lang="es-PE" b="1" i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LEER:</a:t>
            </a:r>
            <a:endParaRPr lang="es-PE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99592" y="980728"/>
            <a:ext cx="7853496" cy="2808312"/>
          </a:xfrm>
        </p:spPr>
        <p:txBody>
          <a:bodyPr>
            <a:noAutofit/>
          </a:bodyPr>
          <a:lstStyle/>
          <a:p>
            <a:r>
              <a:rPr lang="es-PE" sz="4000" b="0" dirty="0" smtClean="0">
                <a:latin typeface="Arial" pitchFamily="34" charset="0"/>
                <a:cs typeface="Arial" pitchFamily="34" charset="0"/>
              </a:rPr>
              <a:t>Desde el punto de vista </a:t>
            </a:r>
            <a:r>
              <a:rPr lang="es-PE" sz="4000" b="0" dirty="0" err="1" smtClean="0">
                <a:latin typeface="Arial" pitchFamily="34" charset="0"/>
                <a:cs typeface="Arial" pitchFamily="34" charset="0"/>
              </a:rPr>
              <a:t>tradicional“es</a:t>
            </a:r>
            <a:r>
              <a:rPr lang="es-PE" sz="4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PE" sz="4000" b="0" dirty="0">
                <a:latin typeface="Arial" pitchFamily="34" charset="0"/>
                <a:cs typeface="Arial" pitchFamily="34" charset="0"/>
              </a:rPr>
              <a:t>el reconocimiento de signos gráficos para comprender el mensaje del autor</a:t>
            </a:r>
            <a:r>
              <a:rPr lang="es-PE" sz="4000" b="0" dirty="0" smtClean="0">
                <a:latin typeface="Arial" pitchFamily="34" charset="0"/>
                <a:cs typeface="Arial" pitchFamily="34" charset="0"/>
              </a:rPr>
              <a:t>”.</a:t>
            </a:r>
            <a:endParaRPr lang="es-PE" sz="4000" b="0" dirty="0">
              <a:latin typeface="Arial" pitchFamily="34" charset="0"/>
              <a:cs typeface="Arial" pitchFamily="34" charset="0"/>
            </a:endParaRPr>
          </a:p>
          <a:p>
            <a:endParaRPr lang="es-PE" sz="40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www.rmm.cl/usuarios/ecald/imagen/LECTU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4268564"/>
            <a:ext cx="3456384" cy="2363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="" xmlns:p14="http://schemas.microsoft.com/office/powerpoint/2010/main" val="417177829"/>
              </p:ext>
            </p:extLst>
          </p:nvPr>
        </p:nvGraphicFramePr>
        <p:xfrm>
          <a:off x="1547664" y="692696"/>
          <a:ext cx="6096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Descargas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293096"/>
            <a:ext cx="1261072" cy="1134965"/>
          </a:xfrm>
          <a:prstGeom prst="rect">
            <a:avLst/>
          </a:prstGeom>
          <a:noFill/>
        </p:spPr>
      </p:pic>
      <p:graphicFrame>
        <p:nvGraphicFramePr>
          <p:cNvPr id="5" name="4 Diagrama"/>
          <p:cNvGraphicFramePr/>
          <p:nvPr/>
        </p:nvGraphicFramePr>
        <p:xfrm>
          <a:off x="1357290" y="946688"/>
          <a:ext cx="609600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251520" y="2089696"/>
          <a:ext cx="8712968" cy="2563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95536" y="364759"/>
            <a:ext cx="7520940" cy="548640"/>
          </a:xfrm>
        </p:spPr>
        <p:txBody>
          <a:bodyPr/>
          <a:lstStyle/>
          <a:p>
            <a:pPr algn="ctr"/>
            <a:r>
              <a:rPr lang="es-P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Fenómenos de la lectura</a:t>
            </a:r>
            <a:endParaRPr lang="es-P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4294967295"/>
          </p:nvPr>
        </p:nvSpPr>
        <p:spPr>
          <a:xfrm>
            <a:off x="107504" y="1988840"/>
            <a:ext cx="2808312" cy="547687"/>
          </a:xfrm>
        </p:spPr>
        <p:txBody>
          <a:bodyPr>
            <a:normAutofit/>
          </a:bodyPr>
          <a:lstStyle/>
          <a:p>
            <a:r>
              <a:rPr lang="es-PE" sz="20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Percepcion</a:t>
            </a:r>
            <a:r>
              <a:rPr lang="es-PE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visual</a:t>
            </a:r>
            <a:endParaRPr lang="es-PE" sz="2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www.tecnicas-de-estudio.org/lectura-veloz/ejercicios/agilizacion16_archivos/image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22" t="10035" r="8023" b="50000"/>
          <a:stretch/>
        </p:blipFill>
        <p:spPr bwMode="auto">
          <a:xfrm>
            <a:off x="2627785" y="1052736"/>
            <a:ext cx="6480720" cy="23762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lecturaycomprension.files.wordpress.com/2011/05/comprensionlecto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254" y="3573016"/>
            <a:ext cx="3960440" cy="3159736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4 Marcador de texto"/>
          <p:cNvSpPr txBox="1">
            <a:spLocks/>
          </p:cNvSpPr>
          <p:nvPr/>
        </p:nvSpPr>
        <p:spPr>
          <a:xfrm>
            <a:off x="259904" y="4537497"/>
            <a:ext cx="2808312" cy="547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Comprensión</a:t>
            </a:r>
            <a:endParaRPr lang="es-PE" sz="2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47231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PE" sz="28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REACCIóN</a:t>
            </a:r>
            <a:endParaRPr lang="es-PE" sz="1600" b="1" dirty="0">
              <a:solidFill>
                <a:srgbClr val="00B050"/>
              </a:solidFill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>
          <a:xfrm>
            <a:off x="755576" y="1988840"/>
            <a:ext cx="3456384" cy="4608512"/>
          </a:xfrm>
        </p:spPr>
        <p:txBody>
          <a:bodyPr>
            <a:noAutofit/>
          </a:bodyPr>
          <a:lstStyle/>
          <a:p>
            <a:r>
              <a:rPr lang="es-PE" sz="3600" dirty="0" smtClean="0"/>
              <a:t>Son los nuevos pensamientos, ideas o la nueva forma de pensar que surge en la mente del lector</a:t>
            </a:r>
            <a:endParaRPr lang="es-PE" sz="3600" dirty="0"/>
          </a:p>
        </p:txBody>
      </p:sp>
      <p:pic>
        <p:nvPicPr>
          <p:cNvPr id="4102" name="Picture 6" descr="http://terceracultura.cl/wp-content/uploads/2010/12/PISA_-_SIM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28800"/>
            <a:ext cx="4533900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9957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060848"/>
            <a:ext cx="1752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0" y="764704"/>
            <a:ext cx="406794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es-ES" b="1" dirty="0" smtClean="0"/>
          </a:p>
          <a:p>
            <a:pPr algn="just">
              <a:defRPr/>
            </a:pPr>
            <a:r>
              <a:rPr lang="es-ES" sz="2000" b="1" dirty="0" smtClean="0"/>
              <a:t>La lectura es uno de los procesos más importantes a seguir para llevar a cabo con éxito cualquier trabajo o investigación porque nos permite pensar, conocer y razonar.</a:t>
            </a:r>
            <a:endParaRPr lang="en-US" dirty="0"/>
          </a:p>
        </p:txBody>
      </p:sp>
      <p:sp>
        <p:nvSpPr>
          <p:cNvPr id="9" name="8 CuadroTexto"/>
          <p:cNvSpPr txBox="1"/>
          <p:nvPr/>
        </p:nvSpPr>
        <p:spPr>
          <a:xfrm>
            <a:off x="348640" y="5085184"/>
            <a:ext cx="40793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/>
              <a:t>El proceso de la lectura implica crear una hipótesis previa sobre lo que vendrá y la comprensión consiste en comprobar esa predicción. </a:t>
            </a:r>
          </a:p>
          <a:p>
            <a:endParaRPr lang="es-PE" dirty="0"/>
          </a:p>
        </p:txBody>
      </p:sp>
      <p:sp>
        <p:nvSpPr>
          <p:cNvPr id="10" name="9 CuadroTexto"/>
          <p:cNvSpPr txBox="1"/>
          <p:nvPr/>
        </p:nvSpPr>
        <p:spPr>
          <a:xfrm>
            <a:off x="4860032" y="286716"/>
            <a:ext cx="4212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/>
              <a:t>El aprendizaje  es el cambio que se produce en la memoria cuando se incorpora un elemento nuevo.</a:t>
            </a:r>
            <a:endParaRPr lang="es-PE" sz="2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364088" y="5085184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/>
              <a:t>Por eso se dice que  el cerebro es el director del propio aprendizaje.</a:t>
            </a:r>
            <a:endParaRPr lang="es-PE" sz="2000" dirty="0"/>
          </a:p>
        </p:txBody>
      </p:sp>
      <p:pic>
        <p:nvPicPr>
          <p:cNvPr id="3074" name="Picture 2" descr="D:\Descargas\images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492896"/>
            <a:ext cx="2286000" cy="1844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95285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489</TotalTime>
  <Words>540</Words>
  <Application>Microsoft Office PowerPoint</Application>
  <PresentationFormat>Affichage à l'écran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Ángulos</vt:lpstr>
      <vt:lpstr>La lectura</vt:lpstr>
      <vt:lpstr>TEMAS A TRATAR</vt:lpstr>
      <vt:lpstr>Diapositive 3</vt:lpstr>
      <vt:lpstr>LEER:</vt:lpstr>
      <vt:lpstr>Diapositive 5</vt:lpstr>
      <vt:lpstr>Diapositive 6</vt:lpstr>
      <vt:lpstr>Fenómenos de la lectura</vt:lpstr>
      <vt:lpstr>Diapositive 8</vt:lpstr>
      <vt:lpstr>Diapositive 9</vt:lpstr>
      <vt:lpstr>Diapositive 10</vt:lpstr>
      <vt:lpstr>Importancia de la lectura</vt:lpstr>
      <vt:lpstr>OPERACIONES NECESARIAS EN LA LECTURA </vt:lpstr>
      <vt:lpstr>CONDICIONANTES DE LA LECTURA: </vt:lpstr>
      <vt:lpstr>MALOS HABITOS DE LECTURA </vt:lpstr>
      <vt:lpstr>Diapositive 15</vt:lpstr>
      <vt:lpstr>CONSEJOS PARA LOGRAR EFICIENCIA EN LA LECTURA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Toshiba</dc:creator>
  <cp:lastModifiedBy>User</cp:lastModifiedBy>
  <cp:revision>51</cp:revision>
  <cp:lastPrinted>2012-05-08T08:09:09Z</cp:lastPrinted>
  <dcterms:created xsi:type="dcterms:W3CDTF">2012-05-07T00:10:57Z</dcterms:created>
  <dcterms:modified xsi:type="dcterms:W3CDTF">2020-02-02T08:12:38Z</dcterms:modified>
</cp:coreProperties>
</file>