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41" autoAdjust="0"/>
  </p:normalViewPr>
  <p:slideViewPr>
    <p:cSldViewPr snapToGrid="0" snapToObjects="1">
      <p:cViewPr varScale="1">
        <p:scale>
          <a:sx n="70" d="100"/>
          <a:sy n="70" d="100"/>
        </p:scale>
        <p:origin x="10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F63E8-A032-4770-A95D-0006653EA6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06A4A97-D2A8-402E-8D20-2F4CB9F00C78}">
      <dgm:prSet phldrT="[Texte]"/>
      <dgm:spPr/>
      <dgm:t>
        <a:bodyPr/>
        <a:lstStyle/>
        <a:p>
          <a:r>
            <a:rPr lang="en-US" dirty="0"/>
            <a:t>1. Introduction – Systemic view of the enterprise</a:t>
          </a:r>
        </a:p>
      </dgm:t>
    </dgm:pt>
    <dgm:pt modelId="{253BB687-7C9C-4AC3-8143-64DB3475CBA2}" type="parTrans" cxnId="{04CFFE5A-A9BA-4B31-B681-D1DE33D019E5}">
      <dgm:prSet/>
      <dgm:spPr/>
      <dgm:t>
        <a:bodyPr/>
        <a:lstStyle/>
        <a:p>
          <a:endParaRPr lang="fr-FR"/>
        </a:p>
      </dgm:t>
    </dgm:pt>
    <dgm:pt modelId="{596A62E2-5F7C-44FB-9333-37AE81E1D28B}" type="sibTrans" cxnId="{04CFFE5A-A9BA-4B31-B681-D1DE33D019E5}">
      <dgm:prSet/>
      <dgm:spPr/>
      <dgm:t>
        <a:bodyPr/>
        <a:lstStyle/>
        <a:p>
          <a:endParaRPr lang="fr-FR"/>
        </a:p>
      </dgm:t>
    </dgm:pt>
    <dgm:pt modelId="{3FB42A90-2330-4CEC-9830-20B2DDBAD349}">
      <dgm:prSet phldrT="[Texte]"/>
      <dgm:spPr/>
      <dgm:t>
        <a:bodyPr/>
        <a:lstStyle/>
        <a:p>
          <a:r>
            <a:rPr lang="fr-FR" dirty="0"/>
            <a:t>2. The Information System – </a:t>
          </a:r>
          <a:r>
            <a:rPr lang="fr-FR" dirty="0" err="1"/>
            <a:t>Functions</a:t>
          </a:r>
          <a:r>
            <a:rPr lang="fr-FR" dirty="0"/>
            <a:t>, </a:t>
          </a:r>
          <a:r>
            <a:rPr lang="fr-FR" dirty="0" err="1"/>
            <a:t>Roles</a:t>
          </a:r>
          <a:r>
            <a:rPr lang="fr-FR" dirty="0"/>
            <a:t>, </a:t>
          </a:r>
          <a:r>
            <a:rPr lang="fr-FR" dirty="0" err="1"/>
            <a:t>Qualities</a:t>
          </a:r>
          <a:endParaRPr lang="fr-FR" dirty="0"/>
        </a:p>
      </dgm:t>
    </dgm:pt>
    <dgm:pt modelId="{0E38EE72-D2F7-4F1F-BC40-3CDA7A233842}" type="parTrans" cxnId="{6BB3AAAC-5D53-4F8E-92C4-4CFE6FA4DA3C}">
      <dgm:prSet/>
      <dgm:spPr/>
      <dgm:t>
        <a:bodyPr/>
        <a:lstStyle/>
        <a:p>
          <a:endParaRPr lang="fr-FR"/>
        </a:p>
      </dgm:t>
    </dgm:pt>
    <dgm:pt modelId="{EB737676-A7B8-4169-9C4F-38323F2EAC29}" type="sibTrans" cxnId="{6BB3AAAC-5D53-4F8E-92C4-4CFE6FA4DA3C}">
      <dgm:prSet/>
      <dgm:spPr/>
      <dgm:t>
        <a:bodyPr/>
        <a:lstStyle/>
        <a:p>
          <a:endParaRPr lang="fr-FR"/>
        </a:p>
      </dgm:t>
    </dgm:pt>
    <dgm:pt modelId="{633D1B2D-AF33-4F58-85B4-52CA0818F0BD}">
      <dgm:prSet phldrT="[Texte]"/>
      <dgm:spPr/>
      <dgm:t>
        <a:bodyPr/>
        <a:lstStyle/>
        <a:p>
          <a:r>
            <a:rPr lang="en-US" dirty="0"/>
            <a:t>3. Computerization of IS – Components, ERP, Definitions</a:t>
          </a:r>
        </a:p>
      </dgm:t>
    </dgm:pt>
    <dgm:pt modelId="{FCC59004-68F2-4D4A-B908-EFC5ECBABF46}" type="parTrans" cxnId="{F082A476-438E-44A4-98C7-BCB30408D44A}">
      <dgm:prSet/>
      <dgm:spPr/>
      <dgm:t>
        <a:bodyPr/>
        <a:lstStyle/>
        <a:p>
          <a:endParaRPr lang="fr-FR"/>
        </a:p>
      </dgm:t>
    </dgm:pt>
    <dgm:pt modelId="{0EA52C0B-B7FB-4DFC-AD1B-0D55AFC7332B}" type="sibTrans" cxnId="{F082A476-438E-44A4-98C7-BCB30408D44A}">
      <dgm:prSet/>
      <dgm:spPr/>
      <dgm:t>
        <a:bodyPr/>
        <a:lstStyle/>
        <a:p>
          <a:endParaRPr lang="fr-FR"/>
        </a:p>
      </dgm:t>
    </dgm:pt>
    <dgm:pt modelId="{FFD4C59A-3AF5-4D1E-A2C7-E1AE6FC370B0}">
      <dgm:prSet phldrT="[Texte]"/>
      <dgm:spPr/>
      <dgm:t>
        <a:bodyPr/>
        <a:lstStyle/>
        <a:p>
          <a:r>
            <a:rPr lang="fr-FR" dirty="0"/>
            <a:t>5. </a:t>
          </a:r>
          <a:r>
            <a:rPr lang="fr-FR" dirty="0" err="1"/>
            <a:t>Summary</a:t>
          </a:r>
          <a:r>
            <a:rPr lang="fr-FR" dirty="0"/>
            <a:t> &amp; Key </a:t>
          </a:r>
          <a:r>
            <a:rPr lang="fr-FR" dirty="0" err="1"/>
            <a:t>Takeaways</a:t>
          </a:r>
          <a:endParaRPr lang="fr-FR" dirty="0"/>
        </a:p>
      </dgm:t>
    </dgm:pt>
    <dgm:pt modelId="{8A9CD0FD-9CFD-4B85-AFAF-D832599D9969}" type="parTrans" cxnId="{8AAA82AC-2B4F-4F11-9BD1-550DF681307E}">
      <dgm:prSet/>
      <dgm:spPr/>
      <dgm:t>
        <a:bodyPr/>
        <a:lstStyle/>
        <a:p>
          <a:endParaRPr lang="fr-FR"/>
        </a:p>
      </dgm:t>
    </dgm:pt>
    <dgm:pt modelId="{0EE86699-BEDF-4169-8F18-BFB4C52E4E1B}" type="sibTrans" cxnId="{8AAA82AC-2B4F-4F11-9BD1-550DF681307E}">
      <dgm:prSet/>
      <dgm:spPr/>
      <dgm:t>
        <a:bodyPr/>
        <a:lstStyle/>
        <a:p>
          <a:endParaRPr lang="fr-FR"/>
        </a:p>
      </dgm:t>
    </dgm:pt>
    <dgm:pt modelId="{BF09C32C-DDEF-4022-A788-296D00FEA09C}">
      <dgm:prSet phldrT="[Texte]"/>
      <dgm:spPr/>
      <dgm:t>
        <a:bodyPr/>
        <a:lstStyle/>
        <a:p>
          <a:r>
            <a:rPr lang="fr-FR" dirty="0"/>
            <a:t>4. IS </a:t>
          </a:r>
          <a:r>
            <a:rPr lang="fr-FR" dirty="0" err="1"/>
            <a:t>Terminology</a:t>
          </a:r>
          <a:r>
            <a:rPr lang="fr-FR" dirty="0"/>
            <a:t> &amp; Trends</a:t>
          </a:r>
        </a:p>
      </dgm:t>
    </dgm:pt>
    <dgm:pt modelId="{299AAEBC-E7B2-47CC-849F-9F8F6177AD78}" type="sibTrans" cxnId="{E5C47E3D-0559-4F58-BDAB-4D7C385C4E21}">
      <dgm:prSet/>
      <dgm:spPr/>
      <dgm:t>
        <a:bodyPr/>
        <a:lstStyle/>
        <a:p>
          <a:endParaRPr lang="fr-FR"/>
        </a:p>
      </dgm:t>
    </dgm:pt>
    <dgm:pt modelId="{FB75DAC3-CC14-4DD4-A271-6B9EDFB1DAC3}" type="parTrans" cxnId="{E5C47E3D-0559-4F58-BDAB-4D7C385C4E21}">
      <dgm:prSet/>
      <dgm:spPr/>
      <dgm:t>
        <a:bodyPr/>
        <a:lstStyle/>
        <a:p>
          <a:endParaRPr lang="fr-FR"/>
        </a:p>
      </dgm:t>
    </dgm:pt>
    <dgm:pt modelId="{387CBCCF-6BFE-453A-88C9-06E82BDDABA0}" type="pres">
      <dgm:prSet presAssocID="{A98F63E8-A032-4770-A95D-0006653EA6D2}" presName="Name0" presStyleCnt="0">
        <dgm:presLayoutVars>
          <dgm:chMax val="7"/>
          <dgm:chPref val="7"/>
          <dgm:dir/>
        </dgm:presLayoutVars>
      </dgm:prSet>
      <dgm:spPr/>
    </dgm:pt>
    <dgm:pt modelId="{8D1219C2-939D-49C3-9F79-560F9C1E589A}" type="pres">
      <dgm:prSet presAssocID="{A98F63E8-A032-4770-A95D-0006653EA6D2}" presName="Name1" presStyleCnt="0"/>
      <dgm:spPr/>
    </dgm:pt>
    <dgm:pt modelId="{B155E110-7BB9-4616-9516-1709FB8F9F96}" type="pres">
      <dgm:prSet presAssocID="{A98F63E8-A032-4770-A95D-0006653EA6D2}" presName="cycle" presStyleCnt="0"/>
      <dgm:spPr/>
    </dgm:pt>
    <dgm:pt modelId="{EE6A61E0-B233-48E5-8DA1-FF473D1D5604}" type="pres">
      <dgm:prSet presAssocID="{A98F63E8-A032-4770-A95D-0006653EA6D2}" presName="srcNode" presStyleLbl="node1" presStyleIdx="0" presStyleCnt="5"/>
      <dgm:spPr/>
    </dgm:pt>
    <dgm:pt modelId="{CCA709C0-F724-4654-989E-985C02C66AA8}" type="pres">
      <dgm:prSet presAssocID="{A98F63E8-A032-4770-A95D-0006653EA6D2}" presName="conn" presStyleLbl="parChTrans1D2" presStyleIdx="0" presStyleCnt="1"/>
      <dgm:spPr/>
    </dgm:pt>
    <dgm:pt modelId="{3765B4A7-130E-4295-B309-4AA6C52DE028}" type="pres">
      <dgm:prSet presAssocID="{A98F63E8-A032-4770-A95D-0006653EA6D2}" presName="extraNode" presStyleLbl="node1" presStyleIdx="0" presStyleCnt="5"/>
      <dgm:spPr/>
    </dgm:pt>
    <dgm:pt modelId="{9DFE4A92-7365-417F-B7B9-9028A1E9C492}" type="pres">
      <dgm:prSet presAssocID="{A98F63E8-A032-4770-A95D-0006653EA6D2}" presName="dstNode" presStyleLbl="node1" presStyleIdx="0" presStyleCnt="5"/>
      <dgm:spPr/>
    </dgm:pt>
    <dgm:pt modelId="{9A911B56-E4D0-4A54-8369-A44E9993E8A7}" type="pres">
      <dgm:prSet presAssocID="{F06A4A97-D2A8-402E-8D20-2F4CB9F00C78}" presName="text_1" presStyleLbl="node1" presStyleIdx="0" presStyleCnt="5">
        <dgm:presLayoutVars>
          <dgm:bulletEnabled val="1"/>
        </dgm:presLayoutVars>
      </dgm:prSet>
      <dgm:spPr/>
    </dgm:pt>
    <dgm:pt modelId="{7F4C52DD-A82F-4B95-BC78-40D945232A60}" type="pres">
      <dgm:prSet presAssocID="{F06A4A97-D2A8-402E-8D20-2F4CB9F00C78}" presName="accent_1" presStyleCnt="0"/>
      <dgm:spPr/>
    </dgm:pt>
    <dgm:pt modelId="{09C85E77-A40C-468D-BE01-2A8D1A6C86FD}" type="pres">
      <dgm:prSet presAssocID="{F06A4A97-D2A8-402E-8D20-2F4CB9F00C78}" presName="accentRepeatNode" presStyleLbl="solidFgAcc1" presStyleIdx="0" presStyleCnt="5"/>
      <dgm:spPr/>
    </dgm:pt>
    <dgm:pt modelId="{06521BB7-3B5D-45A4-A676-9A7C8E01BF2A}" type="pres">
      <dgm:prSet presAssocID="{3FB42A90-2330-4CEC-9830-20B2DDBAD349}" presName="text_2" presStyleLbl="node1" presStyleIdx="1" presStyleCnt="5">
        <dgm:presLayoutVars>
          <dgm:bulletEnabled val="1"/>
        </dgm:presLayoutVars>
      </dgm:prSet>
      <dgm:spPr/>
    </dgm:pt>
    <dgm:pt modelId="{FC7BF868-868E-4717-9A3F-556F3EF1AEE1}" type="pres">
      <dgm:prSet presAssocID="{3FB42A90-2330-4CEC-9830-20B2DDBAD349}" presName="accent_2" presStyleCnt="0"/>
      <dgm:spPr/>
    </dgm:pt>
    <dgm:pt modelId="{24CA4127-179E-4071-93E1-B069E9DF513D}" type="pres">
      <dgm:prSet presAssocID="{3FB42A90-2330-4CEC-9830-20B2DDBAD349}" presName="accentRepeatNode" presStyleLbl="solidFgAcc1" presStyleIdx="1" presStyleCnt="5"/>
      <dgm:spPr/>
    </dgm:pt>
    <dgm:pt modelId="{C748E429-D452-48C7-8806-295E6DC92C6D}" type="pres">
      <dgm:prSet presAssocID="{633D1B2D-AF33-4F58-85B4-52CA0818F0BD}" presName="text_3" presStyleLbl="node1" presStyleIdx="2" presStyleCnt="5">
        <dgm:presLayoutVars>
          <dgm:bulletEnabled val="1"/>
        </dgm:presLayoutVars>
      </dgm:prSet>
      <dgm:spPr/>
    </dgm:pt>
    <dgm:pt modelId="{9BE86B9E-42CC-4F16-8B9A-1DF5834D6403}" type="pres">
      <dgm:prSet presAssocID="{633D1B2D-AF33-4F58-85B4-52CA0818F0BD}" presName="accent_3" presStyleCnt="0"/>
      <dgm:spPr/>
    </dgm:pt>
    <dgm:pt modelId="{5D7624D5-6C69-4765-9A1B-9D0D4C9A7210}" type="pres">
      <dgm:prSet presAssocID="{633D1B2D-AF33-4F58-85B4-52CA0818F0BD}" presName="accentRepeatNode" presStyleLbl="solidFgAcc1" presStyleIdx="2" presStyleCnt="5"/>
      <dgm:spPr/>
    </dgm:pt>
    <dgm:pt modelId="{7270F49F-17E7-434D-88F5-5EBFACD09473}" type="pres">
      <dgm:prSet presAssocID="{BF09C32C-DDEF-4022-A788-296D00FEA09C}" presName="text_4" presStyleLbl="node1" presStyleIdx="3" presStyleCnt="5">
        <dgm:presLayoutVars>
          <dgm:bulletEnabled val="1"/>
        </dgm:presLayoutVars>
      </dgm:prSet>
      <dgm:spPr/>
    </dgm:pt>
    <dgm:pt modelId="{3DDA9A46-FF3E-4495-81B0-C46330E0BCB5}" type="pres">
      <dgm:prSet presAssocID="{BF09C32C-DDEF-4022-A788-296D00FEA09C}" presName="accent_4" presStyleCnt="0"/>
      <dgm:spPr/>
    </dgm:pt>
    <dgm:pt modelId="{37EE3B31-C16C-4A3B-9FFB-99081448C79A}" type="pres">
      <dgm:prSet presAssocID="{BF09C32C-DDEF-4022-A788-296D00FEA09C}" presName="accentRepeatNode" presStyleLbl="solidFgAcc1" presStyleIdx="3" presStyleCnt="5"/>
      <dgm:spPr/>
    </dgm:pt>
    <dgm:pt modelId="{2B08EC1E-9C8E-4FC7-8ABE-9F0DBD337084}" type="pres">
      <dgm:prSet presAssocID="{FFD4C59A-3AF5-4D1E-A2C7-E1AE6FC370B0}" presName="text_5" presStyleLbl="node1" presStyleIdx="4" presStyleCnt="5">
        <dgm:presLayoutVars>
          <dgm:bulletEnabled val="1"/>
        </dgm:presLayoutVars>
      </dgm:prSet>
      <dgm:spPr/>
    </dgm:pt>
    <dgm:pt modelId="{0042C27A-4ABA-41E2-A8A2-B3DAB873F074}" type="pres">
      <dgm:prSet presAssocID="{FFD4C59A-3AF5-4D1E-A2C7-E1AE6FC370B0}" presName="accent_5" presStyleCnt="0"/>
      <dgm:spPr/>
    </dgm:pt>
    <dgm:pt modelId="{52FB2A24-2EA2-4DA8-B853-4D84F2B937C0}" type="pres">
      <dgm:prSet presAssocID="{FFD4C59A-3AF5-4D1E-A2C7-E1AE6FC370B0}" presName="accentRepeatNode" presStyleLbl="solidFgAcc1" presStyleIdx="4" presStyleCnt="5"/>
      <dgm:spPr/>
    </dgm:pt>
  </dgm:ptLst>
  <dgm:cxnLst>
    <dgm:cxn modelId="{DA400A1D-33A9-4613-9653-C8C7FACE9855}" type="presOf" srcId="{A98F63E8-A032-4770-A95D-0006653EA6D2}" destId="{387CBCCF-6BFE-453A-88C9-06E82BDDABA0}" srcOrd="0" destOrd="0" presId="urn:microsoft.com/office/officeart/2008/layout/VerticalCurvedList"/>
    <dgm:cxn modelId="{D56C441F-786E-46DE-AF9F-421EEE81A9D4}" type="presOf" srcId="{BF09C32C-DDEF-4022-A788-296D00FEA09C}" destId="{7270F49F-17E7-434D-88F5-5EBFACD09473}" srcOrd="0" destOrd="0" presId="urn:microsoft.com/office/officeart/2008/layout/VerticalCurvedList"/>
    <dgm:cxn modelId="{28CD5132-274E-4787-8976-D79859AD7250}" type="presOf" srcId="{FFD4C59A-3AF5-4D1E-A2C7-E1AE6FC370B0}" destId="{2B08EC1E-9C8E-4FC7-8ABE-9F0DBD337084}" srcOrd="0" destOrd="0" presId="urn:microsoft.com/office/officeart/2008/layout/VerticalCurvedList"/>
    <dgm:cxn modelId="{E5C47E3D-0559-4F58-BDAB-4D7C385C4E21}" srcId="{A98F63E8-A032-4770-A95D-0006653EA6D2}" destId="{BF09C32C-DDEF-4022-A788-296D00FEA09C}" srcOrd="3" destOrd="0" parTransId="{FB75DAC3-CC14-4DD4-A271-6B9EDFB1DAC3}" sibTransId="{299AAEBC-E7B2-47CC-849F-9F8F6177AD78}"/>
    <dgm:cxn modelId="{1085AA3E-AA26-4FC4-9D1C-7C691D6CD8D6}" type="presOf" srcId="{633D1B2D-AF33-4F58-85B4-52CA0818F0BD}" destId="{C748E429-D452-48C7-8806-295E6DC92C6D}" srcOrd="0" destOrd="0" presId="urn:microsoft.com/office/officeart/2008/layout/VerticalCurvedList"/>
    <dgm:cxn modelId="{2692D56C-D2C2-4D2B-A341-288D99C4C71B}" type="presOf" srcId="{3FB42A90-2330-4CEC-9830-20B2DDBAD349}" destId="{06521BB7-3B5D-45A4-A676-9A7C8E01BF2A}" srcOrd="0" destOrd="0" presId="urn:microsoft.com/office/officeart/2008/layout/VerticalCurvedList"/>
    <dgm:cxn modelId="{F082A476-438E-44A4-98C7-BCB30408D44A}" srcId="{A98F63E8-A032-4770-A95D-0006653EA6D2}" destId="{633D1B2D-AF33-4F58-85B4-52CA0818F0BD}" srcOrd="2" destOrd="0" parTransId="{FCC59004-68F2-4D4A-B908-EFC5ECBABF46}" sibTransId="{0EA52C0B-B7FB-4DFC-AD1B-0D55AFC7332B}"/>
    <dgm:cxn modelId="{04CFFE5A-A9BA-4B31-B681-D1DE33D019E5}" srcId="{A98F63E8-A032-4770-A95D-0006653EA6D2}" destId="{F06A4A97-D2A8-402E-8D20-2F4CB9F00C78}" srcOrd="0" destOrd="0" parTransId="{253BB687-7C9C-4AC3-8143-64DB3475CBA2}" sibTransId="{596A62E2-5F7C-44FB-9333-37AE81E1D28B}"/>
    <dgm:cxn modelId="{8AAA82AC-2B4F-4F11-9BD1-550DF681307E}" srcId="{A98F63E8-A032-4770-A95D-0006653EA6D2}" destId="{FFD4C59A-3AF5-4D1E-A2C7-E1AE6FC370B0}" srcOrd="4" destOrd="0" parTransId="{8A9CD0FD-9CFD-4B85-AFAF-D832599D9969}" sibTransId="{0EE86699-BEDF-4169-8F18-BFB4C52E4E1B}"/>
    <dgm:cxn modelId="{6BB3AAAC-5D53-4F8E-92C4-4CFE6FA4DA3C}" srcId="{A98F63E8-A032-4770-A95D-0006653EA6D2}" destId="{3FB42A90-2330-4CEC-9830-20B2DDBAD349}" srcOrd="1" destOrd="0" parTransId="{0E38EE72-D2F7-4F1F-BC40-3CDA7A233842}" sibTransId="{EB737676-A7B8-4169-9C4F-38323F2EAC29}"/>
    <dgm:cxn modelId="{8C5E39D1-4B65-4BC1-954A-8480A5059241}" type="presOf" srcId="{F06A4A97-D2A8-402E-8D20-2F4CB9F00C78}" destId="{9A911B56-E4D0-4A54-8369-A44E9993E8A7}" srcOrd="0" destOrd="0" presId="urn:microsoft.com/office/officeart/2008/layout/VerticalCurvedList"/>
    <dgm:cxn modelId="{D8BAA0EE-0E18-4C94-ABF6-4914E5F5F5B9}" type="presOf" srcId="{596A62E2-5F7C-44FB-9333-37AE81E1D28B}" destId="{CCA709C0-F724-4654-989E-985C02C66AA8}" srcOrd="0" destOrd="0" presId="urn:microsoft.com/office/officeart/2008/layout/VerticalCurvedList"/>
    <dgm:cxn modelId="{83120D5A-87A5-4960-B11B-7ED567A23429}" type="presParOf" srcId="{387CBCCF-6BFE-453A-88C9-06E82BDDABA0}" destId="{8D1219C2-939D-49C3-9F79-560F9C1E589A}" srcOrd="0" destOrd="0" presId="urn:microsoft.com/office/officeart/2008/layout/VerticalCurvedList"/>
    <dgm:cxn modelId="{ADFFBAC6-B5F7-45A3-9AD3-1534ADDE915F}" type="presParOf" srcId="{8D1219C2-939D-49C3-9F79-560F9C1E589A}" destId="{B155E110-7BB9-4616-9516-1709FB8F9F96}" srcOrd="0" destOrd="0" presId="urn:microsoft.com/office/officeart/2008/layout/VerticalCurvedList"/>
    <dgm:cxn modelId="{51D9ED11-B8D6-41E9-A800-4CD0984AEE0D}" type="presParOf" srcId="{B155E110-7BB9-4616-9516-1709FB8F9F96}" destId="{EE6A61E0-B233-48E5-8DA1-FF473D1D5604}" srcOrd="0" destOrd="0" presId="urn:microsoft.com/office/officeart/2008/layout/VerticalCurvedList"/>
    <dgm:cxn modelId="{D75DFA40-B242-4D5C-97E8-80E8F0F7F620}" type="presParOf" srcId="{B155E110-7BB9-4616-9516-1709FB8F9F96}" destId="{CCA709C0-F724-4654-989E-985C02C66AA8}" srcOrd="1" destOrd="0" presId="urn:microsoft.com/office/officeart/2008/layout/VerticalCurvedList"/>
    <dgm:cxn modelId="{C15B3B78-7029-4BD7-B1C7-E1B16E642376}" type="presParOf" srcId="{B155E110-7BB9-4616-9516-1709FB8F9F96}" destId="{3765B4A7-130E-4295-B309-4AA6C52DE028}" srcOrd="2" destOrd="0" presId="urn:microsoft.com/office/officeart/2008/layout/VerticalCurvedList"/>
    <dgm:cxn modelId="{5E5F27EB-B7EF-428C-9405-D2091E5BB8B4}" type="presParOf" srcId="{B155E110-7BB9-4616-9516-1709FB8F9F96}" destId="{9DFE4A92-7365-417F-B7B9-9028A1E9C492}" srcOrd="3" destOrd="0" presId="urn:microsoft.com/office/officeart/2008/layout/VerticalCurvedList"/>
    <dgm:cxn modelId="{C8B790EF-81A6-4B58-BAEE-2F8B6ACF4917}" type="presParOf" srcId="{8D1219C2-939D-49C3-9F79-560F9C1E589A}" destId="{9A911B56-E4D0-4A54-8369-A44E9993E8A7}" srcOrd="1" destOrd="0" presId="urn:microsoft.com/office/officeart/2008/layout/VerticalCurvedList"/>
    <dgm:cxn modelId="{DED3031C-A850-46F4-82FF-5152B83E0943}" type="presParOf" srcId="{8D1219C2-939D-49C3-9F79-560F9C1E589A}" destId="{7F4C52DD-A82F-4B95-BC78-40D945232A60}" srcOrd="2" destOrd="0" presId="urn:microsoft.com/office/officeart/2008/layout/VerticalCurvedList"/>
    <dgm:cxn modelId="{9B28287D-D3D5-4676-8D55-32FBD0495FDB}" type="presParOf" srcId="{7F4C52DD-A82F-4B95-BC78-40D945232A60}" destId="{09C85E77-A40C-468D-BE01-2A8D1A6C86FD}" srcOrd="0" destOrd="0" presId="urn:microsoft.com/office/officeart/2008/layout/VerticalCurvedList"/>
    <dgm:cxn modelId="{CC3D55A7-E4FC-4C5B-A560-DE3437CE22D6}" type="presParOf" srcId="{8D1219C2-939D-49C3-9F79-560F9C1E589A}" destId="{06521BB7-3B5D-45A4-A676-9A7C8E01BF2A}" srcOrd="3" destOrd="0" presId="urn:microsoft.com/office/officeart/2008/layout/VerticalCurvedList"/>
    <dgm:cxn modelId="{B1574942-F77F-4F60-B687-D50B1B089F25}" type="presParOf" srcId="{8D1219C2-939D-49C3-9F79-560F9C1E589A}" destId="{FC7BF868-868E-4717-9A3F-556F3EF1AEE1}" srcOrd="4" destOrd="0" presId="urn:microsoft.com/office/officeart/2008/layout/VerticalCurvedList"/>
    <dgm:cxn modelId="{D66299F9-D7BF-4875-BCF0-0A2AC97F2EE4}" type="presParOf" srcId="{FC7BF868-868E-4717-9A3F-556F3EF1AEE1}" destId="{24CA4127-179E-4071-93E1-B069E9DF513D}" srcOrd="0" destOrd="0" presId="urn:microsoft.com/office/officeart/2008/layout/VerticalCurvedList"/>
    <dgm:cxn modelId="{5F2A2C3D-DD67-4696-B816-9B3538601849}" type="presParOf" srcId="{8D1219C2-939D-49C3-9F79-560F9C1E589A}" destId="{C748E429-D452-48C7-8806-295E6DC92C6D}" srcOrd="5" destOrd="0" presId="urn:microsoft.com/office/officeart/2008/layout/VerticalCurvedList"/>
    <dgm:cxn modelId="{B25C0294-0992-4C6B-8CF2-3D9FD066FDEE}" type="presParOf" srcId="{8D1219C2-939D-49C3-9F79-560F9C1E589A}" destId="{9BE86B9E-42CC-4F16-8B9A-1DF5834D6403}" srcOrd="6" destOrd="0" presId="urn:microsoft.com/office/officeart/2008/layout/VerticalCurvedList"/>
    <dgm:cxn modelId="{B77841CE-6313-43E6-A59F-EB1F4A3746B8}" type="presParOf" srcId="{9BE86B9E-42CC-4F16-8B9A-1DF5834D6403}" destId="{5D7624D5-6C69-4765-9A1B-9D0D4C9A7210}" srcOrd="0" destOrd="0" presId="urn:microsoft.com/office/officeart/2008/layout/VerticalCurvedList"/>
    <dgm:cxn modelId="{C7F7FD2D-B255-44C3-9E24-D93DF4C04B07}" type="presParOf" srcId="{8D1219C2-939D-49C3-9F79-560F9C1E589A}" destId="{7270F49F-17E7-434D-88F5-5EBFACD09473}" srcOrd="7" destOrd="0" presId="urn:microsoft.com/office/officeart/2008/layout/VerticalCurvedList"/>
    <dgm:cxn modelId="{9A88B0BC-3A50-4008-8027-C0E6369DB256}" type="presParOf" srcId="{8D1219C2-939D-49C3-9F79-560F9C1E589A}" destId="{3DDA9A46-FF3E-4495-81B0-C46330E0BCB5}" srcOrd="8" destOrd="0" presId="urn:microsoft.com/office/officeart/2008/layout/VerticalCurvedList"/>
    <dgm:cxn modelId="{44B5975D-E2C2-498B-AD85-A763F56A7FF5}" type="presParOf" srcId="{3DDA9A46-FF3E-4495-81B0-C46330E0BCB5}" destId="{37EE3B31-C16C-4A3B-9FFB-99081448C79A}" srcOrd="0" destOrd="0" presId="urn:microsoft.com/office/officeart/2008/layout/VerticalCurvedList"/>
    <dgm:cxn modelId="{EDEC6882-5A51-4DD6-A2E4-9D5F73EC5617}" type="presParOf" srcId="{8D1219C2-939D-49C3-9F79-560F9C1E589A}" destId="{2B08EC1E-9C8E-4FC7-8ABE-9F0DBD337084}" srcOrd="9" destOrd="0" presId="urn:microsoft.com/office/officeart/2008/layout/VerticalCurvedList"/>
    <dgm:cxn modelId="{9F37E5BF-A238-4DA9-806C-73DA6264FB95}" type="presParOf" srcId="{8D1219C2-939D-49C3-9F79-560F9C1E589A}" destId="{0042C27A-4ABA-41E2-A8A2-B3DAB873F074}" srcOrd="10" destOrd="0" presId="urn:microsoft.com/office/officeart/2008/layout/VerticalCurvedList"/>
    <dgm:cxn modelId="{DB395728-0B49-4D2B-AA9C-9A130EC16F5F}" type="presParOf" srcId="{0042C27A-4ABA-41E2-A8A2-B3DAB873F074}" destId="{52FB2A24-2EA2-4DA8-B853-4D84F2B937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709C0-F724-4654-989E-985C02C66AA8}">
      <dsp:nvSpPr>
        <dsp:cNvPr id="0" name=""/>
        <dsp:cNvSpPr/>
      </dsp:nvSpPr>
      <dsp:spPr>
        <a:xfrm>
          <a:off x="-4062699" y="-623585"/>
          <a:ext cx="4841270" cy="4841270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11B56-E4D0-4A54-8369-A44E9993E8A7}">
      <dsp:nvSpPr>
        <dsp:cNvPr id="0" name=""/>
        <dsp:cNvSpPr/>
      </dsp:nvSpPr>
      <dsp:spPr>
        <a:xfrm>
          <a:off x="341116" y="224559"/>
          <a:ext cx="7245405" cy="4494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Introduction – Systemic view of the enterprise</a:t>
          </a:r>
        </a:p>
      </dsp:txBody>
      <dsp:txXfrm>
        <a:off x="341116" y="224559"/>
        <a:ext cx="7245405" cy="449406"/>
      </dsp:txXfrm>
    </dsp:sp>
    <dsp:sp modelId="{09C85E77-A40C-468D-BE01-2A8D1A6C86FD}">
      <dsp:nvSpPr>
        <dsp:cNvPr id="0" name=""/>
        <dsp:cNvSpPr/>
      </dsp:nvSpPr>
      <dsp:spPr>
        <a:xfrm>
          <a:off x="60237" y="168383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21BB7-3B5D-45A4-A676-9A7C8E01BF2A}">
      <dsp:nvSpPr>
        <dsp:cNvPr id="0" name=""/>
        <dsp:cNvSpPr/>
      </dsp:nvSpPr>
      <dsp:spPr>
        <a:xfrm>
          <a:off x="663147" y="898453"/>
          <a:ext cx="6923374" cy="449406"/>
        </a:xfrm>
        <a:prstGeom prst="rect">
          <a:avLst/>
        </a:prstGeom>
        <a:solidFill>
          <a:schemeClr val="accent5">
            <a:hueOff val="4778670"/>
            <a:satOff val="-10209"/>
            <a:lumOff val="-42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2. The Information System – </a:t>
          </a:r>
          <a:r>
            <a:rPr lang="fr-FR" sz="2200" kern="1200" dirty="0" err="1"/>
            <a:t>Functions</a:t>
          </a:r>
          <a:r>
            <a:rPr lang="fr-FR" sz="2200" kern="1200" dirty="0"/>
            <a:t>, </a:t>
          </a:r>
          <a:r>
            <a:rPr lang="fr-FR" sz="2200" kern="1200" dirty="0" err="1"/>
            <a:t>Roles</a:t>
          </a:r>
          <a:r>
            <a:rPr lang="fr-FR" sz="2200" kern="1200" dirty="0"/>
            <a:t>, </a:t>
          </a:r>
          <a:r>
            <a:rPr lang="fr-FR" sz="2200" kern="1200" dirty="0" err="1"/>
            <a:t>Qualities</a:t>
          </a:r>
          <a:endParaRPr lang="fr-FR" sz="2200" kern="1200" dirty="0"/>
        </a:p>
      </dsp:txBody>
      <dsp:txXfrm>
        <a:off x="663147" y="898453"/>
        <a:ext cx="6923374" cy="449406"/>
      </dsp:txXfrm>
    </dsp:sp>
    <dsp:sp modelId="{24CA4127-179E-4071-93E1-B069E9DF513D}">
      <dsp:nvSpPr>
        <dsp:cNvPr id="0" name=""/>
        <dsp:cNvSpPr/>
      </dsp:nvSpPr>
      <dsp:spPr>
        <a:xfrm>
          <a:off x="382269" y="842277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4778670"/>
              <a:satOff val="-10209"/>
              <a:lumOff val="-4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8E429-D452-48C7-8806-295E6DC92C6D}">
      <dsp:nvSpPr>
        <dsp:cNvPr id="0" name=""/>
        <dsp:cNvSpPr/>
      </dsp:nvSpPr>
      <dsp:spPr>
        <a:xfrm>
          <a:off x="761985" y="1572346"/>
          <a:ext cx="6824536" cy="449406"/>
        </a:xfrm>
        <a:prstGeom prst="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Computerization of IS – Components, ERP, Definitions</a:t>
          </a:r>
        </a:p>
      </dsp:txBody>
      <dsp:txXfrm>
        <a:off x="761985" y="1572346"/>
        <a:ext cx="6824536" cy="449406"/>
      </dsp:txXfrm>
    </dsp:sp>
    <dsp:sp modelId="{5D7624D5-6C69-4765-9A1B-9D0D4C9A7210}">
      <dsp:nvSpPr>
        <dsp:cNvPr id="0" name=""/>
        <dsp:cNvSpPr/>
      </dsp:nvSpPr>
      <dsp:spPr>
        <a:xfrm>
          <a:off x="481106" y="1516171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9557340"/>
              <a:satOff val="-20419"/>
              <a:lumOff val="-8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F49F-17E7-434D-88F5-5EBFACD09473}">
      <dsp:nvSpPr>
        <dsp:cNvPr id="0" name=""/>
        <dsp:cNvSpPr/>
      </dsp:nvSpPr>
      <dsp:spPr>
        <a:xfrm>
          <a:off x="663147" y="2246240"/>
          <a:ext cx="6923374" cy="449406"/>
        </a:xfrm>
        <a:prstGeom prst="rect">
          <a:avLst/>
        </a:prstGeom>
        <a:solidFill>
          <a:schemeClr val="accent5">
            <a:hueOff val="14336010"/>
            <a:satOff val="-30628"/>
            <a:lumOff val="-1279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4. IS </a:t>
          </a:r>
          <a:r>
            <a:rPr lang="fr-FR" sz="2200" kern="1200" dirty="0" err="1"/>
            <a:t>Terminology</a:t>
          </a:r>
          <a:r>
            <a:rPr lang="fr-FR" sz="2200" kern="1200" dirty="0"/>
            <a:t> &amp; Trends</a:t>
          </a:r>
        </a:p>
      </dsp:txBody>
      <dsp:txXfrm>
        <a:off x="663147" y="2246240"/>
        <a:ext cx="6923374" cy="449406"/>
      </dsp:txXfrm>
    </dsp:sp>
    <dsp:sp modelId="{37EE3B31-C16C-4A3B-9FFB-99081448C79A}">
      <dsp:nvSpPr>
        <dsp:cNvPr id="0" name=""/>
        <dsp:cNvSpPr/>
      </dsp:nvSpPr>
      <dsp:spPr>
        <a:xfrm>
          <a:off x="382269" y="2190064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14336010"/>
              <a:satOff val="-30628"/>
              <a:lumOff val="-1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8EC1E-9C8E-4FC7-8ABE-9F0DBD337084}">
      <dsp:nvSpPr>
        <dsp:cNvPr id="0" name=""/>
        <dsp:cNvSpPr/>
      </dsp:nvSpPr>
      <dsp:spPr>
        <a:xfrm>
          <a:off x="341116" y="2920134"/>
          <a:ext cx="7245405" cy="449406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71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5. </a:t>
          </a:r>
          <a:r>
            <a:rPr lang="fr-FR" sz="2200" kern="1200" dirty="0" err="1"/>
            <a:t>Summary</a:t>
          </a:r>
          <a:r>
            <a:rPr lang="fr-FR" sz="2200" kern="1200" dirty="0"/>
            <a:t> &amp; Key </a:t>
          </a:r>
          <a:r>
            <a:rPr lang="fr-FR" sz="2200" kern="1200" dirty="0" err="1"/>
            <a:t>Takeaways</a:t>
          </a:r>
          <a:endParaRPr lang="fr-FR" sz="2200" kern="1200" dirty="0"/>
        </a:p>
      </dsp:txBody>
      <dsp:txXfrm>
        <a:off x="341116" y="2920134"/>
        <a:ext cx="7245405" cy="449406"/>
      </dsp:txXfrm>
    </dsp:sp>
    <dsp:sp modelId="{52FB2A24-2EA2-4DA8-B853-4D84F2B937C0}">
      <dsp:nvSpPr>
        <dsp:cNvPr id="0" name=""/>
        <dsp:cNvSpPr/>
      </dsp:nvSpPr>
      <dsp:spPr>
        <a:xfrm>
          <a:off x="60237" y="2863958"/>
          <a:ext cx="561757" cy="561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19114680"/>
              <a:satOff val="-40837"/>
              <a:lumOff val="-1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4701-9E40-433D-B172-E13AC9D1BE12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D278C-8C82-4D43-A3DA-001CCB19B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6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Acquérir la « culture » Système d’Information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Être capable d’analyser des solutions commerciales et de dialoguer avec des fournisseurs de solutions logicielles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Intégrer un logiciel au sein d’un SI existant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Savoir identifier des flux d’information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Pouvoir collaborer à la mise en place d’un SI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Appréhender un SI à haut niveau, dans sa globalité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Avoir des connaissances techniques pour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mieuxcomprendre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les problèmes à plus bas niveau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3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Recueil de l’information </a:t>
            </a:r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Alimenter le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La saisie de l’information est généralement onéreuse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Nécessite souvent intervention humaine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Efforts pour automatiser le recueil d’information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Systèmes en temps réel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Lecture optique (questionnaires, …)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Numérisation, Robots d’analyse de contenus,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L’info est précieuse, vitale pour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Mais elle a aussi un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coût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2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Mémorisation de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Assurer la pérennité c’est garantir un stockage durable et fiable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Les supports privilégiés de l’information sont aujourd’hui les disques des ordinateurs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Fichiers sur Disque Dur, DVD,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SGBD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est une composante fondamentale du SI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Cependant le papier reste un support très utilisé en 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Conservation des archives papiers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Parfois par obligation légale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40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être exploitable, l’information subit des traitements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Tri des commandes par date et clients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Calcul du montant à payer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Classement, Résumé,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Ces traitements peuvent être :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Manuels (de moins en moins souvent)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Automatiques (réalisés par des ordinateurs)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8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Diffusion de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être exploitée, l’information doit parvenir dans les meilleurs délais à son destinataire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Forme orale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Support papier (courrier, note interne, …)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Support numérique (de plus en plus)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Vitesse optimale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Large diffusion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Internet (web, email, mobiles), Interconnexion des SI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3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Le SI : un outil de communication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L’interaction entre le système et son environnement est possible grâce à des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flux d’informations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Ces flux circulent aussi à l’intérieur du système, ce qui lui permet d’analyser son propre fonctionnement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8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 partir des données mémorisées :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Identifier des alertes de gestion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Tableau de bord comportant des alertes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Suivre l’évolution de l’activité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Investigation de sujets ou phénomènes particuliers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Préparer les statistiques dont les managers ont besoin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Tableaux préformatés contenant l’essentiel de la statistique d’activité et d’environnement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Fonctionnalités de «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reporting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»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Accompagner les décideurs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Minimiser les tâches de recherche de l’information et de présentation des résultats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Fouille de données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Tableaux multidimensionnels « hypercubes » </a:t>
            </a: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décider, il est nécessaire d’avoir des informations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Pertinentes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Dont l’organisation est adaptée aux besoins de gestion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Fiables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Auxquelles on peut faire confiance; vraies, précises et à jour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Disponibles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Existantes et non dissimulées (information structurée)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98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Rapidité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et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facilité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d’accès à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Trop lent ou compliqué peut décourager les utilisateurs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L’utilisateur doit pouvoir réagir au plus vite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Efficacité et pertinence des décisions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ce faire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Machines performantes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BDD et réseaux locaux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Interfaces conviviales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Fiabilité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des informations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Informations sûres et fiables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SI doit fournir des informations à jour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 : Pour commander un article il faut connaître l’état du stock. Le stock doit donc être mis à jour automatiquement.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ce faire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Humain : Promptitude des saisies (procédures)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Machine : Disponible quand on en a besoin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Les indispensables opérations de maintenance en dehors des heures de travail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Intégrité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des informations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système maintient les informations dans un état cohérent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SI doit savoir réagir à des situations qui risquent de rendre les informations incohérentes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 : Si communication interrompue entre 2 ordinateurs qui doivent synchroniser leurs données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système doit être capable de reconstituer une situation correcte (et ce pour les 2 ordinateurs) </a:t>
            </a:r>
          </a:p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Pertinence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Filtrer l’information en fonction de l’utilisateur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Ex: Le directeur commercial n’a pas besoin de connaître le détail de chaque commande, mais simplement le montant des commandes en cours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Sécurité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Sauvegarde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Système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critique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=&gt; machine à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tolérance de panne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élevée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Malveillance, attaques extérieures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Routeurs filtrants, anti-virus, pare-feu, détecteurs d’intrusions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Confidentialité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de l’information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Aspect crucial, espionnage industriel,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Moyens matériels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Lecteurs de cartes, de badges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Lecteurs d’empreintes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Moyens logiciels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Identification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Permissions sur des fichiers ou des BDD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Cryptage des canaux de transmission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Terminaux mobile : qui le consulte ?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1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Toute entreprise possède un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Pas toujours consciente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Pourquoi optimiser le SI ?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Améliorer la productivité,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Aide à la décision (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Business intelligence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Remonter les informations utiles et synthétiques de l’entreprise, accompagnées de prévisions et analyses afin d’aider les décisionnaires à choisir les bonnes stratégies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Planification stratégique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Planification managériale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Fidélisation de la clientèle, …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4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Dans la mesure du possible (et selon le type d’information) l’entreprise aura tendance à stocker l’information sur des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supports informatisés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Faciliter la consultation, l’extraction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Faciliter l’automatisation des traitements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Faciliter la diffusion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… </a:t>
            </a:r>
          </a:p>
          <a:p>
            <a:r>
              <a:rPr lang="fr-FR" sz="18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informatique = . . . . . . . . . . 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139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Classique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Comptabilité, paie, facturation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commerciale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GRC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Gestion de la Relation Client (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CRM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Customer Relationship Management)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SIM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Système d’information Marketing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Collecter et traiter données pour piloter le marketing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des Ressources Humaines (GRH)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Suivre les carrières, compétences, formations, salaires, congés, … des personnels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Production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GPAO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Gestion de Production Assistée par Ordinateur (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PP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Production Planning)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MRP1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Material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Requirement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Planning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Planification du besoin matière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Nomenclature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MRP2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Manufacturing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Resources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Planning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Processus de fabrication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Ressources pour chaque étape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Simulation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MES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Manufacturing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Executive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System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Pilotage d’Atelier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Suivit de production, Allocation des ressources, Contrôle production et qualité, Maintenance, Personnel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Maintenance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GMAO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Gestion de la Maintenance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Logistique / Approvisionnements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GCL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Gestion de la Chaîne Logistique (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SCM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Supply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Chain Management)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Suivit des relations avec les fournisseurs, clients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Logiques JAT (Juste-à-Temps) ou JIT (Just-in-time)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Entrepôt / Gestion des stocks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WMS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Warehouse Management System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IMS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Inventory Management System </a:t>
            </a:r>
          </a:p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des données techniques (SGDT)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PDM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Product Data Management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la gestion liée à un projet de conception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Gérer et contrôler la définition, production et maintenance d’un produit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de produit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PLM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Product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Lifecycle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Management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Expertise 3A CGP-MPA avec C. </a:t>
            </a:r>
            <a:r>
              <a:rPr lang="fr-FR" sz="1800" b="0" i="1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Merlo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sur le logiciel PTC </a:t>
            </a:r>
            <a:r>
              <a:rPr lang="fr-FR" sz="1800" b="0" i="1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Windchill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0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1.Introduction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Analyse systémique de l’entreprise </a:t>
            </a: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2.Le système d’information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Fonctions du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Rôles du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Qualités d’un SI </a:t>
            </a: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3.Informatisation des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Les parties d’un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Logiciels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Définitions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0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2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ERP 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Entreprise Resource Planning </a:t>
            </a:r>
            <a:r>
              <a:rPr lang="fr-FR" sz="12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PGI 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Progiciel de Gestion Intégré </a:t>
            </a:r>
          </a:p>
          <a:p>
            <a:r>
              <a:rPr lang="fr-F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Solution logicielle qui </a:t>
            </a:r>
            <a:r>
              <a:rPr lang="fr-FR" sz="12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regroupe 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 son sein les principales composantes fonctionnelles de l’entreprise </a:t>
            </a:r>
          </a:p>
          <a:p>
            <a:r>
              <a:rPr lang="fr-F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production, gestion commerciale, logistique, RH, comptabilité/gestion, paie, vente, distribution, approvisionnement, stock, e-commerce, … </a:t>
            </a:r>
          </a:p>
          <a:p>
            <a:r>
              <a:rPr lang="fr-F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du processus de planification/ordonnancement, … </a:t>
            </a:r>
          </a:p>
          <a:p>
            <a:r>
              <a:rPr lang="fr-F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suivit de fabrication et de la traçabilité, … </a:t>
            </a:r>
          </a:p>
          <a:p>
            <a:r>
              <a:rPr lang="fr-FR" sz="12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2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sous-traitance, maintenance, qualité, …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97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ERP : Points Forts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Principaux avantages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Un système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unifié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permet de faire travailler des utilisateurs de différents métiers dans un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environnement applicatif identique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1 seule BDD, cohérence et homogénéité des données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Intégrité et unicité du SI, non-redondance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Minimisation des coûts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Pas d’interface entre modules, synchronisation des traitements, corrections assurées par l’éditeur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Globalisation de la formation (même logique et ergonomie)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Coûts et des délais de mise en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oeuvre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sont connus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souvent de 3 à 36 mois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03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Principaux inconvénients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Coût élevé (investissement lourd)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Couvre rarement tous les besoins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Développements supplémentaires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Couverture fonctionnelle plus large que les besoins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Nécessite une bonne connaissance des processus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L’entreprise doit parfois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adapter ses processus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à l’ERP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Dépendance vis-à-vis de l’éditeur (code source)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Lourdeur et rigidité de mise en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oeuvre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Difficulté d’appropriation par utilisateurs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2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Points forts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Pérennité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Développés en étroite collaboration avec utilisateurs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Temps mise en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oeuvre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inférieur aux ERP commerciaux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Très faible taux d’échec (car adaptable)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Pas de formation conçue et gérée exclusivement par un vendeur (pratique parfois discutable)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Faiblesses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Concurrents commerciaux implantés depuis décennies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Encore très récents (jeunesse)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07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Externalisation (outsourcing)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Permet à l’entreprise de se recentrer sur son activité métier (</a:t>
            </a:r>
            <a:r>
              <a:rPr lang="fr-FR" sz="1800" b="0" i="1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core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business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Confier une fonction du SI à un partenaire externe ou un prestataire (SSII, …) de manière non ponctuelle (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infogérance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Externaliser le marketing ?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Sauvegardes, réseau, BDD, poste de travail,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Totale, Forte, Partielle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Internalisation (</a:t>
            </a:r>
            <a:r>
              <a:rPr lang="fr-FR" sz="1800" b="1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insourcing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Permet d’avoir un SI qui corresponde à la culture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Savoir faire et évolutivité de l’équipe interne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Ré-internalisation (</a:t>
            </a:r>
            <a:r>
              <a:rPr lang="fr-FR" sz="1800" b="1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backsourcing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Rupture ou fin du contrat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Insatisfaction en termes financiers ou de qualité du service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0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Urbanisation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Discipline calquant une série de concepts issu de l’urbanisation de l’habitat (réorganisation des villes, du territoire) réutilisés en informatique pour formaliser et modéliser les SI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Virtualisation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Faire fonctionner plusieurs OS (simultanément) sur un seul ordinateur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Chaque OS fait comme s’il était seul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VPS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Virtual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Private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Server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Virtual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Environment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Groupware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Logiciels de travail en groupe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IBM Lotus Notes, Microsoft SharePoint, Horde Project, Oracle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Beehive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, O3Spaces, Box.net, obm.org, www.blue-mind.net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Boîtes e-mail communes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Calendriers communs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Partage d’annuaires de contacts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Internet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réseau des réseaux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Interconnexion mondiale des réseaux informatiques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Intranet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réseau informatique utilisé à l’intérieur d’une entreprise utilisant les techniques de communication d’Internet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83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Ne s’ouvre pas aux connexions publiques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VPN (Virtual </a:t>
            </a:r>
            <a:r>
              <a:rPr lang="fr-FR" sz="1800" b="0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Private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Network)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Limité aux postes présents dans les locaux de l’entreprise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Extranet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Accès via Internet (en mode sécurisé) à des services internes à l’entreprise (intranet)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Extension du SI de l’entreprise à des partenaires situés en dehors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Commerciaux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Cadres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Clients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Fournisseurs </a:t>
            </a:r>
          </a:p>
          <a:p>
            <a:r>
              <a:rPr lang="fr-FR" sz="18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≠ site web </a:t>
            </a:r>
          </a:p>
          <a:p>
            <a:endParaRPr lang="fr-FR" sz="1800" b="1" i="0" u="none" strike="noStrike" baseline="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Front office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ou « boutique » (Front line)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Relation directe avec le client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Partie frontale de l'entreprise, visible par la clientèle et en contact direct avec elle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Équipes de marketing, support utilisateur, SAV,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Back office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ou « arrière-boutique »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Gestion propre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Tous les processus internes à l'entreprise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Auxquelles le client n'a pas accès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Production, logistique, stocks, comptabilité, GRH, …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Back-end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(site web)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Pages réservées à l’administration du site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Accès réservé à l’administrateur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Configuration, gestion des pages, …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1" i="0" u="none" strike="noStrike" baseline="0" dirty="0" err="1">
                <a:solidFill>
                  <a:srgbClr val="404040"/>
                </a:solidFill>
                <a:latin typeface="Calibri" panose="020F0502020204030204" pitchFamily="34" charset="0"/>
              </a:rPr>
              <a:t>Front-end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(site web)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Pages accessibles par les visiteurs, les utilisateurs, les clients du site (identifiés ou non)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01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système d’information (SI)</a:t>
            </a:r>
            <a:r>
              <a:rPr lang="fr-FR" dirty="0"/>
              <a:t> intègre les </a:t>
            </a:r>
            <a:r>
              <a:rPr lang="fr-FR" b="1" dirty="0"/>
              <a:t>personnes</a:t>
            </a:r>
            <a:r>
              <a:rPr lang="fr-FR" dirty="0"/>
              <a:t>, les </a:t>
            </a:r>
            <a:r>
              <a:rPr lang="fr-FR" b="1" dirty="0"/>
              <a:t>processus</a:t>
            </a:r>
            <a:r>
              <a:rPr lang="fr-FR" dirty="0"/>
              <a:t> et la </a:t>
            </a:r>
            <a:r>
              <a:rPr lang="fr-FR" b="1" dirty="0"/>
              <a:t>technologie</a:t>
            </a:r>
            <a:r>
              <a:rPr lang="fr-FR" dirty="0"/>
              <a:t> pour gérer l’information.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Il agit comme le </a:t>
            </a:r>
            <a:r>
              <a:rPr lang="fr-FR" b="1" dirty="0"/>
              <a:t>système nerveux de l’organisation</a:t>
            </a:r>
            <a:r>
              <a:rPr lang="fr-FR" dirty="0"/>
              <a:t>, permettant la prise de décision et le fonctionnement des opérations.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b="1" dirty="0"/>
              <a:t>numérisation</a:t>
            </a:r>
            <a:r>
              <a:rPr lang="fr-FR" dirty="0"/>
              <a:t> et les </a:t>
            </a:r>
            <a:r>
              <a:rPr lang="fr-FR" b="1" dirty="0"/>
              <a:t>progiciels de gestion intégrés (ERP)</a:t>
            </a:r>
            <a:r>
              <a:rPr lang="fr-FR" dirty="0"/>
              <a:t> améliorent l’efficacité mais entraînent des </a:t>
            </a:r>
            <a:r>
              <a:rPr lang="fr-FR" b="1" dirty="0"/>
              <a:t>choix stratégiques</a:t>
            </a:r>
            <a:r>
              <a:rPr lang="fr-FR" dirty="0"/>
              <a:t> (coûts, intégration, dépendance vis-à-vis des fournisseurs).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information de qualité</a:t>
            </a:r>
            <a:r>
              <a:rPr lang="fr-FR" dirty="0"/>
              <a:t> (fiable, pertinente, sécurisée) est essentielle pour la prise de décision.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Comprendre l’</a:t>
            </a:r>
            <a:r>
              <a:rPr lang="fr-FR" b="1" dirty="0"/>
              <a:t>évolution</a:t>
            </a:r>
            <a:r>
              <a:rPr lang="fr-FR" dirty="0"/>
              <a:t> des SI et leur </a:t>
            </a:r>
            <a:r>
              <a:rPr lang="fr-FR" b="1" dirty="0"/>
              <a:t>modélisation</a:t>
            </a:r>
            <a:r>
              <a:rPr lang="fr-FR" dirty="0"/>
              <a:t> prépare les professionnels à les concevoir et à les optimiser.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84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L’information, vitale pour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Société de l’information : (ou société de la connaissance)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Société dans laquelle les technologies de l’information (TIC) jouent un rôle central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Dans la continuité de la société industrielle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Jamais humanité autant reliée les uns aux autres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Avant Internet, pas facile d’entrer en contact avec inconnus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Éclatement des frontières, échanges facilités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Marché mondialisé hyperconcurrentiel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L’entreprise doit anticiper les changements et adapter son fonctionnement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09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Analyse Systémique de l’Entreprise</a:t>
            </a:r>
          </a:p>
          <a:p>
            <a:r>
              <a:rPr lang="fr-FR" dirty="0"/>
              <a:t>•Apparue dans les années 1970</a:t>
            </a:r>
          </a:p>
          <a:p>
            <a:r>
              <a:rPr lang="fr-FR" dirty="0"/>
              <a:t>•Entreprise = Système</a:t>
            </a:r>
          </a:p>
          <a:p>
            <a:r>
              <a:rPr lang="fr-FR" dirty="0"/>
              <a:t>–« Ensemble d’éléments en interaction dynamique, organisé en fonction d’un but » Joël De Rosnay « Le macroscope », éditions du seuil, 1975</a:t>
            </a:r>
          </a:p>
          <a:p>
            <a:r>
              <a:rPr lang="fr-FR" dirty="0"/>
              <a:t>–L’entreprise est alors considérée comme un ensemble d’éléments (des moyens humains, matériels, financiers et techniques) en interrelations</a:t>
            </a:r>
          </a:p>
          <a:p>
            <a:r>
              <a:rPr lang="fr-FR" dirty="0"/>
              <a:t>–Toute organisation humaine (l’État, une famille, …) peut être perçue comme un système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Comme tout système, l’entreprise est un système :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Ouvert sur l’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environnement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Il est finalisé (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but = profit…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Il est en constante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évolution </a:t>
            </a:r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parvenir à son but, le système tient compte de son environnement et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régule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son fonctionnement en s’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adaptant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aux changements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3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Analyse Systémique de l’Entreprise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Les éléments du système sont eux-mêmes des systèmes (ou </a:t>
            </a:r>
            <a:r>
              <a:rPr lang="fr-FR" sz="1800" b="1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sous-systèmes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L’entreprise peut se décomposer en 3 sous-systèmes :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système de décision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système d’information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système opérant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1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Analogie avec systèmes biologiques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SI peut être comparé à une sorte de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système nerveux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primaire de l'organisation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Circulation rapide d’une information de qualité entre les différents « organes »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Délivrer la bonne information, au bon interlocuteur, au bon moment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Prise de décisions appropriées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•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Action de l’entreprise adaptée à la situation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Arial" panose="020B0604020202020204" pitchFamily="34" charset="0"/>
              </a:rPr>
              <a:t>–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SI contribue donc de manière évidente aux performances de l’organisation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9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Exemples de flux d’information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14 </a:t>
            </a: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Système de pilotage Système d’information </a:t>
            </a:r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latin typeface="Calibri" panose="020F0502020204030204" pitchFamily="34" charset="0"/>
              </a:rPr>
              <a:t>Système opérant Sortie de stock Statistiques de vente Prix de vente </a:t>
            </a:r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1" i="0" u="none" strike="noStrike" baseline="0" dirty="0">
                <a:latin typeface="Calibri" panose="020F0502020204030204" pitchFamily="34" charset="0"/>
              </a:rPr>
              <a:t>Préparation de la livraison </a:t>
            </a:r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latin typeface="Calibri" panose="020F0502020204030204" pitchFamily="34" charset="0"/>
              </a:rPr>
              <a:t>Entreprise </a:t>
            </a:r>
          </a:p>
          <a:p>
            <a:r>
              <a:rPr lang="fr-FR" sz="1800" b="1" i="0" u="none" strike="noStrike" baseline="0" dirty="0">
                <a:latin typeface="Calibri" panose="020F0502020204030204" pitchFamily="34" charset="0"/>
              </a:rPr>
              <a:t>Commande client Facture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0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« Un système d’information est l’ensemble des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ressources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(matériels, logiciels, données, procédures, </a:t>
            </a:r>
            <a:r>
              <a:rPr lang="fr-FR" sz="1800" b="0" i="1" u="none" strike="noStrike" baseline="0" dirty="0">
                <a:solidFill>
                  <a:srgbClr val="0E57C4"/>
                </a:solidFill>
                <a:latin typeface="Calibri" panose="020F0502020204030204" pitchFamily="34" charset="0"/>
              </a:rPr>
              <a:t>humains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, …)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structurées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pour acquérir, traiter, mémoriser, </a:t>
            </a:r>
            <a:r>
              <a:rPr lang="fr-FR" sz="1800" b="0" i="1" u="none" strike="noStrike" baseline="0" dirty="0">
                <a:solidFill>
                  <a:srgbClr val="0E57C4"/>
                </a:solidFill>
                <a:latin typeface="Calibri" panose="020F0502020204030204" pitchFamily="34" charset="0"/>
              </a:rPr>
              <a:t>transmettre et rendre disponible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l’information (sous forme de données, textes, sons, images, …) dans et entre les organisations.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06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Le SI représente l'ensemble des ressources (humaines, matérielles, logicielles) organisées pour : </a:t>
            </a:r>
          </a:p>
          <a:p>
            <a:r>
              <a:rPr lang="fr-FR" sz="1800" b="0" i="0" u="none" strike="noStrike" baseline="0" dirty="0">
                <a:solidFill>
                  <a:srgbClr val="FF320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FF3200"/>
                </a:solidFill>
                <a:latin typeface="Calibri" panose="020F0502020204030204" pitchFamily="34" charset="0"/>
              </a:rPr>
              <a:t>Collecter l’information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Enregistrer une information (support papier, informatique…) avant son traitement </a:t>
            </a:r>
          </a:p>
          <a:p>
            <a:r>
              <a:rPr lang="fr-FR" sz="1800" b="0" i="0" u="none" strike="noStrike" baseline="0" dirty="0">
                <a:solidFill>
                  <a:srgbClr val="FF320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FF3200"/>
                </a:solidFill>
                <a:latin typeface="Calibri" panose="020F0502020204030204" pitchFamily="34" charset="0"/>
              </a:rPr>
              <a:t>Mémoriser l’information (stockage)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Conserver, archiver (utilisation ultérieure ou obligation légale) </a:t>
            </a:r>
          </a:p>
          <a:p>
            <a:r>
              <a:rPr lang="fr-FR" sz="1800" b="0" i="0" u="none" strike="noStrike" baseline="0" dirty="0">
                <a:solidFill>
                  <a:srgbClr val="FF320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FF3200"/>
                </a:solidFill>
                <a:latin typeface="Calibri" panose="020F0502020204030204" pitchFamily="34" charset="0"/>
              </a:rPr>
              <a:t>Traiter l’information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effectuer des opérations (calcul, tri, classement, résumé, …) </a:t>
            </a:r>
          </a:p>
          <a:p>
            <a:r>
              <a:rPr lang="fr-FR" sz="1800" b="0" i="0" u="none" strike="noStrike" baseline="0" dirty="0">
                <a:solidFill>
                  <a:srgbClr val="FF3200"/>
                </a:solidFill>
                <a:latin typeface="Arial" panose="020B0604020202020204" pitchFamily="34" charset="0"/>
              </a:rPr>
              <a:t>–</a:t>
            </a:r>
            <a:r>
              <a:rPr lang="fr-FR" sz="1800" b="1" i="0" u="none" strike="noStrike" baseline="0" dirty="0">
                <a:solidFill>
                  <a:srgbClr val="FF3200"/>
                </a:solidFill>
                <a:latin typeface="Calibri" panose="020F0502020204030204" pitchFamily="34" charset="0"/>
              </a:rPr>
              <a:t>Diffuser </a:t>
            </a:r>
            <a:r>
              <a:rPr lang="fr-FR" sz="1800" b="1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: </a:t>
            </a:r>
            <a:r>
              <a:rPr lang="fr-FR" sz="18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transmettre à la bonne personne (éditer, imprimer, afficher, … une info après traitement)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D278C-8C82-4D43-A3DA-001CCB19B16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7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7B6DA2-C05A-4D17-B781-C36F43FEE4F7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451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4F23-7A24-4933-8AA4-1A7B60E734A4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CE96-CCF8-42C8-B18B-528EF64A5E4F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2385-F1A9-41EB-BB53-78D500536CE6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B83655-4294-46D8-A429-ECD10B7F8898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47352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339B-CF52-49BC-94F1-D7662158AC42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6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48D7-EE61-49AB-9457-A05F30EC125B}" type="datetime1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EACB-A81D-4601-BDC8-188B6BD1DFD3}" type="datetime1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AA0D-FC15-4A6A-979C-E01B2A5DF5E3}" type="datetime1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43F5223-5F38-4BD4-8698-0D8A7827C03A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298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8DF3830-36B1-4114-A704-70F15C521F0F}" type="datetime1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06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80A606-635A-493D-AB21-51FD7140F4D2}" type="datetime1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20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emf"/><Relationship Id="rId7" Type="http://schemas.microsoft.com/office/2007/relationships/hdphoto" Target="../media/hdphoto6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emf"/><Relationship Id="rId7" Type="http://schemas.microsoft.com/office/2007/relationships/hdphoto" Target="../media/hdphoto8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Information Systems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Chapter 1: Introduction to Information Systems</a:t>
            </a:r>
          </a:p>
        </p:txBody>
      </p:sp>
      <p:pic>
        <p:nvPicPr>
          <p:cNvPr id="1026" name="Picture 2" descr="An Introduction to Database Management Systems (DBMS) | by Sai ...">
            <a:extLst>
              <a:ext uri="{FF2B5EF4-FFF2-40B4-BE49-F238E27FC236}">
                <a16:creationId xmlns:a16="http://schemas.microsoft.com/office/drawing/2014/main" id="{6756D57E-1656-4CBB-A85D-34BFE1BC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"/>
          <a:stretch/>
        </p:blipFill>
        <p:spPr bwMode="auto">
          <a:xfrm>
            <a:off x="1245291" y="3001856"/>
            <a:ext cx="4905138" cy="33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FB45A2-0B40-4EDB-9FFE-E5019F3B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Functions of an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b="1" dirty="0"/>
              <a:t>Collect</a:t>
            </a:r>
            <a:r>
              <a:rPr dirty="0"/>
              <a:t> information: capture data from internal and external sources</a:t>
            </a:r>
          </a:p>
          <a:p>
            <a:pPr>
              <a:defRPr sz="2000"/>
            </a:pPr>
            <a:r>
              <a:rPr b="1" dirty="0"/>
              <a:t>Store</a:t>
            </a:r>
            <a:r>
              <a:rPr dirty="0"/>
              <a:t> information: keep data securely for future use</a:t>
            </a:r>
          </a:p>
          <a:p>
            <a:pPr>
              <a:defRPr sz="2000"/>
            </a:pPr>
            <a:r>
              <a:rPr b="1" dirty="0"/>
              <a:t>Process</a:t>
            </a:r>
            <a:r>
              <a:rPr dirty="0"/>
              <a:t> information: organize, calculate, classify, summarize</a:t>
            </a:r>
          </a:p>
          <a:p>
            <a:pPr>
              <a:defRPr sz="2000"/>
            </a:pPr>
            <a:r>
              <a:rPr b="1" dirty="0"/>
              <a:t>Distribute</a:t>
            </a:r>
            <a:r>
              <a:rPr dirty="0"/>
              <a:t> information: deliver the right data to the right user at the right time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2ED99E-2E90-4967-AE04-BA11DE62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Information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875313"/>
            <a:ext cx="7633742" cy="2004279"/>
          </a:xfrm>
        </p:spPr>
        <p:txBody>
          <a:bodyPr/>
          <a:lstStyle/>
          <a:p>
            <a:pPr>
              <a:defRPr sz="2000"/>
            </a:pPr>
            <a:r>
              <a:rPr dirty="0"/>
              <a:t>External sources: customers, suppliers, regulators, competitors</a:t>
            </a:r>
          </a:p>
          <a:p>
            <a:pPr>
              <a:defRPr sz="2000"/>
            </a:pPr>
            <a:r>
              <a:rPr dirty="0"/>
              <a:t>Internal sources: sales, HR, accounting, production</a:t>
            </a:r>
          </a:p>
          <a:p>
            <a:pPr>
              <a:defRPr sz="2000"/>
            </a:pPr>
            <a:r>
              <a:rPr dirty="0"/>
              <a:t>Formal vs informal information</a:t>
            </a:r>
          </a:p>
          <a:p>
            <a:pPr>
              <a:defRPr sz="2000"/>
            </a:pPr>
            <a:r>
              <a:rPr dirty="0"/>
              <a:t>Collection is often costly → automation is crucial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5F12E4-6667-4625-9A13-BAB56BA4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  <p:pic>
        <p:nvPicPr>
          <p:cNvPr id="4102" name="Picture 6" descr="Data Collection in 4 simple steps | by CrowdForce | MobileForms ...">
            <a:extLst>
              <a:ext uri="{FF2B5EF4-FFF2-40B4-BE49-F238E27FC236}">
                <a16:creationId xmlns:a16="http://schemas.microsoft.com/office/drawing/2014/main" id="{3D902237-337D-4AE9-9500-90FCEF18C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37" r="21421"/>
          <a:stretch/>
        </p:blipFill>
        <p:spPr bwMode="auto">
          <a:xfrm>
            <a:off x="6828199" y="4360265"/>
            <a:ext cx="1170214" cy="120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14 100+ Data Collection Photos, taleaux et images libre de droits ...">
            <a:extLst>
              <a:ext uri="{FF2B5EF4-FFF2-40B4-BE49-F238E27FC236}">
                <a16:creationId xmlns:a16="http://schemas.microsoft.com/office/drawing/2014/main" id="{16844F20-1C69-4DA6-9285-A60A83DA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2" y="1274596"/>
            <a:ext cx="4210049" cy="23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Information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4038600"/>
            <a:ext cx="7633742" cy="1840993"/>
          </a:xfrm>
        </p:spPr>
        <p:txBody>
          <a:bodyPr/>
          <a:lstStyle/>
          <a:p>
            <a:pPr>
              <a:defRPr sz="2000"/>
            </a:pPr>
            <a:r>
              <a:rPr dirty="0"/>
              <a:t>Reliability and durability are essential</a:t>
            </a:r>
          </a:p>
          <a:p>
            <a:pPr>
              <a:defRPr sz="2000"/>
            </a:pPr>
            <a:r>
              <a:rPr dirty="0"/>
              <a:t>Mostly stored digitally in databases (DBMS)</a:t>
            </a:r>
          </a:p>
          <a:p>
            <a:pPr>
              <a:defRPr sz="2000"/>
            </a:pPr>
            <a:r>
              <a:rPr dirty="0"/>
              <a:t>Paper archives may remain for legal or historical reasons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EFBE93-B51D-4BC4-AEAC-8DCEB9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p:pic>
        <p:nvPicPr>
          <p:cNvPr id="2052" name="Picture 4" descr="Data Storage | Definition, Types &amp; Examples Video">
            <a:extLst>
              <a:ext uri="{FF2B5EF4-FFF2-40B4-BE49-F238E27FC236}">
                <a16:creationId xmlns:a16="http://schemas.microsoft.com/office/drawing/2014/main" id="{504604ED-C44C-4994-87A9-22C040CE1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12752"/>
          <a:stretch/>
        </p:blipFill>
        <p:spPr bwMode="auto">
          <a:xfrm>
            <a:off x="1069387" y="1373929"/>
            <a:ext cx="6213156" cy="24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s online data storage important? - Backup Everything">
            <a:extLst>
              <a:ext uri="{FF2B5EF4-FFF2-40B4-BE49-F238E27FC236}">
                <a16:creationId xmlns:a16="http://schemas.microsoft.com/office/drawing/2014/main" id="{990C78B6-1A31-43B0-A0AD-6490BE89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0" b="95270" l="10000" r="90000">
                        <a14:foregroundMark x1="53235" y1="9459" x2="49412" y2="8784"/>
                        <a14:foregroundMark x1="53529" y1="6081" x2="50588" y2="6081"/>
                        <a14:foregroundMark x1="57647" y1="83108" x2="52353" y2="85811"/>
                        <a14:foregroundMark x1="32941" y1="85811" x2="46471" y2="91892"/>
                        <a14:foregroundMark x1="38824" y1="95270" x2="38824" y2="95270"/>
                        <a14:backgroundMark x1="63824" y1="37162" x2="63824" y2="37162"/>
                        <a14:backgroundMark x1="60294" y1="35135" x2="60294" y2="35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11" y="5441835"/>
            <a:ext cx="2526450" cy="10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Information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4387461"/>
            <a:ext cx="7633742" cy="1492132"/>
          </a:xfrm>
        </p:spPr>
        <p:txBody>
          <a:bodyPr/>
          <a:lstStyle/>
          <a:p>
            <a:pPr>
              <a:defRPr sz="2000"/>
            </a:pPr>
            <a:r>
              <a:rPr dirty="0"/>
              <a:t>Data must be transformed into useful information</a:t>
            </a:r>
          </a:p>
          <a:p>
            <a:pPr>
              <a:defRPr sz="2000"/>
            </a:pPr>
            <a:r>
              <a:rPr dirty="0"/>
              <a:t>Typical operations: sorting, calculation, classification, reporting</a:t>
            </a:r>
          </a:p>
          <a:p>
            <a:pPr>
              <a:defRPr sz="2000"/>
            </a:pPr>
            <a:r>
              <a:rPr dirty="0"/>
              <a:t>Increasingly automated using IT systems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17B547-1601-4020-9C58-0093C5D1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Página 11 | Imágenes de Automatizacion avanzada - Descarga gratuita en  Freepik">
            <a:extLst>
              <a:ext uri="{FF2B5EF4-FFF2-40B4-BE49-F238E27FC236}">
                <a16:creationId xmlns:a16="http://schemas.microsoft.com/office/drawing/2014/main" id="{8179942E-7F7D-4788-99F9-DD4200F8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76" y="1280852"/>
            <a:ext cx="4407905" cy="29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Information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309257"/>
            <a:ext cx="7633742" cy="2570336"/>
          </a:xfrm>
        </p:spPr>
        <p:txBody>
          <a:bodyPr/>
          <a:lstStyle/>
          <a:p>
            <a:pPr>
              <a:defRPr sz="2000"/>
            </a:pPr>
            <a:r>
              <a:rPr dirty="0"/>
              <a:t>Information must reach the right decision-maker promptly</a:t>
            </a:r>
          </a:p>
          <a:p>
            <a:pPr>
              <a:defRPr sz="2000"/>
            </a:pPr>
            <a:r>
              <a:rPr dirty="0"/>
              <a:t>Channels: oral, paper, digital (email, intranet, dashboards)</a:t>
            </a:r>
          </a:p>
          <a:p>
            <a:pPr>
              <a:defRPr sz="2000"/>
            </a:pPr>
            <a:r>
              <a:rPr dirty="0"/>
              <a:t>Speed and accessibility are key for effective decisions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4FC418-6706-4875-B083-0395385D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 descr="Can an Email Address Alone Warrant Disclosure of Sender ...">
            <a:extLst>
              <a:ext uri="{FF2B5EF4-FFF2-40B4-BE49-F238E27FC236}">
                <a16:creationId xmlns:a16="http://schemas.microsoft.com/office/drawing/2014/main" id="{39A3D78E-A39F-41D9-804E-1C7FEBD8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28" y="382385"/>
            <a:ext cx="3100352" cy="20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D949FD-99F1-4DD1-92AB-A5242C8DE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02" y="4853406"/>
            <a:ext cx="1931831" cy="13748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A331BC-7A02-440A-B54E-975F68F2813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 contrast="-40000"/>
          </a:blip>
          <a:stretch>
            <a:fillRect/>
          </a:stretch>
        </p:blipFill>
        <p:spPr>
          <a:xfrm>
            <a:off x="6088382" y="4682531"/>
            <a:ext cx="1931831" cy="13226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 as a Communication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4036013" cy="3593591"/>
          </a:xfrm>
        </p:spPr>
        <p:txBody>
          <a:bodyPr/>
          <a:lstStyle/>
          <a:p>
            <a:pPr>
              <a:defRPr sz="2000"/>
            </a:pPr>
            <a:r>
              <a:rPr dirty="0"/>
              <a:t>Links the decision-making system and the operating system</a:t>
            </a:r>
          </a:p>
          <a:p>
            <a:pPr>
              <a:defRPr sz="2000"/>
            </a:pPr>
            <a:r>
              <a:rPr dirty="0"/>
              <a:t>Interacts with the external environment (suppliers, customers, competitors)</a:t>
            </a:r>
          </a:p>
          <a:p>
            <a:pPr>
              <a:defRPr sz="2000"/>
            </a:pPr>
            <a:r>
              <a:rPr dirty="0"/>
              <a:t>Provides feedback on organizational performance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432D6-5860-4CDA-BD80-7FE2C2EE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F85BF55-3715-4003-B0DF-EA3DCB1B0A5D}"/>
              </a:ext>
            </a:extLst>
          </p:cNvPr>
          <p:cNvGrpSpPr/>
          <p:nvPr/>
        </p:nvGrpSpPr>
        <p:grpSpPr>
          <a:xfrm>
            <a:off x="3590256" y="2259295"/>
            <a:ext cx="5163491" cy="3807181"/>
            <a:chOff x="3590256" y="2468275"/>
            <a:chExt cx="5163491" cy="359359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633D783-C56B-4464-BAC2-54B2A7DD76EF}"/>
                </a:ext>
              </a:extLst>
            </p:cNvPr>
            <p:cNvGrpSpPr/>
            <p:nvPr/>
          </p:nvGrpSpPr>
          <p:grpSpPr>
            <a:xfrm>
              <a:off x="6173834" y="2468275"/>
              <a:ext cx="2579913" cy="3593592"/>
              <a:chOff x="6107163" y="2639211"/>
              <a:chExt cx="2579913" cy="3593592"/>
            </a:xfrm>
          </p:grpSpPr>
          <p:sp>
            <p:nvSpPr>
              <p:cNvPr id="10" name="Triangle isocèle 9">
                <a:extLst>
                  <a:ext uri="{FF2B5EF4-FFF2-40B4-BE49-F238E27FC236}">
                    <a16:creationId xmlns:a16="http://schemas.microsoft.com/office/drawing/2014/main" id="{C88303F7-68BC-4E72-9ECC-832CDC281E70}"/>
                  </a:ext>
                </a:extLst>
              </p:cNvPr>
              <p:cNvSpPr/>
              <p:nvPr/>
            </p:nvSpPr>
            <p:spPr>
              <a:xfrm>
                <a:off x="6445708" y="2786520"/>
                <a:ext cx="2005690" cy="1317171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Decision system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A3A8FBE-06A5-4BCA-8D88-D95361419801}"/>
                  </a:ext>
                </a:extLst>
              </p:cNvPr>
              <p:cNvSpPr/>
              <p:nvPr/>
            </p:nvSpPr>
            <p:spPr>
              <a:xfrm>
                <a:off x="6516445" y="4742821"/>
                <a:ext cx="1719943" cy="8150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Operating system</a:t>
                </a:r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68FDB8C-1545-47EA-9E3C-9C1FBC6FD196}"/>
                  </a:ext>
                </a:extLst>
              </p:cNvPr>
              <p:cNvSpPr/>
              <p:nvPr/>
            </p:nvSpPr>
            <p:spPr>
              <a:xfrm>
                <a:off x="6107163" y="2639211"/>
                <a:ext cx="2579913" cy="359359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" name="Flèche : bas 13">
                <a:extLst>
                  <a:ext uri="{FF2B5EF4-FFF2-40B4-BE49-F238E27FC236}">
                    <a16:creationId xmlns:a16="http://schemas.microsoft.com/office/drawing/2014/main" id="{B2F0076D-0EEC-4927-BB18-671D09B44C01}"/>
                  </a:ext>
                </a:extLst>
              </p:cNvPr>
              <p:cNvSpPr/>
              <p:nvPr/>
            </p:nvSpPr>
            <p:spPr>
              <a:xfrm>
                <a:off x="7111453" y="4196382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lèche : bas 15">
                <a:extLst>
                  <a:ext uri="{FF2B5EF4-FFF2-40B4-BE49-F238E27FC236}">
                    <a16:creationId xmlns:a16="http://schemas.microsoft.com/office/drawing/2014/main" id="{D30CAA42-90B0-47EA-8261-6BF1AA298B43}"/>
                  </a:ext>
                </a:extLst>
              </p:cNvPr>
              <p:cNvSpPr/>
              <p:nvPr/>
            </p:nvSpPr>
            <p:spPr>
              <a:xfrm rot="10800000">
                <a:off x="7448553" y="4196381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7" name="Nuage 6">
              <a:extLst>
                <a:ext uri="{FF2B5EF4-FFF2-40B4-BE49-F238E27FC236}">
                  <a16:creationId xmlns:a16="http://schemas.microsoft.com/office/drawing/2014/main" id="{106BCA6E-FB82-40DA-A577-CF61D9B1F105}"/>
                </a:ext>
              </a:extLst>
            </p:cNvPr>
            <p:cNvSpPr/>
            <p:nvPr/>
          </p:nvSpPr>
          <p:spPr>
            <a:xfrm>
              <a:off x="3590256" y="3943801"/>
              <a:ext cx="1919984" cy="66463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Environment</a:t>
              </a:r>
            </a:p>
          </p:txBody>
        </p:sp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98C6337A-296F-49B9-8533-24F03A4AF689}"/>
                </a:ext>
              </a:extLst>
            </p:cNvPr>
            <p:cNvSpPr/>
            <p:nvPr/>
          </p:nvSpPr>
          <p:spPr>
            <a:xfrm rot="5400000">
              <a:off x="5708174" y="3854248"/>
              <a:ext cx="228600" cy="48570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 : bas 8">
              <a:extLst>
                <a:ext uri="{FF2B5EF4-FFF2-40B4-BE49-F238E27FC236}">
                  <a16:creationId xmlns:a16="http://schemas.microsoft.com/office/drawing/2014/main" id="{644A86DD-22AB-4355-93DF-6CCD02BDB09F}"/>
                </a:ext>
              </a:extLst>
            </p:cNvPr>
            <p:cNvSpPr/>
            <p:nvPr/>
          </p:nvSpPr>
          <p:spPr>
            <a:xfrm rot="16200000">
              <a:off x="5747290" y="4136522"/>
              <a:ext cx="228600" cy="48570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A22877E-9545-4462-8518-492A996C163D}"/>
              </a:ext>
            </a:extLst>
          </p:cNvPr>
          <p:cNvSpPr txBox="1"/>
          <p:nvPr/>
        </p:nvSpPr>
        <p:spPr>
          <a:xfrm>
            <a:off x="6104440" y="3920660"/>
            <a:ext cx="111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Information flows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IS for Decision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153671"/>
            <a:ext cx="4046899" cy="3725923"/>
          </a:xfrm>
        </p:spPr>
        <p:txBody>
          <a:bodyPr/>
          <a:lstStyle/>
          <a:p>
            <a:pPr>
              <a:defRPr sz="2000"/>
            </a:pPr>
            <a:r>
              <a:rPr dirty="0"/>
              <a:t>Monitors key indicators through dashboards and alerts</a:t>
            </a:r>
          </a:p>
          <a:p>
            <a:pPr>
              <a:defRPr sz="2000"/>
            </a:pPr>
            <a:r>
              <a:rPr dirty="0"/>
              <a:t>Supports managers with reporting and data analysis</a:t>
            </a:r>
          </a:p>
          <a:p>
            <a:pPr>
              <a:defRPr sz="2000"/>
            </a:pPr>
            <a:r>
              <a:rPr dirty="0"/>
              <a:t>Enables data-driven decisions using up-to-date, reliable, and relevant 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542CFB-E74D-4C17-A582-A06F6DC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 descr="Business Intelligence or Decision Support Systems: What can help ...">
            <a:extLst>
              <a:ext uri="{FF2B5EF4-FFF2-40B4-BE49-F238E27FC236}">
                <a16:creationId xmlns:a16="http://schemas.microsoft.com/office/drawing/2014/main" id="{34317A50-9DFE-4395-A081-C5E87072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86" y="2153671"/>
            <a:ext cx="30480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Qualities of an Effective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 sz="2000"/>
            </a:pPr>
            <a:r>
              <a:rPr dirty="0"/>
              <a:t>Speed &amp; ease of access – encourages use</a:t>
            </a:r>
          </a:p>
          <a:p>
            <a:pPr>
              <a:buFont typeface="Wingdings" panose="05000000000000000000" pitchFamily="2" charset="2"/>
              <a:buChar char="ü"/>
              <a:defRPr sz="2000"/>
            </a:pPr>
            <a:r>
              <a:rPr dirty="0"/>
              <a:t>Reliability &amp; integrity – accurate and consistent information</a:t>
            </a:r>
          </a:p>
          <a:p>
            <a:pPr>
              <a:buFont typeface="Wingdings" panose="05000000000000000000" pitchFamily="2" charset="2"/>
              <a:buChar char="ü"/>
              <a:defRPr sz="2000"/>
            </a:pPr>
            <a:r>
              <a:rPr dirty="0"/>
              <a:t>Relevance – filters information for each user’s needs</a:t>
            </a:r>
          </a:p>
          <a:p>
            <a:pPr>
              <a:buFont typeface="Wingdings" panose="05000000000000000000" pitchFamily="2" charset="2"/>
              <a:buChar char="ü"/>
              <a:defRPr sz="2000"/>
            </a:pPr>
            <a:r>
              <a:rPr dirty="0"/>
              <a:t>Security &amp; confidentiality – protection against loss, attacks, misuse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927EE5-392C-4E36-915D-D264309D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BB4034-3D01-4B8C-8E9E-FDF469BA7B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5978270" y="4283788"/>
            <a:ext cx="2077159" cy="2091891"/>
          </a:xfrm>
          <a:prstGeom prst="rect">
            <a:avLst/>
          </a:prstGeom>
        </p:spPr>
      </p:pic>
      <p:pic>
        <p:nvPicPr>
          <p:cNvPr id="7170" name="Picture 2" descr="How to Test Your Wi-Fi Speed | WIRED">
            <a:extLst>
              <a:ext uri="{FF2B5EF4-FFF2-40B4-BE49-F238E27FC236}">
                <a16:creationId xmlns:a16="http://schemas.microsoft.com/office/drawing/2014/main" id="{1E948F98-5AAB-45FB-BC2F-778C84EA4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299" l="31797" r="86250">
                        <a14:foregroundMark x1="39063" y1="39851" x2="39063" y2="39851"/>
                        <a14:foregroundMark x1="37578" y1="39851" x2="37578" y2="39851"/>
                        <a14:foregroundMark x1="36406" y1="41343" x2="36406" y2="41343"/>
                        <a14:foregroundMark x1="36406" y1="44179" x2="36406" y2="44179"/>
                        <a14:foregroundMark x1="65078" y1="18209" x2="65078" y2="18209"/>
                        <a14:foregroundMark x1="63594" y1="22537" x2="63594" y2="22537"/>
                        <a14:foregroundMark x1="60547" y1="17612" x2="60547" y2="17612"/>
                        <a14:foregroundMark x1="60547" y1="17612" x2="71172" y2="25522"/>
                        <a14:foregroundMark x1="52656" y1="14627" x2="48125" y2="18955"/>
                        <a14:foregroundMark x1="73047" y1="26866" x2="83203" y2="45672"/>
                        <a14:foregroundMark x1="62500" y1="14627" x2="57188" y2="12537"/>
                        <a14:foregroundMark x1="34922" y1="58657" x2="32266" y2="58657"/>
                        <a14:foregroundMark x1="79453" y1="32687" x2="87500" y2="66716"/>
                        <a14:foregroundMark x1="87500" y1="66716" x2="73672" y2="89403"/>
                        <a14:foregroundMark x1="73672" y1="89403" x2="62813" y2="90299"/>
                        <a14:foregroundMark x1="73047" y1="26119" x2="56797" y2="11791"/>
                        <a14:foregroundMark x1="77188" y1="31940" x2="86250" y2="41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9" r="13774"/>
          <a:stretch/>
        </p:blipFill>
        <p:spPr bwMode="auto">
          <a:xfrm>
            <a:off x="7173686" y="1292128"/>
            <a:ext cx="1763486" cy="15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uperhero People Stock Illustrations – 22,787 Superhero People ...">
            <a:extLst>
              <a:ext uri="{FF2B5EF4-FFF2-40B4-BE49-F238E27FC236}">
                <a16:creationId xmlns:a16="http://schemas.microsoft.com/office/drawing/2014/main" id="{6E631167-2421-45EE-969A-FA55726B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0000" l="10000" r="90000">
                        <a14:foregroundMark x1="42203" y1="10111" x2="42203" y2="10111"/>
                        <a14:foregroundMark x1="40339" y1="4667" x2="40339" y2="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0" y="4558838"/>
            <a:ext cx="1191040" cy="18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ign Relevance Stock Illustrations – 1,026 Sign Relevance Stock ...">
            <a:extLst>
              <a:ext uri="{FF2B5EF4-FFF2-40B4-BE49-F238E27FC236}">
                <a16:creationId xmlns:a16="http://schemas.microsoft.com/office/drawing/2014/main" id="{C800332C-2BF4-4339-B6B4-359B49AF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375" y1="34625" x2="64375" y2="34625"/>
                        <a14:foregroundMark x1="57250" y1="53125" x2="57250" y2="53125"/>
                        <a14:foregroundMark x1="58750" y1="49375" x2="58750" y2="49375"/>
                        <a14:foregroundMark x1="45875" y1="57875" x2="45875" y2="57875"/>
                        <a14:foregroundMark x1="50125" y1="57375" x2="50125" y2="57375"/>
                        <a14:foregroundMark x1="54000" y1="57375" x2="54000" y2="57375"/>
                        <a14:foregroundMark x1="54000" y1="53625" x2="54000" y2="53625"/>
                        <a14:foregroundMark x1="55375" y1="54625" x2="55375" y2="54625"/>
                        <a14:foregroundMark x1="47375" y1="44125" x2="47375" y2="44125"/>
                        <a14:foregroundMark x1="48750" y1="43625" x2="48750" y2="43625"/>
                        <a14:foregroundMark x1="48250" y1="43625" x2="48250" y2="43625"/>
                        <a14:foregroundMark x1="51125" y1="41250" x2="51125" y2="41250"/>
                        <a14:foregroundMark x1="42625" y1="46500" x2="42625" y2="46500"/>
                        <a14:foregroundMark x1="43125" y1="48875" x2="43125" y2="48875"/>
                        <a14:foregroundMark x1="45875" y1="44625" x2="45875" y2="44625"/>
                        <a14:foregroundMark x1="51125" y1="43625" x2="51125" y2="43625"/>
                        <a14:foregroundMark x1="71500" y1="56000" x2="71500" y2="56000"/>
                        <a14:foregroundMark x1="77125" y1="44125" x2="77125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68" y="4317677"/>
            <a:ext cx="2299162" cy="22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Towards Digital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897086"/>
            <a:ext cx="7633742" cy="1982507"/>
          </a:xfrm>
        </p:spPr>
        <p:txBody>
          <a:bodyPr/>
          <a:lstStyle/>
          <a:p>
            <a:pPr>
              <a:defRPr sz="2000"/>
            </a:pPr>
            <a:r>
              <a:rPr dirty="0"/>
              <a:t>Every organization has an IS — not always formalized</a:t>
            </a:r>
          </a:p>
          <a:p>
            <a:pPr>
              <a:defRPr sz="2000"/>
            </a:pPr>
            <a:r>
              <a:rPr dirty="0"/>
              <a:t>Computerization improves productivity and efficiency</a:t>
            </a:r>
          </a:p>
          <a:p>
            <a:pPr>
              <a:defRPr sz="2000"/>
            </a:pPr>
            <a:r>
              <a:rPr dirty="0"/>
              <a:t>Enhances decision-making (Business Intelligence)</a:t>
            </a:r>
          </a:p>
          <a:p>
            <a:pPr>
              <a:defRPr sz="2000"/>
            </a:pPr>
            <a:r>
              <a:rPr dirty="0"/>
              <a:t>Strengthens customer relationship and competitiveness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3A2EC1-4513-44ED-8C17-30AF50FE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 descr="Problems with Digital Transformation | ProcessMaker">
            <a:extLst>
              <a:ext uri="{FF2B5EF4-FFF2-40B4-BE49-F238E27FC236}">
                <a16:creationId xmlns:a16="http://schemas.microsoft.com/office/drawing/2014/main" id="{77EC2950-36C6-49D5-9692-966452C4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9" y="1297729"/>
            <a:ext cx="2381163" cy="22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Dematerialization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85258"/>
            <a:ext cx="3633242" cy="4094336"/>
          </a:xfrm>
        </p:spPr>
        <p:txBody>
          <a:bodyPr/>
          <a:lstStyle/>
          <a:p>
            <a:pPr>
              <a:defRPr sz="2000"/>
            </a:pPr>
            <a:r>
              <a:rPr dirty="0"/>
              <a:t>Shift from paper to digital support for storage and communication</a:t>
            </a:r>
          </a:p>
          <a:p>
            <a:pPr>
              <a:defRPr sz="2000"/>
            </a:pPr>
            <a:r>
              <a:rPr dirty="0"/>
              <a:t>Facilitates easier access and retrieval</a:t>
            </a:r>
          </a:p>
          <a:p>
            <a:pPr>
              <a:defRPr sz="2000"/>
            </a:pPr>
            <a:r>
              <a:rPr dirty="0"/>
              <a:t>Supports automation and faster diffusion of 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74CDAC-126A-49AC-A39B-1FBF141A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7B0D05-AD81-4005-8221-1A86F12E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629" y="1481859"/>
            <a:ext cx="3530379" cy="390657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F5C79E-C8F9-4029-AB3E-FC220377191E}"/>
              </a:ext>
            </a:extLst>
          </p:cNvPr>
          <p:cNvSpPr txBox="1"/>
          <p:nvPr/>
        </p:nvSpPr>
        <p:spPr>
          <a:xfrm>
            <a:off x="5458309" y="5217405"/>
            <a:ext cx="3633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400" b="0" i="0" u="none" strike="noStrike" baseline="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it-IT" sz="3200" b="0" i="0" u="none" strike="noStrike" baseline="0" dirty="0">
                <a:latin typeface="Papyrus" panose="03070502060502030205" pitchFamily="66" charset="0"/>
              </a:rPr>
              <a:t>© </a:t>
            </a:r>
            <a:r>
              <a:rPr lang="it-IT" sz="2000" b="0" i="0" u="none" strike="noStrike" baseline="0" dirty="0">
                <a:latin typeface="Papyrus" panose="03070502060502030205" pitchFamily="66" charset="0"/>
              </a:rPr>
              <a:t>JM. Ucciani </a:t>
            </a:r>
          </a:p>
          <a:p>
            <a:r>
              <a:rPr lang="it-IT" sz="1200" b="0" i="0" u="none" strike="noStrike" baseline="0" dirty="0">
                <a:latin typeface="Calibri" panose="020F0502020204030204" pitchFamily="34" charset="0"/>
              </a:rPr>
              <a:t>agence.ucciani-dessins.com </a:t>
            </a:r>
            <a:endParaRPr lang="fr-F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000"/>
            </a:pPr>
            <a:r>
              <a:t>Develop a solid 'Information Systems culture' – understand key concepts</a:t>
            </a:r>
          </a:p>
          <a:p>
            <a:pPr>
              <a:defRPr sz="2000"/>
            </a:pPr>
            <a:r>
              <a:t>Analyze commercial software solutions and communicate with vendors</a:t>
            </a:r>
          </a:p>
          <a:p>
            <a:pPr>
              <a:defRPr sz="2000"/>
            </a:pPr>
            <a:r>
              <a:t>Integrate new applications into existing IS</a:t>
            </a:r>
          </a:p>
          <a:p>
            <a:pPr>
              <a:defRPr sz="2000"/>
            </a:pPr>
            <a:r>
              <a:t>Identify and describe key information flows</a:t>
            </a:r>
          </a:p>
          <a:p>
            <a:pPr>
              <a:defRPr sz="2000"/>
            </a:pPr>
            <a:r>
              <a:t>Collaborate in IS design and deployment</a:t>
            </a:r>
          </a:p>
          <a:p>
            <a:pPr>
              <a:defRPr sz="2000"/>
            </a:pPr>
            <a:r>
              <a:t>View the IS from a holistic perspective</a:t>
            </a:r>
          </a:p>
          <a:p>
            <a:pPr>
              <a:defRPr sz="2000"/>
            </a:pPr>
            <a:r>
              <a:t>Gain technical background to understand operational issues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B59B73-23A5-4389-B9B8-200E5FDB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pic>
        <p:nvPicPr>
          <p:cNvPr id="13314" name="Picture 2" descr="How we'll work towards our quarterly goals">
            <a:extLst>
              <a:ext uri="{FF2B5EF4-FFF2-40B4-BE49-F238E27FC236}">
                <a16:creationId xmlns:a16="http://schemas.microsoft.com/office/drawing/2014/main" id="{67C0E08D-7552-41F1-A09E-395CA2202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3" r="27467"/>
          <a:stretch/>
        </p:blipFill>
        <p:spPr bwMode="auto">
          <a:xfrm>
            <a:off x="7271657" y="226692"/>
            <a:ext cx="139337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Examples of IS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Classical business functions: accounting, payroll, invoicing</a:t>
            </a:r>
          </a:p>
          <a:p>
            <a:pPr>
              <a:defRPr sz="2000"/>
            </a:pPr>
            <a:r>
              <a:rPr dirty="0"/>
              <a:t>Customer Relationship Management (CRM)</a:t>
            </a:r>
          </a:p>
          <a:p>
            <a:pPr>
              <a:defRPr sz="2000"/>
            </a:pPr>
            <a:r>
              <a:rPr dirty="0"/>
              <a:t>Human Resources Management (HRM)</a:t>
            </a:r>
          </a:p>
          <a:p>
            <a:pPr>
              <a:defRPr sz="2000"/>
            </a:pPr>
            <a:r>
              <a:rPr dirty="0"/>
              <a:t>Production systems: MRP, MES</a:t>
            </a:r>
          </a:p>
          <a:p>
            <a:pPr>
              <a:defRPr sz="2000"/>
            </a:pPr>
            <a:r>
              <a:rPr dirty="0"/>
              <a:t>Supply Chain &amp; Logistics (SCM, WMS, IMS)</a:t>
            </a:r>
          </a:p>
          <a:p>
            <a:pPr>
              <a:defRPr sz="2000"/>
            </a:pPr>
            <a:r>
              <a:rPr dirty="0"/>
              <a:t>Product Lifecycle Management (PLM)</a:t>
            </a:r>
          </a:p>
          <a:p>
            <a:pPr>
              <a:defRPr sz="2000"/>
            </a:pPr>
            <a:r>
              <a:rPr dirty="0"/>
              <a:t>Geographic Information Systems (GIS)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CDCE27-A5B1-4827-B5F0-BA24FBC8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1F328B-C82E-49D9-9F7E-06AC5B9CC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20000" contrast="-40000"/>
          </a:blip>
          <a:srcRect l="8272" r="6314"/>
          <a:stretch/>
        </p:blipFill>
        <p:spPr>
          <a:xfrm>
            <a:off x="7104308" y="2286002"/>
            <a:ext cx="1468192" cy="17311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0A2C35-7143-46C7-B139-635E4560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 contrast="-40000"/>
          </a:blip>
          <a:stretch>
            <a:fillRect/>
          </a:stretch>
        </p:blipFill>
        <p:spPr>
          <a:xfrm>
            <a:off x="6648951" y="4518178"/>
            <a:ext cx="1468192" cy="1459149"/>
          </a:xfrm>
          <a:prstGeom prst="rect">
            <a:avLst/>
          </a:prstGeom>
        </p:spPr>
      </p:pic>
      <p:pic>
        <p:nvPicPr>
          <p:cNvPr id="9218" name="Picture 2" descr="Globe de la planète Terre tournante : vidéo de stock (100 % libre ...">
            <a:extLst>
              <a:ext uri="{FF2B5EF4-FFF2-40B4-BE49-F238E27FC236}">
                <a16:creationId xmlns:a16="http://schemas.microsoft.com/office/drawing/2014/main" id="{96EC57BB-336A-4D4C-A75D-995416CD5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r="22112"/>
          <a:stretch/>
        </p:blipFill>
        <p:spPr bwMode="auto">
          <a:xfrm>
            <a:off x="1478865" y="5371646"/>
            <a:ext cx="1342687" cy="13498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stomer Relationship Management Logo Icon Design Stock Vector ...">
            <a:extLst>
              <a:ext uri="{FF2B5EF4-FFF2-40B4-BE49-F238E27FC236}">
                <a16:creationId xmlns:a16="http://schemas.microsoft.com/office/drawing/2014/main" id="{2CC11A2D-CBB1-40AE-AC5B-724CE421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750" y1="51875" x2="34750" y2="51875"/>
                        <a14:foregroundMark x1="46000" y1="52875" x2="46000" y2="52875"/>
                        <a14:foregroundMark x1="54875" y1="52125" x2="54875" y2="5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30" y="-103721"/>
            <a:ext cx="2139186" cy="21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pabilities of the PTC Windchill 11 software | Blog | Transition  Technologies PSC">
            <a:extLst>
              <a:ext uri="{FF2B5EF4-FFF2-40B4-BE49-F238E27FC236}">
                <a16:creationId xmlns:a16="http://schemas.microsoft.com/office/drawing/2014/main" id="{A0B2EFB6-E076-4643-9844-4C61099D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29" y="5371646"/>
            <a:ext cx="1915160" cy="12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Enterprise Resource Planning (ERP)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438400"/>
            <a:ext cx="4710928" cy="3441193"/>
          </a:xfrm>
        </p:spPr>
        <p:txBody>
          <a:bodyPr/>
          <a:lstStyle/>
          <a:p>
            <a:pPr>
              <a:defRPr sz="2000"/>
            </a:pPr>
            <a:r>
              <a:rPr dirty="0"/>
              <a:t>Integrated software covering core business functions</a:t>
            </a:r>
          </a:p>
          <a:p>
            <a:pPr>
              <a:defRPr sz="2000"/>
            </a:pPr>
            <a:r>
              <a:rPr dirty="0"/>
              <a:t>Modular architecture – all modules share the same database</a:t>
            </a:r>
          </a:p>
          <a:p>
            <a:pPr>
              <a:defRPr sz="2000"/>
            </a:pPr>
            <a:r>
              <a:rPr dirty="0"/>
              <a:t>Workflow engine – synchronizes updates across modules</a:t>
            </a:r>
          </a:p>
          <a:p>
            <a:pPr>
              <a:defRPr sz="2000"/>
            </a:pPr>
            <a:r>
              <a:rPr dirty="0"/>
              <a:t>Supports multi-currency, multi-language, multi-legislation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986354-4D00-4AAB-87F5-B3B02C4A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444354F-30E5-45E5-93B8-CDEF5B8D5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0" b="95813" l="15744" r="85640">
                        <a14:foregroundMark x1="47924" y1="9606" x2="47924" y2="9606"/>
                        <a14:foregroundMark x1="49481" y1="6897" x2="49481" y2="6897"/>
                        <a14:foregroundMark x1="50346" y1="2709" x2="50346" y2="2709"/>
                        <a14:foregroundMark x1="17301" y1="36453" x2="17301" y2="36453"/>
                        <a14:foregroundMark x1="33564" y1="92118" x2="33564" y2="92118"/>
                        <a14:foregroundMark x1="64879" y1="79310" x2="64879" y2="79310"/>
                        <a14:foregroundMark x1="65052" y1="91379" x2="65052" y2="91379"/>
                        <a14:foregroundMark x1="33910" y1="88916" x2="33910" y2="88916"/>
                        <a14:foregroundMark x1="35121" y1="86946" x2="35121" y2="86946"/>
                        <a14:foregroundMark x1="34256" y1="83251" x2="34256" y2="83251"/>
                        <a14:foregroundMark x1="32353" y1="76601" x2="33045" y2="89655"/>
                        <a14:foregroundMark x1="33045" y1="89655" x2="33045" y2="89655"/>
                        <a14:foregroundMark x1="32007" y1="88916" x2="38754" y2="91379"/>
                        <a14:foregroundMark x1="31661" y1="95813" x2="34602" y2="95813"/>
                        <a14:foregroundMark x1="15744" y1="40394" x2="15744" y2="44581"/>
                        <a14:foregroundMark x1="61246" y1="96305" x2="67301" y2="96305"/>
                        <a14:foregroundMark x1="23010" y1="64778" x2="26471" y2="74631"/>
                        <a14:foregroundMark x1="47405" y1="92857" x2="53633" y2="92118"/>
                        <a14:foregroundMark x1="75087" y1="71675" x2="77509" y2="62315"/>
                        <a14:foregroundMark x1="82994" y1="50183" x2="83957" y2="46754"/>
                        <a14:foregroundMark x1="84816" y1="36600" x2="84775" y2="36453"/>
                        <a14:foregroundMark x1="84429" y1="36946" x2="84775" y2="40887"/>
                        <a14:foregroundMark x1="84429" y1="40640" x2="83218" y2="49261"/>
                        <a14:foregroundMark x1="83218" y1="48768" x2="83391" y2="47783"/>
                        <a14:foregroundMark x1="48270" y1="1970" x2="45329" y2="2956"/>
                        <a14:foregroundMark x1="77682" y1="61084" x2="78374" y2="55172"/>
                        <a14:foregroundMark x1="84602" y1="36946" x2="84948" y2="40394"/>
                        <a14:foregroundMark x1="30104" y1="32759" x2="30969" y2="36453"/>
                        <a14:foregroundMark x1="31142" y1="37438" x2="29758" y2="32266"/>
                        <a14:foregroundMark x1="49827" y1="28818" x2="49827" y2="28818"/>
                        <a14:foregroundMark x1="49827" y1="29557" x2="49827" y2="29557"/>
                        <a14:foregroundMark x1="49827" y1="28325" x2="49827" y2="28325"/>
                        <a14:foregroundMark x1="40657" y1="70443" x2="40657" y2="70443"/>
                        <a14:backgroundMark x1="84429" y1="36700" x2="84460" y2="36941"/>
                        <a14:backgroundMark x1="82460" y1="51623" x2="81834" y2="52217"/>
                        <a14:backgroundMark x1="83391" y1="50739" x2="82546" y2="5154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2193" r="12045"/>
          <a:stretch/>
        </p:blipFill>
        <p:spPr>
          <a:xfrm>
            <a:off x="5402162" y="1128451"/>
            <a:ext cx="3508223" cy="32526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ERP –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004457"/>
            <a:ext cx="7633742" cy="2875136"/>
          </a:xfrm>
        </p:spPr>
        <p:txBody>
          <a:bodyPr/>
          <a:lstStyle/>
          <a:p>
            <a:pPr>
              <a:defRPr sz="2000"/>
            </a:pPr>
            <a:r>
              <a:rPr dirty="0"/>
              <a:t>Unified system → consistency &amp; integrity</a:t>
            </a:r>
          </a:p>
          <a:p>
            <a:pPr>
              <a:defRPr sz="2000"/>
            </a:pPr>
            <a:r>
              <a:rPr dirty="0"/>
              <a:t>Simplifies user training and reduces interface maintenance</a:t>
            </a:r>
          </a:p>
          <a:p>
            <a:pPr>
              <a:defRPr sz="2000"/>
            </a:pPr>
            <a:r>
              <a:rPr dirty="0"/>
              <a:t>Predictable implementation costs &amp; timelines</a:t>
            </a:r>
          </a:p>
          <a:p>
            <a:pPr>
              <a:defRPr sz="2000"/>
            </a:pPr>
            <a:r>
              <a:rPr dirty="0"/>
              <a:t>Facilitates cross-department collaboration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6B3E09-D804-42C8-9F25-F3485AD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5EAD72-FDC8-407F-8659-632A23E2EC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9000" contrast="-40000"/>
          </a:blip>
          <a:stretch>
            <a:fillRect/>
          </a:stretch>
        </p:blipFill>
        <p:spPr>
          <a:xfrm>
            <a:off x="6457950" y="853766"/>
            <a:ext cx="1913163" cy="26104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ERP –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982686"/>
            <a:ext cx="7633742" cy="2896907"/>
          </a:xfrm>
        </p:spPr>
        <p:txBody>
          <a:bodyPr/>
          <a:lstStyle/>
          <a:p>
            <a:pPr>
              <a:defRPr sz="2000"/>
            </a:pPr>
            <a:r>
              <a:rPr dirty="0"/>
              <a:t>High initial investment</a:t>
            </a:r>
          </a:p>
          <a:p>
            <a:pPr>
              <a:defRPr sz="2000"/>
            </a:pPr>
            <a:r>
              <a:rPr dirty="0"/>
              <a:t>May not cover all specific needs → requires customization</a:t>
            </a:r>
          </a:p>
          <a:p>
            <a:pPr>
              <a:defRPr sz="2000"/>
            </a:pPr>
            <a:r>
              <a:rPr dirty="0"/>
              <a:t>Often forces organizations to adapt their processes</a:t>
            </a:r>
          </a:p>
          <a:p>
            <a:pPr>
              <a:defRPr sz="2000"/>
            </a:pPr>
            <a:r>
              <a:rPr dirty="0"/>
              <a:t>Vendor lock-in, sometimes heavy &amp; rigid to deploy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F514B-EBC8-41E6-9347-3ED46A63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3C4E26-99F6-40F6-A09C-AF1133052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073" y="819786"/>
            <a:ext cx="1956911" cy="26092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ERP Market &amp; Open-Source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Leading vendors: SAP, Oracle, Microsoft Dynamics, Sage</a:t>
            </a:r>
          </a:p>
          <a:p>
            <a:pPr>
              <a:defRPr sz="2000"/>
            </a:pPr>
            <a:r>
              <a:t>Open-source ERP: Odoo, ERP5, Openbravo, Compiere</a:t>
            </a:r>
          </a:p>
          <a:p>
            <a:pPr>
              <a:defRPr sz="2000"/>
            </a:pPr>
            <a:r>
              <a:t>Open-source often more adaptable and faster to implement but less mature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4773C8-A30E-4E52-B7F1-C7B195CC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BDEAF3-5495-4236-9ED5-32CD6058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1" y="4074195"/>
            <a:ext cx="1477735" cy="7087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DDB5A7-113E-4D00-92F1-14AA8F0E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1" y="5044323"/>
            <a:ext cx="1477735" cy="6370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FB186F-D2B9-4B20-844F-93E46A26F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239" y="5875895"/>
            <a:ext cx="1627309" cy="5654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C2459C-8460-437C-91DC-E195026D0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50" y="5889493"/>
            <a:ext cx="1556375" cy="5382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5FF334-8D9F-4264-BDAA-21B1496A4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56" y="4158996"/>
            <a:ext cx="2072081" cy="6239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20882E-20B1-479F-B564-2AE6A0E56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989" y="4998527"/>
            <a:ext cx="2169584" cy="60693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23920B-AC09-4950-95EC-D881E10D5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935" y="5920366"/>
            <a:ext cx="1998602" cy="555249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69ECCBDA-37FD-46D8-939F-1B9C9A12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65" y="5062090"/>
            <a:ext cx="1627309" cy="5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D021FEB-5124-4353-8525-E2BAF2339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3465" y="4148628"/>
            <a:ext cx="1627309" cy="645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IS Terminology – Outsourcing vs Insourcing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3058886"/>
            <a:ext cx="7633742" cy="2820707"/>
          </a:xfrm>
        </p:spPr>
        <p:txBody>
          <a:bodyPr/>
          <a:lstStyle/>
          <a:p>
            <a:pPr>
              <a:defRPr sz="2000"/>
            </a:pPr>
            <a:r>
              <a:rPr dirty="0"/>
              <a:t>Outsourcing: delegate IS functions (hosting, backup, network, support) to specialized providers</a:t>
            </a:r>
          </a:p>
          <a:p>
            <a:pPr>
              <a:defRPr sz="2000"/>
            </a:pPr>
            <a:r>
              <a:rPr dirty="0"/>
              <a:t>Insourcing: keep IS functions in-house to preserve know-how and flexibility</a:t>
            </a:r>
          </a:p>
          <a:p>
            <a:pPr>
              <a:defRPr sz="2000"/>
            </a:pPr>
            <a:r>
              <a:rPr dirty="0" err="1"/>
              <a:t>Backsourcing</a:t>
            </a:r>
            <a:r>
              <a:rPr dirty="0"/>
              <a:t>: return outsourced functions due to cost or quality issues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519BCB-869F-49B1-A4B0-F1C7C2D7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972B96-5210-4618-8D04-12F47E0C74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6326168" y="768502"/>
            <a:ext cx="1642175" cy="21706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Other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t>Urbanization of IS: reorganizing IS like city planning → structured, modular architecture</a:t>
            </a:r>
          </a:p>
          <a:p>
            <a:pPr>
              <a:defRPr sz="2000"/>
            </a:pPr>
            <a:r>
              <a:t>Virtualization: run multiple operating systems on one machine (VMs, VPS)</a:t>
            </a:r>
          </a:p>
          <a:p>
            <a:pPr>
              <a:defRPr sz="2000"/>
            </a:pPr>
            <a:r>
              <a:t>Front Office: customer-facing activities (sales, support)</a:t>
            </a:r>
          </a:p>
          <a:p>
            <a:pPr>
              <a:defRPr sz="2000"/>
            </a:pPr>
            <a:r>
              <a:t>Back Office: internal operations (production, HR, accounting)</a:t>
            </a:r>
          </a:p>
          <a:p>
            <a:pPr>
              <a:defRPr sz="2000"/>
            </a:pPr>
            <a:r>
              <a:t>Intranet: internal private network using internet protocols</a:t>
            </a:r>
          </a:p>
          <a:p>
            <a:pPr>
              <a:defRPr sz="2000"/>
            </a:pPr>
            <a:r>
              <a:t>Extranet: secure extension of IS for external partners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26294A-FBA4-444A-B3B6-793A573A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  <p:pic>
        <p:nvPicPr>
          <p:cNvPr id="12290" name="Picture 2" descr="Search box with word glp abbreviation good Vector Image">
            <a:extLst>
              <a:ext uri="{FF2B5EF4-FFF2-40B4-BE49-F238E27FC236}">
                <a16:creationId xmlns:a16="http://schemas.microsoft.com/office/drawing/2014/main" id="{05290259-5BEB-4C03-A7C7-6D40968A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54" y="1190624"/>
            <a:ext cx="2224088" cy="8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Summary &amp;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/>
              <a:t>An IS integrates people, processes, and technology to manage information</a:t>
            </a:r>
          </a:p>
          <a:p>
            <a:pPr>
              <a:defRPr sz="2000"/>
            </a:pPr>
            <a:r>
              <a:rPr dirty="0"/>
              <a:t>Acts as the nervous system of the organization – enabling decisions and operations</a:t>
            </a:r>
          </a:p>
          <a:p>
            <a:pPr>
              <a:defRPr sz="2000"/>
            </a:pPr>
            <a:r>
              <a:rPr dirty="0"/>
              <a:t>Computerization and ERP improve efficiency but bring strategic choices (costs, integration, vendor dependence)</a:t>
            </a:r>
          </a:p>
          <a:p>
            <a:pPr>
              <a:defRPr sz="2000"/>
            </a:pPr>
            <a:r>
              <a:rPr dirty="0"/>
              <a:t>Quality information (reliable, relevant, secure) is essential for decision-making</a:t>
            </a:r>
          </a:p>
          <a:p>
            <a:pPr>
              <a:defRPr sz="2000"/>
            </a:pPr>
            <a:r>
              <a:rPr dirty="0"/>
              <a:t>Understanding IS evolution and modeling prepares professionals to design and optimize them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72A7F8-DCAC-4F2D-9404-3879672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Chapter Outline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25830BB7-7584-443D-B2C7-25C8BB53C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014172"/>
              </p:ext>
            </p:extLst>
          </p:nvPr>
        </p:nvGraphicFramePr>
        <p:xfrm>
          <a:off x="938213" y="2286000"/>
          <a:ext cx="7634287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1C88E79-D59F-407C-AA97-8B444467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Context: The Knowledge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6115185" cy="3593591"/>
          </a:xfrm>
        </p:spPr>
        <p:txBody>
          <a:bodyPr/>
          <a:lstStyle/>
          <a:p>
            <a:pPr>
              <a:defRPr sz="2000"/>
            </a:pPr>
            <a:r>
              <a:rPr dirty="0"/>
              <a:t>We live in an information society where </a:t>
            </a:r>
            <a:r>
              <a:rPr lang="fr-FR" dirty="0"/>
              <a:t>Information &amp; Communication </a:t>
            </a:r>
            <a:r>
              <a:rPr lang="en-US" dirty="0"/>
              <a:t>Technology</a:t>
            </a:r>
            <a:r>
              <a:rPr lang="fr-FR" dirty="0"/>
              <a:t> (</a:t>
            </a:r>
            <a:r>
              <a:rPr dirty="0"/>
              <a:t>ICT</a:t>
            </a:r>
            <a:r>
              <a:rPr lang="fr-FR" dirty="0"/>
              <a:t>)</a:t>
            </a:r>
            <a:r>
              <a:rPr dirty="0"/>
              <a:t> plays a central role</a:t>
            </a:r>
          </a:p>
          <a:p>
            <a:pPr>
              <a:defRPr sz="2000"/>
            </a:pPr>
            <a:r>
              <a:rPr dirty="0"/>
              <a:t>Businesses operate in a global, highly competitive market</a:t>
            </a:r>
          </a:p>
          <a:p>
            <a:pPr>
              <a:defRPr sz="2000"/>
            </a:pPr>
            <a:r>
              <a:rPr dirty="0"/>
              <a:t>Organizations must anticipate change and adapt processes quickly</a:t>
            </a:r>
          </a:p>
          <a:p>
            <a:pPr>
              <a:defRPr sz="2000"/>
            </a:pPr>
            <a:r>
              <a:rPr dirty="0"/>
              <a:t>The flow and quality of information have become vital assets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5D96FB-DFDD-45AF-8AA0-1DEA106B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7053943" y="3696144"/>
            <a:ext cx="1576781" cy="21834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C2E3E1-2E96-4E4F-BF20-E9582D8C208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20000" contrast="-40000"/>
          </a:blip>
          <a:stretch>
            <a:fillRect/>
          </a:stretch>
        </p:blipFill>
        <p:spPr>
          <a:xfrm>
            <a:off x="7053943" y="1824747"/>
            <a:ext cx="1639990" cy="1651622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E1983A8-75A2-4E04-9B74-F74A9BB2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Systemic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“An organization is a set of interacting components, dynamically organized to achieve a common goal.” – J. de </a:t>
            </a:r>
            <a:r>
              <a:rPr dirty="0" err="1"/>
              <a:t>Rosnay</a:t>
            </a:r>
            <a:r>
              <a:rPr dirty="0"/>
              <a:t> (1975)</a:t>
            </a:r>
          </a:p>
          <a:p>
            <a:pPr>
              <a:defRPr sz="2000"/>
            </a:pPr>
            <a:r>
              <a:rPr dirty="0"/>
              <a:t>Businesses are open systems:</a:t>
            </a:r>
          </a:p>
          <a:p>
            <a:pPr lvl="1">
              <a:defRPr sz="2000"/>
            </a:pPr>
            <a:r>
              <a:rPr dirty="0"/>
              <a:t>Interact with the environment</a:t>
            </a:r>
          </a:p>
          <a:p>
            <a:pPr lvl="1">
              <a:defRPr sz="2000"/>
            </a:pPr>
            <a:r>
              <a:rPr dirty="0"/>
              <a:t>Goal-oriented (e.g., profitability, sustainability)</a:t>
            </a:r>
          </a:p>
          <a:p>
            <a:pPr lvl="1">
              <a:defRPr sz="2000"/>
            </a:pPr>
            <a:r>
              <a:rPr dirty="0"/>
              <a:t>Constantly evolving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A5B197-2DC7-4631-8C82-24568799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8C717F-AA91-4200-8842-476E3182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6664865" y="3631567"/>
            <a:ext cx="1700720" cy="2248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Enterprise as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3769313" cy="4089677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Three interacting subsystems:</a:t>
            </a:r>
          </a:p>
          <a:p>
            <a:pPr marL="457200" indent="-457200">
              <a:buFont typeface="+mj-lt"/>
              <a:buAutoNum type="arabicPeriod"/>
              <a:defRPr sz="2000"/>
            </a:pPr>
            <a:r>
              <a:rPr dirty="0"/>
              <a:t>Decision-making system (Management) – sets goals and decisions</a:t>
            </a:r>
          </a:p>
          <a:p>
            <a:pPr marL="457200" indent="-457200">
              <a:buFont typeface="+mj-lt"/>
              <a:buAutoNum type="arabicPeriod"/>
              <a:defRPr sz="2000"/>
            </a:pPr>
            <a:r>
              <a:rPr dirty="0"/>
              <a:t>Information System (IS) – collects, stores, distributes data</a:t>
            </a:r>
          </a:p>
          <a:p>
            <a:pPr marL="457200" indent="-457200">
              <a:buFont typeface="+mj-lt"/>
              <a:buAutoNum type="arabicPeriod"/>
              <a:defRPr sz="2000"/>
            </a:pPr>
            <a:r>
              <a:rPr dirty="0"/>
              <a:t>Operating system (Operations) – executes daily activities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B2E285-0AA9-41DF-95E8-822101AF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3A2E117-1171-4093-8F2D-7B4A1A47B7A3}"/>
              </a:ext>
            </a:extLst>
          </p:cNvPr>
          <p:cNvGrpSpPr/>
          <p:nvPr/>
        </p:nvGrpSpPr>
        <p:grpSpPr>
          <a:xfrm>
            <a:off x="3997069" y="1297365"/>
            <a:ext cx="4808112" cy="5178250"/>
            <a:chOff x="3997069" y="1297365"/>
            <a:chExt cx="4808112" cy="5178250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13333BC-928D-41F4-B789-DC656D850392}"/>
                </a:ext>
              </a:extLst>
            </p:cNvPr>
            <p:cNvGrpSpPr/>
            <p:nvPr/>
          </p:nvGrpSpPr>
          <p:grpSpPr>
            <a:xfrm>
              <a:off x="6225268" y="1297365"/>
              <a:ext cx="2579913" cy="5178250"/>
              <a:chOff x="6158597" y="1468301"/>
              <a:chExt cx="2579913" cy="5178250"/>
            </a:xfrm>
          </p:grpSpPr>
          <p:sp>
            <p:nvSpPr>
              <p:cNvPr id="11" name="Triangle isocèle 10">
                <a:extLst>
                  <a:ext uri="{FF2B5EF4-FFF2-40B4-BE49-F238E27FC236}">
                    <a16:creationId xmlns:a16="http://schemas.microsoft.com/office/drawing/2014/main" id="{FBFE2562-26DC-4960-AA78-F4B5DCA5CFB2}"/>
                  </a:ext>
                </a:extLst>
              </p:cNvPr>
              <p:cNvSpPr/>
              <p:nvPr/>
            </p:nvSpPr>
            <p:spPr>
              <a:xfrm>
                <a:off x="6457952" y="1576642"/>
                <a:ext cx="2005690" cy="131717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Decision system</a:t>
                </a:r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4EC69F6C-8A96-49FC-8793-7FF430BC95DB}"/>
                  </a:ext>
                </a:extLst>
              </p:cNvPr>
              <p:cNvSpPr/>
              <p:nvPr/>
            </p:nvSpPr>
            <p:spPr>
              <a:xfrm>
                <a:off x="6457949" y="3457501"/>
                <a:ext cx="2005689" cy="8961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Information System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1C551B-2D2F-40FE-8C24-EE20022B64E0}"/>
                  </a:ext>
                </a:extLst>
              </p:cNvPr>
              <p:cNvSpPr/>
              <p:nvPr/>
            </p:nvSpPr>
            <p:spPr>
              <a:xfrm>
                <a:off x="6600821" y="4948861"/>
                <a:ext cx="1719943" cy="815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Operating system</a:t>
                </a:r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65F679EB-9A06-4BCB-BB69-D052B3955319}"/>
                  </a:ext>
                </a:extLst>
              </p:cNvPr>
              <p:cNvSpPr/>
              <p:nvPr/>
            </p:nvSpPr>
            <p:spPr>
              <a:xfrm>
                <a:off x="6158597" y="1468301"/>
                <a:ext cx="2579913" cy="517825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Flèche : bas 16">
                <a:extLst>
                  <a:ext uri="{FF2B5EF4-FFF2-40B4-BE49-F238E27FC236}">
                    <a16:creationId xmlns:a16="http://schemas.microsoft.com/office/drawing/2014/main" id="{C7A21D8D-2E4F-49FD-873E-10B01D5472F3}"/>
                  </a:ext>
                </a:extLst>
              </p:cNvPr>
              <p:cNvSpPr/>
              <p:nvPr/>
            </p:nvSpPr>
            <p:spPr>
              <a:xfrm>
                <a:off x="7147817" y="2959405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lèche : bas 17">
                <a:extLst>
                  <a:ext uri="{FF2B5EF4-FFF2-40B4-BE49-F238E27FC236}">
                    <a16:creationId xmlns:a16="http://schemas.microsoft.com/office/drawing/2014/main" id="{0F4FC230-E456-4446-81ED-B358226798BE}"/>
                  </a:ext>
                </a:extLst>
              </p:cNvPr>
              <p:cNvSpPr/>
              <p:nvPr/>
            </p:nvSpPr>
            <p:spPr>
              <a:xfrm>
                <a:off x="7147817" y="4408425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lèche : bas 18">
                <a:extLst>
                  <a:ext uri="{FF2B5EF4-FFF2-40B4-BE49-F238E27FC236}">
                    <a16:creationId xmlns:a16="http://schemas.microsoft.com/office/drawing/2014/main" id="{A0CC1875-56CE-4423-B25F-BAC743617258}"/>
                  </a:ext>
                </a:extLst>
              </p:cNvPr>
              <p:cNvSpPr/>
              <p:nvPr/>
            </p:nvSpPr>
            <p:spPr>
              <a:xfrm rot="10800000">
                <a:off x="7411805" y="2928258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Flèche : bas 19">
                <a:extLst>
                  <a:ext uri="{FF2B5EF4-FFF2-40B4-BE49-F238E27FC236}">
                    <a16:creationId xmlns:a16="http://schemas.microsoft.com/office/drawing/2014/main" id="{5199EF82-5FC7-4966-BB9E-F1CE05934CCC}"/>
                  </a:ext>
                </a:extLst>
              </p:cNvPr>
              <p:cNvSpPr/>
              <p:nvPr/>
            </p:nvSpPr>
            <p:spPr>
              <a:xfrm rot="10800000">
                <a:off x="7411711" y="4397232"/>
                <a:ext cx="228600" cy="485701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Nuage 20">
              <a:extLst>
                <a:ext uri="{FF2B5EF4-FFF2-40B4-BE49-F238E27FC236}">
                  <a16:creationId xmlns:a16="http://schemas.microsoft.com/office/drawing/2014/main" id="{C015814B-12E8-4452-B9F0-FFD63F65519B}"/>
                </a:ext>
              </a:extLst>
            </p:cNvPr>
            <p:cNvSpPr/>
            <p:nvPr/>
          </p:nvSpPr>
          <p:spPr>
            <a:xfrm>
              <a:off x="3997069" y="3402340"/>
              <a:ext cx="1919984" cy="664638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Environment</a:t>
              </a:r>
            </a:p>
          </p:txBody>
        </p:sp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E19FB198-D830-4EAC-987A-3C07979D37B4}"/>
                </a:ext>
              </a:extLst>
            </p:cNvPr>
            <p:cNvSpPr/>
            <p:nvPr/>
          </p:nvSpPr>
          <p:spPr>
            <a:xfrm rot="5400000">
              <a:off x="6068763" y="3350220"/>
              <a:ext cx="228600" cy="48570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9229B29F-8BE2-4D1B-915F-E9A76D95811C}"/>
                </a:ext>
              </a:extLst>
            </p:cNvPr>
            <p:cNvSpPr/>
            <p:nvPr/>
          </p:nvSpPr>
          <p:spPr>
            <a:xfrm rot="16200000">
              <a:off x="6100801" y="3606108"/>
              <a:ext cx="228600" cy="48570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Interaction of Subsystems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Information flows connect subsystems and the external environment</a:t>
            </a:r>
          </a:p>
          <a:p>
            <a:pPr>
              <a:defRPr sz="2000"/>
            </a:pPr>
            <a:r>
              <a:rPr dirty="0"/>
              <a:t>IS acts as the 'nervous system' of the enterprise:</a:t>
            </a:r>
          </a:p>
          <a:p>
            <a:pPr lvl="1">
              <a:defRPr sz="2000"/>
            </a:pPr>
            <a:r>
              <a:rPr dirty="0"/>
              <a:t>Provides relevant, timely information</a:t>
            </a:r>
          </a:p>
          <a:p>
            <a:pPr lvl="1">
              <a:defRPr sz="2000"/>
            </a:pPr>
            <a:r>
              <a:rPr dirty="0"/>
              <a:t>Supports decision-making and coordination</a:t>
            </a:r>
          </a:p>
          <a:p>
            <a:pPr lvl="1">
              <a:defRPr sz="2000"/>
            </a:pPr>
            <a:r>
              <a:rPr dirty="0"/>
              <a:t>Enables continuous adaptation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CEEB4C-64B0-4D65-9CCC-C02C9B6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B56AB7-FD71-4D30-87C6-C3778DECA1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-40000"/>
          </a:blip>
          <a:stretch>
            <a:fillRect/>
          </a:stretch>
        </p:blipFill>
        <p:spPr>
          <a:xfrm>
            <a:off x="6871281" y="3319911"/>
            <a:ext cx="1287887" cy="17639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Examples of Information Flows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24C9B5-67BC-46BF-8BB4-3FE36782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71337BF3-566B-4DB4-85A0-AC4F40C58B1B}"/>
              </a:ext>
            </a:extLst>
          </p:cNvPr>
          <p:cNvGrpSpPr/>
          <p:nvPr/>
        </p:nvGrpSpPr>
        <p:grpSpPr>
          <a:xfrm>
            <a:off x="938758" y="1186745"/>
            <a:ext cx="7674781" cy="5317673"/>
            <a:chOff x="938758" y="1186745"/>
            <a:chExt cx="7674781" cy="5317673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1BF55153-B156-4064-9946-ECB9D9EADE02}"/>
                </a:ext>
              </a:extLst>
            </p:cNvPr>
            <p:cNvSpPr/>
            <p:nvPr/>
          </p:nvSpPr>
          <p:spPr>
            <a:xfrm>
              <a:off x="2061412" y="1186745"/>
              <a:ext cx="5317673" cy="5317673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F0CA43-9409-4674-BB5A-2434A304E66E}"/>
                </a:ext>
              </a:extLst>
            </p:cNvPr>
            <p:cNvSpPr/>
            <p:nvPr/>
          </p:nvSpPr>
          <p:spPr>
            <a:xfrm>
              <a:off x="3833062" y="2035765"/>
              <a:ext cx="1774371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Decision System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57842E-CCA7-4E63-B304-ACB528F9CB0A}"/>
                </a:ext>
              </a:extLst>
            </p:cNvPr>
            <p:cNvSpPr/>
            <p:nvPr/>
          </p:nvSpPr>
          <p:spPr>
            <a:xfrm>
              <a:off x="3833061" y="3464581"/>
              <a:ext cx="1774371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Information System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7166BB-8600-46B8-BD2D-CF52C8B75A31}"/>
                </a:ext>
              </a:extLst>
            </p:cNvPr>
            <p:cNvSpPr/>
            <p:nvPr/>
          </p:nvSpPr>
          <p:spPr>
            <a:xfrm>
              <a:off x="3833062" y="4983484"/>
              <a:ext cx="1774371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Operating System</a:t>
              </a:r>
            </a:p>
          </p:txBody>
        </p:sp>
        <p:sp>
          <p:nvSpPr>
            <p:cNvPr id="47" name="Flèche : pentagone 46">
              <a:extLst>
                <a:ext uri="{FF2B5EF4-FFF2-40B4-BE49-F238E27FC236}">
                  <a16:creationId xmlns:a16="http://schemas.microsoft.com/office/drawing/2014/main" id="{34343286-4F96-4E0B-8351-B7BC3EFC9FBC}"/>
                </a:ext>
              </a:extLst>
            </p:cNvPr>
            <p:cNvSpPr/>
            <p:nvPr/>
          </p:nvSpPr>
          <p:spPr>
            <a:xfrm>
              <a:off x="938758" y="4983483"/>
              <a:ext cx="1333075" cy="76199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Customer orders</a:t>
              </a:r>
            </a:p>
          </p:txBody>
        </p:sp>
        <p:sp>
          <p:nvSpPr>
            <p:cNvPr id="48" name="Bulle narrative : ronde 47">
              <a:extLst>
                <a:ext uri="{FF2B5EF4-FFF2-40B4-BE49-F238E27FC236}">
                  <a16:creationId xmlns:a16="http://schemas.microsoft.com/office/drawing/2014/main" id="{41FB827F-64CF-41C6-9D63-7BA251B8F2CD}"/>
                </a:ext>
              </a:extLst>
            </p:cNvPr>
            <p:cNvSpPr/>
            <p:nvPr/>
          </p:nvSpPr>
          <p:spPr>
            <a:xfrm>
              <a:off x="5867265" y="2148192"/>
              <a:ext cx="2335120" cy="885016"/>
            </a:xfrm>
            <a:prstGeom prst="wedgeEllipseCallout">
              <a:avLst>
                <a:gd name="adj1" fmla="val -73978"/>
                <a:gd name="adj2" fmla="val 686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 sz="2000"/>
              </a:pPr>
              <a:r>
                <a:rPr lang="en-US" dirty="0"/>
                <a:t>Sales statistics</a:t>
              </a:r>
            </a:p>
          </p:txBody>
        </p:sp>
        <p:sp>
          <p:nvSpPr>
            <p:cNvPr id="49" name="Bulle narrative : ronde 48">
              <a:extLst>
                <a:ext uri="{FF2B5EF4-FFF2-40B4-BE49-F238E27FC236}">
                  <a16:creationId xmlns:a16="http://schemas.microsoft.com/office/drawing/2014/main" id="{81458DA5-C7F3-4533-AD74-5DA7D047E04B}"/>
                </a:ext>
              </a:extLst>
            </p:cNvPr>
            <p:cNvSpPr/>
            <p:nvPr/>
          </p:nvSpPr>
          <p:spPr>
            <a:xfrm>
              <a:off x="6046443" y="3643241"/>
              <a:ext cx="2045657" cy="885016"/>
            </a:xfrm>
            <a:prstGeom prst="wedgeEllipseCallout">
              <a:avLst>
                <a:gd name="adj1" fmla="val -85222"/>
                <a:gd name="adj2" fmla="val 748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Stock movements</a:t>
              </a:r>
            </a:p>
          </p:txBody>
        </p:sp>
        <p:sp>
          <p:nvSpPr>
            <p:cNvPr id="50" name="Bulle narrative : ronde 49">
              <a:extLst>
                <a:ext uri="{FF2B5EF4-FFF2-40B4-BE49-F238E27FC236}">
                  <a16:creationId xmlns:a16="http://schemas.microsoft.com/office/drawing/2014/main" id="{D6ECA21B-099C-4128-A0B5-D470F1D955E3}"/>
                </a:ext>
              </a:extLst>
            </p:cNvPr>
            <p:cNvSpPr/>
            <p:nvPr/>
          </p:nvSpPr>
          <p:spPr>
            <a:xfrm>
              <a:off x="1161340" y="3643241"/>
              <a:ext cx="2335120" cy="885016"/>
            </a:xfrm>
            <a:prstGeom prst="wedgeEllipseCallout">
              <a:avLst>
                <a:gd name="adj1" fmla="val 71003"/>
                <a:gd name="adj2" fmla="val 6988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 sz="2000"/>
              </a:pPr>
              <a:r>
                <a:rPr lang="en-US" dirty="0"/>
                <a:t>Delivery preparation</a:t>
              </a:r>
            </a:p>
          </p:txBody>
        </p:sp>
        <p:sp>
          <p:nvSpPr>
            <p:cNvPr id="51" name="Bulle narrative : ronde 50">
              <a:extLst>
                <a:ext uri="{FF2B5EF4-FFF2-40B4-BE49-F238E27FC236}">
                  <a16:creationId xmlns:a16="http://schemas.microsoft.com/office/drawing/2014/main" id="{04A522B7-FF4D-410B-93EF-B1B3A27AA92F}"/>
                </a:ext>
              </a:extLst>
            </p:cNvPr>
            <p:cNvSpPr/>
            <p:nvPr/>
          </p:nvSpPr>
          <p:spPr>
            <a:xfrm>
              <a:off x="1161340" y="2144380"/>
              <a:ext cx="2335120" cy="885016"/>
            </a:xfrm>
            <a:prstGeom prst="wedgeEllipseCallout">
              <a:avLst>
                <a:gd name="adj1" fmla="val 71003"/>
                <a:gd name="adj2" fmla="val 6988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 sz="2000"/>
              </a:pPr>
              <a:r>
                <a:rPr lang="en-US" dirty="0"/>
                <a:t>Invoices and payments</a:t>
              </a:r>
            </a:p>
          </p:txBody>
        </p:sp>
        <p:sp>
          <p:nvSpPr>
            <p:cNvPr id="52" name="Flèche : pentagone 51">
              <a:extLst>
                <a:ext uri="{FF2B5EF4-FFF2-40B4-BE49-F238E27FC236}">
                  <a16:creationId xmlns:a16="http://schemas.microsoft.com/office/drawing/2014/main" id="{0D1BF15C-4CF5-4AAE-82FF-C9AE15F8742D}"/>
                </a:ext>
              </a:extLst>
            </p:cNvPr>
            <p:cNvSpPr/>
            <p:nvPr/>
          </p:nvSpPr>
          <p:spPr>
            <a:xfrm>
              <a:off x="7338046" y="4983484"/>
              <a:ext cx="1275493" cy="76199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Invoice</a:t>
              </a:r>
            </a:p>
          </p:txBody>
        </p:sp>
        <p:sp>
          <p:nvSpPr>
            <p:cNvPr id="53" name="Flèche : droite 52">
              <a:extLst>
                <a:ext uri="{FF2B5EF4-FFF2-40B4-BE49-F238E27FC236}">
                  <a16:creationId xmlns:a16="http://schemas.microsoft.com/office/drawing/2014/main" id="{B425B672-0D86-441D-906B-CEE8FBF6CBE0}"/>
                </a:ext>
              </a:extLst>
            </p:cNvPr>
            <p:cNvSpPr/>
            <p:nvPr/>
          </p:nvSpPr>
          <p:spPr>
            <a:xfrm>
              <a:off x="2416629" y="5202401"/>
              <a:ext cx="1202450" cy="3613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 : droite 53">
              <a:extLst>
                <a:ext uri="{FF2B5EF4-FFF2-40B4-BE49-F238E27FC236}">
                  <a16:creationId xmlns:a16="http://schemas.microsoft.com/office/drawing/2014/main" id="{E4ACAE11-095B-4F3B-A155-D1451EA5A436}"/>
                </a:ext>
              </a:extLst>
            </p:cNvPr>
            <p:cNvSpPr/>
            <p:nvPr/>
          </p:nvSpPr>
          <p:spPr>
            <a:xfrm>
              <a:off x="5931918" y="5202401"/>
              <a:ext cx="1202450" cy="3613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lèche : haut 54">
              <a:extLst>
                <a:ext uri="{FF2B5EF4-FFF2-40B4-BE49-F238E27FC236}">
                  <a16:creationId xmlns:a16="http://schemas.microsoft.com/office/drawing/2014/main" id="{C41B30A8-DABE-4E83-BF34-B39776889A6D}"/>
                </a:ext>
              </a:extLst>
            </p:cNvPr>
            <p:cNvSpPr/>
            <p:nvPr/>
          </p:nvSpPr>
          <p:spPr>
            <a:xfrm>
              <a:off x="4971062" y="2868926"/>
              <a:ext cx="228600" cy="49874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Flèche : haut 55">
              <a:extLst>
                <a:ext uri="{FF2B5EF4-FFF2-40B4-BE49-F238E27FC236}">
                  <a16:creationId xmlns:a16="http://schemas.microsoft.com/office/drawing/2014/main" id="{0524B6B6-C625-4498-BC27-0501FB4CDFA1}"/>
                </a:ext>
              </a:extLst>
            </p:cNvPr>
            <p:cNvSpPr/>
            <p:nvPr/>
          </p:nvSpPr>
          <p:spPr>
            <a:xfrm>
              <a:off x="4987805" y="4355662"/>
              <a:ext cx="228600" cy="49874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lèche : haut 56">
              <a:extLst>
                <a:ext uri="{FF2B5EF4-FFF2-40B4-BE49-F238E27FC236}">
                  <a16:creationId xmlns:a16="http://schemas.microsoft.com/office/drawing/2014/main" id="{FA519D09-2EC9-44DD-A22B-DB6BD9168CD5}"/>
                </a:ext>
              </a:extLst>
            </p:cNvPr>
            <p:cNvSpPr/>
            <p:nvPr/>
          </p:nvSpPr>
          <p:spPr>
            <a:xfrm flipV="1">
              <a:off x="4139150" y="4364476"/>
              <a:ext cx="228600" cy="49874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lèche : haut 57">
              <a:extLst>
                <a:ext uri="{FF2B5EF4-FFF2-40B4-BE49-F238E27FC236}">
                  <a16:creationId xmlns:a16="http://schemas.microsoft.com/office/drawing/2014/main" id="{0FF10AF9-7E83-44CD-87C6-CA6D0803660E}"/>
                </a:ext>
              </a:extLst>
            </p:cNvPr>
            <p:cNvSpPr/>
            <p:nvPr/>
          </p:nvSpPr>
          <p:spPr>
            <a:xfrm flipV="1">
              <a:off x="4164063" y="2881803"/>
              <a:ext cx="228600" cy="498740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Information System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000"/>
            </a:pPr>
            <a:r>
              <a:rPr lang="en-US" dirty="0"/>
              <a:t>An information system (IS) is a formal, sociotechnical, organizational system designed to </a:t>
            </a:r>
            <a:r>
              <a:rPr lang="en-US" b="1" dirty="0"/>
              <a:t>collect</a:t>
            </a:r>
            <a:r>
              <a:rPr lang="en-US" dirty="0"/>
              <a:t>, </a:t>
            </a:r>
            <a:r>
              <a:rPr lang="en-US" b="1" dirty="0"/>
              <a:t>process</a:t>
            </a:r>
            <a:r>
              <a:rPr lang="en-US" dirty="0"/>
              <a:t>, </a:t>
            </a:r>
            <a:r>
              <a:rPr lang="en-US" b="1" dirty="0"/>
              <a:t>store</a:t>
            </a:r>
            <a:r>
              <a:rPr lang="en-US" dirty="0"/>
              <a:t>, and </a:t>
            </a:r>
            <a:r>
              <a:rPr lang="en-US" b="1" dirty="0"/>
              <a:t>distribute</a:t>
            </a:r>
            <a:r>
              <a:rPr lang="en-US" dirty="0"/>
              <a:t> information.</a:t>
            </a:r>
          </a:p>
          <a:p>
            <a:pPr marL="2960688" indent="0" algn="r">
              <a:buNone/>
              <a:defRPr sz="2000"/>
            </a:pPr>
            <a:r>
              <a:rPr lang="en-US" sz="1600" i="1" dirty="0" err="1"/>
              <a:t>Piccoli</a:t>
            </a:r>
            <a:r>
              <a:rPr lang="en-US" sz="1600" i="1" dirty="0"/>
              <a:t>, Gabriele; </a:t>
            </a:r>
            <a:r>
              <a:rPr lang="en-US" sz="1600" i="1" dirty="0" err="1"/>
              <a:t>Pigni</a:t>
            </a:r>
            <a:r>
              <a:rPr lang="en-US" sz="1600" i="1" dirty="0"/>
              <a:t>, Federico (July 2018). Information systems for managers: with cases (4.0 ed.). Prospect Press.</a:t>
            </a:r>
          </a:p>
          <a:p>
            <a:pPr marL="2960688" indent="0" algn="r">
              <a:buNone/>
              <a:defRPr sz="2000"/>
            </a:pPr>
            <a:endParaRPr lang="en-US" sz="1600" i="1" dirty="0"/>
          </a:p>
          <a:p>
            <a:pPr>
              <a:defRPr sz="2000"/>
            </a:pPr>
            <a:r>
              <a:rPr dirty="0"/>
              <a:t>An IS </a:t>
            </a:r>
            <a:r>
              <a:rPr dirty="0" err="1"/>
              <a:t>is</a:t>
            </a:r>
            <a:r>
              <a:rPr dirty="0"/>
              <a:t> a structured set of resources — people, hardware, software, data, and procedures — used to </a:t>
            </a:r>
            <a:r>
              <a:rPr b="1" dirty="0"/>
              <a:t>acquire</a:t>
            </a:r>
            <a:r>
              <a:rPr dirty="0"/>
              <a:t>, </a:t>
            </a:r>
            <a:r>
              <a:rPr b="1" dirty="0"/>
              <a:t>process</a:t>
            </a:r>
            <a:r>
              <a:rPr dirty="0"/>
              <a:t>, </a:t>
            </a:r>
            <a:r>
              <a:rPr b="1" dirty="0"/>
              <a:t>store</a:t>
            </a:r>
            <a:r>
              <a:rPr dirty="0"/>
              <a:t>, </a:t>
            </a:r>
            <a:r>
              <a:rPr b="1" dirty="0"/>
              <a:t>transmit</a:t>
            </a:r>
            <a:r>
              <a:rPr dirty="0"/>
              <a:t>, and make information available within and between organizations.</a:t>
            </a:r>
            <a:endParaRPr lang="fr-FR" dirty="0"/>
          </a:p>
          <a:p>
            <a:pPr marL="2243138" indent="0" algn="r">
              <a:buNone/>
            </a:pPr>
            <a:r>
              <a:rPr lang="fr-FR" sz="1500" b="0" i="1" u="none" strike="noStrike" baseline="0" dirty="0">
                <a:latin typeface="Calibri" panose="020F0502020204030204" pitchFamily="34" charset="0"/>
              </a:rPr>
              <a:t>Robert </a:t>
            </a:r>
            <a:r>
              <a:rPr lang="fr-FR" sz="1500" b="0" i="1" u="none" strike="noStrike" baseline="0" dirty="0" err="1">
                <a:latin typeface="Calibri" panose="020F0502020204030204" pitchFamily="34" charset="0"/>
              </a:rPr>
              <a:t>Reix</a:t>
            </a:r>
            <a:r>
              <a:rPr lang="fr-FR" sz="1500" b="0" i="1" u="none" strike="noStrike" baseline="0" dirty="0">
                <a:latin typeface="Calibri" panose="020F0502020204030204" pitchFamily="34" charset="0"/>
              </a:rPr>
              <a:t> (1934-2006), Systèmes d'information et management des organisations, Éditions Vuibert, First </a:t>
            </a:r>
            <a:r>
              <a:rPr lang="fr-FR" sz="1500" b="0" i="1" u="none" strike="noStrike" baseline="0" dirty="0" err="1">
                <a:latin typeface="Calibri" panose="020F0502020204030204" pitchFamily="34" charset="0"/>
              </a:rPr>
              <a:t>edition</a:t>
            </a:r>
            <a:r>
              <a:rPr lang="fr-FR" sz="1500" b="0" i="1" u="none" strike="noStrike" baseline="0" dirty="0">
                <a:latin typeface="Calibri" panose="020F0502020204030204" pitchFamily="34" charset="0"/>
              </a:rPr>
              <a:t> in 1995. </a:t>
            </a:r>
            <a:endParaRPr lang="fr-FR" sz="1700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2FC042-1639-4CCC-8CB5-7E3DF7EB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1697</TotalTime>
  <Words>3699</Words>
  <Application>Microsoft Office PowerPoint</Application>
  <PresentationFormat>Affichage à l'écran (4:3)</PresentationFormat>
  <Paragraphs>581</Paragraphs>
  <Slides>27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 Sans MT</vt:lpstr>
      <vt:lpstr>Impact</vt:lpstr>
      <vt:lpstr>Papyrus</vt:lpstr>
      <vt:lpstr>Wingdings</vt:lpstr>
      <vt:lpstr>Badge</vt:lpstr>
      <vt:lpstr>Information Systems and Databases</vt:lpstr>
      <vt:lpstr>Learning Objectives</vt:lpstr>
      <vt:lpstr>Chapter Outline</vt:lpstr>
      <vt:lpstr>Context: The Knowledge Economy</vt:lpstr>
      <vt:lpstr>The Systemic Approach</vt:lpstr>
      <vt:lpstr>Enterprise as a System</vt:lpstr>
      <vt:lpstr>Interaction of Subsystems</vt:lpstr>
      <vt:lpstr>Examples of Information Flows</vt:lpstr>
      <vt:lpstr>Information System Definition</vt:lpstr>
      <vt:lpstr>Functions of an IS</vt:lpstr>
      <vt:lpstr>Information Collection</vt:lpstr>
      <vt:lpstr>Information Storage</vt:lpstr>
      <vt:lpstr>Information Processing</vt:lpstr>
      <vt:lpstr>Information Distribution</vt:lpstr>
      <vt:lpstr>IS as a Communication Tool</vt:lpstr>
      <vt:lpstr>IS for Decision Support</vt:lpstr>
      <vt:lpstr>Qualities of an Effective IS</vt:lpstr>
      <vt:lpstr>Towards Digital IS</vt:lpstr>
      <vt:lpstr>Dematerialization</vt:lpstr>
      <vt:lpstr>Examples of IS Components</vt:lpstr>
      <vt:lpstr>Enterprise Resource Planning (ERP)</vt:lpstr>
      <vt:lpstr>ERP – Strengths</vt:lpstr>
      <vt:lpstr>ERP – Weaknesses</vt:lpstr>
      <vt:lpstr>ERP Market &amp; Open-Source Options</vt:lpstr>
      <vt:lpstr>IS Terminology – Outsourcing vs Insourcing</vt:lpstr>
      <vt:lpstr>Other Key Concepts</vt:lpstr>
      <vt:lpstr>Summary &amp; 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and Databases</dc:title>
  <dc:subject/>
  <dc:creator>Hichem</dc:creator>
  <cp:keywords/>
  <dc:description>generated using python-pptx</dc:description>
  <cp:lastModifiedBy>Betaouaf Hichem</cp:lastModifiedBy>
  <cp:revision>53</cp:revision>
  <dcterms:created xsi:type="dcterms:W3CDTF">2013-01-27T09:14:16Z</dcterms:created>
  <dcterms:modified xsi:type="dcterms:W3CDTF">2025-10-01T21:04:40Z</dcterms:modified>
  <cp:category/>
</cp:coreProperties>
</file>