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1" r:id="rId4"/>
    <p:sldId id="283" r:id="rId5"/>
    <p:sldId id="258" r:id="rId6"/>
    <p:sldId id="259" r:id="rId7"/>
    <p:sldId id="260" r:id="rId8"/>
    <p:sldId id="261" r:id="rId9"/>
    <p:sldId id="262" r:id="rId10"/>
    <p:sldId id="284" r:id="rId11"/>
    <p:sldId id="263" r:id="rId12"/>
    <p:sldId id="264" r:id="rId13"/>
    <p:sldId id="285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267AC6-BA59-4BDA-A96D-5A2951B01C74}" type="datetimeFigureOut">
              <a:rPr lang="fr-FR" smtClean="0"/>
              <a:t>22/11/2015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7AF1FCB-AFE3-47A8-96E6-A20BE2981B6F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57224" y="3643314"/>
            <a:ext cx="7772400" cy="1975104"/>
          </a:xfrm>
        </p:spPr>
        <p:txBody>
          <a:bodyPr/>
          <a:lstStyle/>
          <a:p>
            <a:r>
              <a:rPr lang="fr-FR" sz="6000" dirty="0" smtClean="0"/>
              <a:t>hypothèses</a:t>
            </a:r>
            <a:endParaRPr lang="fr-FR"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2000" dirty="0" smtClean="0"/>
          </a:p>
          <a:p>
            <a:pPr algn="ctr">
              <a:buNone/>
            </a:pPr>
            <a:r>
              <a:rPr lang="fr-FR" sz="3200" dirty="0" smtClean="0"/>
              <a:t>Le chercheur fait recours aux plusieurs types d’hypothèses en fonction de la spécificité de son travail de recherche.</a:t>
            </a:r>
          </a:p>
          <a:p>
            <a:pPr algn="ctr">
              <a:buNone/>
            </a:pPr>
            <a:r>
              <a:rPr lang="fr-FR" sz="3200" dirty="0" smtClean="0"/>
              <a:t>Mais en général on peut distinguer trois formes d’hypothèse qui sont comme suit : </a:t>
            </a:r>
          </a:p>
          <a:p>
            <a:pPr algn="ctr">
              <a:buNone/>
            </a:pPr>
            <a:endParaRPr lang="fr-FR" sz="32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28596" y="512064"/>
            <a:ext cx="8501122" cy="914400"/>
          </a:xfrm>
        </p:spPr>
        <p:txBody>
          <a:bodyPr/>
          <a:lstStyle/>
          <a:p>
            <a:r>
              <a:rPr lang="fr-FR" sz="3600" b="1" dirty="0" smtClean="0"/>
              <a:t>Types d’hypothèses</a:t>
            </a:r>
            <a:r>
              <a:rPr lang="fr-FR" sz="3600" dirty="0" smtClean="0"/>
              <a:t> </a:t>
            </a:r>
            <a:endParaRPr lang="fr-F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buNone/>
            </a:pPr>
            <a:r>
              <a:rPr lang="fr-FR" sz="3200" b="1" dirty="0" smtClean="0">
                <a:solidFill>
                  <a:srgbClr val="FFFF00"/>
                </a:solidFill>
              </a:rPr>
              <a:t>1- L’hypothèse </a:t>
            </a:r>
            <a:r>
              <a:rPr lang="fr-FR" sz="3200" b="1" dirty="0" err="1" smtClean="0">
                <a:solidFill>
                  <a:srgbClr val="FFFF00"/>
                </a:solidFill>
              </a:rPr>
              <a:t>univariée</a:t>
            </a:r>
            <a:r>
              <a:rPr lang="fr-FR" sz="3200" dirty="0" smtClean="0">
                <a:solidFill>
                  <a:srgbClr val="FFFF00"/>
                </a:solidFill>
              </a:rPr>
              <a:t> : </a:t>
            </a:r>
            <a:endParaRPr lang="fr-FR" sz="3200" dirty="0" smtClean="0">
              <a:solidFill>
                <a:srgbClr val="FFFF00"/>
              </a:solidFill>
            </a:endParaRPr>
          </a:p>
          <a:p>
            <a:pPr lvl="0" algn="ctr">
              <a:buNone/>
            </a:pPr>
            <a:r>
              <a:rPr lang="fr-FR" sz="3200" dirty="0" smtClean="0"/>
              <a:t>elle </a:t>
            </a:r>
            <a:r>
              <a:rPr lang="fr-FR" sz="3200" dirty="0" smtClean="0"/>
              <a:t>se concentre sur un seul phénomène dont elle cherche à prédire l’évolution ou l’ampleur</a:t>
            </a:r>
            <a:r>
              <a:rPr lang="fr-FR" sz="3200" dirty="0" smtClean="0"/>
              <a:t>.</a:t>
            </a:r>
          </a:p>
          <a:p>
            <a:pPr lvl="0" algn="ctr">
              <a:buNone/>
            </a:pPr>
            <a:r>
              <a:rPr lang="fr-FR" sz="3200" dirty="0" smtClean="0">
                <a:solidFill>
                  <a:srgbClr val="FF0000"/>
                </a:solidFill>
              </a:rPr>
              <a:t>Ex </a:t>
            </a:r>
            <a:r>
              <a:rPr lang="fr-FR" sz="3200" dirty="0" smtClean="0">
                <a:solidFill>
                  <a:schemeClr val="tx1">
                    <a:lumMod val="95000"/>
                  </a:schemeClr>
                </a:solidFill>
              </a:rPr>
              <a:t>: le chômage connait une nette augmentation en Algérie ces dernières années. </a:t>
            </a:r>
            <a:endParaRPr lang="fr-FR" sz="32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28596" y="512064"/>
            <a:ext cx="8501122" cy="914400"/>
          </a:xfrm>
        </p:spPr>
        <p:txBody>
          <a:bodyPr/>
          <a:lstStyle/>
          <a:p>
            <a:r>
              <a:rPr lang="fr-FR" sz="3600" b="1" dirty="0" smtClean="0"/>
              <a:t>Types d’hypothèses</a:t>
            </a:r>
            <a:r>
              <a:rPr lang="fr-FR" sz="3600" dirty="0" smtClean="0"/>
              <a:t> </a:t>
            </a:r>
            <a:endParaRPr lang="fr-FR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buNone/>
            </a:pPr>
            <a:r>
              <a:rPr lang="fr-FR" b="1" dirty="0" smtClean="0">
                <a:solidFill>
                  <a:srgbClr val="FFFF00"/>
                </a:solidFill>
              </a:rPr>
              <a:t>2-L’hypothèse </a:t>
            </a:r>
            <a:r>
              <a:rPr lang="fr-FR" b="1" dirty="0" err="1" smtClean="0">
                <a:solidFill>
                  <a:srgbClr val="FFFF00"/>
                </a:solidFill>
              </a:rPr>
              <a:t>bivariée</a:t>
            </a:r>
            <a:r>
              <a:rPr lang="fr-FR" dirty="0" smtClean="0">
                <a:solidFill>
                  <a:srgbClr val="FFFF00"/>
                </a:solidFill>
              </a:rPr>
              <a:t> : </a:t>
            </a:r>
            <a:endParaRPr lang="fr-FR" dirty="0" smtClean="0">
              <a:solidFill>
                <a:srgbClr val="FFFF00"/>
              </a:solidFill>
            </a:endParaRPr>
          </a:p>
          <a:p>
            <a:pPr lvl="0" algn="ctr">
              <a:buNone/>
            </a:pPr>
            <a:r>
              <a:rPr lang="fr-FR" dirty="0" smtClean="0"/>
              <a:t>porte </a:t>
            </a:r>
            <a:r>
              <a:rPr lang="fr-FR" dirty="0" smtClean="0"/>
              <a:t>sur deux termes principaux que la prédiction relie l’un de l’autre, cette relation posée entre termes se présente comme une </a:t>
            </a:r>
            <a:r>
              <a:rPr lang="fr-FR" dirty="0" err="1" smtClean="0"/>
              <a:t>covariation</a:t>
            </a:r>
            <a:r>
              <a:rPr lang="fr-FR" dirty="0" smtClean="0"/>
              <a:t> ( corrélation entre deux termes </a:t>
            </a:r>
            <a:r>
              <a:rPr lang="fr-FR" dirty="0" smtClean="0"/>
              <a:t>).</a:t>
            </a:r>
          </a:p>
          <a:p>
            <a:pPr lvl="0" algn="ctr">
              <a:buNone/>
            </a:pPr>
            <a:r>
              <a:rPr lang="fr-FR" dirty="0" smtClean="0">
                <a:solidFill>
                  <a:srgbClr val="FF0000"/>
                </a:solidFill>
              </a:rPr>
              <a:t>Ex</a:t>
            </a:r>
            <a:r>
              <a:rPr lang="fr-FR" dirty="0" smtClean="0"/>
              <a:t>: le décrochage scolaire nourrit substantiellement la criminalité dans les territoires urbains.</a:t>
            </a:r>
            <a:endParaRPr lang="fr-FR" dirty="0" smtClean="0"/>
          </a:p>
          <a:p>
            <a:pPr algn="ctr">
              <a:buNone/>
            </a:pPr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28596" y="512064"/>
            <a:ext cx="8501122" cy="914400"/>
          </a:xfrm>
        </p:spPr>
        <p:txBody>
          <a:bodyPr/>
          <a:lstStyle/>
          <a:p>
            <a:r>
              <a:rPr lang="fr-FR" sz="3600" b="1" dirty="0" smtClean="0"/>
              <a:t>Types d’hypothèses</a:t>
            </a:r>
            <a:r>
              <a:rPr lang="fr-FR" sz="3600" dirty="0" smtClean="0"/>
              <a:t> </a:t>
            </a:r>
            <a:endParaRPr lang="fr-FR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fr-FR" b="1" dirty="0" smtClean="0">
                <a:solidFill>
                  <a:srgbClr val="FFFF00"/>
                </a:solidFill>
              </a:rPr>
              <a:t>3- L’hypothèse </a:t>
            </a:r>
            <a:r>
              <a:rPr lang="fr-FR" b="1" dirty="0" err="1" smtClean="0">
                <a:solidFill>
                  <a:srgbClr val="FFFF00"/>
                </a:solidFill>
              </a:rPr>
              <a:t>multivariée</a:t>
            </a:r>
            <a:r>
              <a:rPr lang="fr-FR" dirty="0" smtClean="0">
                <a:solidFill>
                  <a:srgbClr val="FFFF00"/>
                </a:solidFill>
              </a:rPr>
              <a:t> : </a:t>
            </a:r>
            <a:endParaRPr lang="fr-FR" dirty="0" smtClean="0">
              <a:solidFill>
                <a:srgbClr val="FFFF00"/>
              </a:solidFill>
            </a:endParaRPr>
          </a:p>
          <a:p>
            <a:pPr lvl="0" algn="ctr">
              <a:buNone/>
            </a:pPr>
            <a:endParaRPr lang="fr-FR" sz="2800" dirty="0" smtClean="0"/>
          </a:p>
          <a:p>
            <a:pPr lvl="0" algn="ctr">
              <a:buNone/>
            </a:pPr>
            <a:r>
              <a:rPr lang="fr-FR" dirty="0" smtClean="0"/>
              <a:t>annonce </a:t>
            </a:r>
            <a:r>
              <a:rPr lang="fr-FR" dirty="0" smtClean="0"/>
              <a:t>un lien entre plusieurs </a:t>
            </a:r>
            <a:r>
              <a:rPr lang="fr-FR" dirty="0" smtClean="0"/>
              <a:t>phénomènes.</a:t>
            </a:r>
          </a:p>
          <a:p>
            <a:pPr lvl="0" algn="ctr">
              <a:buNone/>
            </a:pPr>
            <a:r>
              <a:rPr lang="fr-FR" dirty="0" smtClean="0">
                <a:solidFill>
                  <a:srgbClr val="FF0000"/>
                </a:solidFill>
              </a:rPr>
              <a:t>Ex</a:t>
            </a:r>
            <a:r>
              <a:rPr lang="fr-FR" dirty="0" smtClean="0"/>
              <a:t>: les femmes ayant moins d’enfants sont plus scolarisés, ayant des revenus plus importants et elles sont plus urbanisées.</a:t>
            </a: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FontTx/>
              <a:buChar char="-"/>
            </a:pPr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28596" y="512064"/>
            <a:ext cx="8501122" cy="914400"/>
          </a:xfrm>
        </p:spPr>
        <p:txBody>
          <a:bodyPr/>
          <a:lstStyle/>
          <a:p>
            <a:r>
              <a:rPr lang="fr-FR" sz="3600" b="1" dirty="0" smtClean="0"/>
              <a:t>Types d’hypothèses</a:t>
            </a:r>
            <a:r>
              <a:rPr lang="fr-FR" sz="3600" dirty="0" smtClean="0"/>
              <a:t> </a:t>
            </a:r>
            <a:endParaRPr lang="fr-FR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4000" dirty="0" smtClean="0"/>
              <a:t>Hypothèse </a:t>
            </a:r>
            <a:r>
              <a:rPr lang="fr-FR" sz="4000" dirty="0" smtClean="0"/>
              <a:t>vise à concrétiser la question de recherche, grâce à elle qu’on passe du versant abstrait au versant concret de </a:t>
            </a:r>
            <a:r>
              <a:rPr lang="fr-FR" sz="4000" dirty="0" smtClean="0"/>
              <a:t>la démarche scientifique. </a:t>
            </a:r>
          </a:p>
          <a:p>
            <a:pPr algn="ctr">
              <a:buNone/>
            </a:pPr>
            <a:r>
              <a:rPr lang="fr-FR" sz="4000" dirty="0" smtClean="0"/>
              <a:t>( Opérationnalisation 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buNone/>
            </a:pPr>
            <a:endParaRPr lang="fr-FR" sz="3600" b="1" dirty="0" smtClean="0"/>
          </a:p>
          <a:p>
            <a:pPr lvl="0" algn="ctr">
              <a:buNone/>
            </a:pPr>
            <a:r>
              <a:rPr lang="fr-FR" sz="3600" b="1" dirty="0" smtClean="0"/>
              <a:t>Hypothèse </a:t>
            </a:r>
            <a:r>
              <a:rPr lang="fr-FR" sz="3600" b="1" dirty="0" smtClean="0"/>
              <a:t>est un énoncé qui prédit une relation entre deux ou plusieurs termes impliquant une vérification empirique.</a:t>
            </a:r>
          </a:p>
          <a:p>
            <a:pPr algn="ctr">
              <a:buNone/>
            </a:pPr>
            <a:r>
              <a:rPr lang="fr-FR" sz="4000" b="1" dirty="0" smtClean="0"/>
              <a:t> </a:t>
            </a:r>
            <a:r>
              <a:rPr lang="fr-FR" sz="3600" b="1" dirty="0" smtClean="0"/>
              <a:t>(</a:t>
            </a:r>
            <a:r>
              <a:rPr lang="fr-FR" sz="3600" b="1" dirty="0" smtClean="0"/>
              <a:t>Maurice Angers</a:t>
            </a:r>
            <a:r>
              <a:rPr lang="fr-FR" sz="3600" b="1" dirty="0" smtClean="0"/>
              <a:t>, p:102 ) </a:t>
            </a:r>
            <a:endParaRPr lang="fr-FR" sz="4000" b="1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r>
              <a:rPr lang="fr-FR" dirty="0" smtClean="0"/>
              <a:t>Définition et précision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FR" sz="3600" b="1" dirty="0" smtClean="0"/>
              <a:t>Plus précisément, l’hypothèse tend à expliquer provisoirement une relation entre deux ou plusieurs phénomène impliquant une vérification empirique.</a:t>
            </a:r>
          </a:p>
          <a:p>
            <a:pPr algn="ctr">
              <a:buNone/>
            </a:pPr>
            <a:r>
              <a:rPr lang="fr-FR" sz="3600" b="1" dirty="0" smtClean="0"/>
              <a:t>Certains la considère comme présomption.    </a:t>
            </a:r>
            <a:endParaRPr lang="fr-FR" sz="3600" b="1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r>
              <a:rPr lang="fr-FR" dirty="0" smtClean="0"/>
              <a:t>Définition et précision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 smtClean="0"/>
              <a:t>Caractéristiques de l’hypothèse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buNone/>
            </a:pPr>
            <a:r>
              <a:rPr lang="fr-FR" b="1" dirty="0" smtClean="0">
                <a:solidFill>
                  <a:srgbClr val="FFFF00"/>
                </a:solidFill>
              </a:rPr>
              <a:t>1- Un </a:t>
            </a:r>
            <a:r>
              <a:rPr lang="fr-FR" b="1" dirty="0" smtClean="0">
                <a:solidFill>
                  <a:srgbClr val="FFFF00"/>
                </a:solidFill>
              </a:rPr>
              <a:t>énoncé</a:t>
            </a:r>
            <a:r>
              <a:rPr lang="fr-FR" dirty="0" smtClean="0">
                <a:solidFill>
                  <a:srgbClr val="FFFF00"/>
                </a:solidFill>
              </a:rPr>
              <a:t> : </a:t>
            </a:r>
            <a:endParaRPr lang="fr-FR" dirty="0" smtClean="0">
              <a:solidFill>
                <a:srgbClr val="FFFF00"/>
              </a:solidFill>
            </a:endParaRPr>
          </a:p>
          <a:p>
            <a:pPr lvl="0" algn="ctr">
              <a:buNone/>
            </a:pPr>
            <a:r>
              <a:rPr lang="fr-FR" sz="3200" b="1" dirty="0" smtClean="0"/>
              <a:t>qui </a:t>
            </a:r>
            <a:r>
              <a:rPr lang="fr-FR" sz="3200" b="1" dirty="0" smtClean="0"/>
              <a:t>exprime une relation attendue entre deux ou plusieurs termes ou entre deux ou plusieurs éléments d’une réalité. </a:t>
            </a:r>
            <a:endParaRPr lang="fr-FR" sz="3200" b="1" dirty="0" smtClean="0"/>
          </a:p>
          <a:p>
            <a:pPr algn="ctr">
              <a:buNone/>
            </a:pPr>
            <a:r>
              <a:rPr lang="fr-FR" sz="3200" b="1" dirty="0" smtClean="0"/>
              <a:t> </a:t>
            </a:r>
            <a:r>
              <a:rPr lang="fr-FR" sz="3200" b="1" dirty="0" smtClean="0"/>
              <a:t>les termes employés dans une hypothèse doivent répondre aux conditions suivantes :</a:t>
            </a:r>
          </a:p>
          <a:p>
            <a:pPr lvl="0"/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fr-FR" sz="2800" dirty="0" smtClean="0"/>
              <a:t>A- </a:t>
            </a:r>
            <a:r>
              <a:rPr lang="fr-FR" sz="2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Termes non équivoques</a:t>
            </a:r>
            <a:r>
              <a:rPr lang="fr-FR" sz="2800" dirty="0" smtClean="0"/>
              <a:t> : ils ne doivent laisser aucune incertitude quant à leur interprétation.</a:t>
            </a:r>
          </a:p>
          <a:p>
            <a:pPr>
              <a:buNone/>
            </a:pPr>
            <a:r>
              <a:rPr lang="fr-FR" sz="2800" dirty="0" smtClean="0"/>
              <a:t>B- </a:t>
            </a:r>
            <a:r>
              <a:rPr lang="fr-FR" sz="2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Termes </a:t>
            </a:r>
            <a:r>
              <a:rPr lang="fr-FR" sz="2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précis : </a:t>
            </a:r>
          </a:p>
          <a:p>
            <a:pPr>
              <a:buNone/>
            </a:pPr>
            <a:r>
              <a:rPr lang="fr-FR" sz="2800" dirty="0" smtClean="0"/>
              <a:t>C- </a:t>
            </a:r>
            <a:r>
              <a:rPr lang="fr-FR" sz="2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Termes </a:t>
            </a:r>
            <a:r>
              <a:rPr lang="fr-FR" sz="2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signifiants</a:t>
            </a:r>
            <a:r>
              <a:rPr lang="fr-FR" sz="2800" dirty="0" smtClean="0"/>
              <a:t> : chaque terme d’une hypothèse fait donc référence à une conception de la réalité dont on peut montrer l’origine.</a:t>
            </a:r>
          </a:p>
          <a:p>
            <a:pPr>
              <a:buNone/>
            </a:pPr>
            <a:r>
              <a:rPr lang="fr-FR" sz="2800" dirty="0" smtClean="0"/>
              <a:t>D- </a:t>
            </a:r>
            <a:r>
              <a:rPr lang="fr-FR" sz="28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termes neutres</a:t>
            </a:r>
            <a:r>
              <a:rPr lang="fr-FR" sz="2800" dirty="0" smtClean="0"/>
              <a:t> : les termes de l’hypothèse ne doivent pas formulés comme des souhaits ni être des jugements personnels sur la réalité.</a:t>
            </a:r>
            <a:endParaRPr lang="fr-FR" sz="2800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r>
              <a:rPr lang="fr-FR" sz="3600" b="1" dirty="0" smtClean="0"/>
              <a:t>Caractéristiques de l’hypothèse</a:t>
            </a:r>
            <a:endParaRPr lang="fr-F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ctr">
              <a:buNone/>
            </a:pPr>
            <a:r>
              <a:rPr lang="fr-FR" sz="3200" b="1" dirty="0" smtClean="0">
                <a:solidFill>
                  <a:srgbClr val="FFFF00"/>
                </a:solidFill>
              </a:rPr>
              <a:t>2- Une </a:t>
            </a:r>
            <a:r>
              <a:rPr lang="fr-FR" sz="3200" b="1" dirty="0" smtClean="0">
                <a:solidFill>
                  <a:srgbClr val="FFFF00"/>
                </a:solidFill>
              </a:rPr>
              <a:t>prédiction</a:t>
            </a:r>
            <a:r>
              <a:rPr lang="fr-FR" sz="3200" dirty="0" smtClean="0">
                <a:solidFill>
                  <a:srgbClr val="FFFF00"/>
                </a:solidFill>
              </a:rPr>
              <a:t> </a:t>
            </a:r>
            <a:r>
              <a:rPr lang="fr-FR" sz="3200" dirty="0" smtClean="0">
                <a:solidFill>
                  <a:srgbClr val="FFFF00"/>
                </a:solidFill>
              </a:rPr>
              <a:t>:</a:t>
            </a:r>
          </a:p>
          <a:p>
            <a:pPr lvl="0" algn="ctr">
              <a:buNone/>
            </a:pPr>
            <a:r>
              <a:rPr lang="fr-FR" sz="2000" dirty="0" smtClean="0"/>
              <a:t> </a:t>
            </a:r>
          </a:p>
          <a:p>
            <a:pPr lvl="0" algn="ctr">
              <a:buNone/>
            </a:pPr>
            <a:r>
              <a:rPr lang="fr-FR" sz="3200" dirty="0" smtClean="0"/>
              <a:t>Hypothèse </a:t>
            </a:r>
            <a:r>
              <a:rPr lang="fr-FR" sz="3200" dirty="0" smtClean="0"/>
              <a:t>est une réponse supposée et plausible à la question de recherche ( c’est une question qui prédit ce qu’on veut rechercher dans la réalité ).</a:t>
            </a:r>
            <a:endParaRPr lang="fr-FR" sz="3200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r>
              <a:rPr lang="fr-FR" sz="3600" b="1" dirty="0" smtClean="0"/>
              <a:t>Caractéristiques de l’hypothèse</a:t>
            </a:r>
            <a:endParaRPr lang="fr-F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b="1" dirty="0" smtClean="0">
                <a:solidFill>
                  <a:srgbClr val="FFFF00"/>
                </a:solidFill>
              </a:rPr>
              <a:t>3- Un </a:t>
            </a:r>
            <a:r>
              <a:rPr lang="fr-FR" b="1" dirty="0" smtClean="0">
                <a:solidFill>
                  <a:srgbClr val="FFFF00"/>
                </a:solidFill>
              </a:rPr>
              <a:t>outil de vérification </a:t>
            </a:r>
            <a:r>
              <a:rPr lang="fr-FR" dirty="0" smtClean="0">
                <a:solidFill>
                  <a:srgbClr val="FFFF00"/>
                </a:solidFill>
              </a:rPr>
              <a:t>: </a:t>
            </a:r>
            <a:endParaRPr lang="fr-FR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fr-FR" sz="2000" dirty="0" smtClean="0"/>
          </a:p>
          <a:p>
            <a:pPr algn="ctr">
              <a:buNone/>
            </a:pPr>
            <a:r>
              <a:rPr lang="fr-FR" dirty="0" smtClean="0"/>
              <a:t>l’hypothèse </a:t>
            </a:r>
            <a:r>
              <a:rPr lang="fr-FR" dirty="0" smtClean="0"/>
              <a:t>est un outil de vérification </a:t>
            </a:r>
            <a:r>
              <a:rPr lang="fr-FR" dirty="0" smtClean="0"/>
              <a:t>empirique.</a:t>
            </a:r>
          </a:p>
          <a:p>
            <a:pPr algn="ctr">
              <a:buNone/>
            </a:pPr>
            <a:r>
              <a:rPr lang="fr-FR" dirty="0" smtClean="0"/>
              <a:t>Ça veut dire que la </a:t>
            </a:r>
            <a:r>
              <a:rPr lang="fr-FR" dirty="0" smtClean="0"/>
              <a:t>vérification empirique consiste à observer la réalité, et l’hypothèse oriente cette </a:t>
            </a:r>
            <a:r>
              <a:rPr lang="fr-FR" dirty="0" smtClean="0"/>
              <a:t>observation.</a:t>
            </a:r>
            <a:endParaRPr lang="fr-FR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r>
              <a:rPr lang="fr-FR" sz="3600" b="1" dirty="0" smtClean="0"/>
              <a:t>Caractéristiques de l’hypothèse</a:t>
            </a:r>
            <a:endParaRPr lang="fr-FR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fr-FR" b="1" dirty="0" smtClean="0">
                <a:solidFill>
                  <a:srgbClr val="FFFF00"/>
                </a:solidFill>
              </a:rPr>
              <a:t>4- Objectif </a:t>
            </a:r>
            <a:r>
              <a:rPr lang="fr-FR" b="1" dirty="0" smtClean="0">
                <a:solidFill>
                  <a:srgbClr val="FFFF00"/>
                </a:solidFill>
              </a:rPr>
              <a:t>de recherche </a:t>
            </a:r>
            <a:r>
              <a:rPr lang="fr-FR" dirty="0" smtClean="0">
                <a:solidFill>
                  <a:srgbClr val="FFFF00"/>
                </a:solidFill>
              </a:rPr>
              <a:t>: </a:t>
            </a:r>
            <a:endParaRPr lang="fr-FR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fr-FR" dirty="0" smtClean="0"/>
              <a:t>l’objectif </a:t>
            </a:r>
            <a:r>
              <a:rPr lang="fr-FR" dirty="0" smtClean="0"/>
              <a:t>de recherche exprime un énoncé d’intention pour répondre à la question de recherche impliquant une vérification </a:t>
            </a:r>
            <a:r>
              <a:rPr lang="fr-FR" dirty="0" smtClean="0"/>
              <a:t>empirique</a:t>
            </a:r>
            <a:r>
              <a:rPr lang="fr-FR" dirty="0" smtClean="0"/>
              <a:t>.</a:t>
            </a:r>
            <a:endParaRPr lang="fr-FR" dirty="0" smtClean="0"/>
          </a:p>
          <a:p>
            <a:pPr algn="ctr">
              <a:buNone/>
            </a:pPr>
            <a:r>
              <a:rPr lang="fr-FR" dirty="0" smtClean="0"/>
              <a:t>D’autant </a:t>
            </a:r>
            <a:r>
              <a:rPr lang="fr-FR" dirty="0" smtClean="0"/>
              <a:t>plus, le chercheur dans ce genre de travaux est dans l’incapacité de mesurer le phénomène qui l’envisage de </a:t>
            </a:r>
            <a:r>
              <a:rPr lang="fr-FR" dirty="0" smtClean="0"/>
              <a:t>l’étudier ou simplement incapable de procéder à la prédiction.</a:t>
            </a:r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r>
              <a:rPr lang="fr-FR" sz="3600" b="1" dirty="0" smtClean="0"/>
              <a:t>Caractéristiques de l’hypothèse</a:t>
            </a:r>
            <a:endParaRPr lang="fr-FR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1548</TotalTime>
  <Words>170</Words>
  <Application>Microsoft Office PowerPoint</Application>
  <PresentationFormat>Affichage à l'écran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Métro</vt:lpstr>
      <vt:lpstr>hypothèses</vt:lpstr>
      <vt:lpstr>Objectif</vt:lpstr>
      <vt:lpstr>Définition et précision</vt:lpstr>
      <vt:lpstr>Définition et précision</vt:lpstr>
      <vt:lpstr>Caractéristiques de l’hypothèse</vt:lpstr>
      <vt:lpstr>Caractéristiques de l’hypothèse</vt:lpstr>
      <vt:lpstr>Caractéristiques de l’hypothèse</vt:lpstr>
      <vt:lpstr>Caractéristiques de l’hypothèse</vt:lpstr>
      <vt:lpstr>Caractéristiques de l’hypothèse</vt:lpstr>
      <vt:lpstr>Types d’hypothèses </vt:lpstr>
      <vt:lpstr>Types d’hypothèses </vt:lpstr>
      <vt:lpstr>Types d’hypothèses </vt:lpstr>
      <vt:lpstr>Types d’hypothèses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Problématique</dc:title>
  <dc:creator>alili</dc:creator>
  <cp:lastModifiedBy>alili</cp:lastModifiedBy>
  <cp:revision>79</cp:revision>
  <dcterms:created xsi:type="dcterms:W3CDTF">2015-11-22T21:21:52Z</dcterms:created>
  <dcterms:modified xsi:type="dcterms:W3CDTF">2015-11-23T23:10:35Z</dcterms:modified>
</cp:coreProperties>
</file>