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1" r:id="rId3"/>
    <p:sldId id="384" r:id="rId4"/>
    <p:sldId id="263" r:id="rId5"/>
    <p:sldId id="258" r:id="rId6"/>
    <p:sldId id="309" r:id="rId7"/>
    <p:sldId id="374" r:id="rId8"/>
    <p:sldId id="385" r:id="rId9"/>
    <p:sldId id="386" r:id="rId10"/>
    <p:sldId id="347" r:id="rId11"/>
    <p:sldId id="349" r:id="rId12"/>
    <p:sldId id="351" r:id="rId13"/>
    <p:sldId id="361" r:id="rId14"/>
    <p:sldId id="352" r:id="rId15"/>
    <p:sldId id="350" r:id="rId16"/>
    <p:sldId id="353" r:id="rId17"/>
    <p:sldId id="354" r:id="rId18"/>
    <p:sldId id="355" r:id="rId19"/>
    <p:sldId id="356"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6" autoAdjust="0"/>
    <p:restoredTop sz="94660"/>
  </p:normalViewPr>
  <p:slideViewPr>
    <p:cSldViewPr>
      <p:cViewPr varScale="1">
        <p:scale>
          <a:sx n="41" d="100"/>
          <a:sy n="41" d="100"/>
        </p:scale>
        <p:origin x="1356" y="42"/>
      </p:cViewPr>
      <p:guideLst>
        <p:guide orient="horz" pos="2205"/>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BEB6E8-2B1A-44FC-B8C3-B0B6FDFD6718}" type="datetimeFigureOut">
              <a:rPr lang="fr-FR" smtClean="0"/>
              <a:pPr/>
              <a:t>16/04/2026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3E64E8-C404-4BF7-AE17-97573A96F82A}" type="slidenum">
              <a:rPr lang="fr-FR" smtClean="0"/>
              <a:pPr/>
              <a:t>‹N°›</a:t>
            </a:fld>
            <a:endParaRPr lang="fr-FR"/>
          </a:p>
        </p:txBody>
      </p:sp>
    </p:spTree>
    <p:extLst>
      <p:ext uri="{BB962C8B-B14F-4D97-AF65-F5344CB8AC3E}">
        <p14:creationId xmlns:p14="http://schemas.microsoft.com/office/powerpoint/2010/main" val="1681978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73E64E8-C404-4BF7-AE17-97573A96F82A}" type="slidenum">
              <a:rPr lang="fr-FR" smtClean="0"/>
              <a:pPr/>
              <a:t>1</a:t>
            </a:fld>
            <a:endParaRPr lang="fr-FR"/>
          </a:p>
        </p:txBody>
      </p:sp>
    </p:spTree>
    <p:extLst>
      <p:ext uri="{BB962C8B-B14F-4D97-AF65-F5344CB8AC3E}">
        <p14:creationId xmlns:p14="http://schemas.microsoft.com/office/powerpoint/2010/main" val="1022378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6C8A4513-87CB-4A14-9FD2-ACC453749BF1}" type="slidenum">
              <a:rPr lang="ar-SA" smtClean="0">
                <a:latin typeface="Arial" charset="0"/>
                <a:cs typeface="Arial" charset="0"/>
              </a:rPr>
              <a:pPr/>
              <a:t>12</a:t>
            </a:fld>
            <a:endParaRPr lang="en-US">
              <a:latin typeface="Arial" charset="0"/>
              <a:cs typeface="Arial" charset="0"/>
            </a:endParaRPr>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091493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CA1218A7-0267-42AC-849E-1F14368048F3}" type="slidenum">
              <a:rPr lang="ar-SA" smtClean="0">
                <a:latin typeface="Arial" charset="0"/>
                <a:cs typeface="Arial" charset="0"/>
              </a:rPr>
              <a:pPr/>
              <a:t>13</a:t>
            </a:fld>
            <a:endParaRPr lang="en-US">
              <a:latin typeface="Arial" charset="0"/>
              <a:cs typeface="Arial"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2424454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CA1218A7-0267-42AC-849E-1F14368048F3}" type="slidenum">
              <a:rPr lang="ar-SA" smtClean="0">
                <a:latin typeface="Arial" charset="0"/>
                <a:cs typeface="Arial" charset="0"/>
              </a:rPr>
              <a:pPr/>
              <a:t>14</a:t>
            </a:fld>
            <a:endParaRPr lang="en-US">
              <a:latin typeface="Arial" charset="0"/>
              <a:cs typeface="Arial"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2514910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CA1218A7-0267-42AC-849E-1F14368048F3}" type="slidenum">
              <a:rPr lang="ar-SA" smtClean="0">
                <a:latin typeface="Arial" charset="0"/>
                <a:cs typeface="Arial" charset="0"/>
              </a:rPr>
              <a:pPr/>
              <a:t>15</a:t>
            </a:fld>
            <a:endParaRPr lang="en-US">
              <a:latin typeface="Arial" charset="0"/>
              <a:cs typeface="Arial"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2296088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6C8A4513-87CB-4A14-9FD2-ACC453749BF1}" type="slidenum">
              <a:rPr lang="ar-SA" smtClean="0">
                <a:latin typeface="Arial" charset="0"/>
                <a:cs typeface="Arial" charset="0"/>
              </a:rPr>
              <a:pPr/>
              <a:t>16</a:t>
            </a:fld>
            <a:endParaRPr lang="en-US">
              <a:latin typeface="Arial" charset="0"/>
              <a:cs typeface="Arial" charset="0"/>
            </a:endParaRPr>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2432513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CA1218A7-0267-42AC-849E-1F14368048F3}" type="slidenum">
              <a:rPr lang="ar-SA" smtClean="0">
                <a:latin typeface="Arial" charset="0"/>
                <a:cs typeface="Arial" charset="0"/>
              </a:rPr>
              <a:pPr/>
              <a:t>17</a:t>
            </a:fld>
            <a:endParaRPr lang="en-US">
              <a:latin typeface="Arial" charset="0"/>
              <a:cs typeface="Arial"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2505271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CA1218A7-0267-42AC-849E-1F14368048F3}" type="slidenum">
              <a:rPr lang="ar-SA" smtClean="0">
                <a:latin typeface="Arial" charset="0"/>
                <a:cs typeface="Arial" charset="0"/>
              </a:rPr>
              <a:pPr/>
              <a:t>18</a:t>
            </a:fld>
            <a:endParaRPr lang="en-US">
              <a:latin typeface="Arial" charset="0"/>
              <a:cs typeface="Arial"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1191832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CA1218A7-0267-42AC-849E-1F14368048F3}" type="slidenum">
              <a:rPr lang="ar-SA" smtClean="0">
                <a:latin typeface="Arial" charset="0"/>
                <a:cs typeface="Arial" charset="0"/>
              </a:rPr>
              <a:pPr/>
              <a:t>19</a:t>
            </a:fld>
            <a:endParaRPr lang="en-US">
              <a:latin typeface="Arial" charset="0"/>
              <a:cs typeface="Arial"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1127424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6C8A4513-87CB-4A14-9FD2-ACC453749BF1}" type="slidenum">
              <a:rPr lang="ar-SA" smtClean="0">
                <a:latin typeface="Arial" charset="0"/>
                <a:cs typeface="Arial" charset="0"/>
              </a:rPr>
              <a:pPr/>
              <a:t>2</a:t>
            </a:fld>
            <a:endParaRPr lang="en-US">
              <a:latin typeface="Arial" charset="0"/>
              <a:cs typeface="Arial" charset="0"/>
            </a:endParaRPr>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1116422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6C8A4513-87CB-4A14-9FD2-ACC453749BF1}" type="slidenum">
              <a:rPr lang="ar-SA" smtClean="0">
                <a:latin typeface="Arial" charset="0"/>
                <a:cs typeface="Arial" charset="0"/>
              </a:rPr>
              <a:pPr/>
              <a:t>3</a:t>
            </a:fld>
            <a:endParaRPr lang="en-US">
              <a:latin typeface="Arial" charset="0"/>
              <a:cs typeface="Arial" charset="0"/>
            </a:endParaRPr>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713925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6C8A4513-87CB-4A14-9FD2-ACC453749BF1}" type="slidenum">
              <a:rPr lang="ar-SA" smtClean="0">
                <a:latin typeface="Arial" charset="0"/>
                <a:cs typeface="Arial" charset="0"/>
              </a:rPr>
              <a:pPr/>
              <a:t>4</a:t>
            </a:fld>
            <a:endParaRPr lang="en-US">
              <a:latin typeface="Arial" charset="0"/>
              <a:cs typeface="Arial" charset="0"/>
            </a:endParaRPr>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2941470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CA1218A7-0267-42AC-849E-1F14368048F3}" type="slidenum">
              <a:rPr lang="ar-SA" smtClean="0">
                <a:latin typeface="Arial" charset="0"/>
                <a:cs typeface="Arial" charset="0"/>
              </a:rPr>
              <a:pPr/>
              <a:t>5</a:t>
            </a:fld>
            <a:endParaRPr lang="en-US">
              <a:latin typeface="Arial" charset="0"/>
              <a:cs typeface="Arial"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294322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CA1218A7-0267-42AC-849E-1F14368048F3}" type="slidenum">
              <a:rPr lang="ar-SA" smtClean="0">
                <a:latin typeface="Arial" charset="0"/>
                <a:cs typeface="Arial" charset="0"/>
              </a:rPr>
              <a:pPr/>
              <a:t>6</a:t>
            </a:fld>
            <a:endParaRPr lang="en-US">
              <a:latin typeface="Arial" charset="0"/>
              <a:cs typeface="Arial"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97421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CA1218A7-0267-42AC-849E-1F14368048F3}" type="slidenum">
              <a:rPr lang="ar-SA" smtClean="0">
                <a:latin typeface="Arial" charset="0"/>
                <a:cs typeface="Arial" charset="0"/>
              </a:rPr>
              <a:pPr/>
              <a:t>7</a:t>
            </a:fld>
            <a:endParaRPr lang="en-US">
              <a:latin typeface="Arial" charset="0"/>
              <a:cs typeface="Arial"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776530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CA1218A7-0267-42AC-849E-1F14368048F3}" type="slidenum">
              <a:rPr lang="ar-SA" smtClean="0">
                <a:latin typeface="Arial" charset="0"/>
                <a:cs typeface="Arial" charset="0"/>
              </a:rPr>
              <a:pPr/>
              <a:t>10</a:t>
            </a:fld>
            <a:endParaRPr lang="en-US">
              <a:latin typeface="Arial" charset="0"/>
              <a:cs typeface="Arial"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282070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CA1218A7-0267-42AC-849E-1F14368048F3}" type="slidenum">
              <a:rPr lang="ar-SA" smtClean="0">
                <a:latin typeface="Arial" charset="0"/>
                <a:cs typeface="Arial" charset="0"/>
              </a:rPr>
              <a:pPr/>
              <a:t>11</a:t>
            </a:fld>
            <a:endParaRPr lang="en-US">
              <a:latin typeface="Arial" charset="0"/>
              <a:cs typeface="Arial"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593365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AA309A6D-C09C-4548-B29A-6CF363A7E532}" type="datetimeFigureOut">
              <a:rPr lang="fr-FR" smtClean="0"/>
              <a:pPr/>
              <a:t>16/04/2026</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CF4668DC-857F-487D-BFFA-8C0CA5037977}" type="slidenum">
              <a:rPr lang="fr-BE" smtClean="0"/>
              <a:pPr/>
              <a:t>‹N°›</a:t>
            </a:fld>
            <a:endParaRPr lang="fr-BE"/>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16/04/2026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16/04/2026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16/04/2026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16/04/2026</a:t>
            </a:fld>
            <a:endParaRPr lang="fr-BE"/>
          </a:p>
        </p:txBody>
      </p:sp>
      <p:sp>
        <p:nvSpPr>
          <p:cNvPr id="5" name="Espace réservé du pied de page 4"/>
          <p:cNvSpPr>
            <a:spLocks noGrp="1"/>
          </p:cNvSpPr>
          <p:nvPr>
            <p:ph type="ftr" sz="quarter" idx="11"/>
          </p:nvPr>
        </p:nvSpPr>
        <p:spPr>
          <a:xfrm>
            <a:off x="800100" y="6172200"/>
            <a:ext cx="4000500" cy="457200"/>
          </a:xfrm>
        </p:spPr>
        <p:txBody>
          <a:bodyPr/>
          <a:lstStyle/>
          <a:p>
            <a:endParaRPr lang="fr-BE"/>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16/04/2026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16/04/2026</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16/04/2026</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16/04/2026</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16/04/2026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16/04/2026</a:t>
            </a:fld>
            <a:endParaRPr lang="fr-BE"/>
          </a:p>
        </p:txBody>
      </p:sp>
      <p:sp>
        <p:nvSpPr>
          <p:cNvPr id="6" name="Espace réservé du pied de page 5"/>
          <p:cNvSpPr>
            <a:spLocks noGrp="1"/>
          </p:cNvSpPr>
          <p:nvPr>
            <p:ph type="ftr" sz="quarter" idx="11"/>
          </p:nvPr>
        </p:nvSpPr>
        <p:spPr>
          <a:xfrm>
            <a:off x="914400" y="6172200"/>
            <a:ext cx="3886200" cy="457200"/>
          </a:xfrm>
        </p:spPr>
        <p:txBody>
          <a:bodyPr/>
          <a:lstStyle/>
          <a:p>
            <a:endParaRPr lang="fr-BE"/>
          </a:p>
        </p:txBody>
      </p:sp>
      <p:sp>
        <p:nvSpPr>
          <p:cNvPr id="7" name="Espace réservé du numéro de diapositive 6"/>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a:t>Cliquez sur l'icône pour ajouter une image</a:t>
            </a:r>
            <a:endParaRPr kumimoji="0"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60000"/>
            <a:lumOff val="40000"/>
            <a:alpha val="33000"/>
          </a:schemeClr>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A309A6D-C09C-4548-B29A-6CF363A7E532}" type="datetimeFigureOut">
              <a:rPr lang="fr-FR" smtClean="0"/>
              <a:pPr/>
              <a:t>16/04/2026</a:t>
            </a:fld>
            <a:endParaRPr lang="fr-BE"/>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BE"/>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mobt3ath.com/contact.php?title=%D8%AA%D9%88%D8%A7%D8%B5%D9%84_%D9%85%D8%B9%D9%86%D8%A7"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3064" y="1684265"/>
            <a:ext cx="7934754" cy="1122703"/>
          </a:xfrm>
        </p:spPr>
        <p:txBody>
          <a:bodyPr>
            <a:noAutofit/>
          </a:bodyPr>
          <a:lstStyle/>
          <a:p>
            <a:pPr rtl="1"/>
            <a:br>
              <a:rPr lang="fr-FR" sz="2800" dirty="0"/>
            </a:br>
            <a:r>
              <a:rPr lang="ar-DZ" sz="2800" b="1" dirty="0"/>
              <a:t>المقياس: علم النَّفس اللُّغويّ</a:t>
            </a:r>
            <a:br>
              <a:rPr lang="fr-FR" sz="2800" dirty="0"/>
            </a:br>
            <a:endParaRPr lang="fr-FR" sz="2800" dirty="0"/>
          </a:p>
        </p:txBody>
      </p:sp>
      <p:sp>
        <p:nvSpPr>
          <p:cNvPr id="7" name="Titre 1"/>
          <p:cNvSpPr txBox="1">
            <a:spLocks/>
          </p:cNvSpPr>
          <p:nvPr/>
        </p:nvSpPr>
        <p:spPr>
          <a:xfrm>
            <a:off x="402951" y="0"/>
            <a:ext cx="8215370" cy="1357298"/>
          </a:xfrm>
          <a:prstGeom prst="rect">
            <a:avLst/>
          </a:prstGeom>
        </p:spPr>
        <p:txBody>
          <a:bodyPr bIns="91440" anchor="ctr" anchorCtr="0">
            <a:noAutofit/>
          </a:bodyPr>
          <a:lstStyle/>
          <a:p>
            <a:pPr marL="0" marR="0" lvl="0" indent="0" algn="ctr" defTabSz="914400" rtl="0" eaLnBrk="1" fontAlgn="auto" latinLnBrk="0" hangingPunct="1">
              <a:spcBef>
                <a:spcPct val="0"/>
              </a:spcBef>
              <a:spcAft>
                <a:spcPts val="0"/>
              </a:spcAft>
              <a:buClrTx/>
              <a:buSzTx/>
              <a:buFontTx/>
              <a:buNone/>
              <a:tabLst/>
              <a:defRPr/>
            </a:pPr>
            <a:endParaRPr kumimoji="0" lang="fr-FR" sz="2000" b="0" i="0" u="none" strike="noStrike" kern="1200" cap="none" spc="0" normalizeH="0" baseline="0" noProof="0" dirty="0">
              <a:ln>
                <a:noFill/>
              </a:ln>
              <a:solidFill>
                <a:srgbClr val="FFFFFF"/>
              </a:solidFill>
              <a:effectLst/>
              <a:uLnTx/>
              <a:uFillTx/>
              <a:latin typeface="+mj-lt"/>
              <a:ea typeface="+mj-ea"/>
              <a:cs typeface="+mj-cs"/>
            </a:endParaRPr>
          </a:p>
        </p:txBody>
      </p:sp>
      <p:sp>
        <p:nvSpPr>
          <p:cNvPr id="8" name="Titre 1"/>
          <p:cNvSpPr txBox="1">
            <a:spLocks/>
          </p:cNvSpPr>
          <p:nvPr/>
        </p:nvSpPr>
        <p:spPr>
          <a:xfrm>
            <a:off x="142844" y="476672"/>
            <a:ext cx="2412932" cy="880626"/>
          </a:xfrm>
          <a:prstGeom prst="rect">
            <a:avLst/>
          </a:prstGeom>
        </p:spPr>
        <p:txBody>
          <a:bodyPr bIns="91440" anchor="ctr"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2000" b="1" i="0" u="none" strike="noStrike" kern="1200" cap="none" spc="0" normalizeH="0" baseline="0" noProof="0" dirty="0">
              <a:ln>
                <a:noFill/>
              </a:ln>
              <a:solidFill>
                <a:srgbClr val="FFFFFF"/>
              </a:solidFill>
              <a:effectLst/>
              <a:uLnTx/>
              <a:uFillTx/>
              <a:latin typeface="+mj-lt"/>
              <a:ea typeface="+mj-ea"/>
              <a:cs typeface="arabswell_1" panose="00000500000000000000" pitchFamily="2" charset="-78"/>
            </a:endParaRPr>
          </a:p>
        </p:txBody>
      </p:sp>
      <p:sp>
        <p:nvSpPr>
          <p:cNvPr id="9" name="Titre 1"/>
          <p:cNvSpPr txBox="1">
            <a:spLocks/>
          </p:cNvSpPr>
          <p:nvPr/>
        </p:nvSpPr>
        <p:spPr>
          <a:xfrm>
            <a:off x="7358082" y="4143380"/>
            <a:ext cx="1357322" cy="500066"/>
          </a:xfrm>
          <a:prstGeom prst="rect">
            <a:avLst/>
          </a:prstGeom>
        </p:spPr>
        <p:txBody>
          <a:bodyPr bIns="91440" anchor="ctr"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2000" b="0" i="0" u="none" strike="noStrike" kern="1200" cap="none" spc="0" normalizeH="0" baseline="0" noProof="0" dirty="0">
              <a:ln>
                <a:noFill/>
              </a:ln>
              <a:solidFill>
                <a:srgbClr val="FFFFFF"/>
              </a:solidFill>
              <a:effectLst/>
              <a:uLnTx/>
              <a:uFillTx/>
              <a:latin typeface="+mj-lt"/>
              <a:ea typeface="+mj-ea"/>
              <a:cs typeface="+mj-cs"/>
            </a:endParaRPr>
          </a:p>
        </p:txBody>
      </p:sp>
      <p:sp>
        <p:nvSpPr>
          <p:cNvPr id="10" name="Titre 1"/>
          <p:cNvSpPr txBox="1">
            <a:spLocks/>
          </p:cNvSpPr>
          <p:nvPr/>
        </p:nvSpPr>
        <p:spPr>
          <a:xfrm>
            <a:off x="7358082" y="500042"/>
            <a:ext cx="1643074" cy="785818"/>
          </a:xfrm>
          <a:prstGeom prst="rect">
            <a:avLst/>
          </a:prstGeom>
        </p:spPr>
        <p:txBody>
          <a:bodyPr bIns="91440" anchor="ctr"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1400" i="0" u="none" strike="noStrike" kern="1200" cap="none" spc="0" normalizeH="0" baseline="0" noProof="0" dirty="0">
              <a:ln>
                <a:noFill/>
              </a:ln>
              <a:solidFill>
                <a:schemeClr val="tx1">
                  <a:lumMod val="95000"/>
                  <a:lumOff val="5000"/>
                </a:schemeClr>
              </a:solidFill>
              <a:effectLst/>
              <a:uLnTx/>
              <a:uFillTx/>
              <a:latin typeface="+mj-lt"/>
              <a:ea typeface="+mj-ea"/>
              <a:cs typeface="+mj-cs"/>
            </a:endParaRPr>
          </a:p>
        </p:txBody>
      </p:sp>
      <p:sp>
        <p:nvSpPr>
          <p:cNvPr id="11" name="Titre 1"/>
          <p:cNvSpPr txBox="1">
            <a:spLocks/>
          </p:cNvSpPr>
          <p:nvPr/>
        </p:nvSpPr>
        <p:spPr>
          <a:xfrm>
            <a:off x="3000364" y="5786454"/>
            <a:ext cx="2786082" cy="785818"/>
          </a:xfrm>
          <a:prstGeom prst="rect">
            <a:avLst/>
          </a:prstGeom>
        </p:spPr>
        <p:txBody>
          <a:bodyPr bIns="91440" anchor="ctr"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4000" b="1" i="0" u="none" strike="noStrike" kern="1200" cap="none" spc="0" normalizeH="0" baseline="0" noProof="0" dirty="0">
                <a:ln>
                  <a:noFill/>
                </a:ln>
                <a:solidFill>
                  <a:srgbClr val="FFFFFF"/>
                </a:solidFill>
                <a:effectLst/>
                <a:uLnTx/>
                <a:uFillTx/>
                <a:latin typeface="+mj-lt"/>
                <a:ea typeface="+mj-ea"/>
                <a:cs typeface="+mj-cs"/>
              </a:rPr>
              <a:t>م</a:t>
            </a:r>
            <a:endParaRPr kumimoji="0" lang="fr-FR" sz="1400" b="1" i="0" u="none" strike="noStrike" kern="1200" cap="none" spc="0" normalizeH="0" baseline="0" noProof="0" dirty="0">
              <a:ln>
                <a:noFill/>
              </a:ln>
              <a:solidFill>
                <a:schemeClr val="tx1">
                  <a:lumMod val="95000"/>
                  <a:lumOff val="5000"/>
                </a:schemeClr>
              </a:solidFill>
              <a:effectLst/>
              <a:uLnTx/>
              <a:uFillTx/>
              <a:latin typeface="+mj-lt"/>
              <a:ea typeface="+mj-ea"/>
              <a:cs typeface="+mj-cs"/>
            </a:endParaRPr>
          </a:p>
        </p:txBody>
      </p:sp>
      <p:sp>
        <p:nvSpPr>
          <p:cNvPr id="12" name="Titre 1"/>
          <p:cNvSpPr txBox="1">
            <a:spLocks/>
          </p:cNvSpPr>
          <p:nvPr/>
        </p:nvSpPr>
        <p:spPr>
          <a:xfrm>
            <a:off x="500034" y="3929066"/>
            <a:ext cx="1500198" cy="1000132"/>
          </a:xfrm>
          <a:prstGeom prst="rect">
            <a:avLst/>
          </a:prstGeom>
        </p:spPr>
        <p:txBody>
          <a:bodyPr bIns="91440" anchor="ctr"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2000" b="0" i="0" u="none" strike="noStrike" kern="1200" cap="none" spc="0" normalizeH="0" baseline="0" noProof="0" dirty="0">
              <a:ln>
                <a:noFill/>
              </a:ln>
              <a:solidFill>
                <a:srgbClr val="FFFFFF"/>
              </a:solidFill>
              <a:effectLst/>
              <a:uLnTx/>
              <a:uFillTx/>
              <a:latin typeface="+mj-lt"/>
              <a:ea typeface="+mj-ea"/>
              <a:cs typeface="+mj-cs"/>
            </a:endParaRPr>
          </a:p>
        </p:txBody>
      </p:sp>
      <p:sp>
        <p:nvSpPr>
          <p:cNvPr id="15" name="Rectangle 14"/>
          <p:cNvSpPr/>
          <p:nvPr/>
        </p:nvSpPr>
        <p:spPr>
          <a:xfrm>
            <a:off x="402951" y="3957501"/>
            <a:ext cx="3737001" cy="10001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a:solidFill>
                  <a:schemeClr val="bg1"/>
                </a:solidFill>
                <a:latin typeface="Arabic Typesetting" panose="03020402040406030203" pitchFamily="66" charset="-78"/>
                <a:cs typeface="Arabic Typesetting" panose="03020402040406030203" pitchFamily="66" charset="-78"/>
              </a:rPr>
              <a:t> </a:t>
            </a:r>
            <a:r>
              <a:rPr lang="ar-DZ" sz="4000" b="1" dirty="0">
                <a:solidFill>
                  <a:schemeClr val="bg1"/>
                </a:solidFill>
                <a:latin typeface="Arabic Typesetting" panose="03020402040406030203" pitchFamily="66" charset="-78"/>
                <a:cs typeface="Arabic Typesetting" panose="03020402040406030203" pitchFamily="66" charset="-78"/>
              </a:rPr>
              <a:t>المستوى: ماستر 01- لسانيَّات عَربيَّة</a:t>
            </a:r>
            <a:endParaRPr lang="fr-FR" sz="4000" b="1" dirty="0">
              <a:solidFill>
                <a:schemeClr val="bg1"/>
              </a:solidFill>
              <a:latin typeface="Arabic Typesetting" panose="03020402040406030203" pitchFamily="66" charset="-78"/>
              <a:cs typeface="Arabic Typesetting" panose="03020402040406030203" pitchFamily="66" charset="-78"/>
            </a:endParaRPr>
          </a:p>
        </p:txBody>
      </p:sp>
      <p:sp>
        <p:nvSpPr>
          <p:cNvPr id="4" name="Rectangle 2"/>
          <p:cNvSpPr>
            <a:spLocks noChangeArrowheads="1"/>
          </p:cNvSpPr>
          <p:nvPr/>
        </p:nvSpPr>
        <p:spPr bwMode="auto">
          <a:xfrm>
            <a:off x="-132157" y="288980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p:cNvSpPr>
            <a:spLocks noChangeArrowheads="1"/>
          </p:cNvSpPr>
          <p:nvPr/>
        </p:nvSpPr>
        <p:spPr bwMode="auto">
          <a:xfrm>
            <a:off x="0" y="539606"/>
            <a:ext cx="221536"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SA" sz="1300" b="1" i="0" u="none" strike="noStrike" cap="none" normalizeH="0" baseline="0" dirty="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ا</a:t>
            </a:r>
            <a:endParaRPr kumimoji="0" 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Rectangle 5"/>
          <p:cNvSpPr/>
          <p:nvPr/>
        </p:nvSpPr>
        <p:spPr>
          <a:xfrm>
            <a:off x="2355425" y="220392"/>
            <a:ext cx="4572000" cy="1200329"/>
          </a:xfrm>
          <a:prstGeom prst="rect">
            <a:avLst/>
          </a:prstGeom>
        </p:spPr>
        <p:txBody>
          <a:bodyPr>
            <a:spAutoFit/>
          </a:bodyPr>
          <a:lstStyle/>
          <a:p>
            <a:pPr algn="ctr" rtl="1"/>
            <a:r>
              <a:rPr lang="ar-DZ" b="1" dirty="0">
                <a:solidFill>
                  <a:srgbClr val="080809"/>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وزارة التعليم العالي والبحث العلمي</a:t>
            </a:r>
          </a:p>
          <a:p>
            <a:pPr algn="ctr" rtl="1"/>
            <a:r>
              <a:rPr lang="ar-DZ" b="1" dirty="0">
                <a:solidFill>
                  <a:srgbClr val="080809"/>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جامعة أبو بكر </a:t>
            </a:r>
            <a:r>
              <a:rPr lang="ar-DZ" b="1" dirty="0" err="1">
                <a:solidFill>
                  <a:srgbClr val="080809"/>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بلقايد</a:t>
            </a:r>
            <a:r>
              <a:rPr lang="ar-DZ" b="1" dirty="0">
                <a:solidFill>
                  <a:srgbClr val="080809"/>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تلمسان</a:t>
            </a:r>
            <a:endParaRPr lang="en-ZA" b="1" dirty="0">
              <a:solidFill>
                <a:srgbClr val="080809"/>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a:p>
            <a:pPr algn="ctr" rtl="1"/>
            <a:r>
              <a:rPr lang="ar-DZ" b="1" dirty="0">
                <a:solidFill>
                  <a:srgbClr val="080809"/>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كليَة الآداب والفنون</a:t>
            </a:r>
          </a:p>
          <a:p>
            <a:pPr algn="ctr" rtl="1"/>
            <a:r>
              <a:rPr lang="ar-DZ" b="1" dirty="0">
                <a:solidFill>
                  <a:srgbClr val="080809"/>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قسم اللغة والأدب العربي</a:t>
            </a:r>
            <a:endParaRPr lang="fr-FR" b="1" dirty="0">
              <a:solidFill>
                <a:srgbClr val="080809"/>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21" name="Rectangle 20"/>
          <p:cNvSpPr/>
          <p:nvPr/>
        </p:nvSpPr>
        <p:spPr>
          <a:xfrm>
            <a:off x="221536" y="5318261"/>
            <a:ext cx="2334240" cy="1000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solidFill>
                  <a:schemeClr val="bg1"/>
                </a:solidFill>
              </a:rPr>
              <a:t>2026-2027م</a:t>
            </a:r>
            <a:endParaRPr lang="fr-FR" sz="3200" dirty="0">
              <a:solidFill>
                <a:schemeClr val="bg1"/>
              </a:solidFill>
              <a:latin typeface="Arabic Typesetting" panose="03020402040406030203" pitchFamily="66" charset="-78"/>
              <a:cs typeface="Arabic Typesetting" panose="03020402040406030203" pitchFamily="66" charset="-78"/>
            </a:endParaRPr>
          </a:p>
        </p:txBody>
      </p:sp>
      <p:pic>
        <p:nvPicPr>
          <p:cNvPr id="20" name="Image 19">
            <a:extLst>
              <a:ext uri="{FF2B5EF4-FFF2-40B4-BE49-F238E27FC236}">
                <a16:creationId xmlns:a16="http://schemas.microsoft.com/office/drawing/2014/main" id="{5E9038EE-3716-66B7-59E1-95F5135B3D2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000875" y="-1"/>
            <a:ext cx="2143125" cy="1524961"/>
          </a:xfrm>
          <a:prstGeom prst="rect">
            <a:avLst/>
          </a:prstGeom>
        </p:spPr>
      </p:pic>
      <p:pic>
        <p:nvPicPr>
          <p:cNvPr id="22" name="Image 21">
            <a:extLst>
              <a:ext uri="{FF2B5EF4-FFF2-40B4-BE49-F238E27FC236}">
                <a16:creationId xmlns:a16="http://schemas.microsoft.com/office/drawing/2014/main" id="{F0B619D0-CC0C-4D6C-AD18-4314A8CB080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22728" y="27532"/>
            <a:ext cx="2143125" cy="1524961"/>
          </a:xfrm>
          <a:prstGeom prst="rect">
            <a:avLst/>
          </a:prstGeom>
        </p:spPr>
      </p:pic>
      <p:sp>
        <p:nvSpPr>
          <p:cNvPr id="23" name="Rectangle 22">
            <a:extLst>
              <a:ext uri="{FF2B5EF4-FFF2-40B4-BE49-F238E27FC236}">
                <a16:creationId xmlns:a16="http://schemas.microsoft.com/office/drawing/2014/main" id="{E3E56E87-3486-48DD-980C-B0ACDA3992B3}"/>
              </a:ext>
            </a:extLst>
          </p:cNvPr>
          <p:cNvSpPr/>
          <p:nvPr/>
        </p:nvSpPr>
        <p:spPr>
          <a:xfrm>
            <a:off x="5185463" y="3957501"/>
            <a:ext cx="3202961" cy="10001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a:solidFill>
                  <a:schemeClr val="bg1"/>
                </a:solidFill>
                <a:latin typeface="Arabic Typesetting" panose="03020402040406030203" pitchFamily="66" charset="-78"/>
                <a:cs typeface="Arabic Typesetting" panose="03020402040406030203" pitchFamily="66" charset="-78"/>
              </a:rPr>
              <a:t>أستاذ المادة: إيمان تيب</a:t>
            </a:r>
            <a:endParaRPr lang="fr-FR" sz="4000" b="1" dirty="0">
              <a:solidFill>
                <a:schemeClr val="bg1"/>
              </a:solidFill>
              <a:latin typeface="Arabic Typesetting" panose="03020402040406030203" pitchFamily="66" charset="-78"/>
              <a:cs typeface="Arabic Typesetting" panose="03020402040406030203" pitchFamily="66" charset="-78"/>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مستطيل مستدير الزوايا 2"/>
          <p:cNvSpPr>
            <a:spLocks noChangeArrowheads="1"/>
          </p:cNvSpPr>
          <p:nvPr/>
        </p:nvSpPr>
        <p:spPr bwMode="auto">
          <a:xfrm>
            <a:off x="228600" y="116632"/>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algn="just" rtl="1"/>
            <a:r>
              <a:rPr lang="ar-SA" sz="2400" b="1" dirty="0"/>
              <a:t>تمثل عمليَة التعلم إحدى العمليات العقلية المعقدة التي تتعلق بالكثير من العوامل المتعددة ومنها العقلية و النفسية و الاجتماعية، كما أنها ترتبط بشكل كبير في الظروف البيئية المحيطة التي قد تحدث في الصف المدرسي أو المكان التعليمي، و تستند عملية التعلم على عدة عناصر أساسية و منها المعلمين و الطلبة و المنهاج، و لكل عنصر من هذه العناصر دور فعال في نجاح العملية التعليمة و العمل على دعمها لتحقيق أهدافها و الغاية منها.</a:t>
            </a:r>
            <a:endParaRPr lang="fr-FR" sz="2400" b="1" dirty="0"/>
          </a:p>
        </p:txBody>
      </p:sp>
      <p:pic>
        <p:nvPicPr>
          <p:cNvPr id="5" name="Image 4" descr="https://encrypted-tbn0.gstatic.com/images?q=tbn:ANd9GcRneTjEFKWAvBAOkDnfiRzATsLJUnQ0v7NSGs867lXFrPGHHhdoefepUIZZshg&amp;s">
            <a:extLst>
              <a:ext uri="{FF2B5EF4-FFF2-40B4-BE49-F238E27FC236}">
                <a16:creationId xmlns:a16="http://schemas.microsoft.com/office/drawing/2014/main" id="{244BE8B8-3B40-459E-9984-4450ACC9F55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3354206"/>
            <a:ext cx="4608512" cy="2664296"/>
          </a:xfrm>
          <a:prstGeom prst="rect">
            <a:avLst/>
          </a:prstGeom>
          <a:noFill/>
          <a:ln>
            <a:noFill/>
          </a:ln>
        </p:spPr>
      </p:pic>
    </p:spTree>
    <p:extLst>
      <p:ext uri="{BB962C8B-B14F-4D97-AF65-F5344CB8AC3E}">
        <p14:creationId xmlns:p14="http://schemas.microsoft.com/office/powerpoint/2010/main" val="3140459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مستطيل مستدير الزوايا 2"/>
          <p:cNvSpPr>
            <a:spLocks noChangeArrowheads="1"/>
          </p:cNvSpPr>
          <p:nvPr/>
        </p:nvSpPr>
        <p:spPr bwMode="auto">
          <a:xfrm>
            <a:off x="228600" y="116632"/>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algn="just" rtl="1"/>
            <a:r>
              <a:rPr lang="ar-SA" sz="4000" b="1" dirty="0"/>
              <a:t>أما عملية التعليم يجب أن تسير وفق مجموعة من الخطط المدروسة المخطط لها في وقت سابق، فنجد أن علم النفس التربوي يهتم بدراسة هذه العوامل من الناحية العملية ويسعى لتحقيق الأهداف المرجوة من العملية التربوية، حيث يسعى لإبقاء هذه العوامل فعالة ومرنة من أجل مواكبة جميع التطورات التربوية والنفسية. </a:t>
            </a:r>
            <a:endParaRPr lang="fr-FR" sz="4000" b="1" dirty="0"/>
          </a:p>
        </p:txBody>
      </p:sp>
    </p:spTree>
    <p:extLst>
      <p:ext uri="{BB962C8B-B14F-4D97-AF65-F5344CB8AC3E}">
        <p14:creationId xmlns:p14="http://schemas.microsoft.com/office/powerpoint/2010/main" val="2373021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AutoShape 5" descr="نسيج زهري"/>
          <p:cNvSpPr>
            <a:spLocks noChangeArrowheads="1"/>
          </p:cNvSpPr>
          <p:nvPr/>
        </p:nvSpPr>
        <p:spPr bwMode="auto">
          <a:xfrm>
            <a:off x="467544" y="2348880"/>
            <a:ext cx="7654280" cy="2304256"/>
          </a:xfrm>
          <a:prstGeom prst="roundRect">
            <a:avLst>
              <a:gd name="adj" fmla="val 16667"/>
            </a:avLst>
          </a:prstGeom>
          <a:blipFill dpi="0" rotWithShape="1">
            <a:blip r:embed="rId3"/>
            <a:srcRect/>
            <a:tile tx="0" ty="0" sx="100000" sy="100000" flip="none" algn="tl"/>
          </a:blipFill>
          <a:ln w="9525">
            <a:round/>
            <a:headEnd/>
            <a:tailEnd/>
          </a:ln>
          <a:scene3d>
            <a:camera prst="legacyPerspectiveTopRight"/>
            <a:lightRig rig="legacyFlat3" dir="b"/>
          </a:scene3d>
          <a:sp3d extrusionH="887400" prstMaterial="legacyMatte">
            <a:bevelT w="13500" h="13500" prst="angle"/>
            <a:bevelB w="13500" h="13500" prst="angle"/>
            <a:extrusionClr>
              <a:srgbClr val="FFCCCC"/>
            </a:extrusionClr>
          </a:sp3d>
        </p:spPr>
        <p:txBody>
          <a:bodyPr wrap="none" anchor="ctr">
            <a:flatTx/>
          </a:bodyPr>
          <a:lstStyle/>
          <a:p>
            <a:pPr algn="ctr" rtl="1"/>
            <a:r>
              <a:rPr lang="ar-SA" sz="3600" b="1" dirty="0"/>
              <a:t>سمات تدريس علم النفس اللغوي بالجامعة الجزائرية</a:t>
            </a:r>
            <a:r>
              <a:rPr lang="fr-FR" sz="3600" b="1" dirty="0"/>
              <a:t>:</a:t>
            </a:r>
          </a:p>
        </p:txBody>
      </p:sp>
    </p:spTree>
    <p:extLst>
      <p:ext uri="{BB962C8B-B14F-4D97-AF65-F5344CB8AC3E}">
        <p14:creationId xmlns:p14="http://schemas.microsoft.com/office/powerpoint/2010/main" val="2892093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diamond(in)">
                                      <p:cBhvr>
                                        <p:cTn id="7" dur="20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مستطيل مستدير الزوايا 2"/>
          <p:cNvSpPr>
            <a:spLocks noChangeArrowheads="1"/>
          </p:cNvSpPr>
          <p:nvPr/>
        </p:nvSpPr>
        <p:spPr bwMode="auto">
          <a:xfrm>
            <a:off x="228600" y="116632"/>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lvl="0" algn="just" rtl="1"/>
            <a:r>
              <a:rPr lang="ar-SA" sz="2800" b="1" dirty="0"/>
              <a:t>الدمج بين التخصصات</a:t>
            </a:r>
            <a:r>
              <a:rPr lang="fr-FR" sz="2800" b="1" dirty="0"/>
              <a:t>:</a:t>
            </a:r>
            <a:r>
              <a:rPr lang="fr-FR" sz="2800" dirty="0"/>
              <a:t> </a:t>
            </a:r>
            <a:r>
              <a:rPr lang="ar-SA" sz="2800" dirty="0"/>
              <a:t>لم يعد علماً نظرياً فقط، بل يمزج بين علوم الأعصاب، الإدراك، واللسانيات لدراسة معالجة اللغة في الدماغ</a:t>
            </a:r>
            <a:r>
              <a:rPr lang="fr-FR" sz="2800" dirty="0"/>
              <a:t>.</a:t>
            </a:r>
          </a:p>
          <a:p>
            <a:pPr lvl="0" algn="just" rtl="1"/>
            <a:r>
              <a:rPr lang="ar-SA" sz="2800" b="1" dirty="0"/>
              <a:t>تخصص </a:t>
            </a:r>
            <a:r>
              <a:rPr lang="ar-SA" sz="2800" b="1" dirty="0" err="1"/>
              <a:t>الأرطفونيا</a:t>
            </a:r>
            <a:r>
              <a:rPr lang="ar-SA" sz="2800" b="1" dirty="0"/>
              <a:t> واللسانيات</a:t>
            </a:r>
            <a:r>
              <a:rPr lang="fr-FR" sz="2800" b="1" dirty="0"/>
              <a:t>:</a:t>
            </a:r>
            <a:r>
              <a:rPr lang="fr-FR" sz="2800" dirty="0"/>
              <a:t> </a:t>
            </a:r>
            <a:r>
              <a:rPr lang="ar-SA" sz="2800" dirty="0"/>
              <a:t>يُدرس بشكل مكثف في أقسام علم النفس واللسانيات</a:t>
            </a:r>
            <a:r>
              <a:rPr lang="fr-FR" sz="2800" dirty="0"/>
              <a:t>.</a:t>
            </a:r>
          </a:p>
          <a:p>
            <a:pPr lvl="0" algn="just" rtl="1"/>
            <a:r>
              <a:rPr lang="ar-SA" sz="2800" b="1" dirty="0"/>
              <a:t>التوجهات الحديثة</a:t>
            </a:r>
            <a:r>
              <a:rPr lang="fr-FR" sz="2800" b="1" dirty="0"/>
              <a:t>:</a:t>
            </a:r>
            <a:endParaRPr lang="fr-FR" sz="2800" dirty="0"/>
          </a:p>
          <a:p>
            <a:pPr lvl="1" algn="just" rtl="1"/>
            <a:r>
              <a:rPr lang="ar-SA" sz="2800" b="1" dirty="0"/>
              <a:t>تعليمية اللغات</a:t>
            </a:r>
            <a:r>
              <a:rPr lang="fr-FR" sz="2800" b="1" dirty="0"/>
              <a:t>:</a:t>
            </a:r>
            <a:r>
              <a:rPr lang="fr-FR" sz="2800" dirty="0"/>
              <a:t> </a:t>
            </a:r>
            <a:r>
              <a:rPr lang="ar-SA" sz="2800" dirty="0"/>
              <a:t>ربط علم النفس اللغوي بتعليمية اللغة العربية واللغات الأجنبية (الفرنسية/الإنجليزية حالياً)</a:t>
            </a:r>
            <a:r>
              <a:rPr lang="fr-FR" sz="2800" dirty="0"/>
              <a:t>.</a:t>
            </a:r>
          </a:p>
          <a:p>
            <a:pPr lvl="1" algn="just" rtl="1"/>
            <a:r>
              <a:rPr lang="ar-SA" sz="2800" b="1" dirty="0"/>
              <a:t>اللسانيات الحاسوبية</a:t>
            </a:r>
            <a:r>
              <a:rPr lang="fr-FR" sz="2800" b="1" dirty="0"/>
              <a:t>:</a:t>
            </a:r>
            <a:r>
              <a:rPr lang="fr-FR" sz="2800" dirty="0"/>
              <a:t> </a:t>
            </a:r>
            <a:r>
              <a:rPr lang="ar-SA" sz="2800" dirty="0"/>
              <a:t>محاكاة الدماغ البشري في فهم وإنتاج اللغة</a:t>
            </a:r>
            <a:r>
              <a:rPr lang="fr-FR" sz="2800" dirty="0"/>
              <a:t>.</a:t>
            </a:r>
          </a:p>
          <a:p>
            <a:pPr lvl="1" algn="just" rtl="1"/>
            <a:r>
              <a:rPr lang="ar-SA" sz="2800" b="1" dirty="0"/>
              <a:t>علاج عيوب النطق</a:t>
            </a:r>
            <a:r>
              <a:rPr lang="fr-FR" sz="2800" b="1" dirty="0"/>
              <a:t>:</a:t>
            </a:r>
            <a:r>
              <a:rPr lang="fr-FR" sz="2800" dirty="0"/>
              <a:t> </a:t>
            </a:r>
            <a:r>
              <a:rPr lang="ar-SA" sz="2800" dirty="0"/>
              <a:t>دراسة سيكولوجية التعلم ونظريات علاج عيوب النطق والقراءة والكتابة</a:t>
            </a:r>
            <a:r>
              <a:rPr lang="fr-FR" sz="2800" dirty="0"/>
              <a:t>.</a:t>
            </a:r>
          </a:p>
          <a:p>
            <a:pPr lvl="0" algn="just" rtl="1"/>
            <a:r>
              <a:rPr lang="ar-SA" sz="2800" b="1" dirty="0"/>
              <a:t>التحديات</a:t>
            </a:r>
            <a:r>
              <a:rPr lang="fr-FR" sz="2800" b="1" dirty="0"/>
              <a:t>:</a:t>
            </a:r>
            <a:r>
              <a:rPr lang="fr-FR" sz="2800" dirty="0"/>
              <a:t> </a:t>
            </a:r>
            <a:r>
              <a:rPr lang="ar-SA" sz="2800" dirty="0"/>
              <a:t>لاحظ بعض الأكاديميين صعوبة في تلقي الطلبة لهذه المواد، ونفوراً من بعض الأساتذة بسبب تشعب العلوم المساعدة (البيولوجيا، علم النفس، اللسانيات</a:t>
            </a:r>
            <a:r>
              <a:rPr lang="ar-SA" dirty="0"/>
              <a:t>)</a:t>
            </a:r>
            <a:endParaRPr lang="fr-FR" sz="1200" dirty="0"/>
          </a:p>
        </p:txBody>
      </p:sp>
    </p:spTree>
    <p:extLst>
      <p:ext uri="{BB962C8B-B14F-4D97-AF65-F5344CB8AC3E}">
        <p14:creationId xmlns:p14="http://schemas.microsoft.com/office/powerpoint/2010/main" val="3558021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مستطيل مستدير الزوايا 2"/>
          <p:cNvSpPr>
            <a:spLocks noChangeArrowheads="1"/>
          </p:cNvSpPr>
          <p:nvPr/>
        </p:nvSpPr>
        <p:spPr bwMode="auto">
          <a:xfrm>
            <a:off x="228600" y="116632"/>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algn="ctr" rtl="1"/>
            <a:r>
              <a:rPr lang="ar-SA" sz="8000" b="1" dirty="0">
                <a:solidFill>
                  <a:srgbClr val="FF0000"/>
                </a:solidFill>
              </a:rPr>
              <a:t>هل للتعليم  </a:t>
            </a:r>
            <a:r>
              <a:rPr lang="ar-DZ" sz="8000" b="1" dirty="0">
                <a:solidFill>
                  <a:srgbClr val="FF0000"/>
                </a:solidFill>
              </a:rPr>
              <a:t>جدوى في غياب </a:t>
            </a:r>
            <a:r>
              <a:rPr lang="ar-SA" sz="8000" b="1" dirty="0">
                <a:solidFill>
                  <a:srgbClr val="FF0000"/>
                </a:solidFill>
              </a:rPr>
              <a:t>مبادئ و أسس لعلم النفس التربوي ؟</a:t>
            </a:r>
            <a:endParaRPr lang="fr-FR" sz="8000" dirty="0">
              <a:solidFill>
                <a:srgbClr val="FF0000"/>
              </a:solidFill>
            </a:endParaRPr>
          </a:p>
        </p:txBody>
      </p:sp>
    </p:spTree>
    <p:extLst>
      <p:ext uri="{BB962C8B-B14F-4D97-AF65-F5344CB8AC3E}">
        <p14:creationId xmlns:p14="http://schemas.microsoft.com/office/powerpoint/2010/main" val="413266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مستطيل مستدير الزوايا 2"/>
          <p:cNvSpPr>
            <a:spLocks noChangeArrowheads="1"/>
          </p:cNvSpPr>
          <p:nvPr/>
        </p:nvSpPr>
        <p:spPr bwMode="auto">
          <a:xfrm>
            <a:off x="228600" y="116632"/>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algn="just" rtl="1"/>
            <a:endParaRPr lang="fr-FR" sz="2400" dirty="0"/>
          </a:p>
        </p:txBody>
      </p:sp>
      <p:sp>
        <p:nvSpPr>
          <p:cNvPr id="4" name="مستطيل مستدير الزوايا 2">
            <a:extLst>
              <a:ext uri="{FF2B5EF4-FFF2-40B4-BE49-F238E27FC236}">
                <a16:creationId xmlns:a16="http://schemas.microsoft.com/office/drawing/2014/main" id="{F1A5A049-EF6B-4A2C-B02C-0CF3151CE17B}"/>
              </a:ext>
            </a:extLst>
          </p:cNvPr>
          <p:cNvSpPr>
            <a:spLocks noChangeArrowheads="1"/>
          </p:cNvSpPr>
          <p:nvPr/>
        </p:nvSpPr>
        <p:spPr bwMode="auto">
          <a:xfrm>
            <a:off x="304800" y="210716"/>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algn="just" rtl="1"/>
            <a:r>
              <a:rPr lang="ar-SA" sz="3200" b="1" dirty="0"/>
              <a:t>يعتبر علم النفس التربوي من العلوم الحديثة التي تعتمد على المنهجية والأفكار العلمية، و لكن في الوقت السابق كان المدرس يستمد خبرته من تجارب السابقين و من خلال القيام بمراقبة الآخرين و خبراتهم الذاتية يستطيعون المعلمين تحديد الخطأ من الصواب فبوجود علم النفس التربوي تمكن المعلم من القيام بالعملية التعليمية من خلال القيام باتباع أساليب و طرق متنوعة تفيد في نجاح العملية التعليمية.</a:t>
            </a:r>
            <a:endParaRPr lang="fr-FR" sz="3200" b="1" dirty="0"/>
          </a:p>
          <a:p>
            <a:pPr algn="just" rtl="1"/>
            <a:r>
              <a:rPr lang="ar-SA" sz="3200" b="1" dirty="0"/>
              <a:t> فإن العملية التعليمية بدون علم النفس التربوي ليست إلا عبارة عن عادات روتينية متكررة لا تملك روح الحداثة و التطور، فأغلب العلماء اتفقوا على أهمية علم النفس التربوي و دوره الفعال في إعداد معلم ناجح و متطور </a:t>
            </a:r>
            <a:r>
              <a:rPr lang="ar-SA" dirty="0"/>
              <a:t>.</a:t>
            </a:r>
            <a:endParaRPr lang="fr-FR" dirty="0"/>
          </a:p>
        </p:txBody>
      </p:sp>
    </p:spTree>
    <p:extLst>
      <p:ext uri="{BB962C8B-B14F-4D97-AF65-F5344CB8AC3E}">
        <p14:creationId xmlns:p14="http://schemas.microsoft.com/office/powerpoint/2010/main" val="27629539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AutoShape 5" descr="نسيج زهري"/>
          <p:cNvSpPr>
            <a:spLocks noChangeArrowheads="1"/>
          </p:cNvSpPr>
          <p:nvPr/>
        </p:nvSpPr>
        <p:spPr bwMode="auto">
          <a:xfrm>
            <a:off x="251520" y="2348880"/>
            <a:ext cx="8640960" cy="2362200"/>
          </a:xfrm>
          <a:prstGeom prst="roundRect">
            <a:avLst>
              <a:gd name="adj" fmla="val 16667"/>
            </a:avLst>
          </a:prstGeom>
          <a:blipFill dpi="0" rotWithShape="1">
            <a:blip r:embed="rId3"/>
            <a:srcRect/>
            <a:tile tx="0" ty="0" sx="100000" sy="100000" flip="none" algn="tl"/>
          </a:blipFill>
          <a:ln w="9525">
            <a:round/>
            <a:headEnd/>
            <a:tailEnd/>
          </a:ln>
          <a:scene3d>
            <a:camera prst="legacyPerspectiveTopRight"/>
            <a:lightRig rig="legacyFlat3" dir="b"/>
          </a:scene3d>
          <a:sp3d extrusionH="887400" prstMaterial="legacyMatte">
            <a:bevelT w="13500" h="13500" prst="angle"/>
            <a:bevelB w="13500" h="13500" prst="angle"/>
            <a:extrusionClr>
              <a:srgbClr val="FFCCCC"/>
            </a:extrusionClr>
          </a:sp3d>
        </p:spPr>
        <p:txBody>
          <a:bodyPr wrap="none" anchor="ctr">
            <a:flatTx/>
          </a:bodyPr>
          <a:lstStyle/>
          <a:p>
            <a:pPr algn="ctr" rtl="1"/>
            <a:r>
              <a:rPr lang="ar-SA" sz="4400" b="1" dirty="0">
                <a:solidFill>
                  <a:srgbClr val="FF0000"/>
                </a:solidFill>
              </a:rPr>
              <a:t>العوامل المؤثرة في نجاح العملية التعليمية </a:t>
            </a:r>
            <a:endParaRPr lang="fr-FR" sz="4400" dirty="0">
              <a:solidFill>
                <a:srgbClr val="FF0000"/>
              </a:solidFill>
            </a:endParaRPr>
          </a:p>
        </p:txBody>
      </p:sp>
    </p:spTree>
    <p:extLst>
      <p:ext uri="{BB962C8B-B14F-4D97-AF65-F5344CB8AC3E}">
        <p14:creationId xmlns:p14="http://schemas.microsoft.com/office/powerpoint/2010/main" val="3055914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diamond(in)">
                                      <p:cBhvr>
                                        <p:cTn id="7" dur="20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مستطيل مستدير الزوايا 2"/>
          <p:cNvSpPr>
            <a:spLocks noChangeArrowheads="1"/>
          </p:cNvSpPr>
          <p:nvPr/>
        </p:nvSpPr>
        <p:spPr bwMode="auto">
          <a:xfrm>
            <a:off x="228600" y="116632"/>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lvl="0" algn="just" rtl="1" eaLnBrk="0" fontAlgn="base" hangingPunct="0">
              <a:spcBef>
                <a:spcPct val="0"/>
              </a:spcBef>
              <a:spcAft>
                <a:spcPct val="0"/>
              </a:spcAft>
            </a:pPr>
            <a:r>
              <a:rPr lang="ar-SA" altLang="fr-FR" sz="3200" b="1" dirty="0">
                <a:latin typeface="Simplified Arabic" panose="02020603050405020304" pitchFamily="18" charset="-78"/>
                <a:ea typeface="Times New Roman" panose="02020603050405020304" pitchFamily="18" charset="0"/>
                <a:cs typeface="Simplified Arabic" panose="02020603050405020304" pitchFamily="18" charset="-78"/>
              </a:rPr>
              <a:t>المعلم:</a:t>
            </a:r>
            <a:r>
              <a:rPr lang="ar-SA" altLang="fr-FR" sz="3200" dirty="0">
                <a:latin typeface="Simplified Arabic" panose="02020603050405020304" pitchFamily="18" charset="-78"/>
                <a:ea typeface="Times New Roman" panose="02020603050405020304" pitchFamily="18" charset="0"/>
                <a:cs typeface="Simplified Arabic" panose="02020603050405020304" pitchFamily="18" charset="-78"/>
              </a:rPr>
              <a:t> للمعلم دور فعال في نجاح العملية التعليمية، فمن خلال أسلوبه وخبرته وقدراته التعليمية التي يمتلكها يساهم بشكل فعال في نجاح العملية التربوية.</a:t>
            </a:r>
            <a:endParaRPr lang="fr-FR" altLang="fr-FR" sz="3200" dirty="0"/>
          </a:p>
          <a:p>
            <a:pPr lvl="0" algn="just" rtl="1" eaLnBrk="0" fontAlgn="base" hangingPunct="0">
              <a:spcBef>
                <a:spcPct val="0"/>
              </a:spcBef>
              <a:spcAft>
                <a:spcPct val="0"/>
              </a:spcAft>
            </a:pPr>
            <a:r>
              <a:rPr lang="ar-SA" altLang="fr-FR" sz="3200" b="1" dirty="0">
                <a:latin typeface="Simplified Arabic" panose="02020603050405020304" pitchFamily="18" charset="-78"/>
                <a:ea typeface="Times New Roman" panose="02020603050405020304" pitchFamily="18" charset="0"/>
                <a:cs typeface="Simplified Arabic" panose="02020603050405020304" pitchFamily="18" charset="-78"/>
              </a:rPr>
              <a:t>المتعلم:</a:t>
            </a:r>
            <a:r>
              <a:rPr lang="ar-SA" altLang="fr-FR" sz="3200" dirty="0">
                <a:latin typeface="Simplified Arabic" panose="02020603050405020304" pitchFamily="18" charset="-78"/>
                <a:ea typeface="Times New Roman" panose="02020603050405020304" pitchFamily="18" charset="0"/>
                <a:cs typeface="Simplified Arabic" panose="02020603050405020304" pitchFamily="18" charset="-78"/>
              </a:rPr>
              <a:t> يعتبر المتعلم هو أساس قيام العملية التعليمية فبدون وجود شخص يريد التعلم لا يمكن أن تكتمل العملية التعليمية، ونجد بأن المتعلمين يختلفون عن بعضهم في الكثير من الأمور وخاصة فيما يتعلق بالذكاء والقدرات العقلية والصفات الجسدية والفيزيولوجية، بالإضافة إلى الاختلافات التي تكمن في القيم والاتجاهات وكل هذه العوامل تؤثر بشكل كبير في نجاح العملية التعليمية. </a:t>
            </a:r>
            <a:endParaRPr lang="fr-FR" altLang="fr-FR" sz="3200" dirty="0"/>
          </a:p>
          <a:p>
            <a:pPr algn="just" rtl="1"/>
            <a:endParaRPr lang="fr-FR" sz="2400" dirty="0"/>
          </a:p>
        </p:txBody>
      </p:sp>
      <p:sp>
        <p:nvSpPr>
          <p:cNvPr id="3" name="Rectangle 2">
            <a:extLst>
              <a:ext uri="{FF2B5EF4-FFF2-40B4-BE49-F238E27FC236}">
                <a16:creationId xmlns:a16="http://schemas.microsoft.com/office/drawing/2014/main" id="{972E67B8-2709-42B9-AC5D-27078AA1BA60}"/>
              </a:ext>
            </a:extLst>
          </p:cNvPr>
          <p:cNvSpPr>
            <a:spLocks noChangeArrowheads="1"/>
          </p:cNvSpPr>
          <p:nvPr/>
        </p:nvSpPr>
        <p:spPr bwMode="auto">
          <a:xfrm>
            <a:off x="0" y="-79176"/>
            <a:ext cx="5766323"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SA" altLang="fr-FR" sz="1600" b="0" i="0" u="none" strike="noStrike" cap="none" normalizeH="0" baseline="0" dirty="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    هناك عدة عوامل لها تأثير كبير على نجاح العملية التعليمة، ومن أهم هذه العوامل:</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 name="AutoShape 2" descr="إعداد الأبحاث العلمية ونشرها">
            <a:hlinkClick r:id="rId4"/>
            <a:extLst>
              <a:ext uri="{FF2B5EF4-FFF2-40B4-BE49-F238E27FC236}">
                <a16:creationId xmlns:a16="http://schemas.microsoft.com/office/drawing/2014/main" id="{6FD2DD82-9595-4BBD-B066-7A861A77CB33}"/>
              </a:ext>
            </a:extLst>
          </p:cNvPr>
          <p:cNvSpPr>
            <a:spLocks noChangeAspect="1" noChangeArrowheads="1"/>
          </p:cNvSpPr>
          <p:nvPr/>
        </p:nvSpPr>
        <p:spPr bwMode="auto">
          <a:xfrm>
            <a:off x="0" y="457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5" name="Rectangle 3">
            <a:extLst>
              <a:ext uri="{FF2B5EF4-FFF2-40B4-BE49-F238E27FC236}">
                <a16:creationId xmlns:a16="http://schemas.microsoft.com/office/drawing/2014/main" id="{67D30B3A-C08F-43C1-BA39-5DB4688E5F58}"/>
              </a:ext>
            </a:extLst>
          </p:cNvPr>
          <p:cNvSpPr>
            <a:spLocks noChangeArrowheads="1"/>
          </p:cNvSpPr>
          <p:nvPr/>
        </p:nvSpPr>
        <p:spPr bwMode="auto">
          <a:xfrm>
            <a:off x="0" y="762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2081577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مستطيل مستدير الزوايا 2"/>
          <p:cNvSpPr>
            <a:spLocks noChangeArrowheads="1"/>
          </p:cNvSpPr>
          <p:nvPr/>
        </p:nvSpPr>
        <p:spPr bwMode="auto">
          <a:xfrm>
            <a:off x="304800" y="116632"/>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algn="just" rtl="1"/>
            <a:r>
              <a:rPr lang="ar-SA" sz="2400" dirty="0"/>
              <a:t>العلاقة المتبادلة بين المعلم والمتعلم: هناك علاقة كبيرة بين المعلم والمتعلم من خلال التفاعل القائم بينهما من خلال النشاطات المتنوعة التي تتم في الصف المدرسي، فكلما كان تفاعل الطالب مع معلمه أكثر كلما كان ذلك دليل على نجاح العملية التعليمية بشكل أكبر.</a:t>
            </a:r>
            <a:endParaRPr lang="fr-FR" sz="2400" dirty="0"/>
          </a:p>
          <a:p>
            <a:pPr algn="just" rtl="1"/>
            <a:r>
              <a:rPr lang="ar-SA" sz="2400" dirty="0"/>
              <a:t>طبيعة المدرسة: إن طبيعة المدرسة من حيث الهيكل والبناء له تأثير كبير على نجاح العملية التربوية وخاصة فيما يتعلق بموضوع التجهيزات الإلكترونية والصفية الحديثة، وكذلك الأمر للأساليب التعليمية الترفيهية فمثلا لعبة شد الحبل تحتاج لمساحات واسعة، كذلك تعلم اللغة الإنجليزية يحتاج لتجهيزات صوتية للتمكن من إيصال المعلومة بأفضل ما يمكن.</a:t>
            </a:r>
            <a:endParaRPr lang="fr-FR" sz="2400" dirty="0"/>
          </a:p>
          <a:p>
            <a:pPr algn="just" rtl="1"/>
            <a:r>
              <a:rPr lang="ar-SA" sz="2400" dirty="0"/>
              <a:t>توافق الطلبة مع بعضهم: من أساسيات نجاح العملية التربوية توافق المجموعات الطلابية مع بعضهم البعض وخاصة فيما يتعلق بالمستوى التعليمي والخبرات المكتسبة والمراد الحصول عليها من العملية التعليمية، فكلما كانت المجموعة الطلابية متفاعلة ومتجانسة فيما بينها كلما كانت العملية التربوية أفضل وذلك يساهم بشكل فعال في تطور ونجاح العملية التربوية. </a:t>
            </a:r>
            <a:endParaRPr lang="fr-FR" sz="2400" dirty="0"/>
          </a:p>
        </p:txBody>
      </p:sp>
    </p:spTree>
    <p:extLst>
      <p:ext uri="{BB962C8B-B14F-4D97-AF65-F5344CB8AC3E}">
        <p14:creationId xmlns:p14="http://schemas.microsoft.com/office/powerpoint/2010/main" val="148546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مستطيل مستدير الزوايا 2"/>
          <p:cNvSpPr>
            <a:spLocks noChangeArrowheads="1"/>
          </p:cNvSpPr>
          <p:nvPr/>
        </p:nvSpPr>
        <p:spPr bwMode="auto">
          <a:xfrm>
            <a:off x="228600" y="116632"/>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algn="just" rtl="1"/>
            <a:r>
              <a:rPr lang="ar-SA" sz="4000" b="1" dirty="0"/>
              <a:t>القوى الخارجية: يتأثر سلوك الطالب بالقوى الخارجية كالمنزل والثقافة والقدرات والخبرات التي يمتلكها الطالب.</a:t>
            </a:r>
            <a:endParaRPr lang="fr-FR" sz="4000" b="1" dirty="0"/>
          </a:p>
          <a:p>
            <a:pPr algn="just" rtl="1"/>
            <a:r>
              <a:rPr lang="ar-SA" sz="4000" b="1" dirty="0"/>
              <a:t>المجتمع: للمجتمع دور فعال في نجاح الطلبة حيث يوجد مجتمعات تسعى لتشجيع أبنائها و تأمين فرص التعليم لهم، و مجتمعات أخرى لا تقوم بتشجيع أبنائها على طلب العلم و التعلم.  </a:t>
            </a:r>
            <a:endParaRPr lang="fr-FR" sz="4000" b="1" dirty="0"/>
          </a:p>
          <a:p>
            <a:pPr rtl="1"/>
            <a:r>
              <a:rPr lang="fr-FR" sz="2400" dirty="0"/>
              <a:t> </a:t>
            </a:r>
          </a:p>
        </p:txBody>
      </p:sp>
    </p:spTree>
    <p:extLst>
      <p:ext uri="{BB962C8B-B14F-4D97-AF65-F5344CB8AC3E}">
        <p14:creationId xmlns:p14="http://schemas.microsoft.com/office/powerpoint/2010/main" val="9638909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F:\الخط العربي بين الاصالة والحداثة\الخط العربي بين الأصالة والحداثة\paj de gard\12486080596791431bismellah-svg-hi.png"/>
          <p:cNvPicPr/>
          <p:nvPr/>
        </p:nvPicPr>
        <p:blipFill>
          <a:blip r:embed="rId3">
            <a:extLst>
              <a:ext uri="{28A0092B-C50C-407E-A947-70E740481C1C}">
                <a14:useLocalDpi xmlns:a14="http://schemas.microsoft.com/office/drawing/2010/main" val="0"/>
              </a:ext>
            </a:extLst>
          </a:blip>
          <a:srcRect/>
          <a:stretch>
            <a:fillRect/>
          </a:stretch>
        </p:blipFill>
        <p:spPr bwMode="auto">
          <a:xfrm>
            <a:off x="2195736" y="836712"/>
            <a:ext cx="4571365" cy="4425950"/>
          </a:xfrm>
          <a:prstGeom prst="rect">
            <a:avLst/>
          </a:prstGeom>
          <a:noFill/>
          <a:ln>
            <a:noFill/>
          </a:ln>
        </p:spPr>
      </p:pic>
    </p:spTree>
    <p:extLst>
      <p:ext uri="{BB962C8B-B14F-4D97-AF65-F5344CB8AC3E}">
        <p14:creationId xmlns:p14="http://schemas.microsoft.com/office/powerpoint/2010/main" val="1851215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AutoShape 5" descr="نسيج زهري"/>
          <p:cNvSpPr>
            <a:spLocks noChangeArrowheads="1"/>
          </p:cNvSpPr>
          <p:nvPr/>
        </p:nvSpPr>
        <p:spPr bwMode="auto">
          <a:xfrm>
            <a:off x="938354" y="2636912"/>
            <a:ext cx="6934200" cy="2362200"/>
          </a:xfrm>
          <a:prstGeom prst="roundRect">
            <a:avLst>
              <a:gd name="adj" fmla="val 16667"/>
            </a:avLst>
          </a:prstGeom>
          <a:blipFill dpi="0" rotWithShape="1">
            <a:blip r:embed="rId3"/>
            <a:srcRect/>
            <a:tile tx="0" ty="0" sx="100000" sy="100000" flip="none" algn="tl"/>
          </a:blipFill>
          <a:ln w="9525">
            <a:round/>
            <a:headEnd/>
            <a:tailEnd/>
          </a:ln>
          <a:scene3d>
            <a:camera prst="legacyPerspectiveTopRight"/>
            <a:lightRig rig="legacyFlat3" dir="b"/>
          </a:scene3d>
          <a:sp3d extrusionH="887400" prstMaterial="legacyMatte">
            <a:bevelT w="13500" h="13500" prst="angle"/>
            <a:bevelB w="13500" h="13500" prst="angle"/>
            <a:extrusionClr>
              <a:srgbClr val="FFCCCC"/>
            </a:extrusionClr>
          </a:sp3d>
        </p:spPr>
        <p:txBody>
          <a:bodyPr wrap="none" anchor="ctr">
            <a:flatTx/>
          </a:bodyPr>
          <a:lstStyle/>
          <a:p>
            <a:pPr algn="ctr"/>
            <a:endParaRPr lang="en-US" sz="6000" b="1" dirty="0">
              <a:solidFill>
                <a:srgbClr val="FF0000"/>
              </a:solidFill>
              <a:cs typeface="Andalus" pitchFamily="18" charset="-78"/>
            </a:endParaRPr>
          </a:p>
        </p:txBody>
      </p:sp>
      <p:sp>
        <p:nvSpPr>
          <p:cNvPr id="3" name="Titre 1"/>
          <p:cNvSpPr txBox="1">
            <a:spLocks/>
          </p:cNvSpPr>
          <p:nvPr/>
        </p:nvSpPr>
        <p:spPr>
          <a:xfrm>
            <a:off x="971600" y="2780928"/>
            <a:ext cx="6862192" cy="2074168"/>
          </a:xfrm>
          <a:prstGeom prst="rect">
            <a:avLst/>
          </a:prstGeom>
        </p:spPr>
        <p:txBody>
          <a:bodyPr>
            <a:no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ar-DZ" sz="2800" b="1" i="1" dirty="0"/>
              <a:t>المحاضرة التاسعة والعاشرة:</a:t>
            </a:r>
            <a:endParaRPr lang="fr-FR" sz="2800" dirty="0"/>
          </a:p>
          <a:p>
            <a:pPr algn="ctr" rtl="1"/>
            <a:r>
              <a:rPr lang="ar-DZ" sz="2800" b="1" dirty="0">
                <a:solidFill>
                  <a:srgbClr val="FF0000"/>
                </a:solidFill>
              </a:rPr>
              <a:t>تدريس علم النفس اللغوي في الجامعة الجزائرية حديثا -</a:t>
            </a:r>
            <a:endParaRPr lang="fr-FR" sz="2800" b="1" i="1" dirty="0">
              <a:solidFill>
                <a:srgbClr val="FF0000"/>
              </a:solidFill>
            </a:endParaRPr>
          </a:p>
          <a:p>
            <a:pPr algn="ctr" rtl="1"/>
            <a:r>
              <a:rPr lang="ar-DZ" sz="2800" b="1" dirty="0">
                <a:solidFill>
                  <a:srgbClr val="FF0000"/>
                </a:solidFill>
              </a:rPr>
              <a:t>أهمية علم النفس اللغوي في التربية والتعليم</a:t>
            </a:r>
            <a:endParaRPr lang="fr-FR" sz="2800" b="1" dirty="0">
              <a:solidFill>
                <a:srgbClr val="FF0000"/>
              </a:solidFill>
            </a:endParaRPr>
          </a:p>
        </p:txBody>
      </p:sp>
    </p:spTree>
    <p:extLst>
      <p:ext uri="{BB962C8B-B14F-4D97-AF65-F5344CB8AC3E}">
        <p14:creationId xmlns:p14="http://schemas.microsoft.com/office/powerpoint/2010/main" val="3107394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diamond(in)">
                                      <p:cBhvr>
                                        <p:cTn id="7" dur="20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AutoShape 5" descr="نسيج زهري"/>
          <p:cNvSpPr>
            <a:spLocks noChangeArrowheads="1"/>
          </p:cNvSpPr>
          <p:nvPr/>
        </p:nvSpPr>
        <p:spPr bwMode="auto">
          <a:xfrm>
            <a:off x="762000" y="2438400"/>
            <a:ext cx="6934200" cy="3150840"/>
          </a:xfrm>
          <a:prstGeom prst="roundRect">
            <a:avLst>
              <a:gd name="adj" fmla="val 16667"/>
            </a:avLst>
          </a:prstGeom>
          <a:blipFill dpi="0" rotWithShape="1">
            <a:blip r:embed="rId3"/>
            <a:srcRect/>
            <a:tile tx="0" ty="0" sx="100000" sy="100000" flip="none" algn="tl"/>
          </a:blipFill>
          <a:ln w="9525">
            <a:round/>
            <a:headEnd/>
            <a:tailEnd/>
          </a:ln>
          <a:scene3d>
            <a:camera prst="legacyPerspectiveTopRight"/>
            <a:lightRig rig="legacyFlat3" dir="b"/>
          </a:scene3d>
          <a:sp3d extrusionH="887400" prstMaterial="legacyMatte">
            <a:bevelT w="13500" h="13500" prst="angle"/>
            <a:bevelB w="13500" h="13500" prst="angle"/>
            <a:extrusionClr>
              <a:srgbClr val="FFCCCC"/>
            </a:extrusionClr>
          </a:sp3d>
        </p:spPr>
        <p:txBody>
          <a:bodyPr wrap="none" anchor="ctr">
            <a:flatTx/>
          </a:bodyPr>
          <a:lstStyle/>
          <a:p>
            <a:pPr algn="ctr"/>
            <a:endParaRPr lang="en-US" sz="6000" b="1" dirty="0">
              <a:solidFill>
                <a:srgbClr val="FF0000"/>
              </a:solidFill>
              <a:cs typeface="Andalus" pitchFamily="18" charset="-78"/>
            </a:endParaRPr>
          </a:p>
        </p:txBody>
      </p:sp>
      <p:sp>
        <p:nvSpPr>
          <p:cNvPr id="3" name="Rectangle 2">
            <a:extLst>
              <a:ext uri="{FF2B5EF4-FFF2-40B4-BE49-F238E27FC236}">
                <a16:creationId xmlns:a16="http://schemas.microsoft.com/office/drawing/2014/main" id="{D58B4AEA-F8EC-4D2D-8D6E-B7AF0E8D091F}"/>
              </a:ext>
            </a:extLst>
          </p:cNvPr>
          <p:cNvSpPr/>
          <p:nvPr/>
        </p:nvSpPr>
        <p:spPr>
          <a:xfrm>
            <a:off x="1510905" y="3192397"/>
            <a:ext cx="6122189" cy="938719"/>
          </a:xfrm>
          <a:prstGeom prst="rect">
            <a:avLst/>
          </a:prstGeom>
        </p:spPr>
        <p:txBody>
          <a:bodyPr wrap="none">
            <a:spAutoFit/>
          </a:bodyPr>
          <a:lstStyle/>
          <a:p>
            <a:pPr algn="ctr" rtl="1">
              <a:lnSpc>
                <a:spcPct val="150000"/>
              </a:lnSpc>
              <a:spcAft>
                <a:spcPts val="800"/>
              </a:spcAft>
            </a:pPr>
            <a:r>
              <a:rPr lang="ar-SA" sz="4000" b="1" dirty="0">
                <a:solidFill>
                  <a:srgbClr val="FF0000"/>
                </a:solidFill>
                <a:latin typeface="Rockwell Condensed" panose="02060603050405020104" pitchFamily="18" charset="0"/>
                <a:ea typeface="Times New Roman" panose="02020603050405020304" pitchFamily="18" charset="0"/>
                <a:cs typeface="Simplified Arabic" panose="02020603050405020304" pitchFamily="18" charset="-78"/>
              </a:rPr>
              <a:t>واقع التدريس في الجامعات الجزائرية</a:t>
            </a:r>
            <a:endParaRPr lang="fr-FR" sz="4000" dirty="0">
              <a:solidFill>
                <a:srgbClr val="FF0000"/>
              </a:solidFill>
              <a:effectLst/>
              <a:latin typeface="Rockwell Condensed" panose="020606030504050201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531817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diamond(in)">
                                      <p:cBhvr>
                                        <p:cTn id="7" dur="20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مستطيل مستدير الزوايا 2"/>
          <p:cNvSpPr>
            <a:spLocks noChangeArrowheads="1"/>
          </p:cNvSpPr>
          <p:nvPr/>
        </p:nvSpPr>
        <p:spPr bwMode="auto">
          <a:xfrm>
            <a:off x="228600" y="116632"/>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algn="just" rtl="1"/>
            <a:r>
              <a:rPr lang="ar-DZ" sz="2400" dirty="0"/>
              <a:t>	</a:t>
            </a:r>
            <a:endParaRPr lang="fr-FR" sz="2400" dirty="0"/>
          </a:p>
        </p:txBody>
      </p:sp>
      <p:pic>
        <p:nvPicPr>
          <p:cNvPr id="3" name="Image 2" descr="C:\Users\TAK_Matik\Desktop\ملف خاص بمقياس علم النفس اللغوي\صور المقياس\images (3).jpg">
            <a:extLst>
              <a:ext uri="{FF2B5EF4-FFF2-40B4-BE49-F238E27FC236}">
                <a16:creationId xmlns:a16="http://schemas.microsoft.com/office/drawing/2014/main" id="{619CA271-3F36-45FC-9C4C-123A3C8594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59633" y="1052736"/>
            <a:ext cx="6840760" cy="4464496"/>
          </a:xfrm>
          <a:prstGeom prst="rect">
            <a:avLst/>
          </a:prstGeom>
          <a:noFill/>
          <a:ln>
            <a:noFill/>
          </a:ln>
        </p:spPr>
      </p:pic>
    </p:spTree>
    <p:extLst>
      <p:ext uri="{BB962C8B-B14F-4D97-AF65-F5344CB8AC3E}">
        <p14:creationId xmlns:p14="http://schemas.microsoft.com/office/powerpoint/2010/main" val="3046380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مستطيل مستدير الزوايا 2"/>
          <p:cNvSpPr>
            <a:spLocks noChangeArrowheads="1"/>
          </p:cNvSpPr>
          <p:nvPr/>
        </p:nvSpPr>
        <p:spPr bwMode="auto">
          <a:xfrm>
            <a:off x="228600" y="116632"/>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lvl="0" algn="just" rtl="1"/>
            <a:r>
              <a:rPr lang="ar-SA" sz="4000" b="1" dirty="0"/>
              <a:t>الأهداف البيداغوجية</a:t>
            </a:r>
            <a:r>
              <a:rPr lang="ar-SA" sz="4000" dirty="0"/>
              <a:t>: يهدف المقياس إلى تعميق المعارف اللسانية لدى الطالب، وتمكينه من آليات البحث العلمي لفهم الملكات التواصلية ومهارات التبليغ.</a:t>
            </a:r>
            <a:endParaRPr lang="fr-FR" sz="4000" dirty="0"/>
          </a:p>
          <a:p>
            <a:pPr lvl="0" algn="just" rtl="1"/>
            <a:r>
              <a:rPr lang="ar-SA" sz="4000" b="1" dirty="0"/>
              <a:t>المحتوى الدراسي</a:t>
            </a:r>
            <a:r>
              <a:rPr lang="ar-SA" sz="4000" dirty="0"/>
              <a:t>: يركز البرنامج على كيفية اكتساب اللغة، </a:t>
            </a:r>
            <a:r>
              <a:rPr lang="ar-SA" sz="4000" dirty="0" err="1"/>
              <a:t>السيرورات</a:t>
            </a:r>
            <a:r>
              <a:rPr lang="ar-SA" sz="4000" dirty="0"/>
              <a:t> المعرفية لإنتاج وفهم الكلام، والاضطرابات اللغوية سواء في اللغة المنطوقة أو المكتوبة.</a:t>
            </a:r>
            <a:endParaRPr lang="fr-FR" sz="4000" dirty="0"/>
          </a:p>
          <a:p>
            <a:pPr lvl="0" algn="just" rtl="1"/>
            <a:r>
              <a:rPr lang="ar-SA" sz="4000" b="1" dirty="0"/>
              <a:t>التوزيع الأكاديمي</a:t>
            </a:r>
            <a:endParaRPr lang="fr-FR" sz="4000" dirty="0"/>
          </a:p>
          <a:p>
            <a:pPr algn="just" rtl="1"/>
            <a:r>
              <a:rPr lang="ar-DZ" sz="4000" dirty="0"/>
              <a:t>	</a:t>
            </a:r>
            <a:endParaRPr lang="fr-FR" sz="4000" dirty="0"/>
          </a:p>
        </p:txBody>
      </p:sp>
    </p:spTree>
    <p:extLst>
      <p:ext uri="{BB962C8B-B14F-4D97-AF65-F5344CB8AC3E}">
        <p14:creationId xmlns:p14="http://schemas.microsoft.com/office/powerpoint/2010/main" val="3019469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مستطيل مستدير الزوايا 2"/>
          <p:cNvSpPr>
            <a:spLocks noChangeArrowheads="1"/>
          </p:cNvSpPr>
          <p:nvPr/>
        </p:nvSpPr>
        <p:spPr bwMode="auto">
          <a:xfrm>
            <a:off x="228600" y="116632"/>
            <a:ext cx="8534400" cy="6436568"/>
          </a:xfrm>
          <a:prstGeom prst="roundRect">
            <a:avLst>
              <a:gd name="adj" fmla="val 16667"/>
            </a:avLst>
          </a:prstGeom>
          <a:blipFill dpi="0" rotWithShape="1">
            <a:blip r:embed="rId3"/>
            <a:srcRect/>
            <a:tile tx="0" ty="0" sx="100000" sy="100000" flip="none" algn="tl"/>
          </a:blipFill>
          <a:ln w="9525" algn="ctr">
            <a:solidFill>
              <a:schemeClr val="tx1"/>
            </a:solidFill>
            <a:round/>
            <a:headEnd/>
            <a:tailEnd/>
          </a:ln>
        </p:spPr>
        <p:txBody>
          <a:bodyPr/>
          <a:lstStyle/>
          <a:p>
            <a:pPr algn="just" rtl="1"/>
            <a:r>
              <a:rPr lang="ar-SA" sz="2400" b="1" dirty="0"/>
              <a:t>العلاقة بين علم النفس و علم النفس التربوي :</a:t>
            </a:r>
            <a:endParaRPr lang="fr-FR" sz="2400" b="1" dirty="0"/>
          </a:p>
          <a:p>
            <a:pPr algn="just" rtl="1"/>
            <a:r>
              <a:rPr lang="fr-FR" sz="2400" b="1" dirty="0"/>
              <a:t>  </a:t>
            </a:r>
            <a:r>
              <a:rPr lang="ar-SA" sz="2400" b="1" dirty="0"/>
              <a:t>هناك ارتباط وثيق بين علم النفس و علم النفس التربوي ، نلاحظ أن علم النفس يهتم بدراسة السلوك بمختلف المجالات و يهدف بشكل فعال للحصول على المعرفة المنتظمة التي تعتمد على المنهج العلمي ، كذلك الأمر بالنسبة لعلم النفس التربوي يتبع الطريقة  العلمية ذاتها ، و لكن في علم النفس التربوي لا نجد اهتمام بجميع أنواع السلوك بل فقط يوجه اهتمام بسلوك الصف سواء للطالب أو للمعلم ، بينما نجد بأن علم النفس يهتم بسلوك كافة الكائنات الحية بمختلف المجالات و الأماكن . </a:t>
            </a:r>
            <a:endParaRPr lang="fr-FR" sz="2400" b="1" dirty="0"/>
          </a:p>
          <a:p>
            <a:pPr algn="just" rtl="1"/>
            <a:r>
              <a:rPr lang="ar-SA" sz="2400" b="1" dirty="0"/>
              <a:t>ليست الغاية من علم النفس التربوي التأكد من تطبيق المبادئ التربوية بشكلها الصحيح ، بل كان الهدف منه  البحث في مختلف الميادين من أجل القيام بحل المشكلات التربوية و هذا الأمر لم يستطيع علم النفس القيام به .</a:t>
            </a:r>
            <a:endParaRPr lang="fr-FR" sz="2400" b="1" dirty="0"/>
          </a:p>
        </p:txBody>
      </p:sp>
    </p:spTree>
    <p:extLst>
      <p:ext uri="{BB962C8B-B14F-4D97-AF65-F5344CB8AC3E}">
        <p14:creationId xmlns:p14="http://schemas.microsoft.com/office/powerpoint/2010/main" val="2527457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39CAF4-9A62-43FF-A7CB-E642E5489B37}"/>
              </a:ext>
            </a:extLst>
          </p:cNvPr>
          <p:cNvSpPr/>
          <p:nvPr/>
        </p:nvSpPr>
        <p:spPr>
          <a:xfrm>
            <a:off x="971600" y="2153651"/>
            <a:ext cx="6912768" cy="3916457"/>
          </a:xfrm>
          <a:prstGeom prst="rect">
            <a:avLst/>
          </a:prstGeom>
        </p:spPr>
        <p:txBody>
          <a:bodyPr wrap="square">
            <a:spAutoFit/>
          </a:bodyPr>
          <a:lstStyle/>
          <a:p>
            <a:pPr algn="just" rtl="1">
              <a:lnSpc>
                <a:spcPct val="150000"/>
              </a:lnSpc>
              <a:spcAft>
                <a:spcPts val="800"/>
              </a:spcAft>
            </a:pPr>
            <a:r>
              <a:rPr lang="ar-SA" sz="2800" b="1" dirty="0">
                <a:latin typeface="Calibri" panose="020F0502020204030204" pitchFamily="34" charset="0"/>
                <a:ea typeface="Times New Roman" panose="02020603050405020304" pitchFamily="18" charset="0"/>
                <a:cs typeface="Simplified Arabic" panose="02020603050405020304" pitchFamily="18" charset="-78"/>
              </a:rPr>
              <a:t>يسعى علم النفس لأن يكون مهتماً بالعلوم التطبيقية و النظرية في الوقت ذاته ، فعندما  يكون علم النفس نظري يسعى للوصول إلى المعارف من خلال العديد من الطرق العلمية ، و عندما يكون علم النفس تطبيقي يكون هدفه الأساسي تطبيق المعطيات المتعددة من أجل القيام بحل المشكلات التعليمية التي قد تحدث في الحصة الصفية .</a:t>
            </a:r>
            <a:endParaRPr lang="fr-FR" sz="28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16173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A46688-456B-4442-A685-F62AA7715291}"/>
              </a:ext>
            </a:extLst>
          </p:cNvPr>
          <p:cNvSpPr/>
          <p:nvPr/>
        </p:nvSpPr>
        <p:spPr>
          <a:xfrm>
            <a:off x="327889" y="3192397"/>
            <a:ext cx="8488221" cy="1023357"/>
          </a:xfrm>
          <a:prstGeom prst="rect">
            <a:avLst/>
          </a:prstGeom>
        </p:spPr>
        <p:txBody>
          <a:bodyPr wrap="none">
            <a:spAutoFit/>
          </a:bodyPr>
          <a:lstStyle/>
          <a:p>
            <a:pPr algn="just" rtl="1">
              <a:lnSpc>
                <a:spcPct val="150000"/>
              </a:lnSpc>
              <a:spcAft>
                <a:spcPts val="800"/>
              </a:spcAft>
            </a:pPr>
            <a:r>
              <a:rPr lang="ar-SA" sz="4400" b="1" dirty="0">
                <a:solidFill>
                  <a:srgbClr val="D35400"/>
                </a:solidFill>
                <a:latin typeface="Calibri" panose="020F0502020204030204" pitchFamily="34" charset="0"/>
                <a:ea typeface="Times New Roman" panose="02020603050405020304" pitchFamily="18" charset="0"/>
                <a:cs typeface="Simplified Arabic" panose="02020603050405020304" pitchFamily="18" charset="-78"/>
              </a:rPr>
              <a:t>أهمية علم النفس التربوي في الميدان التعليمي</a:t>
            </a:r>
            <a:endParaRPr lang="fr-FR" sz="4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22554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Origin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1772</TotalTime>
  <Words>835</Words>
  <Application>Microsoft Office PowerPoint</Application>
  <PresentationFormat>Affichage à l'écran (4:3)</PresentationFormat>
  <Paragraphs>64</Paragraphs>
  <Slides>19</Slides>
  <Notes>17</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19</vt:i4>
      </vt:variant>
    </vt:vector>
  </HeadingPairs>
  <TitlesOfParts>
    <vt:vector size="28" baseType="lpstr">
      <vt:lpstr>Arabic Typesetting</vt:lpstr>
      <vt:lpstr>Arial</vt:lpstr>
      <vt:lpstr>Calibri</vt:lpstr>
      <vt:lpstr>Franklin Gothic Book</vt:lpstr>
      <vt:lpstr>Perpetua</vt:lpstr>
      <vt:lpstr>Rockwell Condensed</vt:lpstr>
      <vt:lpstr>Simplified Arabic</vt:lpstr>
      <vt:lpstr>Wingdings 2</vt:lpstr>
      <vt:lpstr>Capitaux</vt:lpstr>
      <vt:lpstr> المقياس: علم النَّفس اللُّغويّ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2</dc:creator>
  <cp:lastModifiedBy>TAK_Matik</cp:lastModifiedBy>
  <cp:revision>345</cp:revision>
  <dcterms:created xsi:type="dcterms:W3CDTF">2017-11-09T10:10:56Z</dcterms:created>
  <dcterms:modified xsi:type="dcterms:W3CDTF">2026-04-16T00:19:08Z</dcterms:modified>
</cp:coreProperties>
</file>