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Montserrat"/>
      <p:regular r:id="rId27"/>
    </p:embeddedFont>
    <p:embeddedFont>
      <p:font typeface="Montserrat"/>
      <p:regular r:id="rId28"/>
    </p:embeddedFont>
    <p:embeddedFont>
      <p:font typeface="Montserrat"/>
      <p:regular r:id="rId29"/>
    </p:embeddedFont>
    <p:embeddedFont>
      <p:font typeface="Montserrat"/>
      <p:regular r:id="rId30"/>
    </p:embeddedFont>
    <p:embeddedFont>
      <p:font typeface="Heebo Light"/>
      <p:regular r:id="rId31"/>
    </p:embeddedFont>
    <p:embeddedFont>
      <p:font typeface="Heebo Light"/>
      <p:regular r:id="rId3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0-1.png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1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slideLayout" Target="../slideLayouts/slideLayout12.xml"/><Relationship Id="rId7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image" Target="../media/image-13-4.png"/><Relationship Id="rId5" Type="http://schemas.openxmlformats.org/officeDocument/2006/relationships/image" Target="../media/image-13-5.png"/><Relationship Id="rId6" Type="http://schemas.openxmlformats.org/officeDocument/2006/relationships/slideLayout" Target="../slideLayouts/slideLayout14.xml"/><Relationship Id="rId7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image" Target="../media/image-17-4.png"/><Relationship Id="rId5" Type="http://schemas.openxmlformats.org/officeDocument/2006/relationships/image" Target="../media/image-17-5.png"/><Relationship Id="rId6" Type="http://schemas.openxmlformats.org/officeDocument/2006/relationships/slideLayout" Target="../slideLayouts/slideLayout18.xml"/><Relationship Id="rId7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image" Target="../media/image-18-5.png"/><Relationship Id="rId6" Type="http://schemas.openxmlformats.org/officeDocument/2006/relationships/slideLayout" Target="../slideLayouts/slideLayout19.xml"/><Relationship Id="rId7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93852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Introduction to the Emergence of the Concept of Marketing in Non-Profit Organisations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69130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This presentation explores how marketing concepts and methodologies traditionally used in business organizations are being adapted and applied to non-profit organizations. We'll examine the unique characteristics of non-profits, the evolution of marketing in this sector, key strategies and concepts, and future trends.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6555700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810" y="6563320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56440" y="6538793"/>
            <a:ext cx="1880949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DCD7E5"/>
                </a:solidFill>
                <a:latin typeface="Heebo Bold" pitchFamily="34" charset="0"/>
                <a:ea typeface="Heebo Bold" pitchFamily="34" charset="-122"/>
                <a:cs typeface="Heebo Bold" pitchFamily="34" charset="-120"/>
              </a:rPr>
              <a:t>by Djazia CHIB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30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9460" y="528876"/>
            <a:ext cx="7797879" cy="12018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Stakeholder Engagement Strategies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159460" y="2019062"/>
            <a:ext cx="7797879" cy="1430893"/>
          </a:xfrm>
          <a:prstGeom prst="roundRect">
            <a:avLst>
              <a:gd name="adj" fmla="val 564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59366" y="2218968"/>
            <a:ext cx="356949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Personalized Communication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359366" y="2634734"/>
            <a:ext cx="7398067" cy="6153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Tailor messages and outreach methods to the preferences of different stakeholder groups.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159460" y="3642241"/>
            <a:ext cx="7797879" cy="1123236"/>
          </a:xfrm>
          <a:prstGeom prst="roundRect">
            <a:avLst>
              <a:gd name="adj" fmla="val 719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59366" y="3842147"/>
            <a:ext cx="2403991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Transparency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6359366" y="4257913"/>
            <a:ext cx="7398067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Regularly share updates on activities, impact, and financial information to build trust.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159460" y="4957763"/>
            <a:ext cx="7797879" cy="1430893"/>
          </a:xfrm>
          <a:prstGeom prst="roundRect">
            <a:avLst>
              <a:gd name="adj" fmla="val 564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359366" y="5157668"/>
            <a:ext cx="3255645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Involvement Opportunities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359366" y="5573435"/>
            <a:ext cx="7398067" cy="6153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Offer various ways for stakeholders to participate in the organization's work and decision-making.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159460" y="6580942"/>
            <a:ext cx="7797879" cy="1123236"/>
          </a:xfrm>
          <a:prstGeom prst="roundRect">
            <a:avLst>
              <a:gd name="adj" fmla="val 719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359366" y="6780847"/>
            <a:ext cx="3611761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Recognition and Appreciation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6359366" y="7196614"/>
            <a:ext cx="7398067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Acknowledge and celebrate the contributions of donors, volunteers, and partners.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7201" y="673418"/>
            <a:ext cx="7762399" cy="1233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Communication Strategies for Non-Profit Organizations</a:t>
            </a:r>
            <a:endParaRPr lang="en-US" sz="38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201" y="2203133"/>
            <a:ext cx="493395" cy="49339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77201" y="2893814"/>
            <a:ext cx="2390061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Storytelling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6177201" y="3320534"/>
            <a:ext cx="2390061" cy="1263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Share compelling narratives about the organization's impact and beneficiaries.</a:t>
            </a:r>
            <a:endParaRPr lang="en-US" sz="15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251" y="2203133"/>
            <a:ext cx="493395" cy="49339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63251" y="2893814"/>
            <a:ext cx="2390180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Multi-Channel Approach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8863251" y="3628906"/>
            <a:ext cx="2390180" cy="947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Utilize a mix of traditional and digital media to reach diverse audiences.</a:t>
            </a:r>
            <a:endParaRPr lang="en-US" sz="15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9420" y="2203133"/>
            <a:ext cx="493395" cy="49339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9420" y="2893814"/>
            <a:ext cx="2390061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Relationship Building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11549420" y="3628906"/>
            <a:ext cx="2390061" cy="947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Focus on creating long-term connections with supporters and partners.</a:t>
            </a:r>
            <a:endParaRPr lang="en-US" sz="15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201" y="5175647"/>
            <a:ext cx="493395" cy="49339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77201" y="5866328"/>
            <a:ext cx="2390061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Data-Driven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6177201" y="6293048"/>
            <a:ext cx="2390061" cy="1263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analytics to refine messaging and target communications effectively.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64437"/>
            <a:ext cx="1144393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Fundraising Techniques and Campaigns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401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Individual Giving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021336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Direct mail appeals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463534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Online donations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905732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Peer-to-peer fundraising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347930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Monthly giving programs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4200406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Corporate Partnerships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4200406" y="4375666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Sponsorships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4200406" y="4817864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Cause-related marketing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4200406" y="5260062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Employee giving programs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607022" y="34401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Events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7607022" y="4021336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Galas and auctions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607022" y="4463534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Charity runs/walks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607022" y="4905732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Virtual events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11013638" y="34401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Grants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11013638" y="4021336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Foundation grants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11013638" y="4463534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Government funding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11013638" y="4905732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Corporate giving programs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232" y="560308"/>
            <a:ext cx="10843617" cy="636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Measuring the Impact of Marketing Efforts</a:t>
            </a:r>
            <a:endParaRPr lang="en-US" sz="4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9944" y="1603296"/>
            <a:ext cx="1307306" cy="117252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70484" y="2156103"/>
            <a:ext cx="286107" cy="357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600"/>
              </a:lnSpc>
              <a:buNone/>
            </a:pPr>
            <a:r>
              <a:rPr lang="en-US" sz="22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4870728" y="1806773"/>
            <a:ext cx="2383036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Mission Impact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4870728" y="2246828"/>
            <a:ext cx="2383036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Ultimate goal achievement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4718090" y="2791658"/>
            <a:ext cx="9149239" cy="11430"/>
          </a:xfrm>
          <a:prstGeom prst="roundRect">
            <a:avLst>
              <a:gd name="adj" fmla="val 747870"/>
            </a:avLst>
          </a:prstGeom>
          <a:solidFill>
            <a:srgbClr val="4A2C85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291" y="2826663"/>
            <a:ext cx="2614732" cy="117252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70484" y="3234095"/>
            <a:ext cx="286107" cy="357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600"/>
              </a:lnSpc>
              <a:buNone/>
            </a:pPr>
            <a:r>
              <a:rPr lang="en-US" sz="22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250" dirty="0"/>
          </a:p>
        </p:txBody>
      </p:sp>
      <p:sp>
        <p:nvSpPr>
          <p:cNvPr id="10" name="Text 6"/>
          <p:cNvSpPr/>
          <p:nvPr/>
        </p:nvSpPr>
        <p:spPr>
          <a:xfrm>
            <a:off x="5524500" y="3030141"/>
            <a:ext cx="2544008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Outcomes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5524500" y="3470196"/>
            <a:ext cx="3032046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Changes in behavior or conditions</a:t>
            </a:r>
            <a:endParaRPr lang="en-US" sz="1600" dirty="0"/>
          </a:p>
        </p:txBody>
      </p:sp>
      <p:sp>
        <p:nvSpPr>
          <p:cNvPr id="12" name="Shape 8"/>
          <p:cNvSpPr/>
          <p:nvPr/>
        </p:nvSpPr>
        <p:spPr>
          <a:xfrm>
            <a:off x="5371862" y="4015026"/>
            <a:ext cx="8495467" cy="11430"/>
          </a:xfrm>
          <a:prstGeom prst="roundRect">
            <a:avLst>
              <a:gd name="adj" fmla="val 747870"/>
            </a:avLst>
          </a:prstGeom>
          <a:solidFill>
            <a:srgbClr val="4A2C85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518" y="4050030"/>
            <a:ext cx="3922157" cy="117252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70484" y="4457462"/>
            <a:ext cx="286107" cy="357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600"/>
              </a:lnSpc>
              <a:buNone/>
            </a:pPr>
            <a:r>
              <a:rPr lang="en-US" sz="22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250" dirty="0"/>
          </a:p>
        </p:txBody>
      </p:sp>
      <p:sp>
        <p:nvSpPr>
          <p:cNvPr id="15" name="Text 10"/>
          <p:cNvSpPr/>
          <p:nvPr/>
        </p:nvSpPr>
        <p:spPr>
          <a:xfrm>
            <a:off x="6178153" y="4253508"/>
            <a:ext cx="2259687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Outputs</a:t>
            </a:r>
            <a:endParaRPr lang="en-US" sz="2000" dirty="0"/>
          </a:p>
        </p:txBody>
      </p:sp>
      <p:sp>
        <p:nvSpPr>
          <p:cNvPr id="16" name="Text 11"/>
          <p:cNvSpPr/>
          <p:nvPr/>
        </p:nvSpPr>
        <p:spPr>
          <a:xfrm>
            <a:off x="6178153" y="4693563"/>
            <a:ext cx="2259687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Direct results of activities</a:t>
            </a:r>
            <a:endParaRPr lang="en-US" sz="1600" dirty="0"/>
          </a:p>
        </p:txBody>
      </p:sp>
      <p:sp>
        <p:nvSpPr>
          <p:cNvPr id="17" name="Shape 12"/>
          <p:cNvSpPr/>
          <p:nvPr/>
        </p:nvSpPr>
        <p:spPr>
          <a:xfrm>
            <a:off x="6025515" y="5238393"/>
            <a:ext cx="7841813" cy="11430"/>
          </a:xfrm>
          <a:prstGeom prst="roundRect">
            <a:avLst>
              <a:gd name="adj" fmla="val 747870"/>
            </a:avLst>
          </a:prstGeom>
          <a:solidFill>
            <a:srgbClr val="4A2C85"/>
          </a:solidFill>
          <a:ln/>
        </p:spPr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865" y="5273397"/>
            <a:ext cx="5229463" cy="1172528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870484" y="5680829"/>
            <a:ext cx="286107" cy="357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600"/>
              </a:lnSpc>
              <a:buNone/>
            </a:pPr>
            <a:r>
              <a:rPr lang="en-US" sz="22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250" dirty="0"/>
          </a:p>
        </p:txBody>
      </p:sp>
      <p:sp>
        <p:nvSpPr>
          <p:cNvPr id="20" name="Text 14"/>
          <p:cNvSpPr/>
          <p:nvPr/>
        </p:nvSpPr>
        <p:spPr>
          <a:xfrm>
            <a:off x="6831806" y="5476875"/>
            <a:ext cx="2150269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Activities</a:t>
            </a:r>
            <a:endParaRPr lang="en-US" sz="2000" dirty="0"/>
          </a:p>
        </p:txBody>
      </p:sp>
      <p:sp>
        <p:nvSpPr>
          <p:cNvPr id="21" name="Text 15"/>
          <p:cNvSpPr/>
          <p:nvPr/>
        </p:nvSpPr>
        <p:spPr>
          <a:xfrm>
            <a:off x="6831806" y="5916930"/>
            <a:ext cx="2150269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Marketing actions taken</a:t>
            </a:r>
            <a:endParaRPr lang="en-US" sz="1600" dirty="0"/>
          </a:p>
        </p:txBody>
      </p:sp>
      <p:sp>
        <p:nvSpPr>
          <p:cNvPr id="22" name="Shape 16"/>
          <p:cNvSpPr/>
          <p:nvPr/>
        </p:nvSpPr>
        <p:spPr>
          <a:xfrm>
            <a:off x="6679168" y="6461760"/>
            <a:ext cx="7188160" cy="11430"/>
          </a:xfrm>
          <a:prstGeom prst="roundRect">
            <a:avLst>
              <a:gd name="adj" fmla="val 747870"/>
            </a:avLst>
          </a:prstGeom>
          <a:solidFill>
            <a:srgbClr val="4A2C85"/>
          </a:solidFill>
          <a:ln/>
        </p:spPr>
      </p:sp>
      <p:pic>
        <p:nvPicPr>
          <p:cNvPr id="2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12" y="6496764"/>
            <a:ext cx="6536888" cy="1172528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3870484" y="6904196"/>
            <a:ext cx="286107" cy="357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600"/>
              </a:lnSpc>
              <a:buNone/>
            </a:pPr>
            <a:r>
              <a:rPr lang="en-US" sz="22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</a:t>
            </a:r>
            <a:endParaRPr lang="en-US" sz="2250" dirty="0"/>
          </a:p>
        </p:txBody>
      </p:sp>
      <p:sp>
        <p:nvSpPr>
          <p:cNvPr id="25" name="Text 18"/>
          <p:cNvSpPr/>
          <p:nvPr/>
        </p:nvSpPr>
        <p:spPr>
          <a:xfrm>
            <a:off x="7485578" y="6700242"/>
            <a:ext cx="1747242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Inputs</a:t>
            </a:r>
            <a:endParaRPr lang="en-US" sz="2000" dirty="0"/>
          </a:p>
        </p:txBody>
      </p:sp>
      <p:sp>
        <p:nvSpPr>
          <p:cNvPr id="26" name="Text 19"/>
          <p:cNvSpPr/>
          <p:nvPr/>
        </p:nvSpPr>
        <p:spPr>
          <a:xfrm>
            <a:off x="7485578" y="7140297"/>
            <a:ext cx="1747242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Resources invested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7877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Evaluation Techniques and Tools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69164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8860" y="273415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691646"/>
            <a:ext cx="31848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Surveys and Feedback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18206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Collect input from stakeholders to assess satisfaction and impact.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40269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78860" y="406943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530906" y="4026932"/>
            <a:ext cx="44979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Web and Social Media Analytics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530906" y="451735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Track online engagement, reach, and conversions.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3622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78860" y="540472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362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Financial Metrics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585263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Measure fundraising effectiveness and return on investment.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793790" y="669750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78860" y="674000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1530906" y="6697504"/>
            <a:ext cx="29379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Impact Assessments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1530906" y="7187922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Evaluate long-term changes resulting from the organization's work.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7230" y="558284"/>
            <a:ext cx="7749540" cy="1245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Ethical Considerations in Non-Profit Marketing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97230" y="2102525"/>
            <a:ext cx="7749540" cy="1163122"/>
          </a:xfrm>
          <a:prstGeom prst="roundRect">
            <a:avLst>
              <a:gd name="adj" fmla="val 719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04042" y="2309336"/>
            <a:ext cx="2490430" cy="311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Transparency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04042" y="2740223"/>
            <a:ext cx="7335917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Be open and honest about how donations are used and the impact of programs.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697230" y="3464838"/>
            <a:ext cx="7749540" cy="1481733"/>
          </a:xfrm>
          <a:prstGeom prst="roundRect">
            <a:avLst>
              <a:gd name="adj" fmla="val 564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04042" y="3671649"/>
            <a:ext cx="2490430" cy="311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Respect for Privacy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904042" y="4102537"/>
            <a:ext cx="7335917" cy="637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Handle donor and beneficiary information with care and in compliance with regulations.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97230" y="5145762"/>
            <a:ext cx="7749540" cy="1163122"/>
          </a:xfrm>
          <a:prstGeom prst="roundRect">
            <a:avLst>
              <a:gd name="adj" fmla="val 719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04042" y="5352574"/>
            <a:ext cx="3097173" cy="311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Truthful Communication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904042" y="5783461"/>
            <a:ext cx="7335917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Avoid exaggeration or misrepresentation in marketing messages.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97230" y="6508075"/>
            <a:ext cx="7749540" cy="1163122"/>
          </a:xfrm>
          <a:prstGeom prst="roundRect">
            <a:avLst>
              <a:gd name="adj" fmla="val 719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04042" y="6714887"/>
            <a:ext cx="3073241" cy="311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Responsible Fundraising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904042" y="7145774"/>
            <a:ext cx="7335917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ethical methods to solicit donations and avoid high-pressure tactics.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1189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7241" y="3430429"/>
            <a:ext cx="8333303" cy="702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Best Practices and Guidelines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787241" y="4723686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1538" y="4765834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18285" y="4723686"/>
            <a:ext cx="3457932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Donor-Centric Approach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18285" y="5210056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Focus on the donor's motivations and interests rather than just organizational needs.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7714" y="4723686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512010" y="4765834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8158758" y="4723686"/>
            <a:ext cx="3005018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Integrated Marketing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8158758" y="5210056"/>
            <a:ext cx="5684520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Ensure consistency across all channels and touchpoints.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87241" y="6407587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71538" y="6449735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18285" y="6407587"/>
            <a:ext cx="4126706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Data-Driven Decision Making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18285" y="6893957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analytics and research to inform marketing strategies.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7427714" y="6407587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512010" y="6449735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8158758" y="6407587"/>
            <a:ext cx="2957274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Continuous Learning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8158758" y="6893957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Stay updated on sector trends and best practices through professional development.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0801" y="834985"/>
            <a:ext cx="7762399" cy="1233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Technology and Digital Marketing in Non-Profit Sector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715566" y="2354937"/>
            <a:ext cx="443865" cy="512921"/>
          </a:xfrm>
          <a:prstGeom prst="roundRect">
            <a:avLst>
              <a:gd name="adj" fmla="val 12361"/>
            </a:avLst>
          </a:prstGeom>
          <a:solidFill>
            <a:srgbClr val="3C3838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01" y="2364700"/>
            <a:ext cx="493395" cy="49339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0801" y="3055382"/>
            <a:ext cx="2390061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Social Media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690801" y="3482102"/>
            <a:ext cx="2390061" cy="947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Leverage platforms for storytelling, engagement, and fundraising.</a:t>
            </a:r>
            <a:endParaRPr lang="en-US" sz="15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851" y="2364700"/>
            <a:ext cx="493395" cy="49339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376851" y="3055382"/>
            <a:ext cx="2390180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Email Marketing</a:t>
            </a:r>
            <a:endParaRPr lang="en-US" sz="1900" dirty="0"/>
          </a:p>
        </p:txBody>
      </p:sp>
      <p:sp>
        <p:nvSpPr>
          <p:cNvPr id="10" name="Text 5"/>
          <p:cNvSpPr/>
          <p:nvPr/>
        </p:nvSpPr>
        <p:spPr>
          <a:xfrm>
            <a:off x="3376851" y="3482102"/>
            <a:ext cx="2390180" cy="947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Personalized communication for donor retention and cultivation.</a:t>
            </a:r>
            <a:endParaRPr lang="en-US" sz="15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020" y="2364700"/>
            <a:ext cx="493395" cy="49339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063020" y="3055382"/>
            <a:ext cx="2390061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Mobile Optimization</a:t>
            </a:r>
            <a:endParaRPr lang="en-US" sz="1900" dirty="0"/>
          </a:p>
        </p:txBody>
      </p:sp>
      <p:sp>
        <p:nvSpPr>
          <p:cNvPr id="13" name="Text 7"/>
          <p:cNvSpPr/>
          <p:nvPr/>
        </p:nvSpPr>
        <p:spPr>
          <a:xfrm>
            <a:off x="6063020" y="3790474"/>
            <a:ext cx="2390061" cy="947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Ensure websites and donation forms are mobile-friendly.</a:t>
            </a:r>
            <a:endParaRPr lang="en-US" sz="15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801" y="5329833"/>
            <a:ext cx="493395" cy="493395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690801" y="6020514"/>
            <a:ext cx="2390061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Data Analytics</a:t>
            </a:r>
            <a:endParaRPr lang="en-US" sz="1900" dirty="0"/>
          </a:p>
        </p:txBody>
      </p:sp>
      <p:sp>
        <p:nvSpPr>
          <p:cNvPr id="16" name="Text 9"/>
          <p:cNvSpPr/>
          <p:nvPr/>
        </p:nvSpPr>
        <p:spPr>
          <a:xfrm>
            <a:off x="690801" y="6447234"/>
            <a:ext cx="2390061" cy="947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insights to improve targeting and effectiveness of campaigns.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0447" y="846772"/>
            <a:ext cx="7703106" cy="1286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Emerging Trends in Non-Profit Marketing</a:t>
            </a:r>
            <a:endParaRPr lang="en-US" sz="40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47" y="2442091"/>
            <a:ext cx="1029295" cy="123515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58472" y="2647950"/>
            <a:ext cx="257317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Virtual Reality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2058472" y="3093006"/>
            <a:ext cx="6365081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Immersive experiences to showcase impact and engage donors</a:t>
            </a:r>
            <a:endParaRPr lang="en-US" sz="16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47" y="3677245"/>
            <a:ext cx="1029295" cy="123515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58472" y="3883104"/>
            <a:ext cx="257317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AI and Chatbots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2058472" y="4328160"/>
            <a:ext cx="6365081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Personalized interactions and improved donor service</a:t>
            </a:r>
            <a:endParaRPr lang="en-US" sz="16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47" y="4912400"/>
            <a:ext cx="1029295" cy="123515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58472" y="5118259"/>
            <a:ext cx="257317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Blockchain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2058472" y="5563314"/>
            <a:ext cx="6365081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Transparent tracking of donations and impact</a:t>
            </a:r>
            <a:endParaRPr lang="en-US" sz="16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47" y="6147554"/>
            <a:ext cx="1029295" cy="123515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058472" y="6353413"/>
            <a:ext cx="3022402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Influencer Partnerships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2058472" y="6798469"/>
            <a:ext cx="6365081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Collaborations to reach new audiences and amplify messages</a:t>
            </a:r>
            <a:endParaRPr lang="en-US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01954"/>
            <a:ext cx="853701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Challenges and Opportunities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77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Challenges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15885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Increased competition for funding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60105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Changing donor expectations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04324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Limited resources and budgets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4854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Measuring and communicating impact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3577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Opportunities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99521" y="415885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Digital technologies for broader reach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60105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Data-driven personalization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504324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Collaborative partnerships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54854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Innovative funding models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14155"/>
            <a:ext cx="1153691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Understanding Non-Profit Organizations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0899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Definition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671054"/>
            <a:ext cx="3978116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Non-profit organizations are entities whose primary objective is not financial gain, but rather serving a social cause or providing a public benefit. They operate in various fields such as social services, politics, sports, and community development.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0899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Key Characteristics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3671054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Focus on social mission rather than profit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332928" y="4476155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Rely on donations and grants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332928" y="4918353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Often staffed by volunteers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5332928" y="536055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Serve community needs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9872067" y="30899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Challenges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72067" y="3671054"/>
            <a:ext cx="3978116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Non-profits face unique challenges in quantifying and evaluating their impact, as well as in securing consistent funding to support their missions. Marketing plays a crucial role in addressing these challenges.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2347" y="693539"/>
            <a:ext cx="7779306" cy="1218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Conclusion: The Future of Non-Profit Marketing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82347" y="2423755"/>
            <a:ext cx="438626" cy="438626"/>
          </a:xfrm>
          <a:prstGeom prst="roundRect">
            <a:avLst>
              <a:gd name="adj" fmla="val 1867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55452" y="2460308"/>
            <a:ext cx="292418" cy="365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315879" y="2423755"/>
            <a:ext cx="3972758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Integration of Business Practices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315879" y="2845237"/>
            <a:ext cx="7145774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Continued adoption of professional marketing techniques while maintaining focus on social mission.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682347" y="3883343"/>
            <a:ext cx="438626" cy="438626"/>
          </a:xfrm>
          <a:prstGeom prst="roundRect">
            <a:avLst>
              <a:gd name="adj" fmla="val 1867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55452" y="3919895"/>
            <a:ext cx="292418" cy="365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1315879" y="3883343"/>
            <a:ext cx="3668435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Technology-Driven Innovation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315879" y="4304824"/>
            <a:ext cx="7145774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Leveraging emerging technologies to enhance engagement and demonstrate impact.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682347" y="5342930"/>
            <a:ext cx="438626" cy="438626"/>
          </a:xfrm>
          <a:prstGeom prst="roundRect">
            <a:avLst>
              <a:gd name="adj" fmla="val 1867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55452" y="5379482"/>
            <a:ext cx="292418" cy="365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1315879" y="5342930"/>
            <a:ext cx="3083600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Collaborative Ecosystems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315879" y="5764411"/>
            <a:ext cx="7145774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Increased partnerships between non-profits, businesses, and government for greater impact.</a:t>
            </a:r>
            <a:endParaRPr lang="en-US" sz="1500" dirty="0"/>
          </a:p>
        </p:txBody>
      </p:sp>
      <p:sp>
        <p:nvSpPr>
          <p:cNvPr id="16" name="Shape 13"/>
          <p:cNvSpPr/>
          <p:nvPr/>
        </p:nvSpPr>
        <p:spPr>
          <a:xfrm>
            <a:off x="682347" y="6802517"/>
            <a:ext cx="438626" cy="438626"/>
          </a:xfrm>
          <a:prstGeom prst="roundRect">
            <a:avLst>
              <a:gd name="adj" fmla="val 1867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55452" y="6839069"/>
            <a:ext cx="292418" cy="365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1315879" y="6802517"/>
            <a:ext cx="2890837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Personalization at Scale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1315879" y="7223998"/>
            <a:ext cx="7145774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Using data and AI to create highly tailored experiences for donors and beneficiaries.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6717" y="495538"/>
            <a:ext cx="7883366" cy="1125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Historical Development of the Non-Profit Sector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319242" y="1891308"/>
            <a:ext cx="22860" cy="5842635"/>
          </a:xfrm>
          <a:prstGeom prst="roundRect">
            <a:avLst>
              <a:gd name="adj" fmla="val 330903"/>
            </a:avLst>
          </a:prstGeom>
          <a:solidFill>
            <a:srgbClr val="4A2C85"/>
          </a:solidFill>
          <a:ln/>
        </p:spPr>
      </p:sp>
      <p:sp>
        <p:nvSpPr>
          <p:cNvPr id="5" name="Shape 2"/>
          <p:cNvSpPr/>
          <p:nvPr/>
        </p:nvSpPr>
        <p:spPr>
          <a:xfrm>
            <a:off x="6498967" y="2284928"/>
            <a:ext cx="540306" cy="22860"/>
          </a:xfrm>
          <a:prstGeom prst="roundRect">
            <a:avLst>
              <a:gd name="adj" fmla="val 330903"/>
            </a:avLst>
          </a:prstGeom>
          <a:solidFill>
            <a:srgbClr val="4A2C85"/>
          </a:solidFill>
          <a:ln/>
        </p:spPr>
      </p:sp>
      <p:sp>
        <p:nvSpPr>
          <p:cNvPr id="6" name="Shape 3"/>
          <p:cNvSpPr/>
          <p:nvPr/>
        </p:nvSpPr>
        <p:spPr>
          <a:xfrm>
            <a:off x="6116657" y="2093833"/>
            <a:ext cx="405170" cy="405170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184106" y="2127528"/>
            <a:ext cx="270153" cy="337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21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7219831" y="2071330"/>
            <a:ext cx="2251234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Early Roots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219831" y="2460665"/>
            <a:ext cx="6780252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Non-profit organizations have historical roots in charitable and religious institutions dating back centuries.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6498967" y="3790593"/>
            <a:ext cx="540306" cy="22860"/>
          </a:xfrm>
          <a:prstGeom prst="roundRect">
            <a:avLst>
              <a:gd name="adj" fmla="val 330903"/>
            </a:avLst>
          </a:prstGeom>
          <a:solidFill>
            <a:srgbClr val="4A2C85"/>
          </a:solidFill>
          <a:ln/>
        </p:spPr>
      </p:sp>
      <p:sp>
        <p:nvSpPr>
          <p:cNvPr id="11" name="Shape 8"/>
          <p:cNvSpPr/>
          <p:nvPr/>
        </p:nvSpPr>
        <p:spPr>
          <a:xfrm>
            <a:off x="6116657" y="3599497"/>
            <a:ext cx="405170" cy="405170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184106" y="3633192"/>
            <a:ext cx="270153" cy="337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21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7219831" y="3576995"/>
            <a:ext cx="2251234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19th Century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7219831" y="3966329"/>
            <a:ext cx="6780252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Emergence of secular charity movements and social organizations united for specific causes.</a:t>
            </a:r>
            <a:endParaRPr lang="en-US" sz="1400" dirty="0"/>
          </a:p>
        </p:txBody>
      </p:sp>
      <p:sp>
        <p:nvSpPr>
          <p:cNvPr id="15" name="Shape 12"/>
          <p:cNvSpPr/>
          <p:nvPr/>
        </p:nvSpPr>
        <p:spPr>
          <a:xfrm>
            <a:off x="6498967" y="5296257"/>
            <a:ext cx="540306" cy="22860"/>
          </a:xfrm>
          <a:prstGeom prst="roundRect">
            <a:avLst>
              <a:gd name="adj" fmla="val 330903"/>
            </a:avLst>
          </a:prstGeom>
          <a:solidFill>
            <a:srgbClr val="4A2C85"/>
          </a:solidFill>
          <a:ln/>
        </p:spPr>
      </p:sp>
      <p:sp>
        <p:nvSpPr>
          <p:cNvPr id="16" name="Shape 13"/>
          <p:cNvSpPr/>
          <p:nvPr/>
        </p:nvSpPr>
        <p:spPr>
          <a:xfrm>
            <a:off x="6116657" y="5105162"/>
            <a:ext cx="405170" cy="405170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184106" y="5138857"/>
            <a:ext cx="270153" cy="337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21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100" dirty="0"/>
          </a:p>
        </p:txBody>
      </p:sp>
      <p:sp>
        <p:nvSpPr>
          <p:cNvPr id="18" name="Text 15"/>
          <p:cNvSpPr/>
          <p:nvPr/>
        </p:nvSpPr>
        <p:spPr>
          <a:xfrm>
            <a:off x="7219831" y="5082659"/>
            <a:ext cx="2251234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20th Century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7219831" y="5471993"/>
            <a:ext cx="6780252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Rapid growth of the non-profit sector, especially in developed countries. Increased professionalization and adoption of business management practices.</a:t>
            </a:r>
            <a:endParaRPr lang="en-US" sz="1400" dirty="0"/>
          </a:p>
        </p:txBody>
      </p:sp>
      <p:sp>
        <p:nvSpPr>
          <p:cNvPr id="20" name="Shape 17"/>
          <p:cNvSpPr/>
          <p:nvPr/>
        </p:nvSpPr>
        <p:spPr>
          <a:xfrm>
            <a:off x="6498967" y="6801922"/>
            <a:ext cx="540306" cy="22860"/>
          </a:xfrm>
          <a:prstGeom prst="roundRect">
            <a:avLst>
              <a:gd name="adj" fmla="val 330903"/>
            </a:avLst>
          </a:prstGeom>
          <a:solidFill>
            <a:srgbClr val="4A2C85"/>
          </a:solidFill>
          <a:ln/>
        </p:spPr>
      </p:sp>
      <p:sp>
        <p:nvSpPr>
          <p:cNvPr id="21" name="Shape 18"/>
          <p:cNvSpPr/>
          <p:nvPr/>
        </p:nvSpPr>
        <p:spPr>
          <a:xfrm>
            <a:off x="6116657" y="6610826"/>
            <a:ext cx="405170" cy="405170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6184106" y="6644521"/>
            <a:ext cx="270153" cy="337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21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100" dirty="0"/>
          </a:p>
        </p:txBody>
      </p:sp>
      <p:sp>
        <p:nvSpPr>
          <p:cNvPr id="23" name="Text 20"/>
          <p:cNvSpPr/>
          <p:nvPr/>
        </p:nvSpPr>
        <p:spPr>
          <a:xfrm>
            <a:off x="7219831" y="6588323"/>
            <a:ext cx="2251234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21st Century</a:t>
            </a:r>
            <a:endParaRPr lang="en-US" sz="1750" dirty="0"/>
          </a:p>
        </p:txBody>
      </p:sp>
      <p:sp>
        <p:nvSpPr>
          <p:cNvPr id="24" name="Text 21"/>
          <p:cNvSpPr/>
          <p:nvPr/>
        </p:nvSpPr>
        <p:spPr>
          <a:xfrm>
            <a:off x="7219831" y="6977658"/>
            <a:ext cx="6780252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Non-profits face increased competition for funding and a need to demonstrate impact, driving adoption of marketing strategies.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1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8067" y="572095"/>
            <a:ext cx="5916335" cy="650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0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Evolution of Marketing</a:t>
            </a:r>
            <a:endParaRPr lang="en-US" sz="40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67" y="1534239"/>
            <a:ext cx="1040130" cy="153138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80260" y="1742242"/>
            <a:ext cx="2781657" cy="325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Traditional Marketing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2080260" y="2192060"/>
            <a:ext cx="6335673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Focus on selling products and services in for-profit sector. Emphasis on the 4 Ps: Product, Price, Place, and Promotion.</a:t>
            </a:r>
            <a:endParaRPr lang="en-US" sz="16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67" y="3065621"/>
            <a:ext cx="1040130" cy="153138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80260" y="3273623"/>
            <a:ext cx="2600563" cy="325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Social Marketing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2080260" y="3723442"/>
            <a:ext cx="6335673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Application of marketing concepts to promote social causes and behavior change. Emerged in 1970s.</a:t>
            </a:r>
            <a:endParaRPr lang="en-US" sz="16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67" y="4597003"/>
            <a:ext cx="1040130" cy="153138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80260" y="4805005"/>
            <a:ext cx="2762964" cy="325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Non-Profit Marketing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2080260" y="5254823"/>
            <a:ext cx="6335673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Adaptation of marketing principles to non-profit organizations. Focus on mission achievement, donor relations, and service delivery.</a:t>
            </a:r>
            <a:endParaRPr lang="en-US" sz="16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67" y="6128385"/>
            <a:ext cx="1040130" cy="153138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080260" y="6336387"/>
            <a:ext cx="2600563" cy="325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Digital Marketing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2080260" y="6786205"/>
            <a:ext cx="6335673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Leveraging online platforms and technologies to reach and engage stakeholders. Crucial for modern non-profits.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2585" y="536496"/>
            <a:ext cx="7778829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Importance of Marketing in Non-Profit Organizations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82585" y="2267545"/>
            <a:ext cx="438745" cy="438745"/>
          </a:xfrm>
          <a:prstGeom prst="roundRect">
            <a:avLst>
              <a:gd name="adj" fmla="val 18672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55630" y="2304038"/>
            <a:ext cx="292537" cy="36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316355" y="2267545"/>
            <a:ext cx="2438043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Mission Fulfillment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316355" y="2689265"/>
            <a:ext cx="7145060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Marketing helps non-profits effectively communicate their mission and attract support to achieve their goals.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682585" y="3727490"/>
            <a:ext cx="438745" cy="438745"/>
          </a:xfrm>
          <a:prstGeom prst="roundRect">
            <a:avLst>
              <a:gd name="adj" fmla="val 18672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55630" y="3763982"/>
            <a:ext cx="292537" cy="36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1316355" y="3727490"/>
            <a:ext cx="2567226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Resource Acquisition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316355" y="4149209"/>
            <a:ext cx="7145060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Effective marketing strategies are crucial for fundraising, volunteer recruitment, and securing partnerships.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682585" y="5187434"/>
            <a:ext cx="438745" cy="438745"/>
          </a:xfrm>
          <a:prstGeom prst="roundRect">
            <a:avLst>
              <a:gd name="adj" fmla="val 18672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55630" y="5223927"/>
            <a:ext cx="292537" cy="36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1316355" y="5187434"/>
            <a:ext cx="3155037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Stakeholder Engagement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316355" y="5609153"/>
            <a:ext cx="7145060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Marketing facilitates communication with donors, volunteers, beneficiaries, and the general public.</a:t>
            </a:r>
            <a:endParaRPr lang="en-US" sz="1500" dirty="0"/>
          </a:p>
        </p:txBody>
      </p:sp>
      <p:sp>
        <p:nvSpPr>
          <p:cNvPr id="16" name="Shape 13"/>
          <p:cNvSpPr/>
          <p:nvPr/>
        </p:nvSpPr>
        <p:spPr>
          <a:xfrm>
            <a:off x="682585" y="6647378"/>
            <a:ext cx="438745" cy="438745"/>
          </a:xfrm>
          <a:prstGeom prst="roundRect">
            <a:avLst>
              <a:gd name="adj" fmla="val 18672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55630" y="6683871"/>
            <a:ext cx="292537" cy="36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1316355" y="6647378"/>
            <a:ext cx="2884051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Competitive Advantage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1316355" y="7069098"/>
            <a:ext cx="7145060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 a crowded non-profit landscape, marketing helps organizations stand out and demonstrate their unique value.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26436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Strategic Marketing Planning for Non-Profits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168718" y="2861548"/>
            <a:ext cx="35237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Environmental Scanning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Assess external factors and internal capabilities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033492" y="3336369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9937790" y="24528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Goal Setting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294322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Define clear, measurable objectives aligned with mission</a:t>
            </a:r>
            <a:endParaRPr lang="en-US" sz="17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893010" y="3071693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7"/>
          <p:cNvSpPr/>
          <p:nvPr/>
        </p:nvSpPr>
        <p:spPr>
          <a:xfrm>
            <a:off x="10051256" y="4087773"/>
            <a:ext cx="32075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Strategy Development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10051256" y="4578191"/>
            <a:ext cx="378535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Create plans to achieve goals and engage stakeholders</a:t>
            </a:r>
            <a:endParaRPr lang="en-US" sz="17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719423" y="4758452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0"/>
          <p:cNvSpPr/>
          <p:nvPr/>
        </p:nvSpPr>
        <p:spPr>
          <a:xfrm>
            <a:off x="9937790" y="57228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Implementation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9937790" y="621327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Execute marketing activities and campaigns</a:t>
            </a:r>
            <a:endParaRPr lang="en-US" sz="175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370564" y="6065520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650" dirty="0"/>
          </a:p>
        </p:txBody>
      </p:sp>
      <p:sp>
        <p:nvSpPr>
          <p:cNvPr id="19" name="Text 13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Evaluation</a:t>
            </a:r>
            <a:endParaRPr lang="en-US" sz="2200" dirty="0"/>
          </a:p>
        </p:txBody>
      </p:sp>
      <p:sp>
        <p:nvSpPr>
          <p:cNvPr id="20" name="Text 14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Measure results and adjust strategies as needed</a:t>
            </a:r>
            <a:endParaRPr lang="en-US" sz="1750" dirty="0"/>
          </a:p>
        </p:txBody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5710595" y="5186720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</a:t>
            </a:r>
            <a:endParaRPr lang="en-US" sz="2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040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Branding and Positioning in the Non-Profit Sector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885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Brand Equity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6973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Building a strong, recognizable brand is crucial for non-profits to attract support and stand out in a crowded sector.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988594"/>
            <a:ext cx="31942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Emotional Connection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56973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Non-profit branding often focuses on creating emotional connections with stakeholders through storytelling and impact demonstration.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9885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Consistency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56973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Maintaining consistent messaging and visual identity across all touchpoints helps reinforce the organization's mission and values.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9610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Target Audience and Stakeholder Engagement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313861" y="32749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Donors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765352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Individuals and organizations providing financial support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9258" y="3224332"/>
            <a:ext cx="3651885" cy="365188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609868" y="3733681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5765721" y="3857625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9481304" y="30672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Volunteers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9481304" y="3557707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People offering their time and skills</a:t>
            </a:r>
            <a:endParaRPr lang="en-US" sz="175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258" y="3224332"/>
            <a:ext cx="3651885" cy="3651885"/>
          </a:xfrm>
          <a:prstGeom prst="rect">
            <a:avLst/>
          </a:prstGeom>
        </p:spPr>
      </p:pic>
      <p:sp>
        <p:nvSpPr>
          <p:cNvPr id="11" name="Shape 7"/>
          <p:cNvSpPr/>
          <p:nvPr/>
        </p:nvSpPr>
        <p:spPr>
          <a:xfrm>
            <a:off x="7574756" y="3095268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7730609" y="3219212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000" dirty="0"/>
          </a:p>
        </p:txBody>
      </p:sp>
      <p:sp>
        <p:nvSpPr>
          <p:cNvPr id="13" name="Text 9"/>
          <p:cNvSpPr/>
          <p:nvPr/>
        </p:nvSpPr>
        <p:spPr>
          <a:xfrm>
            <a:off x="9594771" y="42607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Beneficiaries</a:t>
            </a:r>
            <a:endParaRPr lang="en-US" sz="2200" dirty="0"/>
          </a:p>
        </p:txBody>
      </p:sp>
      <p:sp>
        <p:nvSpPr>
          <p:cNvPr id="14" name="Text 10"/>
          <p:cNvSpPr/>
          <p:nvPr/>
        </p:nvSpPr>
        <p:spPr>
          <a:xfrm>
            <a:off x="9594771" y="4751189"/>
            <a:ext cx="42418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Those receiving services or support from the organization</a:t>
            </a:r>
            <a:endParaRPr lang="en-US" sz="1750" dirty="0"/>
          </a:p>
        </p:txBody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58" y="3224332"/>
            <a:ext cx="3651885" cy="3651885"/>
          </a:xfrm>
          <a:prstGeom prst="rect">
            <a:avLst/>
          </a:prstGeom>
        </p:spPr>
      </p:pic>
      <p:sp>
        <p:nvSpPr>
          <p:cNvPr id="16" name="Shape 11"/>
          <p:cNvSpPr/>
          <p:nvPr/>
        </p:nvSpPr>
        <p:spPr>
          <a:xfrm>
            <a:off x="8789075" y="4766786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7" name="Text 12"/>
          <p:cNvSpPr/>
          <p:nvPr/>
        </p:nvSpPr>
        <p:spPr>
          <a:xfrm>
            <a:off x="8944928" y="4890730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000" dirty="0"/>
          </a:p>
        </p:txBody>
      </p:sp>
      <p:sp>
        <p:nvSpPr>
          <p:cNvPr id="18" name="Text 13"/>
          <p:cNvSpPr/>
          <p:nvPr/>
        </p:nvSpPr>
        <p:spPr>
          <a:xfrm>
            <a:off x="9481304" y="58171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Partners</a:t>
            </a:r>
            <a:endParaRPr lang="en-US" sz="2200" dirty="0"/>
          </a:p>
        </p:txBody>
      </p:sp>
      <p:sp>
        <p:nvSpPr>
          <p:cNvPr id="19" name="Text 14"/>
          <p:cNvSpPr/>
          <p:nvPr/>
        </p:nvSpPr>
        <p:spPr>
          <a:xfrm>
            <a:off x="9481304" y="6307574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Other organizations collaborating on projects or initiatives</a:t>
            </a:r>
            <a:endParaRPr lang="en-US" sz="1750" dirty="0"/>
          </a:p>
        </p:txBody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258" y="3224332"/>
            <a:ext cx="3651885" cy="3651885"/>
          </a:xfrm>
          <a:prstGeom prst="rect">
            <a:avLst/>
          </a:prstGeom>
        </p:spPr>
      </p:pic>
      <p:sp>
        <p:nvSpPr>
          <p:cNvPr id="21" name="Shape 15"/>
          <p:cNvSpPr/>
          <p:nvPr/>
        </p:nvSpPr>
        <p:spPr>
          <a:xfrm>
            <a:off x="7574756" y="6438186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22" name="Text 16"/>
          <p:cNvSpPr/>
          <p:nvPr/>
        </p:nvSpPr>
        <p:spPr>
          <a:xfrm>
            <a:off x="7730609" y="6562130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000" dirty="0"/>
          </a:p>
        </p:txBody>
      </p:sp>
      <p:sp>
        <p:nvSpPr>
          <p:cNvPr id="23" name="Text 17"/>
          <p:cNvSpPr/>
          <p:nvPr/>
        </p:nvSpPr>
        <p:spPr>
          <a:xfrm>
            <a:off x="2313861" y="54280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General Public</a:t>
            </a:r>
            <a:endParaRPr lang="en-US" sz="2200" dirty="0"/>
          </a:p>
        </p:txBody>
      </p:sp>
      <p:sp>
        <p:nvSpPr>
          <p:cNvPr id="24" name="Text 18"/>
          <p:cNvSpPr/>
          <p:nvPr/>
        </p:nvSpPr>
        <p:spPr>
          <a:xfrm>
            <a:off x="793790" y="5918478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Broader community and potential supporters</a:t>
            </a:r>
            <a:endParaRPr lang="en-US" sz="1750" dirty="0"/>
          </a:p>
        </p:txBody>
      </p:sp>
      <p:pic>
        <p:nvPicPr>
          <p:cNvPr id="2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258" y="3224332"/>
            <a:ext cx="3651885" cy="3651885"/>
          </a:xfrm>
          <a:prstGeom prst="rect">
            <a:avLst/>
          </a:prstGeom>
        </p:spPr>
      </p:pic>
      <p:sp>
        <p:nvSpPr>
          <p:cNvPr id="26" name="Shape 19"/>
          <p:cNvSpPr/>
          <p:nvPr/>
        </p:nvSpPr>
        <p:spPr>
          <a:xfrm>
            <a:off x="5609868" y="5799773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27" name="Text 20"/>
          <p:cNvSpPr/>
          <p:nvPr/>
        </p:nvSpPr>
        <p:spPr>
          <a:xfrm>
            <a:off x="5765721" y="5923717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</a:t>
            </a:r>
            <a:endParaRPr lang="en-US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8658" y="1006316"/>
            <a:ext cx="7766685" cy="1229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Identifying and Understanding Target Audiences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88658" y="2531269"/>
            <a:ext cx="147518" cy="1055013"/>
          </a:xfrm>
          <a:prstGeom prst="roundRect">
            <a:avLst>
              <a:gd name="adj" fmla="val 56022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31213" y="2531269"/>
            <a:ext cx="2459474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Segment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131213" y="2956679"/>
            <a:ext cx="7324130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Divide potential supporters into distinct groups based on characteristics, motivations, and behaviors.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983694" y="3782973"/>
            <a:ext cx="147518" cy="1055013"/>
          </a:xfrm>
          <a:prstGeom prst="roundRect">
            <a:avLst>
              <a:gd name="adj" fmla="val 56022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426250" y="3782973"/>
            <a:ext cx="2459474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Research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426250" y="4208383"/>
            <a:ext cx="7029093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Conduct surveys, interviews, and data analysis to understand each segment's needs and preferences.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1278850" y="5034677"/>
            <a:ext cx="147518" cy="1055013"/>
          </a:xfrm>
          <a:prstGeom prst="roundRect">
            <a:avLst>
              <a:gd name="adj" fmla="val 56022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721406" y="5034677"/>
            <a:ext cx="2459474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Develop Personas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721406" y="5460087"/>
            <a:ext cx="6733937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Create detailed profiles representing typical members of each key audience segment.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1574006" y="6286381"/>
            <a:ext cx="147518" cy="740212"/>
          </a:xfrm>
          <a:prstGeom prst="roundRect">
            <a:avLst>
              <a:gd name="adj" fmla="val 56022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2016562" y="6286381"/>
            <a:ext cx="2459474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Tailor Strategies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2016562" y="6711791"/>
            <a:ext cx="6438781" cy="314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Customize marketing approaches and messages for each target audience.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2025-03-21T15:40:08Z</dcterms:created>
  <dcterms:modified xsi:type="dcterms:W3CDTF">2025-03-21T15:40:08Z</dcterms:modified>
</cp:coreProperties>
</file>