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4" r:id="rId19"/>
    <p:sldId id="272"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9FD"/>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EE1E4D7D-4349-4088-8C66-07E69E78B216}"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E1E4D7D-4349-4088-8C66-07E69E78B216}"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EE1E4D7D-4349-4088-8C66-07E69E78B216}"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E1E4D7D-4349-4088-8C66-07E69E78B2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F8700139-876A-40D3-A576-088A29625272}" type="datetimeFigureOut">
              <a:rPr lang="fr-FR" smtClean="0"/>
              <a:pPr/>
              <a:t>13/12/2017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E1E4D7D-4349-4088-8C66-07E69E78B216}"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8700139-876A-40D3-A576-088A29625272}" type="datetimeFigureOut">
              <a:rPr lang="fr-FR" smtClean="0"/>
              <a:pPr/>
              <a:t>13/12/2017</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E1E4D7D-4349-4088-8C66-07E69E78B216}"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32560" y="1071546"/>
            <a:ext cx="7406640" cy="1857388"/>
          </a:xfrm>
        </p:spPr>
        <p:txBody>
          <a:bodyPr/>
          <a:lstStyle/>
          <a:p>
            <a:r>
              <a:rPr lang="fr-FR" dirty="0" smtClean="0"/>
              <a:t>LES TESTS D’HYPOTHESES</a:t>
            </a:r>
            <a:endParaRPr lang="fr-FR" dirty="0"/>
          </a:p>
        </p:txBody>
      </p:sp>
      <p:sp>
        <p:nvSpPr>
          <p:cNvPr id="3" name="Sous-titre 2"/>
          <p:cNvSpPr>
            <a:spLocks noGrp="1"/>
          </p:cNvSpPr>
          <p:nvPr>
            <p:ph type="subTitle" idx="1"/>
          </p:nvPr>
        </p:nvSpPr>
        <p:spPr>
          <a:xfrm>
            <a:off x="4786314" y="3929066"/>
            <a:ext cx="4052886" cy="714380"/>
          </a:xfrm>
        </p:spPr>
        <p:txBody>
          <a:bodyPr/>
          <a:lstStyle/>
          <a:p>
            <a:r>
              <a:rPr lang="fr-FR" dirty="0" smtClean="0"/>
              <a:t>Pr  L. Henaoui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42918"/>
            <a:ext cx="7498080" cy="5605482"/>
          </a:xfrm>
        </p:spPr>
        <p:txBody>
          <a:bodyPr>
            <a:normAutofit/>
          </a:bodyPr>
          <a:lstStyle/>
          <a:p>
            <a:r>
              <a:rPr lang="fr-FR" dirty="0"/>
              <a:t>On distingue une hypothèse alternative bilatérale ou unilatérale</a:t>
            </a:r>
          </a:p>
          <a:p>
            <a:pPr lvl="0"/>
            <a:r>
              <a:rPr lang="fr-FR" dirty="0"/>
              <a:t>H</a:t>
            </a:r>
            <a:r>
              <a:rPr lang="fr-FR" baseline="-25000" dirty="0"/>
              <a:t>1 </a:t>
            </a:r>
            <a:r>
              <a:rPr lang="fr-FR" dirty="0"/>
              <a:t>bilatérale : le sens de la différence n’est pas connu.</a:t>
            </a:r>
          </a:p>
          <a:p>
            <a:pPr lvl="0"/>
            <a:r>
              <a:rPr lang="fr-FR" dirty="0"/>
              <a:t>H</a:t>
            </a:r>
            <a:r>
              <a:rPr lang="fr-FR" baseline="-25000" dirty="0"/>
              <a:t>1</a:t>
            </a:r>
            <a:r>
              <a:rPr lang="fr-FR" dirty="0"/>
              <a:t>unilaterale : on s’intéresse à un sens particulier de l’inégalité de 2 paramètres</a:t>
            </a:r>
          </a:p>
          <a:p>
            <a:r>
              <a:rPr lang="fr-FR" dirty="0"/>
              <a:t>Tel que </a:t>
            </a:r>
            <a:r>
              <a:rPr lang="fr-FR" dirty="0" smtClean="0"/>
              <a:t> </a:t>
            </a:r>
            <a:r>
              <a:rPr lang="fr-FR" dirty="0"/>
              <a:t>1- H</a:t>
            </a:r>
            <a:r>
              <a:rPr lang="fr-FR" baseline="-25000" dirty="0"/>
              <a:t>1 :</a:t>
            </a:r>
            <a:r>
              <a:rPr lang="fr-FR" dirty="0"/>
              <a:t>p ≠ </a:t>
            </a:r>
            <a:r>
              <a:rPr lang="fr-FR" dirty="0" smtClean="0"/>
              <a:t>p</a:t>
            </a:r>
            <a:r>
              <a:rPr lang="fr-FR" baseline="-25000" dirty="0" smtClean="0"/>
              <a:t>H0</a:t>
            </a:r>
          </a:p>
          <a:p>
            <a:pPr>
              <a:buNone/>
            </a:pPr>
            <a:r>
              <a:rPr lang="fr-FR" baseline="-25000" dirty="0" smtClean="0"/>
              <a:t> </a:t>
            </a:r>
            <a:r>
              <a:rPr lang="fr-FR" dirty="0" smtClean="0"/>
              <a:t>   </a:t>
            </a:r>
            <a:r>
              <a:rPr lang="fr-FR" baseline="-25000" dirty="0" smtClean="0"/>
              <a:t>                  </a:t>
            </a:r>
            <a:r>
              <a:rPr lang="fr-FR" dirty="0"/>
              <a:t>2- H</a:t>
            </a:r>
            <a:r>
              <a:rPr lang="fr-FR" baseline="-25000" dirty="0"/>
              <a:t>1</a:t>
            </a:r>
            <a:r>
              <a:rPr lang="fr-FR" dirty="0"/>
              <a:t>= p&lt; p</a:t>
            </a:r>
            <a:r>
              <a:rPr lang="fr-FR" baseline="-25000" dirty="0"/>
              <a:t>H0</a:t>
            </a:r>
            <a:r>
              <a:rPr lang="fr-FR" dirty="0"/>
              <a:t>   </a:t>
            </a:r>
            <a:endParaRPr lang="fr-FR" dirty="0" smtClean="0"/>
          </a:p>
          <a:p>
            <a:pPr>
              <a:buNone/>
            </a:pPr>
            <a:r>
              <a:rPr lang="fr-FR" dirty="0" smtClean="0"/>
              <a:t>               3- </a:t>
            </a:r>
            <a:r>
              <a:rPr lang="fr-FR" dirty="0"/>
              <a:t>H</a:t>
            </a:r>
            <a:r>
              <a:rPr lang="fr-FR" baseline="-25000" dirty="0"/>
              <a:t>1 </a:t>
            </a:r>
            <a:r>
              <a:rPr lang="fr-FR" dirty="0"/>
              <a:t>= p&gt; p</a:t>
            </a:r>
            <a:r>
              <a:rPr lang="fr-FR" baseline="-25000" dirty="0"/>
              <a:t>H0</a:t>
            </a:r>
            <a:endParaRPr lang="fr-FR" dirty="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Tests d’hypothèses et de signification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b="1" dirty="0"/>
              <a:t> </a:t>
            </a:r>
            <a:endParaRPr lang="fr-FR" dirty="0"/>
          </a:p>
          <a:p>
            <a:r>
              <a:rPr lang="fr-FR" dirty="0"/>
              <a:t>On appelle tests d’hypothèses, tests de signification, ou règle de décision, les procèdes qui permettent de décider si des hypothèses sont vraies ou fausses, ou de déterminer si des échantillons observés diffèrent significativement des résultats supposés.</a:t>
            </a:r>
          </a:p>
          <a:p>
            <a:endParaRPr lang="fr-FR" dirty="0"/>
          </a:p>
          <a:p>
            <a:r>
              <a:rPr lang="fr-FR" dirty="0"/>
              <a:t>Une fois les hypothèses sont clairement posées, le test est appliqué. Tous les tests statistiques de comparaison consistent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lvl="0"/>
            <a:r>
              <a:rPr lang="fr-FR" dirty="0"/>
              <a:t>à calculer une quantité mathématique exprimant l’écart entre les paramètres ou les distributions.</a:t>
            </a:r>
          </a:p>
          <a:p>
            <a:pPr lvl="0"/>
            <a:r>
              <a:rPr lang="fr-FR" dirty="0"/>
              <a:t>à confronter cette quantité à un modèle de distribution théorique.</a:t>
            </a:r>
          </a:p>
          <a:p>
            <a:r>
              <a:rPr lang="fr-FR" dirty="0"/>
              <a:t>La règle de décision associée au test doit donc permettre, sur la base des observations faites sur l’échantillon, de trancher entre le rejet ou le non rejet de H</a:t>
            </a:r>
            <a:r>
              <a:rPr lang="fr-FR" baseline="-25000" dirty="0"/>
              <a:t>0</a:t>
            </a:r>
            <a:r>
              <a:rPr lang="fr-FR" dirty="0"/>
              <a:t>.</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571480"/>
            <a:ext cx="7498080" cy="5676920"/>
          </a:xfrm>
        </p:spPr>
        <p:txBody>
          <a:bodyPr/>
          <a:lstStyle/>
          <a:p>
            <a:r>
              <a:rPr lang="fr-FR" dirty="0"/>
              <a:t>Le cas H</a:t>
            </a:r>
            <a:r>
              <a:rPr lang="fr-FR" baseline="-25000" dirty="0"/>
              <a:t>1 :</a:t>
            </a:r>
            <a:r>
              <a:rPr lang="fr-FR" dirty="0"/>
              <a:t> p ≠ p</a:t>
            </a:r>
            <a:r>
              <a:rPr lang="fr-FR" baseline="-25000" dirty="0"/>
              <a:t>H0</a:t>
            </a:r>
            <a:endParaRPr lang="fr-FR" dirty="0"/>
          </a:p>
          <a:p>
            <a:r>
              <a:rPr lang="fr-FR" dirty="0"/>
              <a:t> À</a:t>
            </a:r>
            <a:r>
              <a:rPr lang="fr-FR" baseline="-25000" dirty="0"/>
              <a:t> </a:t>
            </a:r>
            <a:r>
              <a:rPr lang="fr-FR" dirty="0"/>
              <a:t>partir de p</a:t>
            </a:r>
            <a:r>
              <a:rPr lang="fr-FR" baseline="-25000" dirty="0"/>
              <a:t>0	</a:t>
            </a:r>
            <a:r>
              <a:rPr lang="fr-FR" dirty="0"/>
              <a:t>on calcule z</a:t>
            </a:r>
            <a:r>
              <a:rPr lang="fr-FR" baseline="-25000" dirty="0"/>
              <a:t>0</a:t>
            </a:r>
            <a:endParaRPr lang="fr-FR" dirty="0"/>
          </a:p>
          <a:p>
            <a:r>
              <a:rPr lang="fr-FR" dirty="0"/>
              <a:t>La décision consiste, à se fixer une valeur seuil, que nous noterons provisoirement « s ».</a:t>
            </a:r>
          </a:p>
          <a:p>
            <a:r>
              <a:rPr lang="fr-FR" dirty="0"/>
              <a:t>Si | z</a:t>
            </a:r>
            <a:r>
              <a:rPr lang="fr-FR" baseline="-25000" dirty="0"/>
              <a:t>0</a:t>
            </a:r>
            <a:r>
              <a:rPr lang="fr-FR" dirty="0"/>
              <a:t>| ≥s, on rejette H</a:t>
            </a:r>
            <a:r>
              <a:rPr lang="fr-FR" baseline="-25000" dirty="0"/>
              <a:t>0</a:t>
            </a:r>
            <a:r>
              <a:rPr lang="fr-FR" dirty="0"/>
              <a:t> si non, on ne la rejette pas. Le choix de s dépend du risque d’erreur α.</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a:t>Lorsqu’on rejette H</a:t>
            </a:r>
            <a:r>
              <a:rPr lang="fr-FR" baseline="-25000" dirty="0"/>
              <a:t>0</a:t>
            </a:r>
            <a:r>
              <a:rPr lang="fr-FR" dirty="0"/>
              <a:t> on dit que la différence entre p</a:t>
            </a:r>
            <a:r>
              <a:rPr lang="fr-FR" baseline="-25000" dirty="0"/>
              <a:t>0</a:t>
            </a:r>
            <a:r>
              <a:rPr lang="fr-FR" dirty="0"/>
              <a:t> et p</a:t>
            </a:r>
            <a:r>
              <a:rPr lang="fr-FR" baseline="-25000" dirty="0"/>
              <a:t>H0</a:t>
            </a:r>
            <a:r>
              <a:rPr lang="fr-FR" dirty="0"/>
              <a:t> est significative ou le test est significatif dans le cas contraire, on parle de test ou de différence non significatif</a:t>
            </a:r>
          </a:p>
          <a:p>
            <a:r>
              <a:rPr lang="fr-FR" dirty="0"/>
              <a:t>Non significatif : l’écart entre p</a:t>
            </a:r>
            <a:r>
              <a:rPr lang="fr-FR" baseline="-25000" dirty="0"/>
              <a:t>0</a:t>
            </a:r>
            <a:r>
              <a:rPr lang="fr-FR" dirty="0"/>
              <a:t>et p</a:t>
            </a:r>
            <a:r>
              <a:rPr lang="fr-FR" baseline="-25000" dirty="0"/>
              <a:t>H0</a:t>
            </a:r>
            <a:r>
              <a:rPr lang="fr-FR" dirty="0"/>
              <a:t> peut être attribué aux fluctuations d’échantillonnage.</a:t>
            </a:r>
          </a:p>
          <a:p>
            <a:r>
              <a:rPr lang="fr-FR" dirty="0"/>
              <a:t>Significatif : l’écart est attribué à une valeur vraie dans la population différente de </a:t>
            </a:r>
            <a:r>
              <a:rPr lang="fr-FR" dirty="0" err="1"/>
              <a:t>p</a:t>
            </a:r>
            <a:r>
              <a:rPr lang="fr-FR" baseline="-25000" dirty="0" err="1"/>
              <a:t>HO</a:t>
            </a:r>
            <a:endParaRPr lang="fr-FR" dirty="0"/>
          </a:p>
          <a:p>
            <a:r>
              <a:rPr lang="fr-FR" baseline="-25000" dirty="0"/>
              <a:t>VOIR P 89 </a:t>
            </a:r>
            <a:r>
              <a:rPr lang="fr-FR" dirty="0"/>
              <a:t>Ancelle</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Risques d’erreurs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On </a:t>
            </a:r>
            <a:r>
              <a:rPr lang="fr-FR" dirty="0"/>
              <a:t>a deux types d’erreur</a:t>
            </a:r>
          </a:p>
          <a:p>
            <a:r>
              <a:rPr lang="fr-FR" b="1" i="1" dirty="0" smtClean="0">
                <a:solidFill>
                  <a:srgbClr val="FF0000"/>
                </a:solidFill>
              </a:rPr>
              <a:t>L’erreur </a:t>
            </a:r>
            <a:r>
              <a:rPr lang="fr-FR" b="1" i="1" dirty="0">
                <a:solidFill>
                  <a:srgbClr val="FF0000"/>
                </a:solidFill>
              </a:rPr>
              <a:t>de première espèce α</a:t>
            </a:r>
            <a:r>
              <a:rPr lang="fr-FR" dirty="0"/>
              <a:t>: rejeter H</a:t>
            </a:r>
            <a:r>
              <a:rPr lang="fr-FR" baseline="-25000" dirty="0"/>
              <a:t>0</a:t>
            </a:r>
            <a:r>
              <a:rPr lang="fr-FR" dirty="0"/>
              <a:t> alors qu’elle est vraie</a:t>
            </a:r>
          </a:p>
          <a:p>
            <a:r>
              <a:rPr lang="fr-FR" b="1" i="1" dirty="0">
                <a:solidFill>
                  <a:srgbClr val="FF0000"/>
                </a:solidFill>
              </a:rPr>
              <a:t>L’erreur de deuxième espèce</a:t>
            </a:r>
            <a:r>
              <a:rPr lang="fr-FR" i="1" dirty="0">
                <a:solidFill>
                  <a:srgbClr val="FF0000"/>
                </a:solidFill>
              </a:rPr>
              <a:t> </a:t>
            </a:r>
            <a:r>
              <a:rPr lang="fr-FR" dirty="0"/>
              <a:t>: ne pas rejeter H</a:t>
            </a:r>
            <a:r>
              <a:rPr lang="fr-FR" baseline="-25000" dirty="0"/>
              <a:t>0</a:t>
            </a:r>
            <a:r>
              <a:rPr lang="fr-FR" dirty="0"/>
              <a:t> alors que H</a:t>
            </a:r>
            <a:r>
              <a:rPr lang="fr-FR" baseline="-25000" dirty="0"/>
              <a:t>1 </a:t>
            </a:r>
            <a:r>
              <a:rPr lang="fr-FR" dirty="0"/>
              <a:t>est vraie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smtClean="0"/>
          </a:p>
          <a:p>
            <a:pPr>
              <a:buNone/>
            </a:pPr>
            <a:endParaRPr lang="fr-FR" dirty="0"/>
          </a:p>
        </p:txBody>
      </p:sp>
      <p:graphicFrame>
        <p:nvGraphicFramePr>
          <p:cNvPr id="4" name="Tableau 3"/>
          <p:cNvGraphicFramePr>
            <a:graphicFrameLocks noGrp="1"/>
          </p:cNvGraphicFramePr>
          <p:nvPr/>
        </p:nvGraphicFramePr>
        <p:xfrm>
          <a:off x="1643042" y="2000238"/>
          <a:ext cx="6786610" cy="4357720"/>
        </p:xfrm>
        <a:graphic>
          <a:graphicData uri="http://schemas.openxmlformats.org/drawingml/2006/table">
            <a:tbl>
              <a:tblPr firstRow="1" bandRow="1">
                <a:tableStyleId>{5C22544A-7EE6-4342-B048-85BDC9FD1C3A}</a:tableStyleId>
              </a:tblPr>
              <a:tblGrid>
                <a:gridCol w="2116255"/>
                <a:gridCol w="1970306"/>
                <a:gridCol w="2700049"/>
              </a:tblGrid>
              <a:tr h="1089430">
                <a:tc>
                  <a:txBody>
                    <a:bodyPr/>
                    <a:lstStyle/>
                    <a:p>
                      <a:pPr algn="ctr"/>
                      <a:r>
                        <a:rPr lang="fr-FR" sz="2800" dirty="0" smtClean="0"/>
                        <a:t>Réalité</a:t>
                      </a:r>
                      <a:endParaRPr lang="fr-FR" sz="2800" dirty="0"/>
                    </a:p>
                  </a:txBody>
                  <a:tcPr/>
                </a:tc>
                <a:tc gridSpan="2">
                  <a:txBody>
                    <a:bodyPr/>
                    <a:lstStyle/>
                    <a:p>
                      <a:pPr algn="ctr"/>
                      <a:r>
                        <a:rPr lang="fr-FR" sz="2800" dirty="0" smtClean="0"/>
                        <a:t>Conclusion</a:t>
                      </a:r>
                      <a:r>
                        <a:rPr lang="fr-FR" sz="2800" baseline="0" dirty="0" smtClean="0"/>
                        <a:t> du test</a:t>
                      </a:r>
                      <a:endParaRPr lang="fr-FR" sz="2800" dirty="0"/>
                    </a:p>
                  </a:txBody>
                  <a:tcPr/>
                </a:tc>
                <a:tc hMerge="1">
                  <a:txBody>
                    <a:bodyPr/>
                    <a:lstStyle/>
                    <a:p>
                      <a:endParaRPr lang="fr-FR" dirty="0"/>
                    </a:p>
                  </a:txBody>
                  <a:tcPr/>
                </a:tc>
              </a:tr>
              <a:tr h="1089430">
                <a:tc>
                  <a:txBody>
                    <a:bodyPr/>
                    <a:lstStyle/>
                    <a:p>
                      <a:pPr algn="ctr"/>
                      <a:endParaRPr lang="fr-FR" dirty="0"/>
                    </a:p>
                  </a:txBody>
                  <a:tcPr/>
                </a:tc>
                <a:tc>
                  <a:txBody>
                    <a:bodyPr/>
                    <a:lstStyle/>
                    <a:p>
                      <a:pPr algn="ctr"/>
                      <a:r>
                        <a:rPr lang="fr-FR" sz="2800" dirty="0" smtClean="0"/>
                        <a:t>Rejet de H0</a:t>
                      </a:r>
                      <a:endParaRPr lang="fr-FR" sz="2800" dirty="0"/>
                    </a:p>
                  </a:txBody>
                  <a:tcPr/>
                </a:tc>
                <a:tc>
                  <a:txBody>
                    <a:bodyPr/>
                    <a:lstStyle/>
                    <a:p>
                      <a:pPr algn="ctr"/>
                      <a:r>
                        <a:rPr lang="fr-FR" sz="2800" dirty="0" smtClean="0"/>
                        <a:t>Non rejet de H0</a:t>
                      </a:r>
                      <a:endParaRPr lang="fr-FR" sz="2800" dirty="0"/>
                    </a:p>
                  </a:txBody>
                  <a:tcPr/>
                </a:tc>
              </a:tr>
              <a:tr h="1089430">
                <a:tc>
                  <a:txBody>
                    <a:bodyPr/>
                    <a:lstStyle/>
                    <a:p>
                      <a:pPr algn="ctr"/>
                      <a:r>
                        <a:rPr lang="fr-FR" sz="2800" dirty="0" smtClean="0"/>
                        <a:t>H0 est vraie</a:t>
                      </a:r>
                      <a:endParaRPr lang="fr-FR" sz="2800" dirty="0"/>
                    </a:p>
                  </a:txBody>
                  <a:tcPr/>
                </a:tc>
                <a:tc>
                  <a:txBody>
                    <a:bodyPr/>
                    <a:lstStyle/>
                    <a:p>
                      <a:pPr algn="ctr"/>
                      <a:r>
                        <a:rPr lang="el-GR" sz="2800" dirty="0" smtClean="0"/>
                        <a:t>α</a:t>
                      </a:r>
                      <a:endParaRPr lang="fr-FR" sz="2800" dirty="0"/>
                    </a:p>
                  </a:txBody>
                  <a:tcPr/>
                </a:tc>
                <a:tc>
                  <a:txBody>
                    <a:bodyPr/>
                    <a:lstStyle/>
                    <a:p>
                      <a:pPr algn="ctr"/>
                      <a:r>
                        <a:rPr lang="fr-FR" sz="2800" dirty="0" smtClean="0"/>
                        <a:t>1-</a:t>
                      </a:r>
                      <a:r>
                        <a:rPr lang="el-GR" sz="2800" dirty="0" smtClean="0"/>
                        <a:t>α</a:t>
                      </a:r>
                      <a:endParaRPr lang="fr-FR" sz="2800" dirty="0"/>
                    </a:p>
                  </a:txBody>
                  <a:tcPr/>
                </a:tc>
              </a:tr>
              <a:tr h="1089430">
                <a:tc>
                  <a:txBody>
                    <a:bodyPr/>
                    <a:lstStyle/>
                    <a:p>
                      <a:pPr algn="ctr"/>
                      <a:r>
                        <a:rPr lang="fr-FR" sz="2800" dirty="0" smtClean="0"/>
                        <a:t>H1</a:t>
                      </a:r>
                      <a:r>
                        <a:rPr lang="fr-FR" sz="2800" baseline="0" dirty="0" smtClean="0"/>
                        <a:t> est vraie</a:t>
                      </a:r>
                      <a:endParaRPr lang="fr-FR" sz="2800" dirty="0"/>
                    </a:p>
                  </a:txBody>
                  <a:tcPr/>
                </a:tc>
                <a:tc gridSpan="2">
                  <a:txBody>
                    <a:bodyPr/>
                    <a:lstStyle/>
                    <a:p>
                      <a:pPr algn="ctr"/>
                      <a:r>
                        <a:rPr lang="fr-FR" sz="2800" dirty="0" smtClean="0">
                          <a:latin typeface="Calibri"/>
                          <a:cs typeface="Calibri"/>
                        </a:rPr>
                        <a:t>1- </a:t>
                      </a:r>
                      <a:r>
                        <a:rPr lang="el-GR" sz="2800" dirty="0" smtClean="0">
                          <a:latin typeface="Calibri"/>
                          <a:cs typeface="Calibri"/>
                        </a:rPr>
                        <a:t>β</a:t>
                      </a:r>
                      <a:r>
                        <a:rPr lang="fr-FR" sz="2800" dirty="0" smtClean="0">
                          <a:latin typeface="Calibri"/>
                          <a:cs typeface="Calibri"/>
                        </a:rPr>
                        <a:t>                           </a:t>
                      </a:r>
                      <a:r>
                        <a:rPr lang="el-GR" sz="2800" dirty="0" smtClean="0">
                          <a:latin typeface="Calibri"/>
                          <a:cs typeface="Calibri"/>
                        </a:rPr>
                        <a:t>β</a:t>
                      </a:r>
                      <a:endParaRPr lang="fr-FR" sz="2800" dirty="0"/>
                    </a:p>
                  </a:txBody>
                  <a:tcPr/>
                </a:tc>
                <a:tc hMerge="1">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0100" y="500042"/>
            <a:ext cx="7686700" cy="5626121"/>
          </a:xfrm>
        </p:spPr>
        <p:txBody>
          <a:bodyPr>
            <a:normAutofit fontScale="85000" lnSpcReduction="20000"/>
          </a:bodyPr>
          <a:lstStyle/>
          <a:p>
            <a:pPr lvl="0">
              <a:buNone/>
            </a:pPr>
            <a:r>
              <a:rPr lang="fr-FR" b="1" i="1" dirty="0">
                <a:solidFill>
                  <a:srgbClr val="FF0000"/>
                </a:solidFill>
              </a:rPr>
              <a:t>erreur de première espèce </a:t>
            </a:r>
            <a:r>
              <a:rPr lang="fr-FR" dirty="0" smtClean="0"/>
              <a:t> </a:t>
            </a:r>
            <a:r>
              <a:rPr lang="fr-FR" dirty="0" smtClean="0">
                <a:solidFill>
                  <a:srgbClr val="FF0000"/>
                </a:solidFill>
              </a:rPr>
              <a:t>α</a:t>
            </a:r>
            <a:r>
              <a:rPr lang="fr-FR" dirty="0" smtClean="0"/>
              <a:t> </a:t>
            </a:r>
            <a:r>
              <a:rPr lang="fr-FR" b="1" i="1" dirty="0" smtClean="0">
                <a:solidFill>
                  <a:srgbClr val="FF0000"/>
                </a:solidFill>
              </a:rPr>
              <a:t>:</a:t>
            </a:r>
            <a:endParaRPr lang="fr-FR" b="1" i="1" dirty="0">
              <a:solidFill>
                <a:srgbClr val="FF0000"/>
              </a:solidFill>
            </a:endParaRPr>
          </a:p>
          <a:p>
            <a:r>
              <a:rPr lang="fr-FR" dirty="0"/>
              <a:t>Cette probabilité est notée α</a:t>
            </a:r>
          </a:p>
          <a:p>
            <a:r>
              <a:rPr lang="fr-FR" dirty="0"/>
              <a:t>α= p (rejeter H</a:t>
            </a:r>
            <a:r>
              <a:rPr lang="fr-FR" baseline="-25000" dirty="0"/>
              <a:t>0</a:t>
            </a:r>
            <a:r>
              <a:rPr lang="fr-FR" dirty="0"/>
              <a:t> si H</a:t>
            </a:r>
            <a:r>
              <a:rPr lang="fr-FR" baseline="-25000" dirty="0"/>
              <a:t>0</a:t>
            </a:r>
            <a:r>
              <a:rPr lang="fr-FR" dirty="0"/>
              <a:t>est vraie) = p (| z| &gt;s si H</a:t>
            </a:r>
            <a:r>
              <a:rPr lang="fr-FR" baseline="-25000" dirty="0"/>
              <a:t>0</a:t>
            </a:r>
            <a:r>
              <a:rPr lang="fr-FR" dirty="0"/>
              <a:t>est vraie)</a:t>
            </a:r>
          </a:p>
          <a:p>
            <a:r>
              <a:rPr lang="fr-FR" dirty="0"/>
              <a:t>par convention la valeur de s telle que p (| z| &gt;s) = α est notée z </a:t>
            </a:r>
            <a:r>
              <a:rPr lang="fr-FR" baseline="-25000" dirty="0"/>
              <a:t>α/2  </a:t>
            </a:r>
            <a:r>
              <a:rPr lang="fr-FR" dirty="0"/>
              <a:t>de sorte qu’il faut prendre s= z</a:t>
            </a:r>
            <a:r>
              <a:rPr lang="fr-FR" baseline="-25000" dirty="0"/>
              <a:t> α/2  </a:t>
            </a:r>
            <a:r>
              <a:rPr lang="fr-FR" dirty="0"/>
              <a:t>ex. pour s= 1,96  α = 5%.</a:t>
            </a:r>
          </a:p>
          <a:p>
            <a:pPr>
              <a:buNone/>
            </a:pPr>
            <a:r>
              <a:rPr lang="fr-FR" dirty="0"/>
              <a:t> </a:t>
            </a:r>
          </a:p>
          <a:p>
            <a:pPr lvl="0">
              <a:buNone/>
            </a:pPr>
            <a:r>
              <a:rPr lang="fr-FR" b="1" i="1" dirty="0">
                <a:solidFill>
                  <a:srgbClr val="FF0000"/>
                </a:solidFill>
              </a:rPr>
              <a:t>Erreur de deuxième espèce β:</a:t>
            </a:r>
          </a:p>
          <a:p>
            <a:r>
              <a:rPr lang="fr-FR" dirty="0"/>
              <a:t>Un deuxième risque d’erreur existe : celui de ne pas avoir rejeté H0 alors que H1 était vrai. Appelé manque de puissance par opposition on appelle puissance d’un test la valeur 1-β.</a:t>
            </a:r>
          </a:p>
          <a:p>
            <a:pPr>
              <a:buNone/>
            </a:pPr>
            <a:r>
              <a:rPr lang="fr-FR" dirty="0"/>
              <a:t>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solidFill>
                  <a:srgbClr val="FF0000"/>
                </a:solidFill>
              </a:rPr>
              <a:t>Le degré se signification </a:t>
            </a:r>
            <a:r>
              <a:rPr lang="fr-FR" i="1" dirty="0" smtClean="0">
                <a:solidFill>
                  <a:srgbClr val="FF0000"/>
                </a:solidFill>
              </a:rPr>
              <a:t>p</a:t>
            </a:r>
          </a:p>
          <a:p>
            <a:pPr>
              <a:buNone/>
            </a:pPr>
            <a:r>
              <a:rPr lang="fr-FR" dirty="0" smtClean="0"/>
              <a:t>C’est la probabilité, si H</a:t>
            </a:r>
            <a:r>
              <a:rPr lang="fr-FR" baseline="-25000" dirty="0" smtClean="0"/>
              <a:t>0</a:t>
            </a:r>
            <a:r>
              <a:rPr lang="fr-FR" dirty="0" smtClean="0"/>
              <a:t> était vraie, d’obtenir la valeur calculé sur l’échantillon d’étude. </a:t>
            </a:r>
            <a:endParaRPr lang="fr-FR" i="1" dirty="0" smtClean="0">
              <a:latin typeface="Calibri"/>
              <a:cs typeface="Calibri"/>
            </a:endParaRPr>
          </a:p>
          <a:p>
            <a:pPr>
              <a:buNone/>
            </a:pPr>
            <a:r>
              <a:rPr lang="fr-FR" dirty="0" smtClean="0">
                <a:latin typeface="Calibri"/>
                <a:cs typeface="Calibri"/>
              </a:rPr>
              <a:t>On dit alors que la différence observée est </a:t>
            </a:r>
            <a:r>
              <a:rPr lang="fr-FR" b="1" dirty="0" smtClean="0">
                <a:latin typeface="Calibri"/>
                <a:cs typeface="Calibri"/>
              </a:rPr>
              <a:t>significative </a:t>
            </a:r>
            <a:r>
              <a:rPr lang="fr-FR" dirty="0" smtClean="0">
                <a:latin typeface="Calibri"/>
                <a:cs typeface="Calibri"/>
              </a:rPr>
              <a:t>au risque </a:t>
            </a:r>
            <a:r>
              <a:rPr lang="fr-FR" i="1" dirty="0" smtClean="0">
                <a:latin typeface="Calibri"/>
                <a:cs typeface="Calibri"/>
              </a:rPr>
              <a:t>P.</a:t>
            </a:r>
            <a:endParaRPr lang="fr-FR"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1435608" y="357166"/>
            <a:ext cx="7498080" cy="5891234"/>
          </a:xfrm>
        </p:spPr>
        <p:txBody>
          <a:bodyPr>
            <a:normAutofit/>
          </a:bodyPr>
          <a:lstStyle/>
          <a:p>
            <a:pPr algn="ctr"/>
            <a:endParaRPr lang="fr-FR" sz="5400" b="1" i="1" dirty="0" smtClean="0">
              <a:solidFill>
                <a:srgbClr val="7030A0"/>
              </a:solidFill>
            </a:endParaRPr>
          </a:p>
          <a:p>
            <a:pPr algn="ctr">
              <a:buNone/>
            </a:pPr>
            <a:endParaRPr lang="fr-FR" sz="5400" b="1" i="1" dirty="0" smtClean="0">
              <a:solidFill>
                <a:srgbClr val="7030A0"/>
              </a:solidFill>
            </a:endParaRPr>
          </a:p>
          <a:p>
            <a:pPr algn="ctr"/>
            <a:endParaRPr lang="fr-FR" sz="5400" b="1" i="1" dirty="0" smtClean="0">
              <a:solidFill>
                <a:srgbClr val="7030A0"/>
              </a:solidFill>
            </a:endParaRPr>
          </a:p>
          <a:p>
            <a:pPr algn="ctr"/>
            <a:r>
              <a:rPr lang="fr-FR" sz="5400" b="1" i="1" dirty="0" smtClean="0">
                <a:solidFill>
                  <a:srgbClr val="7030A0"/>
                </a:solidFill>
              </a:rPr>
              <a:t>Merci pour votre attention</a:t>
            </a:r>
            <a:endParaRPr lang="fr-FR" sz="5400" b="1" i="1" dirty="0">
              <a:solidFill>
                <a:srgbClr val="7030A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Introduction</a:t>
            </a:r>
            <a:r>
              <a:rPr lang="fr-FR" dirty="0" smtClean="0"/>
              <a:t/>
            </a:r>
            <a:br>
              <a:rPr lang="fr-FR" dirty="0" smtClean="0"/>
            </a:br>
            <a:endParaRPr lang="fr-FR" dirty="0"/>
          </a:p>
        </p:txBody>
      </p:sp>
      <p:sp>
        <p:nvSpPr>
          <p:cNvPr id="3" name="Espace réservé du contenu 2"/>
          <p:cNvSpPr>
            <a:spLocks noGrp="1"/>
          </p:cNvSpPr>
          <p:nvPr>
            <p:ph idx="1"/>
          </p:nvPr>
        </p:nvSpPr>
        <p:spPr>
          <a:xfrm>
            <a:off x="1435608" y="2214554"/>
            <a:ext cx="7498080" cy="4033846"/>
          </a:xfrm>
        </p:spPr>
        <p:txBody>
          <a:bodyPr/>
          <a:lstStyle/>
          <a:p>
            <a:r>
              <a:rPr lang="fr-FR" dirty="0" smtClean="0"/>
              <a:t>Les </a:t>
            </a:r>
            <a:r>
              <a:rPr lang="fr-FR" dirty="0"/>
              <a:t>tests statistiques sont utilisés chaque fois que l’on veut comparer un paramètre à une valeur de référence ou plusieurs paramètres entre </a:t>
            </a:r>
            <a:r>
              <a:rPr lang="fr-FR" dirty="0" smtClean="0"/>
              <a:t>eux. c’est ‘un outil statistique de comparaison</a:t>
            </a:r>
            <a:endParaRPr lang="fr-FR" dirty="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48" y="357166"/>
            <a:ext cx="7972452" cy="5768997"/>
          </a:xfrm>
        </p:spPr>
        <p:txBody>
          <a:bodyPr>
            <a:normAutofit fontScale="92500" lnSpcReduction="20000"/>
          </a:bodyPr>
          <a:lstStyle/>
          <a:p>
            <a:r>
              <a:rPr lang="fr-FR" dirty="0"/>
              <a:t>Exp. : Un médecin de santé publique veut savoir si, dans sa région, le pourcentage d’habitants atteints d’HTA est égal à la valeur 17% récemment publiée pour des populations semblables.</a:t>
            </a:r>
          </a:p>
          <a:p>
            <a:r>
              <a:rPr lang="fr-FR" dirty="0"/>
              <a:t>Pour vérifier cela il constitue un échantillon représentatif de la population et calcul le pourcentage d’hypertendue si la valeur observée est égale à 5%, il faut rejeter l’hypothèse faite par le médecin en raison de l’écart avec la valeur de 17% .Par contre si on observe 19%</a:t>
            </a:r>
          </a:p>
          <a:p>
            <a:r>
              <a:rPr lang="fr-FR" dirty="0"/>
              <a:t>L’hypothèse faite semble raisonnable, et on n’a pas de raison évidente de la rejeter.</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L’intuition qui conduit à ces conclusions doit cependant être formalisée en une règle plus précise et plus objective tenant compte de la taille de l’échantillon et indiquant le cas ou l’on rejette et ceux ou l’on ne  rejette pas l’hypothèse faite .Le rôle du test statistique est de donner cette règle. </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Principe des tests statistiques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buNone/>
            </a:pPr>
            <a:endParaRPr lang="fr-FR" dirty="0"/>
          </a:p>
          <a:p>
            <a:r>
              <a:rPr lang="fr-FR" dirty="0"/>
              <a:t>Si la fréquence de l’HTA dans la région considérée est bien égale à  celle de  populations semblables, on s’attend à trouver environ 17% d’hypertendus dans un échantillon représentatif d’habitants de la région. </a:t>
            </a:r>
            <a:endParaRPr lang="fr-FR" dirty="0" smtClean="0"/>
          </a:p>
          <a:p>
            <a:r>
              <a:rPr lang="fr-FR" dirty="0" smtClean="0"/>
              <a:t>«</a:t>
            </a:r>
            <a:r>
              <a:rPr lang="fr-FR" dirty="0"/>
              <a:t> Environ »seulement, car on sait que le pourcentage observé fluctue d’un échantillon à l’autre autour de cette valeur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dirty="0"/>
              <a:t>On sait, par exp, que si on prend des échantillons de taille 100, on observera dans 95%des cas un pourcentage d’hypertendus compris entre 10%et 24%. Observer une proportion de 5% de sujets atteints est donc peu probable si l’hypothèse « p=17% » est exacte : cela arrive dans moins de 5% des cas. </a:t>
            </a:r>
            <a:endParaRPr lang="fr-FR" dirty="0" smtClean="0"/>
          </a:p>
          <a:p>
            <a:r>
              <a:rPr lang="fr-FR" dirty="0" smtClean="0"/>
              <a:t>On </a:t>
            </a:r>
            <a:r>
              <a:rPr lang="fr-FR" dirty="0"/>
              <a:t>préférera, dans ce cas, considérer que cette hypothèse est fausse.  </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rgbClr val="FDA9FD"/>
          </a:solidFill>
          <a:ln>
            <a:solidFill>
              <a:srgbClr val="7030A0"/>
            </a:solidFill>
          </a:ln>
        </p:spPr>
        <p:txBody>
          <a:bodyPr>
            <a:normAutofit lnSpcReduction="10000"/>
          </a:bodyPr>
          <a:lstStyle/>
          <a:p>
            <a:r>
              <a:rPr lang="fr-FR" b="1" dirty="0"/>
              <a:t>Le principe général d’un test est de regarder si la différence qu’on observe est due au hasard ou si au contraire cette différence est telle qu’il est fort peu probable de l’observer par hasard. </a:t>
            </a:r>
            <a:endParaRPr lang="fr-FR" dirty="0"/>
          </a:p>
          <a:p>
            <a:r>
              <a:rPr lang="fr-FR" b="1" dirty="0"/>
              <a:t>Quelle que soit la nature d’un test, son principe et sa chronologie sont toujours les mêmes.</a:t>
            </a:r>
            <a:endParaRPr lang="fr-FR" dirty="0"/>
          </a:p>
          <a:p>
            <a:pPr>
              <a:buNone/>
            </a:pPr>
            <a:r>
              <a:rPr lang="fr-FR" b="1" dirty="0"/>
              <a:t> </a:t>
            </a:r>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1-</a:t>
            </a:r>
            <a:r>
              <a:rPr lang="fr-FR" dirty="0" smtClean="0"/>
              <a:t>Etablir l’hypothèse nulle </a:t>
            </a:r>
            <a:r>
              <a:rPr lang="fr-FR" b="1" dirty="0" smtClean="0"/>
              <a:t>(H</a:t>
            </a:r>
            <a:r>
              <a:rPr lang="fr-FR" b="1" baseline="-25000" dirty="0" smtClean="0"/>
              <a:t>0</a:t>
            </a:r>
            <a:r>
              <a:rPr lang="fr-FR" b="1" dirty="0" smtClean="0"/>
              <a:t>)</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C’est </a:t>
            </a:r>
            <a:r>
              <a:rPr lang="fr-FR" dirty="0"/>
              <a:t>à elle que seront confrontées les observations faites sur l’échantillon</a:t>
            </a:r>
          </a:p>
          <a:p>
            <a:r>
              <a:rPr lang="fr-FR" dirty="0"/>
              <a:t>Cela consiste à poser a priori l’hypothèse que les paramètres ou les distributions des populations d’où sont issus les échantillons étudiés sont identiques</a:t>
            </a:r>
          </a:p>
          <a:p>
            <a:r>
              <a:rPr lang="fr-FR" dirty="0"/>
              <a:t>Dans l’</a:t>
            </a:r>
            <a:r>
              <a:rPr lang="fr-FR" dirty="0" err="1"/>
              <a:t>exp</a:t>
            </a:r>
            <a:r>
              <a:rPr lang="fr-FR" dirty="0"/>
              <a:t> précédent H</a:t>
            </a:r>
            <a:r>
              <a:rPr lang="fr-FR" baseline="-25000" dirty="0"/>
              <a:t>0 </a:t>
            </a:r>
            <a:r>
              <a:rPr lang="fr-FR" dirty="0"/>
              <a:t>: p = p</a:t>
            </a:r>
            <a:r>
              <a:rPr lang="fr-FR" baseline="-25000" dirty="0"/>
              <a:t>H0</a:t>
            </a:r>
            <a:r>
              <a:rPr lang="fr-FR" dirty="0"/>
              <a:t>  = 0,17</a:t>
            </a:r>
          </a:p>
          <a:p>
            <a:r>
              <a:rPr lang="fr-FR" dirty="0"/>
              <a:t>Proposer l’hypothèse nulle, c’est supposer que la différence observée provient seulement des fluctuations d’échantillonnages</a:t>
            </a:r>
          </a:p>
          <a:p>
            <a:pPr>
              <a:buNone/>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714356"/>
            <a:ext cx="7862150" cy="714372"/>
          </a:xfrm>
        </p:spPr>
        <p:txBody>
          <a:bodyPr>
            <a:normAutofit fontScale="90000"/>
          </a:bodyPr>
          <a:lstStyle/>
          <a:p>
            <a:pPr algn="ctr"/>
            <a:r>
              <a:rPr lang="fr-FR" b="1" dirty="0" smtClean="0"/>
              <a:t>2</a:t>
            </a:r>
            <a:r>
              <a:rPr lang="fr-FR" dirty="0" smtClean="0"/>
              <a:t>-Proposer une hypothèse alternative (</a:t>
            </a:r>
            <a:r>
              <a:rPr lang="fr-FR" b="1" dirty="0" smtClean="0"/>
              <a:t>H</a:t>
            </a:r>
            <a:r>
              <a:rPr lang="fr-FR" b="1" baseline="-25000" dirty="0" smtClean="0"/>
              <a:t>1</a:t>
            </a:r>
            <a:r>
              <a:rPr lang="fr-FR" dirty="0" smtClean="0"/>
              <a:t>)</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On </a:t>
            </a:r>
            <a:r>
              <a:rPr lang="fr-FR" dirty="0"/>
              <a:t>appelle H</a:t>
            </a:r>
            <a:r>
              <a:rPr lang="fr-FR" baseline="-25000" dirty="0"/>
              <a:t>1</a:t>
            </a:r>
            <a:r>
              <a:rPr lang="fr-FR" dirty="0"/>
              <a:t> l’hypothèse qui sera retenue au cas où les résultats du test aboutiraient à rejeter H</a:t>
            </a:r>
            <a:r>
              <a:rPr lang="fr-FR" baseline="-25000" dirty="0"/>
              <a:t>0</a:t>
            </a:r>
            <a:endParaRPr lang="fr-FR" dirty="0"/>
          </a:p>
          <a:p>
            <a:r>
              <a:rPr lang="fr-FR" dirty="0"/>
              <a:t>Rejeter H</a:t>
            </a:r>
            <a:r>
              <a:rPr lang="fr-FR" baseline="-25000" dirty="0"/>
              <a:t>0</a:t>
            </a:r>
            <a:r>
              <a:rPr lang="fr-FR" dirty="0"/>
              <a:t> CAD elle est fausse, donc la différence observée est trop grande pour qu’on l’attribue à une simple fluctuation d’échantillonnage, dans ce cas les  paramètres ou les distributions des populations d’où sont issus les échantillons étudiés sont différents.</a:t>
            </a:r>
          </a:p>
          <a:p>
            <a:r>
              <a:rPr lang="fr-FR" dirty="0"/>
              <a:t>C’est ce qu’on nomme </a:t>
            </a:r>
            <a:r>
              <a:rPr lang="fr-FR" b="1" dirty="0"/>
              <a:t>l’hypothèse alternative H</a:t>
            </a:r>
            <a:r>
              <a:rPr lang="fr-FR" b="1" baseline="-25000" dirty="0"/>
              <a:t>1</a:t>
            </a:r>
            <a:endParaRPr lang="fr-FR" dirty="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307</TotalTime>
  <Words>525</Words>
  <Application>Microsoft Office PowerPoint</Application>
  <PresentationFormat>Affichage à l'écran (4:3)</PresentationFormat>
  <Paragraphs>76</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Solstice</vt:lpstr>
      <vt:lpstr>LES TESTS D’HYPOTHESES</vt:lpstr>
      <vt:lpstr>Introduction </vt:lpstr>
      <vt:lpstr>Diapositive 3</vt:lpstr>
      <vt:lpstr>Diapositive 4</vt:lpstr>
      <vt:lpstr>Principe des tests statistiques  </vt:lpstr>
      <vt:lpstr>Diapositive 6</vt:lpstr>
      <vt:lpstr>Diapositive 7</vt:lpstr>
      <vt:lpstr>1-Etablir l’hypothèse nulle (H0) </vt:lpstr>
      <vt:lpstr>2-Proposer une hypothèse alternative (H1) </vt:lpstr>
      <vt:lpstr>Diapositive 10</vt:lpstr>
      <vt:lpstr>Tests d’hypothèses et de signification </vt:lpstr>
      <vt:lpstr>Diapositive 12</vt:lpstr>
      <vt:lpstr>Diapositive 13</vt:lpstr>
      <vt:lpstr>Diapositive 14</vt:lpstr>
      <vt:lpstr>Risques d’erreurs </vt:lpstr>
      <vt:lpstr>Diapositive 16</vt:lpstr>
      <vt:lpstr>Diapositive 17</vt:lpstr>
      <vt:lpstr>Diapositive 18</vt:lpstr>
      <vt:lpstr>Diapositive 19</vt:lpstr>
    </vt:vector>
  </TitlesOfParts>
  <Company>chut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TESTS D’HYPOTHESES</dc:title>
  <dc:creator>epidimiologie</dc:creator>
  <cp:lastModifiedBy>user</cp:lastModifiedBy>
  <cp:revision>17</cp:revision>
  <dcterms:created xsi:type="dcterms:W3CDTF">2010-01-20T11:11:59Z</dcterms:created>
  <dcterms:modified xsi:type="dcterms:W3CDTF">2017-12-13T07:37:22Z</dcterms:modified>
</cp:coreProperties>
</file>