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76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715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0225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438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211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756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651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134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9101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247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2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5C77-0416-4AF5-B5A7-AE22E603E9A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069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solidFill>
                  <a:srgbClr val="C00000"/>
                </a:solidFill>
              </a:rPr>
              <a:t>محاضرا ت الأستاذة </a:t>
            </a:r>
            <a:r>
              <a:rPr lang="ar-DZ" dirty="0" err="1" smtClean="0">
                <a:solidFill>
                  <a:srgbClr val="C00000"/>
                </a:solidFill>
              </a:rPr>
              <a:t>بوزياني</a:t>
            </a:r>
            <a:r>
              <a:rPr lang="ar-DZ" dirty="0" smtClean="0">
                <a:solidFill>
                  <a:srgbClr val="C00000"/>
                </a:solidFill>
              </a:rPr>
              <a:t> فاطمة الزهراء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94901"/>
            <a:ext cx="10515600" cy="42820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DZ" sz="4400" dirty="0" smtClean="0">
                <a:solidFill>
                  <a:srgbClr val="FF0000"/>
                </a:solidFill>
              </a:rPr>
              <a:t>مقياس: الترميم والحفظ في علم الآثار</a:t>
            </a:r>
          </a:p>
          <a:p>
            <a:pPr marL="0" indent="0" algn="ctr">
              <a:buNone/>
            </a:pPr>
            <a:endParaRPr lang="ar-DZ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DZ" sz="4400" dirty="0" smtClean="0">
                <a:solidFill>
                  <a:srgbClr val="FF0000"/>
                </a:solidFill>
              </a:rPr>
              <a:t>السنة الثانية ليسانس</a:t>
            </a:r>
          </a:p>
          <a:p>
            <a:pPr marL="0" indent="0" algn="ctr">
              <a:buNone/>
            </a:pPr>
            <a:endParaRPr lang="ar-DZ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DZ" sz="4400" dirty="0" smtClean="0">
                <a:solidFill>
                  <a:srgbClr val="FF0000"/>
                </a:solidFill>
              </a:rPr>
              <a:t>السنة الدراسية: 2019-2020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74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66121"/>
            <a:ext cx="10515600" cy="3910841"/>
          </a:xfrm>
        </p:spPr>
        <p:txBody>
          <a:bodyPr/>
          <a:lstStyle/>
          <a:p>
            <a:pPr algn="ctr"/>
            <a:r>
              <a:rPr lang="ar-DZ" sz="4800" u="sng" dirty="0" smtClean="0">
                <a:solidFill>
                  <a:srgbClr val="C00000"/>
                </a:solidFill>
              </a:rPr>
              <a:t>الدرس الأول:</a:t>
            </a:r>
          </a:p>
          <a:p>
            <a:pPr algn="ctr"/>
            <a:endParaRPr lang="fr-FR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68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pPr algn="ctr"/>
            <a:r>
              <a:rPr lang="ar-DZ" dirty="0" smtClean="0"/>
              <a:t>الدرس الأول: </a:t>
            </a:r>
            <a:r>
              <a:rPr lang="ar-DZ" b="1" dirty="0" smtClean="0">
                <a:solidFill>
                  <a:srgbClr val="FF0000"/>
                </a:solidFill>
              </a:rPr>
              <a:t>ترميم الخشب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4918006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DZ" dirty="0" smtClean="0"/>
              <a:t>يعتبر الخشب من بين المواد العضوية التي تمتاز بخواص طبيعية وكيميائية وميكانيكية بالإضافة الى سهولة تشكيله .</a:t>
            </a:r>
          </a:p>
          <a:p>
            <a:pPr marL="0" indent="0" algn="r">
              <a:buNone/>
            </a:pPr>
            <a:r>
              <a:rPr lang="ar-DZ" b="1" u="sng" dirty="0" smtClean="0">
                <a:solidFill>
                  <a:schemeClr val="accent2"/>
                </a:solidFill>
              </a:rPr>
              <a:t>أنواعه:</a:t>
            </a:r>
          </a:p>
          <a:p>
            <a:pPr marL="0" indent="0" algn="r">
              <a:buNone/>
            </a:pPr>
            <a:r>
              <a:rPr lang="ar-DZ" dirty="0" smtClean="0"/>
              <a:t>يعتبر الخشب من بين المواد التي تتميز </a:t>
            </a:r>
            <a:r>
              <a:rPr lang="ar-DZ" dirty="0" err="1" smtClean="0"/>
              <a:t>بالتنوعمنها</a:t>
            </a:r>
            <a:r>
              <a:rPr lang="ar-DZ" dirty="0" smtClean="0"/>
              <a:t>:</a:t>
            </a:r>
          </a:p>
          <a:p>
            <a:pPr marL="0" indent="0" algn="r">
              <a:buNone/>
            </a:pPr>
            <a:r>
              <a:rPr lang="ar-DZ" dirty="0" smtClean="0"/>
              <a:t>خشب الصنوبر: وهو خشب يتواجد بمنطقة البحر الأبيض المتوسط.</a:t>
            </a:r>
          </a:p>
          <a:p>
            <a:pPr marL="0" indent="0" algn="r">
              <a:buNone/>
            </a:pPr>
            <a:r>
              <a:rPr lang="ar-DZ" dirty="0" smtClean="0"/>
              <a:t>خشب الأرز: تطلق كلمة خشب الأرز على عدد كبير من الأخشاب في وقتنا الحالي كشجرة </a:t>
            </a:r>
            <a:r>
              <a:rPr lang="ar-DZ" dirty="0" err="1" smtClean="0"/>
              <a:t>العرعار</a:t>
            </a:r>
            <a:r>
              <a:rPr lang="ar-DZ" dirty="0" smtClean="0"/>
              <a:t> الأمريكي بالتي </a:t>
            </a:r>
            <a:r>
              <a:rPr lang="ar-DZ" dirty="0" err="1" smtClean="0"/>
              <a:t>نمدنا</a:t>
            </a:r>
            <a:r>
              <a:rPr lang="ar-DZ" dirty="0" smtClean="0"/>
              <a:t> بالخشب الأحمر، وشجرة الأرز الحقيقي موجودة في لبنان والهند والاطلس(لون خشب </a:t>
            </a:r>
            <a:r>
              <a:rPr lang="ar-DZ" dirty="0" err="1" smtClean="0"/>
              <a:t>العرعار</a:t>
            </a:r>
            <a:r>
              <a:rPr lang="ar-DZ" dirty="0" smtClean="0"/>
              <a:t> قريب من لون شجرة الأرز)، استخدم لصناعة التوابيت في الحضارة الفرعونية خلال حكم الاسرة العاشرة والتي تليها.</a:t>
            </a:r>
          </a:p>
          <a:p>
            <a:pPr marL="0" indent="0" algn="r">
              <a:buNone/>
            </a:pPr>
            <a:r>
              <a:rPr lang="ar-DZ" dirty="0" smtClean="0"/>
              <a:t>خشب </a:t>
            </a:r>
            <a:r>
              <a:rPr lang="ar-DZ" dirty="0" err="1" smtClean="0"/>
              <a:t>العرعار</a:t>
            </a:r>
            <a:r>
              <a:rPr lang="ar-DZ" dirty="0" smtClean="0"/>
              <a:t>: يتميز بصلابته العالية وقدرته على تحمل الضغوط والاثقال إضافة الى خشب البلوط والزان (لهم نفس المواصفات).</a:t>
            </a:r>
          </a:p>
          <a:p>
            <a:endParaRPr lang="ar-DZ" dirty="0" smtClean="0"/>
          </a:p>
        </p:txBody>
      </p:sp>
    </p:spTree>
    <p:extLst>
      <p:ext uri="{BB962C8B-B14F-4D97-AF65-F5344CB8AC3E}">
        <p14:creationId xmlns:p14="http://schemas.microsoft.com/office/powerpoint/2010/main" xmlns="" val="213599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DZ" sz="3200" b="1" u="sng" dirty="0" smtClean="0">
                <a:solidFill>
                  <a:schemeClr val="accent2"/>
                </a:solidFill>
              </a:rPr>
              <a:t>التركيب الكيميائي للخشب</a:t>
            </a:r>
            <a:endParaRPr lang="fr-FR" sz="3200" b="1" u="sng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92500" lnSpcReduction="10000"/>
          </a:bodyPr>
          <a:lstStyle/>
          <a:p>
            <a:pPr marL="457200" lvl="1" indent="0" algn="r">
              <a:buNone/>
            </a:pPr>
            <a:r>
              <a:rPr lang="ar-DZ" dirty="0" smtClean="0"/>
              <a:t>يتكون الخشب من الكربون والهيدروجين والأوكسجين والسيليلوز (شكله بلوري وجزيئاته كبيرة )، ومادة </a:t>
            </a:r>
            <a:r>
              <a:rPr lang="ar-DZ" dirty="0" err="1" smtClean="0"/>
              <a:t>اللاجينين</a:t>
            </a:r>
            <a:r>
              <a:rPr lang="ar-DZ" dirty="0" smtClean="0"/>
              <a:t>(تركيبتها غير بلورية مادة لاصقة تربط </a:t>
            </a:r>
            <a:r>
              <a:rPr lang="ar-DZ" dirty="0" err="1" smtClean="0"/>
              <a:t>خلاياتنهت</a:t>
            </a:r>
            <a:r>
              <a:rPr lang="ar-DZ" dirty="0" smtClean="0"/>
              <a:t> الخشب ببعضها البعض، تصل من .</a:t>
            </a:r>
          </a:p>
          <a:p>
            <a:pPr marL="457200" lvl="1" indent="0" algn="r">
              <a:buNone/>
            </a:pPr>
            <a:r>
              <a:rPr lang="ar-DZ" dirty="0" smtClean="0"/>
              <a:t>، بالإضافة الى مواد أخرى منها </a:t>
            </a:r>
            <a:r>
              <a:rPr lang="ar-DZ" dirty="0" err="1" smtClean="0"/>
              <a:t>الراتنجات</a:t>
            </a:r>
            <a:r>
              <a:rPr lang="ar-DZ" dirty="0" smtClean="0"/>
              <a:t> </a:t>
            </a:r>
            <a:r>
              <a:rPr lang="ar-DZ" dirty="0" err="1" smtClean="0"/>
              <a:t>والتانات</a:t>
            </a:r>
            <a:r>
              <a:rPr lang="ar-DZ" dirty="0" smtClean="0"/>
              <a:t> والزيوت العطرية والشموع.</a:t>
            </a:r>
            <a:r>
              <a:rPr lang="fr-FR" dirty="0" smtClean="0"/>
              <a:t>% </a:t>
            </a:r>
            <a:r>
              <a:rPr lang="ar-DZ" dirty="0" smtClean="0"/>
              <a:t>30</a:t>
            </a:r>
            <a:r>
              <a:rPr lang="fr-FR" dirty="0" smtClean="0"/>
              <a:t>-</a:t>
            </a:r>
            <a:r>
              <a:rPr lang="ar-DZ" dirty="0" smtClean="0"/>
              <a:t>25</a:t>
            </a:r>
            <a:endParaRPr lang="fr-FR" dirty="0" smtClean="0"/>
          </a:p>
          <a:p>
            <a:pPr marL="0" indent="0" algn="r">
              <a:buNone/>
            </a:pPr>
            <a:r>
              <a:rPr lang="ar-DZ" sz="3500" b="1" u="sng" dirty="0" smtClean="0">
                <a:solidFill>
                  <a:schemeClr val="accent2"/>
                </a:solidFill>
              </a:rPr>
              <a:t>التركيب الفيزيائي للخشب</a:t>
            </a:r>
            <a:endParaRPr lang="ar-DZ" b="1" u="sng" dirty="0" smtClean="0">
              <a:solidFill>
                <a:schemeClr val="accent2"/>
              </a:solidFill>
            </a:endParaRPr>
          </a:p>
          <a:p>
            <a:pPr algn="r">
              <a:buFont typeface="Wingdings" panose="05000000000000000000" pitchFamily="2" charset="2"/>
              <a:buChar char="Ø"/>
            </a:pPr>
            <a:r>
              <a:rPr lang="ar-DZ" dirty="0" smtClean="0"/>
              <a:t>خلايا فردية </a:t>
            </a:r>
            <a:r>
              <a:rPr lang="ar-DZ" dirty="0" err="1" smtClean="0"/>
              <a:t>ميكروسكزبية</a:t>
            </a:r>
            <a:r>
              <a:rPr lang="ar-DZ" dirty="0" smtClean="0"/>
              <a:t> مستديرة الشكل.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ar-DZ" dirty="0" smtClean="0"/>
              <a:t>لكل نوع تركيبة خاصة به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ar-DZ" dirty="0" smtClean="0"/>
              <a:t>نسبة الرطوبة تختلف من خشب لآخر، مثلا: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ar-DZ" dirty="0" smtClean="0"/>
              <a:t>خشب التوت: 26بالمئة، وخشب الجميز 11.6، وخشب </a:t>
            </a:r>
            <a:r>
              <a:rPr lang="ar-DZ" dirty="0" err="1" smtClean="0"/>
              <a:t>الجازوريتا</a:t>
            </a:r>
            <a:r>
              <a:rPr lang="ar-DZ" dirty="0" smtClean="0"/>
              <a:t>: 15.2، وخشب الكافور: 18.20، وخشب الزان القديم 10.9، وخشب الزان الحيث: 11.1.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ar-DZ" dirty="0" smtClean="0"/>
              <a:t>لكل نوع صلابته(</a:t>
            </a:r>
            <a:r>
              <a:rPr lang="ar-DZ" dirty="0" err="1" smtClean="0"/>
              <a:t>يالنسبة</a:t>
            </a:r>
            <a:r>
              <a:rPr lang="ar-DZ" dirty="0" smtClean="0"/>
              <a:t> المئوية)، مثلا:  خشب الجميز: 11، خشب التوت: 11.4، خشب </a:t>
            </a:r>
            <a:r>
              <a:rPr lang="ar-DZ" dirty="0" err="1" smtClean="0"/>
              <a:t>الجازوريتا</a:t>
            </a:r>
            <a:r>
              <a:rPr lang="ar-DZ" dirty="0" smtClean="0"/>
              <a:t>: 15.1 وخشب الكافور.18.20</a:t>
            </a:r>
          </a:p>
        </p:txBody>
      </p:sp>
    </p:spTree>
    <p:extLst>
      <p:ext uri="{BB962C8B-B14F-4D97-AF65-F5344CB8AC3E}">
        <p14:creationId xmlns:p14="http://schemas.microsoft.com/office/powerpoint/2010/main" xmlns="" val="120359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>
            <a:normAutofit fontScale="90000"/>
          </a:bodyPr>
          <a:lstStyle/>
          <a:p>
            <a:pPr algn="r"/>
            <a:r>
              <a:rPr lang="ar-DZ" sz="3200" b="1" u="sng" dirty="0" smtClean="0">
                <a:solidFill>
                  <a:srgbClr val="C00000"/>
                </a:solidFill>
              </a:rPr>
              <a:t>طرق ترميم الخشب</a:t>
            </a:r>
            <a:r>
              <a:rPr lang="ar-DZ" dirty="0" smtClean="0"/>
              <a:t>:</a:t>
            </a:r>
            <a:br>
              <a:rPr lang="ar-DZ" dirty="0" smtClean="0"/>
            </a:br>
            <a:r>
              <a:rPr lang="ar-DZ" dirty="0" smtClean="0"/>
              <a:t> </a:t>
            </a:r>
            <a:r>
              <a:rPr lang="ar-DZ" sz="3600" dirty="0" smtClean="0"/>
              <a:t>هناك العديد من طرق </a:t>
            </a:r>
            <a:r>
              <a:rPr lang="ar-DZ" sz="3600" dirty="0" err="1" smtClean="0"/>
              <a:t>التريميم</a:t>
            </a:r>
            <a:r>
              <a:rPr lang="ar-DZ" sz="3600" dirty="0" smtClean="0"/>
              <a:t> نذكر منها: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/>
          <a:lstStyle/>
          <a:p>
            <a:pPr algn="r"/>
            <a:r>
              <a:rPr lang="ar-DZ" dirty="0" smtClean="0"/>
              <a:t>المعروف عن الخشب انه مادة عضوية سريعة التلف، تتأثر كثيرا بالرطوبة والماء </a:t>
            </a:r>
            <a:r>
              <a:rPr lang="ar-DZ" dirty="0" err="1" smtClean="0"/>
              <a:t>ماينتج</a:t>
            </a:r>
            <a:r>
              <a:rPr lang="ar-DZ" dirty="0" smtClean="0"/>
              <a:t> عنه فطريات أو عفن ابيض ولذلك يعالج عن طريق المبيدات الحشرية، ثم يستخدم محلول </a:t>
            </a:r>
            <a:r>
              <a:rPr lang="ar-DZ" dirty="0" err="1" smtClean="0"/>
              <a:t>بارالويد</a:t>
            </a:r>
            <a:r>
              <a:rPr lang="ar-DZ" dirty="0" smtClean="0"/>
              <a:t> ب 72 لتقويته.</a:t>
            </a:r>
            <a:endParaRPr lang="ar-DZ" dirty="0"/>
          </a:p>
          <a:p>
            <a:pPr algn="r"/>
            <a:r>
              <a:rPr lang="ar-DZ" dirty="0" smtClean="0"/>
              <a:t>وبالنسبة للعفن البني فلابد من زيادة معدلات تركيز المواد المستخدمة في الترميم</a:t>
            </a:r>
          </a:p>
          <a:p>
            <a:pPr algn="r"/>
            <a:r>
              <a:rPr lang="ar-DZ" dirty="0" smtClean="0"/>
              <a:t>وفيما يخص العفن الأسود وهو مرحلة متأخرة </a:t>
            </a:r>
            <a:r>
              <a:rPr lang="ar-DZ" dirty="0" err="1" smtClean="0"/>
              <a:t>لايمكن</a:t>
            </a:r>
            <a:r>
              <a:rPr lang="ar-DZ" dirty="0" smtClean="0"/>
              <a:t> معالجتها لان الفطر قضى على كل </a:t>
            </a:r>
            <a:r>
              <a:rPr lang="ar-DZ" dirty="0" err="1" smtClean="0"/>
              <a:t>ماتحتويه</a:t>
            </a:r>
            <a:r>
              <a:rPr lang="ar-DZ" dirty="0" smtClean="0"/>
              <a:t> الخلايا الخشبية من مواد </a:t>
            </a:r>
            <a:r>
              <a:rPr lang="ar-DZ" dirty="0" err="1" smtClean="0"/>
              <a:t>سيليلوزية</a:t>
            </a:r>
            <a:r>
              <a:rPr lang="ar-DZ" dirty="0" smtClean="0"/>
              <a:t> ولجين وزيوت وشموع، كما أن الخلايا </a:t>
            </a:r>
            <a:r>
              <a:rPr lang="ar-DZ" dirty="0" err="1" smtClean="0"/>
              <a:t>والاليافالمكونة</a:t>
            </a:r>
            <a:r>
              <a:rPr lang="ar-DZ" dirty="0" smtClean="0"/>
              <a:t> للخشب أصبحت متفحمة تماما واصبح الخشب فاقدا للخواص التي يمتاز بها كاللون والصلابة ونسبة الرطوبة، ولذلك لابد من استبدال الخشب التالف </a:t>
            </a:r>
            <a:r>
              <a:rPr lang="ar-DZ" dirty="0" err="1" smtClean="0"/>
              <a:t>باجزاء</a:t>
            </a:r>
            <a:r>
              <a:rPr lang="ar-DZ" dirty="0" smtClean="0"/>
              <a:t> أخرى حديثة من نفس النوع والمواصفات بعد التأكد من عدم صلاحية الأجزاء التالفة.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25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DZ" sz="3200" b="1" u="sng" dirty="0" smtClean="0">
                <a:solidFill>
                  <a:srgbClr val="FFC000"/>
                </a:solidFill>
              </a:rPr>
              <a:t>طريقة القضاء على الحشرات</a:t>
            </a:r>
            <a:endParaRPr lang="fr-FR" sz="3200" b="1" u="sng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DZ" dirty="0" smtClean="0"/>
              <a:t>للقضاء على الحشرات توضع القطعة الخشبية في غرفة </a:t>
            </a:r>
            <a:r>
              <a:rPr lang="ar-DZ" dirty="0" err="1" smtClean="0"/>
              <a:t>أومكان</a:t>
            </a:r>
            <a:r>
              <a:rPr lang="ar-DZ" dirty="0" smtClean="0"/>
              <a:t> محكم الاغلاق وتطلق </a:t>
            </a:r>
          </a:p>
          <a:p>
            <a:pPr algn="r"/>
            <a:r>
              <a:rPr lang="ar-DZ" dirty="0" smtClean="0"/>
              <a:t>المبيدات الحشرية مثل: </a:t>
            </a:r>
            <a:endParaRPr lang="ar-DZ" dirty="0"/>
          </a:p>
          <a:p>
            <a:pPr algn="r"/>
            <a:r>
              <a:rPr lang="ar-DZ" sz="2400" b="1" dirty="0" err="1" smtClean="0">
                <a:solidFill>
                  <a:schemeClr val="tx2"/>
                </a:solidFill>
              </a:rPr>
              <a:t>الانتيموث</a:t>
            </a:r>
            <a:r>
              <a:rPr lang="ar-DZ" sz="2400" b="1" dirty="0" smtClean="0">
                <a:solidFill>
                  <a:schemeClr val="tx2"/>
                </a:solidFill>
              </a:rPr>
              <a:t> </a:t>
            </a:r>
            <a:r>
              <a:rPr lang="fr-FR" sz="2400" b="1" dirty="0" err="1" smtClean="0">
                <a:solidFill>
                  <a:schemeClr val="tx2"/>
                </a:solidFill>
              </a:rPr>
              <a:t>antimoth</a:t>
            </a:r>
            <a:endParaRPr lang="ar-DZ" sz="2400" b="1" dirty="0" smtClean="0">
              <a:solidFill>
                <a:schemeClr val="tx2"/>
              </a:solidFill>
            </a:endParaRPr>
          </a:p>
          <a:p>
            <a:pPr algn="r"/>
            <a:r>
              <a:rPr lang="ar-DZ" sz="2400" b="1" dirty="0" smtClean="0">
                <a:solidFill>
                  <a:schemeClr val="tx2"/>
                </a:solidFill>
              </a:rPr>
              <a:t> أو </a:t>
            </a:r>
            <a:r>
              <a:rPr lang="ar-DZ" sz="2400" b="1" dirty="0" err="1" smtClean="0">
                <a:solidFill>
                  <a:schemeClr val="tx2"/>
                </a:solidFill>
              </a:rPr>
              <a:t>الجرميسيد</a:t>
            </a:r>
            <a:r>
              <a:rPr lang="ar-DZ" sz="2400" b="1" dirty="0" smtClean="0">
                <a:solidFill>
                  <a:schemeClr val="tx2"/>
                </a:solidFill>
              </a:rPr>
              <a:t> </a:t>
            </a:r>
            <a:r>
              <a:rPr lang="fr-FR" sz="2400" b="1" dirty="0" smtClean="0">
                <a:solidFill>
                  <a:schemeClr val="tx2"/>
                </a:solidFill>
              </a:rPr>
              <a:t>germicide</a:t>
            </a:r>
            <a:endParaRPr lang="ar-DZ" sz="2400" b="1" dirty="0" smtClean="0">
              <a:solidFill>
                <a:schemeClr val="tx2"/>
              </a:solidFill>
            </a:endParaRPr>
          </a:p>
          <a:p>
            <a:pPr algn="r"/>
            <a:r>
              <a:rPr lang="ar-DZ" sz="2400" b="1" dirty="0" smtClean="0">
                <a:solidFill>
                  <a:schemeClr val="tx2"/>
                </a:solidFill>
              </a:rPr>
              <a:t> او سيانيد الصوديوم.</a:t>
            </a:r>
          </a:p>
          <a:p>
            <a:pPr algn="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292306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DZ" sz="3600" dirty="0" smtClean="0">
                <a:solidFill>
                  <a:srgbClr val="FF0000"/>
                </a:solidFill>
              </a:rPr>
              <a:t>ملاحظات عامة: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DZ" dirty="0" smtClean="0"/>
              <a:t>لمعالجة التقوس: لابد من تطرية الاخشاب بحمامات بخارية مائية حسب </a:t>
            </a:r>
            <a:r>
              <a:rPr lang="ar-DZ" dirty="0" err="1" smtClean="0"/>
              <a:t>ماتحتاجه</a:t>
            </a:r>
            <a:r>
              <a:rPr lang="ar-DZ" dirty="0" smtClean="0"/>
              <a:t> القطعة المراد علاجها.</a:t>
            </a:r>
          </a:p>
          <a:p>
            <a:pPr algn="r"/>
            <a:r>
              <a:rPr lang="ar-DZ" dirty="0" smtClean="0"/>
              <a:t>لابد من خلق وسط مناخي </a:t>
            </a:r>
            <a:r>
              <a:rPr lang="ar-DZ" dirty="0" err="1" smtClean="0"/>
              <a:t>تابث</a:t>
            </a:r>
            <a:r>
              <a:rPr lang="ar-DZ" dirty="0" smtClean="0"/>
              <a:t> للقطع الخشبية </a:t>
            </a:r>
          </a:p>
          <a:p>
            <a:pPr algn="r"/>
            <a:r>
              <a:rPr lang="ar-DZ" dirty="0" smtClean="0"/>
              <a:t>تجنب خدش السطح</a:t>
            </a:r>
          </a:p>
          <a:p>
            <a:pPr algn="r"/>
            <a:r>
              <a:rPr lang="ar-DZ" dirty="0" smtClean="0"/>
              <a:t>لدى استخراج الخشب من التربة الذي دفن فيها طويلا فان القطعة الخشبية تبدا في </a:t>
            </a:r>
            <a:r>
              <a:rPr lang="ar-DZ" dirty="0" err="1" smtClean="0"/>
              <a:t>التجف</a:t>
            </a:r>
            <a:r>
              <a:rPr lang="ar-DZ" dirty="0" smtClean="0"/>
              <a:t> بسرعة  حتى درجة التفتت ولذلك لابد من عدم تعريضها للجو مباشرة وهذه القاعدة تطبق على جميه المواد العضوية أو المواد ضعيفة البنية.</a:t>
            </a:r>
          </a:p>
          <a:p>
            <a:pPr algn="r"/>
            <a:r>
              <a:rPr lang="ar-DZ" dirty="0" smtClean="0"/>
              <a:t>النقل إلى مخبر الترميم يكون قبل جفافها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537071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484</Words>
  <Application>Microsoft Office PowerPoint</Application>
  <PresentationFormat>Personnalisé</PresentationFormat>
  <Paragraphs>40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محاضرا ت الأستاذة بوزياني فاطمة الزهراء</vt:lpstr>
      <vt:lpstr>Diapositive 2</vt:lpstr>
      <vt:lpstr>الدرس الأول: ترميم الخشب</vt:lpstr>
      <vt:lpstr>التركيب الكيميائي للخشب</vt:lpstr>
      <vt:lpstr>طرق ترميم الخشب:  هناك العديد من طرق التريميم نذكر منها:</vt:lpstr>
      <vt:lpstr>طريقة القضاء على الحشرات</vt:lpstr>
      <vt:lpstr>ملاحظات عامة: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sarl KImedias</dc:creator>
  <cp:lastModifiedBy>BELDJOUZI</cp:lastModifiedBy>
  <cp:revision>48</cp:revision>
  <dcterms:created xsi:type="dcterms:W3CDTF">2020-03-17T11:22:03Z</dcterms:created>
  <dcterms:modified xsi:type="dcterms:W3CDTF">2020-03-17T23:00:30Z</dcterms:modified>
</cp:coreProperties>
</file>