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88" r:id="rId1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0" d="100"/>
          <a:sy n="50" d="100"/>
        </p:scale>
        <p:origin x="-1267"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BE"/>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19/02/2023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19/02/2023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BE"/>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19/02/2023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19/02/2023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BE"/>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t>19/02/2023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AA309A6D-C09C-4548-B29A-6CF363A7E532}" type="datetimeFigureOut">
              <a:rPr lang="fr-FR" smtClean="0"/>
              <a:t>19/02/2023</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AA309A6D-C09C-4548-B29A-6CF363A7E532}" type="datetimeFigureOut">
              <a:rPr lang="fr-FR" smtClean="0"/>
              <a:t>19/02/2023</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e la date 2"/>
          <p:cNvSpPr>
            <a:spLocks noGrp="1"/>
          </p:cNvSpPr>
          <p:nvPr>
            <p:ph type="dt" sz="half" idx="10"/>
          </p:nvPr>
        </p:nvSpPr>
        <p:spPr/>
        <p:txBody>
          <a:bodyPr/>
          <a:lstStyle/>
          <a:p>
            <a:fld id="{AA309A6D-C09C-4548-B29A-6CF363A7E532}" type="datetimeFigureOut">
              <a:rPr lang="fr-FR" smtClean="0"/>
              <a:t>19/02/2023</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t>19/02/2023</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B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t>19/02/2023</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BE"/>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t>19/02/2023</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09A6D-C09C-4548-B29A-6CF363A7E532}" type="datetimeFigureOut">
              <a:rPr lang="fr-FR" smtClean="0"/>
              <a:t>19/02/2023</a:t>
            </a:fld>
            <a:endParaRPr lang="fr-BE"/>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668DC-857F-487D-BFFA-8C0CA5037977}" type="slidenum">
              <a:rPr lang="fr-BE" smtClean="0"/>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274638"/>
            <a:ext cx="8640960" cy="6322714"/>
          </a:xfrm>
        </p:spPr>
        <p:txBody>
          <a:bodyPr/>
          <a:lstStyle/>
          <a:p>
            <a:r>
              <a:rPr lang="ar-DZ" dirty="0" smtClean="0"/>
              <a:t>المحاضرة الأولي </a:t>
            </a:r>
            <a:br>
              <a:rPr lang="ar-DZ" dirty="0" smtClean="0"/>
            </a:br>
            <a:r>
              <a:rPr lang="ar-DZ" dirty="0" smtClean="0"/>
              <a:t>مفهوم علم المتاحف</a:t>
            </a:r>
            <a:endParaRPr lang="fr-FR" dirty="0"/>
          </a:p>
        </p:txBody>
      </p:sp>
    </p:spTree>
    <p:extLst>
      <p:ext uri="{BB962C8B-B14F-4D97-AF65-F5344CB8AC3E}">
        <p14:creationId xmlns:p14="http://schemas.microsoft.com/office/powerpoint/2010/main" val="14135379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712968" cy="6322714"/>
          </a:xfrm>
        </p:spPr>
        <p:txBody>
          <a:bodyPr/>
          <a:lstStyle/>
          <a:p>
            <a:r>
              <a:rPr lang="ar-SA" u="sng" dirty="0">
                <a:solidFill>
                  <a:srgbClr val="FF0000"/>
                </a:solidFill>
              </a:rPr>
              <a:t>تعريف الباحث " جوزيف </a:t>
            </a:r>
            <a:r>
              <a:rPr lang="ar-SA" u="sng" dirty="0" err="1">
                <a:solidFill>
                  <a:srgbClr val="FF0000"/>
                </a:solidFill>
              </a:rPr>
              <a:t>سكالا</a:t>
            </a:r>
            <a:r>
              <a:rPr lang="ar-SA" u="sng" dirty="0">
                <a:solidFill>
                  <a:srgbClr val="FF0000"/>
                </a:solidFill>
              </a:rPr>
              <a:t> ":</a:t>
            </a:r>
            <a:r>
              <a:rPr lang="ar-SA" dirty="0"/>
              <a:t> " علم المتاحف هو دراسة كاملة لكل الوظائف الجمالية و التجريبية و العلمية و الإدارية ..."</a:t>
            </a:r>
            <a:endParaRPr lang="fr-FR" dirty="0"/>
          </a:p>
        </p:txBody>
      </p:sp>
    </p:spTree>
    <p:extLst>
      <p:ext uri="{BB962C8B-B14F-4D97-AF65-F5344CB8AC3E}">
        <p14:creationId xmlns:p14="http://schemas.microsoft.com/office/powerpoint/2010/main" val="6793673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274638"/>
            <a:ext cx="8568952" cy="6322714"/>
          </a:xfrm>
        </p:spPr>
        <p:txBody>
          <a:bodyPr/>
          <a:lstStyle/>
          <a:p>
            <a:r>
              <a:rPr lang="ar-SA" u="sng" dirty="0">
                <a:solidFill>
                  <a:srgbClr val="FF0000"/>
                </a:solidFill>
              </a:rPr>
              <a:t>تعريف الباحث " كلاوس " :</a:t>
            </a:r>
            <a:r>
              <a:rPr lang="ar-SA" dirty="0">
                <a:solidFill>
                  <a:srgbClr val="FF0000"/>
                </a:solidFill>
              </a:rPr>
              <a:t> </a:t>
            </a:r>
            <a:r>
              <a:rPr lang="ar-SA" dirty="0"/>
              <a:t>" علم المتاحف هو دراسة تثقيفية اجتماعية علمية تنمو تدريجيا و يتعلق الأمر بالقوانين و المبادئ و الطرق للاقتناء و المحافظة و الدراسة و البحث و عرض القطع الأصلية المنقولة من الطبيعة إلى المتحف "</a:t>
            </a:r>
            <a:endParaRPr lang="fr-FR" dirty="0"/>
          </a:p>
        </p:txBody>
      </p:sp>
    </p:spTree>
    <p:extLst>
      <p:ext uri="{BB962C8B-B14F-4D97-AF65-F5344CB8AC3E}">
        <p14:creationId xmlns:p14="http://schemas.microsoft.com/office/powerpoint/2010/main" val="23330210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712968" cy="6322714"/>
          </a:xfrm>
        </p:spPr>
        <p:txBody>
          <a:bodyPr/>
          <a:lstStyle/>
          <a:p>
            <a:r>
              <a:rPr lang="ar-SA" u="sng" dirty="0">
                <a:solidFill>
                  <a:srgbClr val="FF0000"/>
                </a:solidFill>
              </a:rPr>
              <a:t>تعريف الباحث " </a:t>
            </a:r>
            <a:r>
              <a:rPr lang="ar-SA" u="sng" dirty="0" err="1">
                <a:solidFill>
                  <a:srgbClr val="FF0000"/>
                </a:solidFill>
              </a:rPr>
              <a:t>رينولدز</a:t>
            </a:r>
            <a:r>
              <a:rPr lang="ar-SA" u="sng" dirty="0">
                <a:solidFill>
                  <a:srgbClr val="FF0000"/>
                </a:solidFill>
              </a:rPr>
              <a:t> " :</a:t>
            </a:r>
            <a:r>
              <a:rPr lang="ar-SA" dirty="0"/>
              <a:t> " علم المتاحف هو علم في مرحلة الجنين "</a:t>
            </a:r>
            <a:endParaRPr lang="fr-FR" dirty="0"/>
          </a:p>
        </p:txBody>
      </p:sp>
    </p:spTree>
    <p:extLst>
      <p:ext uri="{BB962C8B-B14F-4D97-AF65-F5344CB8AC3E}">
        <p14:creationId xmlns:p14="http://schemas.microsoft.com/office/powerpoint/2010/main" val="29102109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640960" cy="6322714"/>
          </a:xfrm>
        </p:spPr>
        <p:txBody>
          <a:bodyPr>
            <a:normAutofit/>
          </a:bodyPr>
          <a:lstStyle/>
          <a:p>
            <a:pPr rtl="1"/>
            <a:r>
              <a:rPr lang="ar-SA" b="1" dirty="0"/>
              <a:t>نشأة علم المتاحف </a:t>
            </a:r>
            <a:br>
              <a:rPr lang="ar-SA" b="1" dirty="0"/>
            </a:br>
            <a:r>
              <a:rPr lang="ar-SA" dirty="0"/>
              <a:t/>
            </a:r>
            <a:br>
              <a:rPr lang="ar-SA" dirty="0"/>
            </a:br>
            <a:r>
              <a:rPr lang="ar-SA" dirty="0"/>
              <a:t>يعد علم المتاحف من بين العلوم و الفروع الأساسية و الركيزة المهمة في علم الآثار و هو جزء لا يتجزأ منه، أما فكرة ظهور علم المتاحف بدأت في بداية القرن 18م و كان ذلك بفضل التاجر الألماني </a:t>
            </a:r>
            <a:r>
              <a:rPr lang="ar-SA" dirty="0">
                <a:solidFill>
                  <a:srgbClr val="FF0000"/>
                </a:solidFill>
              </a:rPr>
              <a:t>( كاسبر </a:t>
            </a:r>
            <a:r>
              <a:rPr lang="ar-SA" dirty="0" err="1">
                <a:solidFill>
                  <a:srgbClr val="FF0000"/>
                </a:solidFill>
              </a:rPr>
              <a:t>نايكل</a:t>
            </a:r>
            <a:r>
              <a:rPr lang="ar-SA" dirty="0">
                <a:solidFill>
                  <a:srgbClr val="FF0000"/>
                </a:solidFill>
              </a:rPr>
              <a:t> ) </a:t>
            </a:r>
            <a:r>
              <a:rPr lang="ar-SA" dirty="0"/>
              <a:t/>
            </a:r>
            <a:br>
              <a:rPr lang="ar-SA" dirty="0"/>
            </a:br>
            <a:endParaRPr lang="fr-FR" dirty="0"/>
          </a:p>
        </p:txBody>
      </p:sp>
    </p:spTree>
    <p:extLst>
      <p:ext uri="{BB962C8B-B14F-4D97-AF65-F5344CB8AC3E}">
        <p14:creationId xmlns:p14="http://schemas.microsoft.com/office/powerpoint/2010/main" val="5170529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712968" cy="6322714"/>
          </a:xfrm>
        </p:spPr>
        <p:txBody>
          <a:bodyPr/>
          <a:lstStyle/>
          <a:p>
            <a:r>
              <a:rPr lang="ar-DZ" dirty="0"/>
              <a:t>الذي كان يقوم بجمع التحف الأثرية بمختلف أنواعها و المحافظة عليها و تصنيفها تصنيف بحسب المادة الأثرية و بهذا يمكننا القول بأن التاجر الألماني قد تَكَوّن بنفسه من خلال ممارسته العلمية و العملية، إذ ألّف كتابا سنة 1727م و كان عنوانه :"</a:t>
            </a:r>
            <a:r>
              <a:rPr lang="ar-DZ" dirty="0" err="1"/>
              <a:t>موزيوغرافيا</a:t>
            </a:r>
            <a:r>
              <a:rPr lang="ar-DZ" dirty="0"/>
              <a:t>" باللغة الألمانية و الذي يتضمن على طرق المحافظة على المجموعة على المجموعة الأثرية و التي كانت تجمع من طرف الهواة.</a:t>
            </a:r>
            <a:endParaRPr lang="fr-FR" dirty="0"/>
          </a:p>
        </p:txBody>
      </p:sp>
    </p:spTree>
    <p:extLst>
      <p:ext uri="{BB962C8B-B14F-4D97-AF65-F5344CB8AC3E}">
        <p14:creationId xmlns:p14="http://schemas.microsoft.com/office/powerpoint/2010/main" val="36557117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274638"/>
            <a:ext cx="8784976" cy="6322714"/>
          </a:xfrm>
        </p:spPr>
        <p:txBody>
          <a:bodyPr>
            <a:normAutofit fontScale="90000"/>
          </a:bodyPr>
          <a:lstStyle/>
          <a:p>
            <a:r>
              <a:rPr lang="ar-DZ" dirty="0"/>
              <a:t>و بفضل التاجر الألماني ظهرت فكرة </a:t>
            </a:r>
            <a:r>
              <a:rPr lang="ar-DZ" dirty="0" err="1"/>
              <a:t>الإهتمام</a:t>
            </a:r>
            <a:r>
              <a:rPr lang="ar-DZ" dirty="0"/>
              <a:t> بعلم المتاحف خاصة في الدول الغربية منها على غرار فرنسا، ألمانيا، إيطاليا، الولايات المتحدة الأمريكية و غيرها من الدول مع العلم أن لكل دولة من الدول المقدمة نظرته الخاصة عن علم المتاحف فمنها من يربطه بالتقاليد و </a:t>
            </a:r>
            <a:r>
              <a:rPr lang="ar-DZ" dirty="0" err="1"/>
              <a:t>بافنون</a:t>
            </a:r>
            <a:r>
              <a:rPr lang="ar-DZ" dirty="0"/>
              <a:t> الشعبية و منها ما يربطها بالتعليم و التربية و نشر الثقافة و تعميم المعرفة في أوساط الجمهور بحيث ساهمت كل هذه العوامل في ظهور علم المتاحف كعلم قائم بحد ذاته من الصعيد الوطني إلى الصعيد العالمي</a:t>
            </a:r>
            <a:endParaRPr lang="fr-FR" dirty="0"/>
          </a:p>
        </p:txBody>
      </p:sp>
    </p:spTree>
    <p:extLst>
      <p:ext uri="{BB962C8B-B14F-4D97-AF65-F5344CB8AC3E}">
        <p14:creationId xmlns:p14="http://schemas.microsoft.com/office/powerpoint/2010/main" val="22691122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712968" cy="6250706"/>
          </a:xfrm>
          <a:solidFill>
            <a:schemeClr val="tx2">
              <a:lumMod val="20000"/>
              <a:lumOff val="8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r>
              <a:rPr lang="ar-DZ" b="1" cap="all" dirty="0" err="1"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إنتـــــــــــــــــــــــــــهى</a:t>
            </a:r>
            <a:endParaRPr lang="fr-FR"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Tree>
    <p:extLst>
      <p:ext uri="{BB962C8B-B14F-4D97-AF65-F5344CB8AC3E}">
        <p14:creationId xmlns:p14="http://schemas.microsoft.com/office/powerpoint/2010/main" val="17476880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712968" cy="6322714"/>
          </a:xfrm>
        </p:spPr>
        <p:txBody>
          <a:bodyPr/>
          <a:lstStyle/>
          <a:p>
            <a:r>
              <a:rPr lang="ar-DZ" b="1" dirty="0" smtClean="0"/>
              <a:t>مفهوم </a:t>
            </a:r>
            <a:r>
              <a:rPr lang="ar-DZ" b="1" dirty="0"/>
              <a:t>علم </a:t>
            </a:r>
            <a:r>
              <a:rPr lang="ar-DZ" b="1" dirty="0" smtClean="0"/>
              <a:t>المتاحف</a:t>
            </a:r>
            <a:r>
              <a:rPr lang="ar-DZ" b="1" dirty="0"/>
              <a:t/>
            </a:r>
            <a:br>
              <a:rPr lang="ar-DZ" b="1" dirty="0"/>
            </a:br>
            <a:r>
              <a:rPr lang="ar-DZ" dirty="0"/>
              <a:t>علم المتاحف هو العلم المختص بدراسة المتحف وتحديد مفهومه والطرق التي تُمكن من إنجازه والكيفية الصحيحة لتطبيق الضوابط والمعايير الأساسية </a:t>
            </a:r>
            <a:r>
              <a:rPr lang="ar-DZ" dirty="0" smtClean="0"/>
              <a:t>لإقامة </a:t>
            </a:r>
            <a:r>
              <a:rPr lang="ar-DZ" dirty="0"/>
              <a:t>ما يخص العمارة المتحفية.</a:t>
            </a:r>
            <a:br>
              <a:rPr lang="ar-DZ" dirty="0"/>
            </a:br>
            <a:endParaRPr lang="fr-FR" dirty="0"/>
          </a:p>
        </p:txBody>
      </p:sp>
    </p:spTree>
    <p:extLst>
      <p:ext uri="{BB962C8B-B14F-4D97-AF65-F5344CB8AC3E}">
        <p14:creationId xmlns:p14="http://schemas.microsoft.com/office/powerpoint/2010/main" val="21436292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640960" cy="6322714"/>
          </a:xfrm>
        </p:spPr>
        <p:txBody>
          <a:bodyPr/>
          <a:lstStyle/>
          <a:p>
            <a:r>
              <a:rPr lang="ar-DZ" dirty="0"/>
              <a:t>ومن جهة أخرى يعتبر علم المتاحف هو العلم الذي يدرس أقسام المتحف والقاعات المختلفة الخاصة بالعرض، ويقوم علم المتاحف أيضاً بدراسة الطرق والتقنيات الخاصة بالعروض المتحفية والوسائل الصحيحة  لحماية ما يعرض بالمتحف، ووسائل الحفظ تهتم بحفظ ما في العرض أو في </a:t>
            </a:r>
            <a:r>
              <a:rPr lang="ar-DZ" dirty="0" smtClean="0"/>
              <a:t>المخازن </a:t>
            </a:r>
            <a:r>
              <a:rPr lang="ar-DZ" dirty="0"/>
              <a:t>أو </a:t>
            </a:r>
            <a:r>
              <a:rPr lang="ar-DZ" dirty="0" smtClean="0"/>
              <a:t>القطع </a:t>
            </a:r>
            <a:r>
              <a:rPr lang="ar-DZ" dirty="0"/>
              <a:t>الموجودة في المختبرات</a:t>
            </a:r>
            <a:endParaRPr lang="fr-FR" dirty="0"/>
          </a:p>
        </p:txBody>
      </p:sp>
    </p:spTree>
    <p:extLst>
      <p:ext uri="{BB962C8B-B14F-4D97-AF65-F5344CB8AC3E}">
        <p14:creationId xmlns:p14="http://schemas.microsoft.com/office/powerpoint/2010/main" val="4226069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60648"/>
            <a:ext cx="8640960" cy="6192688"/>
          </a:xfrm>
        </p:spPr>
        <p:txBody>
          <a:bodyPr/>
          <a:lstStyle/>
          <a:p>
            <a:r>
              <a:rPr lang="ar-SA" dirty="0"/>
              <a:t>وفقا لأصل المصطلح ، يشير علم المتاحف إلى "دراسة المتحف" أو "الانضباط الذي يدرس </a:t>
            </a:r>
            <a:r>
              <a:rPr lang="ar-SA" dirty="0" err="1" smtClean="0"/>
              <a:t>المتاحف"إذا</a:t>
            </a:r>
            <a:r>
              <a:rPr lang="ar-SA" dirty="0" smtClean="0"/>
              <a:t> </a:t>
            </a:r>
            <a:r>
              <a:rPr lang="ar-SA" dirty="0"/>
              <a:t>لا بد من تمييزها عن استخدام </a:t>
            </a:r>
            <a:r>
              <a:rPr lang="fr-FR" dirty="0" err="1"/>
              <a:t>museography</a:t>
            </a:r>
            <a:r>
              <a:rPr lang="fr-FR" dirty="0"/>
              <a:t> </a:t>
            </a:r>
            <a:r>
              <a:rPr lang="ar-SA" dirty="0"/>
              <a:t>التي تتمثل في تحديد ووصف وتحليل مفهوم المعرض وبنيته وعمله وسينوغرافيا الذي يجمع بين الجوانب الرسمية والمادية والتقنية للتخطيط المكاني.</a:t>
            </a:r>
            <a:endParaRPr lang="fr-FR" dirty="0"/>
          </a:p>
        </p:txBody>
      </p:sp>
    </p:spTree>
    <p:extLst>
      <p:ext uri="{BB962C8B-B14F-4D97-AF65-F5344CB8AC3E}">
        <p14:creationId xmlns:p14="http://schemas.microsoft.com/office/powerpoint/2010/main" val="34958864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712968" cy="6394722"/>
          </a:xfrm>
        </p:spPr>
        <p:txBody>
          <a:bodyPr>
            <a:normAutofit fontScale="90000"/>
          </a:bodyPr>
          <a:lstStyle/>
          <a:p>
            <a:pPr rtl="1"/>
            <a:r>
              <a:rPr lang="ar-SA" dirty="0"/>
              <a:t>من 1950، يستخدم مصطلح </a:t>
            </a:r>
            <a:r>
              <a:rPr lang="fr-FR" dirty="0" err="1"/>
              <a:t>museology</a:t>
            </a:r>
            <a:r>
              <a:rPr lang="fr-FR" dirty="0"/>
              <a:t> </a:t>
            </a:r>
            <a:r>
              <a:rPr lang="ar-SA" dirty="0"/>
              <a:t>على نحو متزايد في جميع أنحاء العالم. هناك خمسة </a:t>
            </a:r>
            <a:r>
              <a:rPr lang="ar-SA" dirty="0" err="1"/>
              <a:t>معاني:في</a:t>
            </a:r>
            <a:r>
              <a:rPr lang="ar-SA" dirty="0"/>
              <a:t> البلدان الناطقة باللغة الإنجليزية وبلدان أمريكا اللاتينية ، يشير مصطلح علم المتاحف إلى "كل ما يتعلق </a:t>
            </a:r>
            <a:r>
              <a:rPr lang="ar-SA" dirty="0" err="1"/>
              <a:t>بالمتحف".في</a:t>
            </a:r>
            <a:r>
              <a:rPr lang="ar-SA" dirty="0"/>
              <a:t> الجامعات الغربية ، يشير علم المتاحف بشكل أكثر تحديدًا إلى جوهره كـ "علم للمتاحف".</a:t>
            </a:r>
            <a:br>
              <a:rPr lang="ar-SA" dirty="0"/>
            </a:br>
            <a:r>
              <a:rPr lang="ar-SA" dirty="0"/>
              <a:t>في دول شرق من 1960، أصبح علم المتاحف عملية علمية حقيقة الغرض منها هو </a:t>
            </a:r>
            <a:r>
              <a:rPr lang="ar-SA" dirty="0" err="1"/>
              <a:t>دراسة"الإنسان</a:t>
            </a:r>
            <a:r>
              <a:rPr lang="ar-SA" dirty="0"/>
              <a:t> وواقعه المعاش بفتراته المختلفة"</a:t>
            </a:r>
            <a:br>
              <a:rPr lang="ar-SA" dirty="0"/>
            </a:br>
            <a:endParaRPr lang="fr-FR" dirty="0"/>
          </a:p>
        </p:txBody>
      </p:sp>
    </p:spTree>
    <p:extLst>
      <p:ext uri="{BB962C8B-B14F-4D97-AF65-F5344CB8AC3E}">
        <p14:creationId xmlns:p14="http://schemas.microsoft.com/office/powerpoint/2010/main" val="22669274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274638"/>
            <a:ext cx="8784976" cy="6322714"/>
          </a:xfrm>
        </p:spPr>
        <p:txBody>
          <a:bodyPr/>
          <a:lstStyle/>
          <a:p>
            <a:r>
              <a:rPr lang="ar-SA" dirty="0"/>
              <a:t>في الثمانينيات ، يؤكد علم المتاحف الجديد على الوظيفة الاجتماعية للمتحف وطابعه متعدد التخصصات</a:t>
            </a:r>
            <a:r>
              <a:rPr lang="ar-SA" dirty="0" smtClean="0"/>
              <a:t>.</a:t>
            </a:r>
            <a:r>
              <a:rPr lang="ar-DZ" dirty="0" smtClean="0"/>
              <a:t> </a:t>
            </a:r>
            <a:r>
              <a:rPr lang="ar-SA" dirty="0" smtClean="0"/>
              <a:t>بشكل </a:t>
            </a:r>
            <a:r>
              <a:rPr lang="ar-SA" dirty="0"/>
              <a:t>عام ، يشير علم المتاحف إلى جميع الأفكار والنظريات المتعلقة بما يسمى حقل المتحف</a:t>
            </a:r>
            <a:r>
              <a:rPr lang="ar-SA" dirty="0" smtClean="0"/>
              <a:t>.</a:t>
            </a:r>
            <a:r>
              <a:rPr lang="ar-DZ" dirty="0" smtClean="0"/>
              <a:t> </a:t>
            </a:r>
            <a:r>
              <a:rPr lang="ar-SA" dirty="0" smtClean="0"/>
              <a:t>المعادلات </a:t>
            </a:r>
            <a:r>
              <a:rPr lang="ar-SA" dirty="0"/>
              <a:t>الرئيسية للمصطلح "</a:t>
            </a:r>
            <a:r>
              <a:rPr lang="fr-FR" dirty="0" err="1" smtClean="0"/>
              <a:t>museology</a:t>
            </a:r>
            <a:r>
              <a:rPr lang="fr-FR" dirty="0" smtClean="0"/>
              <a:t>«</a:t>
            </a:r>
            <a:r>
              <a:rPr lang="ar-DZ" dirty="0" smtClean="0"/>
              <a:t/>
            </a:r>
            <a:br>
              <a:rPr lang="ar-DZ" dirty="0" smtClean="0"/>
            </a:br>
            <a:r>
              <a:rPr lang="fr-FR" b="1" dirty="0" smtClean="0"/>
              <a:t> </a:t>
            </a:r>
            <a:r>
              <a:rPr lang="ar-SA" b="1" dirty="0"/>
              <a:t>هي علم المتاحف أو دراسات المتحف </a:t>
            </a:r>
            <a:r>
              <a:rPr lang="ar-SA" b="1" dirty="0" smtClean="0"/>
              <a:t> </a:t>
            </a:r>
            <a:r>
              <a:rPr lang="fr-FR" dirty="0"/>
              <a:t>  </a:t>
            </a:r>
          </a:p>
        </p:txBody>
      </p:sp>
    </p:spTree>
    <p:extLst>
      <p:ext uri="{BB962C8B-B14F-4D97-AF65-F5344CB8AC3E}">
        <p14:creationId xmlns:p14="http://schemas.microsoft.com/office/powerpoint/2010/main" val="40460851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60648"/>
            <a:ext cx="8568952" cy="6322714"/>
          </a:xfrm>
        </p:spPr>
        <p:txBody>
          <a:bodyPr>
            <a:normAutofit fontScale="90000"/>
          </a:bodyPr>
          <a:lstStyle/>
          <a:p>
            <a:pPr rtl="1"/>
            <a:r>
              <a:rPr lang="ar-SA" b="1" dirty="0"/>
              <a:t>تعريف علم المتاحف</a:t>
            </a:r>
            <a:br>
              <a:rPr lang="ar-SA" b="1" dirty="0"/>
            </a:br>
            <a:r>
              <a:rPr lang="ar-SA" dirty="0"/>
              <a:t/>
            </a:r>
            <a:br>
              <a:rPr lang="ar-SA" dirty="0"/>
            </a:br>
            <a:r>
              <a:rPr lang="ar-SA" dirty="0"/>
              <a:t/>
            </a:r>
            <a:br>
              <a:rPr lang="ar-SA" dirty="0"/>
            </a:br>
            <a:r>
              <a:rPr lang="ar-SA" dirty="0"/>
              <a:t>علم </a:t>
            </a:r>
            <a:r>
              <a:rPr lang="ar-SA" dirty="0" smtClean="0"/>
              <a:t>المتاحف </a:t>
            </a:r>
            <a:r>
              <a:rPr lang="ar-DZ" dirty="0"/>
              <a:t>ه</a:t>
            </a:r>
            <a:r>
              <a:rPr lang="ar-SA" dirty="0" smtClean="0"/>
              <a:t>و </a:t>
            </a:r>
            <a:r>
              <a:rPr lang="ar-SA" dirty="0"/>
              <a:t>ذلك العلم الذي يقوم </a:t>
            </a:r>
            <a:r>
              <a:rPr lang="ar-SA" dirty="0" smtClean="0"/>
              <a:t>بدراسته </a:t>
            </a:r>
            <a:r>
              <a:rPr lang="ar-SA" dirty="0"/>
              <a:t>المتحف و تحديد مفهومه و طرق إنجازه و كيفية تطبيق المعايير الأساسية للإقامة العمارة المتحفية هذا من جهة و من جهة أخرى يعد علم المتاحف ذلك العلم الدّارس لأقسام المتحف و قاعات العرض المختلفة</a:t>
            </a:r>
            <a:br>
              <a:rPr lang="ar-SA" dirty="0"/>
            </a:br>
            <a:endParaRPr lang="fr-FR" dirty="0"/>
          </a:p>
        </p:txBody>
      </p:sp>
    </p:spTree>
    <p:extLst>
      <p:ext uri="{BB962C8B-B14F-4D97-AF65-F5344CB8AC3E}">
        <p14:creationId xmlns:p14="http://schemas.microsoft.com/office/powerpoint/2010/main" val="13122389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712968" cy="6250706"/>
          </a:xfrm>
        </p:spPr>
        <p:txBody>
          <a:bodyPr/>
          <a:lstStyle/>
          <a:p>
            <a:r>
              <a:rPr lang="ar-DZ" dirty="0"/>
              <a:t>كما يقوم أيضا بدراسة طرق و تقنيات العروض المتحفية و وسائل الحفظ لحماية المعروضات سواءا أكانت في العرض أو في المخازن أو في المخابر و  الاستنتاج فإن علم </a:t>
            </a:r>
            <a:r>
              <a:rPr lang="ar-DZ" dirty="0" smtClean="0"/>
              <a:t>المتاحف </a:t>
            </a:r>
            <a:r>
              <a:rPr lang="ar-DZ" dirty="0"/>
              <a:t>و كذا مجالات عملها. و لكننا تميز عدة علوم من علم </a:t>
            </a:r>
            <a:r>
              <a:rPr lang="ar-DZ" dirty="0" smtClean="0"/>
              <a:t>المتاحف </a:t>
            </a:r>
            <a:r>
              <a:rPr lang="ar-DZ" dirty="0"/>
              <a:t>كعلم العرض المتحفي الذي ظهر سنة 1993م، و علم الصوت المتحفي و غيرها من العلوم.</a:t>
            </a:r>
            <a:endParaRPr lang="fr-FR" dirty="0"/>
          </a:p>
        </p:txBody>
      </p:sp>
    </p:spTree>
    <p:extLst>
      <p:ext uri="{BB962C8B-B14F-4D97-AF65-F5344CB8AC3E}">
        <p14:creationId xmlns:p14="http://schemas.microsoft.com/office/powerpoint/2010/main" val="40659534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274638"/>
            <a:ext cx="8712968" cy="6466730"/>
          </a:xfrm>
        </p:spPr>
        <p:txBody>
          <a:bodyPr>
            <a:normAutofit/>
          </a:bodyPr>
          <a:lstStyle/>
          <a:p>
            <a:pPr rtl="1"/>
            <a:r>
              <a:rPr lang="ar-SA" b="1" dirty="0"/>
              <a:t>تعريف علم المتاحف حسب الباحثين</a:t>
            </a:r>
            <a:br>
              <a:rPr lang="ar-SA" b="1" dirty="0"/>
            </a:br>
            <a:r>
              <a:rPr lang="ar-SA" dirty="0"/>
              <a:t/>
            </a:r>
            <a:br>
              <a:rPr lang="ar-SA" dirty="0"/>
            </a:br>
            <a:r>
              <a:rPr lang="ar-SA" dirty="0"/>
              <a:t>هناك اختلاف بين الباحثين في مجال علم المتاحف حول تعريفه و التي أبرزها تتمثل في:</a:t>
            </a:r>
            <a:br>
              <a:rPr lang="ar-SA" dirty="0"/>
            </a:br>
            <a:r>
              <a:rPr lang="ar-SA" u="sng" dirty="0">
                <a:solidFill>
                  <a:srgbClr val="FF0000"/>
                </a:solidFill>
              </a:rPr>
              <a:t>تعريف الباحث " </a:t>
            </a:r>
            <a:r>
              <a:rPr lang="ar-SA" u="sng" dirty="0" err="1">
                <a:solidFill>
                  <a:srgbClr val="FF0000"/>
                </a:solidFill>
              </a:rPr>
              <a:t>بيرج</a:t>
            </a:r>
            <a:r>
              <a:rPr lang="ar-SA" u="sng" dirty="0">
                <a:solidFill>
                  <a:srgbClr val="FF0000"/>
                </a:solidFill>
              </a:rPr>
              <a:t> </a:t>
            </a:r>
            <a:r>
              <a:rPr lang="ar-SA" u="sng" dirty="0" err="1">
                <a:solidFill>
                  <a:srgbClr val="FF0000"/>
                </a:solidFill>
              </a:rPr>
              <a:t>بيسكولان</a:t>
            </a:r>
            <a:r>
              <a:rPr lang="ar-SA" u="sng" dirty="0">
                <a:solidFill>
                  <a:srgbClr val="FF0000"/>
                </a:solidFill>
              </a:rPr>
              <a:t> ":</a:t>
            </a:r>
            <a:r>
              <a:rPr lang="ar-SA" dirty="0"/>
              <a:t> " علم المتاحف هو علم تثقيفي علمي تطبيقي يؤكد كل المظاهر ووظائف الجمالية و التجارب العلمية و الإدارية ..."</a:t>
            </a:r>
            <a:br>
              <a:rPr lang="ar-SA" dirty="0"/>
            </a:br>
            <a:endParaRPr lang="fr-FR" dirty="0"/>
          </a:p>
        </p:txBody>
      </p:sp>
    </p:spTree>
    <p:extLst>
      <p:ext uri="{BB962C8B-B14F-4D97-AF65-F5344CB8AC3E}">
        <p14:creationId xmlns:p14="http://schemas.microsoft.com/office/powerpoint/2010/main" val="2792093992"/>
      </p:ext>
    </p:extLst>
  </p:cSld>
  <p:clrMapOvr>
    <a:masterClrMapping/>
  </p:clrMapOvr>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237</TotalTime>
  <Words>305</Words>
  <Application>Microsoft Office PowerPoint</Application>
  <PresentationFormat>Affichage à l'écran (4:3)</PresentationFormat>
  <Paragraphs>16</Paragraphs>
  <Slides>16</Slides>
  <Notes>0</Notes>
  <HiddenSlides>0</HiddenSlides>
  <MMClips>0</MMClips>
  <ScaleCrop>false</ScaleCrop>
  <HeadingPairs>
    <vt:vector size="4" baseType="variant">
      <vt:variant>
        <vt:lpstr>Thème</vt:lpstr>
      </vt:variant>
      <vt:variant>
        <vt:i4>1</vt:i4>
      </vt:variant>
      <vt:variant>
        <vt:lpstr>Titres des diapositives</vt:lpstr>
      </vt:variant>
      <vt:variant>
        <vt:i4>16</vt:i4>
      </vt:variant>
    </vt:vector>
  </HeadingPairs>
  <TitlesOfParts>
    <vt:vector size="17" baseType="lpstr">
      <vt:lpstr>Thème Office</vt:lpstr>
      <vt:lpstr>المحاضرة الأولي  مفهوم علم المتاحف</vt:lpstr>
      <vt:lpstr>مفهوم علم المتاحف علم المتاحف هو العلم المختص بدراسة المتحف وتحديد مفهومه والطرق التي تُمكن من إنجازه والكيفية الصحيحة لتطبيق الضوابط والمعايير الأساسية لإقامة ما يخص العمارة المتحفية. </vt:lpstr>
      <vt:lpstr>ومن جهة أخرى يعتبر علم المتاحف هو العلم الذي يدرس أقسام المتحف والقاعات المختلفة الخاصة بالعرض، ويقوم علم المتاحف أيضاً بدراسة الطرق والتقنيات الخاصة بالعروض المتحفية والوسائل الصحيحة  لحماية ما يعرض بالمتحف، ووسائل الحفظ تهتم بحفظ ما في العرض أو في المخازن أو القطع الموجودة في المختبرات</vt:lpstr>
      <vt:lpstr>وفقا لأصل المصطلح ، يشير علم المتاحف إلى "دراسة المتحف" أو "الانضباط الذي يدرس المتاحف"إذا لا بد من تمييزها عن استخدام museography التي تتمثل في تحديد ووصف وتحليل مفهوم المعرض وبنيته وعمله وسينوغرافيا الذي يجمع بين الجوانب الرسمية والمادية والتقنية للتخطيط المكاني.</vt:lpstr>
      <vt:lpstr>من 1950، يستخدم مصطلح museology على نحو متزايد في جميع أنحاء العالم. هناك خمسة معاني:في البلدان الناطقة باللغة الإنجليزية وبلدان أمريكا اللاتينية ، يشير مصطلح علم المتاحف إلى "كل ما يتعلق بالمتحف".في الجامعات الغربية ، يشير علم المتاحف بشكل أكثر تحديدًا إلى جوهره كـ "علم للمتاحف". في دول شرق من 1960، أصبح علم المتاحف عملية علمية حقيقة الغرض منها هو دراسة"الإنسان وواقعه المعاش بفتراته المختلفة" </vt:lpstr>
      <vt:lpstr>في الثمانينيات ، يؤكد علم المتاحف الجديد على الوظيفة الاجتماعية للمتحف وطابعه متعدد التخصصات. بشكل عام ، يشير علم المتاحف إلى جميع الأفكار والنظريات المتعلقة بما يسمى حقل المتحف. المعادلات الرئيسية للمصطلح "museology«  هي علم المتاحف أو دراسات المتحف    </vt:lpstr>
      <vt:lpstr>تعريف علم المتاحف   علم المتاحف هو ذلك العلم الذي يقوم بدراسته المتحف و تحديد مفهومه و طرق إنجازه و كيفية تطبيق المعايير الأساسية للإقامة العمارة المتحفية هذا من جهة و من جهة أخرى يعد علم المتاحف ذلك العلم الدّارس لأقسام المتحف و قاعات العرض المختلفة </vt:lpstr>
      <vt:lpstr>كما يقوم أيضا بدراسة طرق و تقنيات العروض المتحفية و وسائل الحفظ لحماية المعروضات سواءا أكانت في العرض أو في المخازن أو في المخابر و  الاستنتاج فإن علم المتاحف و كذا مجالات عملها. و لكننا تميز عدة علوم من علم المتاحف كعلم العرض المتحفي الذي ظهر سنة 1993م، و علم الصوت المتحفي و غيرها من العلوم.</vt:lpstr>
      <vt:lpstr>تعريف علم المتاحف حسب الباحثين  هناك اختلاف بين الباحثين في مجال علم المتاحف حول تعريفه و التي أبرزها تتمثل في: تعريف الباحث " بيرج بيسكولان ": " علم المتاحف هو علم تثقيفي علمي تطبيقي يؤكد كل المظاهر ووظائف الجمالية و التجارب العلمية و الإدارية ..." </vt:lpstr>
      <vt:lpstr>تعريف الباحث " جوزيف سكالا ": " علم المتاحف هو دراسة كاملة لكل الوظائف الجمالية و التجريبية و العلمية و الإدارية ..."</vt:lpstr>
      <vt:lpstr>تعريف الباحث " كلاوس " : " علم المتاحف هو دراسة تثقيفية اجتماعية علمية تنمو تدريجيا و يتعلق الأمر بالقوانين و المبادئ و الطرق للاقتناء و المحافظة و الدراسة و البحث و عرض القطع الأصلية المنقولة من الطبيعة إلى المتحف "</vt:lpstr>
      <vt:lpstr>تعريف الباحث " رينولدز " : " علم المتاحف هو علم في مرحلة الجنين "</vt:lpstr>
      <vt:lpstr>نشأة علم المتاحف   يعد علم المتاحف من بين العلوم و الفروع الأساسية و الركيزة المهمة في علم الآثار و هو جزء لا يتجزأ منه، أما فكرة ظهور علم المتاحف بدأت في بداية القرن 18م و كان ذلك بفضل التاجر الألماني ( كاسبر نايكل )  </vt:lpstr>
      <vt:lpstr>الذي كان يقوم بجمع التحف الأثرية بمختلف أنواعها و المحافظة عليها و تصنيفها تصنيف بحسب المادة الأثرية و بهذا يمكننا القول بأن التاجر الألماني قد تَكَوّن بنفسه من خلال ممارسته العلمية و العملية، إذ ألّف كتابا سنة 1727م و كان عنوانه :"موزيوغرافيا" باللغة الألمانية و الذي يتضمن على طرق المحافظة على المجموعة على المجموعة الأثرية و التي كانت تجمع من طرف الهواة.</vt:lpstr>
      <vt:lpstr>و بفضل التاجر الألماني ظهرت فكرة الإهتمام بعلم المتاحف خاصة في الدول الغربية منها على غرار فرنسا، ألمانيا، إيطاليا، الولايات المتحدة الأمريكية و غيرها من الدول مع العلم أن لكل دولة من الدول المقدمة نظرته الخاصة عن علم المتاحف فمنها من يربطه بالتقاليد و بافنون الشعبية و منها ما يربطها بالتعليم و التربية و نشر الثقافة و تعميم المعرفة في أوساط الجمهور بحيث ساهمت كل هذه العوامل في ظهور علم المتاحف كعلم قائم بحد ذاته من الصعيد الوطني إلى الصعيد العالمي</vt:lpstr>
      <vt:lpstr>إنتـــــــــــــــــــــــــــهى</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المحاضرة الأولي  مفهوم علم المتاحف</dc:title>
  <dc:creator>aicha</dc:creator>
  <cp:lastModifiedBy>pc</cp:lastModifiedBy>
  <cp:revision>15</cp:revision>
  <dcterms:created xsi:type="dcterms:W3CDTF">2023-01-28T10:25:19Z</dcterms:created>
  <dcterms:modified xsi:type="dcterms:W3CDTF">2023-02-19T09:31:51Z</dcterms:modified>
</cp:coreProperties>
</file>