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70" r:id="rId3"/>
    <p:sldId id="266" r:id="rId4"/>
    <p:sldId id="268" r:id="rId5"/>
    <p:sldId id="279" r:id="rId6"/>
    <p:sldId id="272" r:id="rId7"/>
    <p:sldId id="267" r:id="rId8"/>
    <p:sldId id="258" r:id="rId9"/>
    <p:sldId id="261" r:id="rId10"/>
    <p:sldId id="280" r:id="rId11"/>
    <p:sldId id="262" r:id="rId12"/>
    <p:sldId id="263" r:id="rId13"/>
    <p:sldId id="281" r:id="rId14"/>
    <p:sldId id="282" r:id="rId15"/>
  </p:sldIdLst>
  <p:sldSz cx="14630400" cy="8229600"/>
  <p:notesSz cx="8229600" cy="14630400"/>
  <p:embeddedFontLst>
    <p:embeddedFont>
      <p:font typeface="Open Sans" panose="020B0606030504020204" pitchFamily="34" charset="0"/>
      <p:regular r:id="rId17"/>
      <p:bold r:id="rId18"/>
      <p:italic r:id="rId19"/>
      <p:boldItalic r:id="rId20"/>
    </p:embeddedFont>
    <p:embeddedFont>
      <p:font typeface="Red Hat Text" panose="020B0604020202020204" charset="0"/>
      <p:regular r:id="rId21"/>
    </p:embeddedFont>
    <p:embeddedFont>
      <p:font typeface="Roboto Bold" panose="02000000000000000000" pitchFamily="2" charset="0"/>
      <p:bold r:id="rId22"/>
    </p:embeddedFont>
    <p:embeddedFont>
      <p:font typeface="Roboto Light" panose="02000000000000000000" pitchFamily="2" charset="0"/>
      <p:regular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amouderas@gmail.com" initials="" lastIdx="1" clrIdx="0">
    <p:extLst>
      <p:ext uri="{19B8F6BF-5375-455C-9EA6-DF929625EA0E}">
        <p15:presenceInfo xmlns:p15="http://schemas.microsoft.com/office/powerpoint/2012/main" userId="6c64b97ced5ef8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FF0000"/>
    <a:srgbClr val="FF99FF"/>
    <a:srgbClr val="FF0066"/>
    <a:srgbClr val="FFCC66"/>
    <a:srgbClr val="FFFFCC"/>
    <a:srgbClr val="002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10"/>
  </p:normalViewPr>
  <p:slideViewPr>
    <p:cSldViewPr snapToGrid="0" snapToObjects="1">
      <p:cViewPr varScale="1">
        <p:scale>
          <a:sx n="72" d="100"/>
          <a:sy n="72" d="100"/>
        </p:scale>
        <p:origin x="6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7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70772-AB9E-F4D9-C86A-EFC36561F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6C490-DC81-9329-E67C-912BB4BCE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3ED71-2377-4712-5583-B5AC297A3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CF3CD2-8E68-4123-A7D9-48E54048206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52428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F5DE-894B-8243-4020-2A05BB102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D1B02-1CC0-E9BD-C363-F4E43EF01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DB837-CF53-FCA7-053C-FDE239F20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10E9C-95CC-A106-1136-7EA82C6C03F2}"/>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46666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4A416-1150-D3B4-1676-CD2DB32C6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C28F1-BBD8-20C9-640F-2F6B4DC56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873FD-7D44-A536-A982-C2E3E3D0E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FE940C-72B8-DF38-6515-C83C06622315}"/>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91482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CD88E-8545-ED0D-AAA4-D44138B4C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5F8B3-38D2-48C0-72E8-3DE8E510F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08F98-E9D0-25F5-B698-22E611CDC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9725A-19C3-24F5-A9F4-2A612E410500}"/>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44707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313C-2B90-24D0-1BCC-C2AB0260D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D2039-B8FC-577F-93D6-AC93F00AA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D207-F2E0-872C-8C76-8BBD43712A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B8974-37E1-9C54-7A29-2EDC3AE0C937}"/>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09945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1B977-A1EE-1B84-37A7-77823D730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E29F9-5994-37A3-FE9E-7AC077DC3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27C31-D872-EF22-7C86-53EAE5C0E9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D74F98-87AC-81B0-8AA5-3C5FA2CDAD0B}"/>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48254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826294" y="238372"/>
            <a:ext cx="13618576" cy="2874645"/>
          </a:xfrm>
          <a:prstGeom prst="rect">
            <a:avLst/>
          </a:prstGeom>
          <a:noFill/>
          <a:ln/>
        </p:spPr>
        <p:txBody>
          <a:bodyPr wrap="square" lIns="0" tIns="0" rIns="0" bIns="0" rtlCol="0" anchor="t"/>
          <a:lstStyle/>
          <a:p>
            <a:pPr marL="0" indent="0" algn="ctr">
              <a:lnSpc>
                <a:spcPts val="7500"/>
              </a:lnSpc>
              <a:buNone/>
            </a:pPr>
            <a:r>
              <a:rPr lang="en-US" sz="6000" b="1" dirty="0">
                <a:solidFill>
                  <a:srgbClr val="FFFF00"/>
                </a:solidFill>
                <a:latin typeface="Red Hat Text" pitchFamily="34" charset="0"/>
                <a:ea typeface="Red Hat Text" pitchFamily="34" charset="-122"/>
                <a:cs typeface="Red Hat Text" pitchFamily="34" charset="-120"/>
              </a:rPr>
              <a:t>Les Enzymes Microbiennes d'Intérêt Industriel</a:t>
            </a:r>
            <a:endParaRPr lang="en-US" sz="6000" b="1" dirty="0">
              <a:solidFill>
                <a:srgbClr val="FFFF00"/>
              </a:solidFill>
            </a:endParaRPr>
          </a:p>
        </p:txBody>
      </p:sp>
      <p:sp>
        <p:nvSpPr>
          <p:cNvPr id="5" name="Text 1"/>
          <p:cNvSpPr/>
          <p:nvPr/>
        </p:nvSpPr>
        <p:spPr>
          <a:xfrm>
            <a:off x="258417" y="2104794"/>
            <a:ext cx="14113565" cy="3021330"/>
          </a:xfrm>
          <a:prstGeom prst="rect">
            <a:avLst/>
          </a:prstGeom>
          <a:noFill/>
          <a:ln/>
        </p:spPr>
        <p:txBody>
          <a:bodyPr wrap="square" lIns="0" tIns="0" rIns="0" bIns="0" rtlCol="0" anchor="t"/>
          <a:lstStyle/>
          <a:p>
            <a:pPr marL="0" indent="0" algn="just">
              <a:lnSpc>
                <a:spcPct val="150000"/>
              </a:lnSpc>
              <a:buNone/>
            </a:pPr>
            <a:r>
              <a:rPr lang="en-US" sz="3200" dirty="0">
                <a:solidFill>
                  <a:schemeClr val="bg1"/>
                </a:solidFill>
                <a:latin typeface="Times New Roman" panose="02020603050405020304" pitchFamily="18" charset="0"/>
                <a:ea typeface="Roboto Light" pitchFamily="34" charset="-122"/>
                <a:cs typeface="Times New Roman" panose="02020603050405020304" pitchFamily="18" charset="0"/>
              </a:rPr>
              <a:t>Les enzymes microbiennes, ces protéines biocatalytiques produites par des micro-organismes, occupent une place de plus en plus importante dans l'industrie moderne. Leur capacité à catalyser des réactions chimiques spécifiques à des températures et des pH optimaux les rend particulièrement attractives pour </a:t>
            </a:r>
            <a:r>
              <a:rPr lang="en-US" sz="3200" dirty="0" err="1">
                <a:solidFill>
                  <a:schemeClr val="bg1"/>
                </a:solidFill>
                <a:latin typeface="Times New Roman" panose="02020603050405020304" pitchFamily="18" charset="0"/>
                <a:ea typeface="Roboto Light" pitchFamily="34" charset="-122"/>
                <a:cs typeface="Times New Roman" panose="02020603050405020304" pitchFamily="18" charset="0"/>
              </a:rPr>
              <a:t>diverses</a:t>
            </a:r>
            <a:r>
              <a:rPr lang="en-US" sz="3200" dirty="0">
                <a:solidFill>
                  <a:schemeClr val="bg1"/>
                </a:solidFill>
                <a:latin typeface="Times New Roman" panose="02020603050405020304" pitchFamily="18" charset="0"/>
                <a:ea typeface="Roboto Light" pitchFamily="34" charset="-122"/>
                <a:cs typeface="Times New Roman" panose="02020603050405020304" pitchFamily="18" charset="0"/>
              </a:rPr>
              <a:t> applications </a:t>
            </a:r>
            <a:r>
              <a:rPr lang="en-US" sz="3200" dirty="0" err="1">
                <a:solidFill>
                  <a:schemeClr val="bg1"/>
                </a:solidFill>
                <a:latin typeface="Times New Roman" panose="02020603050405020304" pitchFamily="18" charset="0"/>
                <a:ea typeface="Roboto Light" pitchFamily="34" charset="-122"/>
                <a:cs typeface="Times New Roman" panose="02020603050405020304" pitchFamily="18" charset="0"/>
              </a:rPr>
              <a:t>industrielles</a:t>
            </a:r>
            <a:r>
              <a:rPr lang="en-US" sz="3200" dirty="0">
                <a:solidFill>
                  <a:schemeClr val="bg1"/>
                </a:solidFill>
                <a:latin typeface="Times New Roman" panose="02020603050405020304" pitchFamily="18" charset="0"/>
                <a:ea typeface="Roboto Light" pitchFamily="34" charset="-122"/>
                <a:cs typeface="Times New Roman" panose="02020603050405020304" pitchFamily="18" charset="0"/>
              </a:rPr>
              <a:t>. Du secteur alimentaire à celui de la pharmaceutique, ces biocatalyseurs révolutionnent les procédés de production et ouvrent de nouvelles perspectives pour le développement de produits innovants et durables</a:t>
            </a:r>
            <a:r>
              <a:rPr lang="en-US" sz="2000" dirty="0">
                <a:solidFill>
                  <a:schemeClr val="bg1"/>
                </a:solidFill>
                <a:latin typeface="Times New Roman" panose="02020603050405020304" pitchFamily="18" charset="0"/>
                <a:ea typeface="Roboto Light" pitchFamily="34" charset="-122"/>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Text 4"/>
          <p:cNvSpPr/>
          <p:nvPr/>
        </p:nvSpPr>
        <p:spPr>
          <a:xfrm>
            <a:off x="12171640" y="7691889"/>
            <a:ext cx="2458760" cy="413147"/>
          </a:xfrm>
          <a:prstGeom prst="rect">
            <a:avLst/>
          </a:prstGeom>
          <a:solidFill>
            <a:srgbClr val="002465"/>
          </a:solidFill>
          <a:ln/>
        </p:spPr>
        <p:txBody>
          <a:bodyPr wrap="none" lIns="0" tIns="0" rIns="0" bIns="0" rtlCol="0" anchor="t"/>
          <a:lstStyle/>
          <a:p>
            <a:pPr marL="0" indent="0" algn="ctr">
              <a:lnSpc>
                <a:spcPts val="3250"/>
              </a:lnSpc>
              <a:buNone/>
            </a:pPr>
            <a:r>
              <a:rPr lang="en-US" sz="2300" b="1" dirty="0" err="1">
                <a:solidFill>
                  <a:schemeClr val="bg1"/>
                </a:solidFill>
                <a:latin typeface="Roboto Bold" pitchFamily="34" charset="0"/>
                <a:ea typeface="Roboto Bold" pitchFamily="34" charset="-122"/>
                <a:cs typeface="Roboto Bold" pitchFamily="34" charset="-120"/>
              </a:rPr>
              <a:t>Mouderas</a:t>
            </a:r>
            <a:r>
              <a:rPr lang="en-US" sz="2300" b="1" dirty="0">
                <a:solidFill>
                  <a:schemeClr val="bg1"/>
                </a:solidFill>
                <a:latin typeface="Roboto Bold" pitchFamily="34" charset="0"/>
                <a:ea typeface="Roboto Bold" pitchFamily="34" charset="-122"/>
                <a:cs typeface="Roboto Bold" pitchFamily="34" charset="-120"/>
              </a:rPr>
              <a:t> F.</a:t>
            </a:r>
            <a:endParaRPr lang="en-US" sz="23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FE57828-8947-8567-F44C-B583BEF04375}"/>
              </a:ext>
            </a:extLst>
          </p:cNvPr>
          <p:cNvPicPr>
            <a:picLocks noChangeAspect="1"/>
          </p:cNvPicPr>
          <p:nvPr/>
        </p:nvPicPr>
        <p:blipFill>
          <a:blip r:embed="rId2"/>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 0">
            <a:extLst>
              <a:ext uri="{FF2B5EF4-FFF2-40B4-BE49-F238E27FC236}">
                <a16:creationId xmlns:a16="http://schemas.microsoft.com/office/drawing/2014/main" id="{A94F3CC1-83F1-6A65-B44A-50837038C4D8}"/>
              </a:ext>
            </a:extLst>
          </p:cNvPr>
          <p:cNvSpPr/>
          <p:nvPr/>
        </p:nvSpPr>
        <p:spPr>
          <a:xfrm>
            <a:off x="727829" y="571857"/>
            <a:ext cx="11252121" cy="611624"/>
          </a:xfrm>
          <a:prstGeom prst="rect">
            <a:avLst/>
          </a:prstGeom>
          <a:noFill/>
          <a:ln/>
        </p:spPr>
        <p:txBody>
          <a:bodyPr wrap="none" lIns="0" tIns="0" rIns="0" bIns="0" rtlCol="0" anchor="t"/>
          <a:lstStyle/>
          <a:p>
            <a:pPr marL="0" indent="0">
              <a:lnSpc>
                <a:spcPts val="4800"/>
              </a:lnSpc>
              <a:buNone/>
            </a:pPr>
            <a:r>
              <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rPr>
              <a:t>Procédés de Production des Enzymes </a:t>
            </a:r>
            <a:r>
              <a:rPr lang="en-US" sz="4800" b="1" dirty="0" err="1">
                <a:solidFill>
                  <a:srgbClr val="FFFF00"/>
                </a:solidFill>
                <a:latin typeface="Times New Roman" panose="02020603050405020304" pitchFamily="18" charset="0"/>
                <a:ea typeface="Red Hat Text" pitchFamily="34" charset="-122"/>
                <a:cs typeface="Times New Roman" panose="02020603050405020304" pitchFamily="18" charset="0"/>
              </a:rPr>
              <a:t>Microbiennes</a:t>
            </a:r>
            <a:endPar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4" name="Shape 1">
            <a:extLst>
              <a:ext uri="{FF2B5EF4-FFF2-40B4-BE49-F238E27FC236}">
                <a16:creationId xmlns:a16="http://schemas.microsoft.com/office/drawing/2014/main" id="{846C1B0C-0B56-DBC5-4766-42843D58F2BA}"/>
              </a:ext>
            </a:extLst>
          </p:cNvPr>
          <p:cNvSpPr/>
          <p:nvPr/>
        </p:nvSpPr>
        <p:spPr>
          <a:xfrm>
            <a:off x="727829" y="4629626"/>
            <a:ext cx="13174742" cy="22860"/>
          </a:xfrm>
          <a:prstGeom prst="roundRect">
            <a:avLst>
              <a:gd name="adj" fmla="val 136471"/>
            </a:avLst>
          </a:prstGeom>
          <a:solidFill>
            <a:srgbClr val="D9CECE"/>
          </a:solidFill>
          <a:ln/>
        </p:spPr>
      </p:sp>
      <p:sp>
        <p:nvSpPr>
          <p:cNvPr id="5" name="Shape 2">
            <a:extLst>
              <a:ext uri="{FF2B5EF4-FFF2-40B4-BE49-F238E27FC236}">
                <a16:creationId xmlns:a16="http://schemas.microsoft.com/office/drawing/2014/main" id="{11762869-2AE3-8826-0BEF-DC4DF4B897B1}"/>
              </a:ext>
            </a:extLst>
          </p:cNvPr>
          <p:cNvSpPr/>
          <p:nvPr/>
        </p:nvSpPr>
        <p:spPr>
          <a:xfrm>
            <a:off x="3958114" y="3901797"/>
            <a:ext cx="22860" cy="727829"/>
          </a:xfrm>
          <a:prstGeom prst="roundRect">
            <a:avLst>
              <a:gd name="adj" fmla="val 136471"/>
            </a:avLst>
          </a:prstGeom>
          <a:solidFill>
            <a:srgbClr val="D9CECE"/>
          </a:solidFill>
          <a:ln/>
        </p:spPr>
      </p:sp>
      <p:sp>
        <p:nvSpPr>
          <p:cNvPr id="6" name="Shape 3">
            <a:extLst>
              <a:ext uri="{FF2B5EF4-FFF2-40B4-BE49-F238E27FC236}">
                <a16:creationId xmlns:a16="http://schemas.microsoft.com/office/drawing/2014/main" id="{945AF0CC-9869-5911-472D-31F1C853FB4D}"/>
              </a:ext>
            </a:extLst>
          </p:cNvPr>
          <p:cNvSpPr/>
          <p:nvPr/>
        </p:nvSpPr>
        <p:spPr>
          <a:xfrm>
            <a:off x="3735586" y="4395668"/>
            <a:ext cx="467916" cy="467916"/>
          </a:xfrm>
          <a:prstGeom prst="roundRect">
            <a:avLst>
              <a:gd name="adj" fmla="val 6667"/>
            </a:avLst>
          </a:prstGeom>
          <a:solidFill>
            <a:srgbClr val="F3E8E8"/>
          </a:solidFill>
          <a:ln/>
        </p:spPr>
      </p:sp>
      <p:sp>
        <p:nvSpPr>
          <p:cNvPr id="7" name="Text 4">
            <a:extLst>
              <a:ext uri="{FF2B5EF4-FFF2-40B4-BE49-F238E27FC236}">
                <a16:creationId xmlns:a16="http://schemas.microsoft.com/office/drawing/2014/main" id="{0A6A82B9-E3C1-0586-1182-75DE45A7A7DB}"/>
              </a:ext>
            </a:extLst>
          </p:cNvPr>
          <p:cNvSpPr/>
          <p:nvPr/>
        </p:nvSpPr>
        <p:spPr>
          <a:xfrm>
            <a:off x="3924419" y="4482822"/>
            <a:ext cx="90130" cy="293608"/>
          </a:xfrm>
          <a:prstGeom prst="rect">
            <a:avLst/>
          </a:prstGeom>
          <a:noFill/>
          <a:ln/>
        </p:spPr>
        <p:txBody>
          <a:bodyPr wrap="none" lIns="0" tIns="0" rIns="0" bIns="0" rtlCol="0" anchor="t"/>
          <a:lstStyle/>
          <a:p>
            <a:pPr marL="0" indent="0" algn="ctr">
              <a:lnSpc>
                <a:spcPts val="2300"/>
              </a:lnSpc>
              <a:buNone/>
            </a:pPr>
            <a:r>
              <a:rPr lang="en-US" sz="2300" dirty="0">
                <a:solidFill>
                  <a:srgbClr val="3B3535"/>
                </a:solidFill>
                <a:latin typeface="Red Hat Text" pitchFamily="34" charset="0"/>
                <a:ea typeface="Red Hat Text" pitchFamily="34" charset="-122"/>
                <a:cs typeface="Red Hat Text" pitchFamily="34" charset="-120"/>
              </a:rPr>
              <a:t>1</a:t>
            </a:r>
            <a:endParaRPr lang="en-US" sz="2300" dirty="0"/>
          </a:p>
        </p:txBody>
      </p:sp>
      <p:sp>
        <p:nvSpPr>
          <p:cNvPr id="8" name="Text 5">
            <a:extLst>
              <a:ext uri="{FF2B5EF4-FFF2-40B4-BE49-F238E27FC236}">
                <a16:creationId xmlns:a16="http://schemas.microsoft.com/office/drawing/2014/main" id="{76E60C21-E8F6-CE5F-A90E-7EAF9C2082CA}"/>
              </a:ext>
            </a:extLst>
          </p:cNvPr>
          <p:cNvSpPr/>
          <p:nvPr/>
        </p:nvSpPr>
        <p:spPr>
          <a:xfrm>
            <a:off x="1937625" y="1599367"/>
            <a:ext cx="3283506" cy="305753"/>
          </a:xfrm>
          <a:prstGeom prst="rect">
            <a:avLst/>
          </a:prstGeom>
          <a:noFill/>
          <a:ln/>
        </p:spPr>
        <p:txBody>
          <a:bodyPr wrap="none" lIns="0" tIns="0" rIns="0" bIns="0" rtlCol="0" anchor="t"/>
          <a:lstStyle/>
          <a:p>
            <a:pPr marL="0" indent="0" algn="ctr">
              <a:lnSpc>
                <a:spcPts val="2400"/>
              </a:lnSpc>
              <a:buNone/>
            </a:pPr>
            <a:r>
              <a:rPr lang="en-US" sz="3200" b="1" dirty="0">
                <a:solidFill>
                  <a:srgbClr val="FFFF00"/>
                </a:solidFill>
                <a:latin typeface="Red Hat Text" pitchFamily="34" charset="0"/>
                <a:ea typeface="Red Hat Text" pitchFamily="34" charset="-122"/>
                <a:cs typeface="Red Hat Text" pitchFamily="34" charset="-120"/>
              </a:rPr>
              <a:t>Culture des Micro-</a:t>
            </a:r>
            <a:r>
              <a:rPr lang="en-US" sz="3200" b="1" dirty="0" err="1">
                <a:solidFill>
                  <a:srgbClr val="FFFF00"/>
                </a:solidFill>
                <a:latin typeface="Red Hat Text" pitchFamily="34" charset="0"/>
                <a:ea typeface="Red Hat Text" pitchFamily="34" charset="-122"/>
                <a:cs typeface="Red Hat Text" pitchFamily="34" charset="-120"/>
              </a:rPr>
              <a:t>organismes</a:t>
            </a:r>
            <a:endParaRPr lang="en-US" sz="3200" b="1" dirty="0">
              <a:solidFill>
                <a:srgbClr val="FFFF00"/>
              </a:solidFill>
              <a:latin typeface="Red Hat Text" pitchFamily="34" charset="0"/>
              <a:ea typeface="Red Hat Text" pitchFamily="34" charset="-122"/>
              <a:cs typeface="Red Hat Text" pitchFamily="34" charset="-120"/>
            </a:endParaRPr>
          </a:p>
        </p:txBody>
      </p:sp>
      <p:sp>
        <p:nvSpPr>
          <p:cNvPr id="9" name="Text 6">
            <a:extLst>
              <a:ext uri="{FF2B5EF4-FFF2-40B4-BE49-F238E27FC236}">
                <a16:creationId xmlns:a16="http://schemas.microsoft.com/office/drawing/2014/main" id="{404CB07A-8CF2-A7AD-7CDB-AEAA5CE2B2D0}"/>
              </a:ext>
            </a:extLst>
          </p:cNvPr>
          <p:cNvSpPr/>
          <p:nvPr/>
        </p:nvSpPr>
        <p:spPr>
          <a:xfrm>
            <a:off x="155382" y="2029897"/>
            <a:ext cx="6847993" cy="1663898"/>
          </a:xfrm>
          <a:prstGeom prst="rect">
            <a:avLst/>
          </a:prstGeom>
          <a:noFill/>
          <a:ln/>
        </p:spPr>
        <p:txBody>
          <a:bodyPr wrap="square" lIns="0" tIns="0" rIns="0" bIns="0" rtlCol="0" anchor="t"/>
          <a:lstStyle/>
          <a:p>
            <a:pPr marL="0" indent="0" algn="just">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 processus commence par la culture de micro-organismes spécifiques dans des milieux nutritifs optimisés pour la production d'enzymes. Les conditions de culture, telles que la température, le pH et l'aération, sont soigneusement contrôlées pour maximiser la production </a:t>
            </a:r>
            <a:r>
              <a:rPr lang="en-US" sz="2400" dirty="0" err="1">
                <a:solidFill>
                  <a:schemeClr val="bg1"/>
                </a:solidFill>
                <a:latin typeface="Times New Roman" panose="02020603050405020304" pitchFamily="18" charset="0"/>
                <a:ea typeface="Roboto Light" pitchFamily="34" charset="-122"/>
                <a:cs typeface="Times New Roman" panose="02020603050405020304" pitchFamily="18" charset="0"/>
              </a:rPr>
              <a:t>d'enzymes</a:t>
            </a: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a:t>
            </a:r>
          </a:p>
        </p:txBody>
      </p:sp>
      <p:sp>
        <p:nvSpPr>
          <p:cNvPr id="10" name="Shape 8">
            <a:extLst>
              <a:ext uri="{FF2B5EF4-FFF2-40B4-BE49-F238E27FC236}">
                <a16:creationId xmlns:a16="http://schemas.microsoft.com/office/drawing/2014/main" id="{57424099-9012-F03E-3EF7-98976EA6D2CC}"/>
              </a:ext>
            </a:extLst>
          </p:cNvPr>
          <p:cNvSpPr/>
          <p:nvPr/>
        </p:nvSpPr>
        <p:spPr>
          <a:xfrm>
            <a:off x="7081242" y="4395668"/>
            <a:ext cx="467916" cy="467916"/>
          </a:xfrm>
          <a:prstGeom prst="roundRect">
            <a:avLst>
              <a:gd name="adj" fmla="val 6667"/>
            </a:avLst>
          </a:prstGeom>
          <a:solidFill>
            <a:srgbClr val="F3E8E8"/>
          </a:solidFill>
          <a:ln/>
        </p:spPr>
      </p:sp>
      <p:sp>
        <p:nvSpPr>
          <p:cNvPr id="11" name="Text 9">
            <a:extLst>
              <a:ext uri="{FF2B5EF4-FFF2-40B4-BE49-F238E27FC236}">
                <a16:creationId xmlns:a16="http://schemas.microsoft.com/office/drawing/2014/main" id="{6925AC09-6977-AED8-2635-0DF43A8A0079}"/>
              </a:ext>
            </a:extLst>
          </p:cNvPr>
          <p:cNvSpPr/>
          <p:nvPr/>
        </p:nvSpPr>
        <p:spPr>
          <a:xfrm>
            <a:off x="7234714" y="4482822"/>
            <a:ext cx="160853" cy="293608"/>
          </a:xfrm>
          <a:prstGeom prst="rect">
            <a:avLst/>
          </a:prstGeom>
          <a:noFill/>
          <a:ln/>
        </p:spPr>
        <p:txBody>
          <a:bodyPr wrap="none" lIns="0" tIns="0" rIns="0" bIns="0" rtlCol="0" anchor="t"/>
          <a:lstStyle/>
          <a:p>
            <a:pPr marL="0" indent="0" algn="ctr">
              <a:lnSpc>
                <a:spcPts val="2300"/>
              </a:lnSpc>
              <a:buNone/>
            </a:pPr>
            <a:r>
              <a:rPr lang="en-US" sz="2300" dirty="0">
                <a:solidFill>
                  <a:srgbClr val="3B3535"/>
                </a:solidFill>
                <a:latin typeface="Red Hat Text" pitchFamily="34" charset="0"/>
                <a:ea typeface="Red Hat Text" pitchFamily="34" charset="-122"/>
                <a:cs typeface="Red Hat Text" pitchFamily="34" charset="-120"/>
              </a:rPr>
              <a:t>2</a:t>
            </a:r>
            <a:endParaRPr lang="en-US" sz="2300" dirty="0"/>
          </a:p>
        </p:txBody>
      </p:sp>
      <p:sp>
        <p:nvSpPr>
          <p:cNvPr id="12" name="Text 10">
            <a:extLst>
              <a:ext uri="{FF2B5EF4-FFF2-40B4-BE49-F238E27FC236}">
                <a16:creationId xmlns:a16="http://schemas.microsoft.com/office/drawing/2014/main" id="{7C226EEC-19EB-80F1-62CA-00BB6AC5EFC0}"/>
              </a:ext>
            </a:extLst>
          </p:cNvPr>
          <p:cNvSpPr/>
          <p:nvPr/>
        </p:nvSpPr>
        <p:spPr>
          <a:xfrm>
            <a:off x="5959316" y="5565458"/>
            <a:ext cx="2711768" cy="305753"/>
          </a:xfrm>
          <a:prstGeom prst="rect">
            <a:avLst/>
          </a:prstGeom>
          <a:noFill/>
          <a:ln/>
        </p:spPr>
        <p:txBody>
          <a:bodyPr wrap="none" lIns="0" tIns="0" rIns="0" bIns="0" rtlCol="0" anchor="t"/>
          <a:lstStyle/>
          <a:p>
            <a:pPr indent="0" algn="ctr">
              <a:lnSpc>
                <a:spcPts val="2400"/>
              </a:lnSpc>
              <a:buNone/>
            </a:pPr>
            <a:r>
              <a:rPr lang="en-US" sz="3200" b="1" dirty="0">
                <a:solidFill>
                  <a:srgbClr val="FFFF00"/>
                </a:solidFill>
                <a:latin typeface="Red Hat Text" pitchFamily="34" charset="0"/>
                <a:ea typeface="Red Hat Text" pitchFamily="34" charset="-122"/>
                <a:cs typeface="Red Hat Text" pitchFamily="34" charset="-120"/>
              </a:rPr>
              <a:t>Extraction et Purification</a:t>
            </a:r>
          </a:p>
        </p:txBody>
      </p:sp>
      <p:sp>
        <p:nvSpPr>
          <p:cNvPr id="13" name="Text 11">
            <a:extLst>
              <a:ext uri="{FF2B5EF4-FFF2-40B4-BE49-F238E27FC236}">
                <a16:creationId xmlns:a16="http://schemas.microsoft.com/office/drawing/2014/main" id="{97AD0128-41BF-EA33-A013-A394821FEE4D}"/>
              </a:ext>
            </a:extLst>
          </p:cNvPr>
          <p:cNvSpPr/>
          <p:nvPr/>
        </p:nvSpPr>
        <p:spPr>
          <a:xfrm>
            <a:off x="1603513" y="5995988"/>
            <a:ext cx="11211339" cy="1663898"/>
          </a:xfrm>
          <a:prstGeom prst="rect">
            <a:avLst/>
          </a:prstGeom>
          <a:noFill/>
          <a:ln/>
        </p:spPr>
        <p:txBody>
          <a:bodyPr wrap="square" lIns="0" tIns="0" rIns="0" bIns="0" rtlCol="0" anchor="t"/>
          <a:lstStyle/>
          <a:p>
            <a:pPr marL="0" indent="0" algn="just">
              <a:lnSpc>
                <a:spcPct val="1500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Une fois la culture terminée, les enzymes sont extraites des cellules microbiennes. Des techniques de purification sont ensuite employées pour séparer les enzymes d'autres protéines et contaminants, afin d'obtenir une préparation concentrée d'enzymes </a:t>
            </a:r>
            <a:r>
              <a:rPr lang="en-US" sz="2400" dirty="0" err="1">
                <a:solidFill>
                  <a:schemeClr val="bg1"/>
                </a:solidFill>
                <a:latin typeface="Times New Roman" panose="02020603050405020304" pitchFamily="18" charset="0"/>
                <a:ea typeface="Roboto Light" pitchFamily="34" charset="-122"/>
                <a:cs typeface="Times New Roman" panose="02020603050405020304" pitchFamily="18" charset="0"/>
              </a:rPr>
              <a:t>pures</a:t>
            </a: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a:t>
            </a:r>
          </a:p>
        </p:txBody>
      </p:sp>
      <p:sp>
        <p:nvSpPr>
          <p:cNvPr id="14" name="Shape 13">
            <a:extLst>
              <a:ext uri="{FF2B5EF4-FFF2-40B4-BE49-F238E27FC236}">
                <a16:creationId xmlns:a16="http://schemas.microsoft.com/office/drawing/2014/main" id="{B989CC68-D50F-4FE3-898D-6CBA821A7299}"/>
              </a:ext>
            </a:extLst>
          </p:cNvPr>
          <p:cNvSpPr/>
          <p:nvPr/>
        </p:nvSpPr>
        <p:spPr>
          <a:xfrm>
            <a:off x="10426898" y="4395668"/>
            <a:ext cx="467916" cy="467916"/>
          </a:xfrm>
          <a:prstGeom prst="roundRect">
            <a:avLst>
              <a:gd name="adj" fmla="val 6667"/>
            </a:avLst>
          </a:prstGeom>
          <a:solidFill>
            <a:srgbClr val="F3E8E8"/>
          </a:solidFill>
          <a:ln/>
        </p:spPr>
      </p:sp>
      <p:sp>
        <p:nvSpPr>
          <p:cNvPr id="15" name="Text 14">
            <a:extLst>
              <a:ext uri="{FF2B5EF4-FFF2-40B4-BE49-F238E27FC236}">
                <a16:creationId xmlns:a16="http://schemas.microsoft.com/office/drawing/2014/main" id="{2C586F77-AF12-F9D4-06C1-2A10A4CE3198}"/>
              </a:ext>
            </a:extLst>
          </p:cNvPr>
          <p:cNvSpPr/>
          <p:nvPr/>
        </p:nvSpPr>
        <p:spPr>
          <a:xfrm>
            <a:off x="10574774" y="4482822"/>
            <a:ext cx="172045" cy="293608"/>
          </a:xfrm>
          <a:prstGeom prst="rect">
            <a:avLst/>
          </a:prstGeom>
          <a:noFill/>
          <a:ln/>
        </p:spPr>
        <p:txBody>
          <a:bodyPr wrap="none" lIns="0" tIns="0" rIns="0" bIns="0" rtlCol="0" anchor="t"/>
          <a:lstStyle/>
          <a:p>
            <a:pPr marL="0" indent="0" algn="ctr">
              <a:lnSpc>
                <a:spcPts val="2300"/>
              </a:lnSpc>
              <a:buNone/>
            </a:pPr>
            <a:r>
              <a:rPr lang="en-US" sz="2300" dirty="0">
                <a:solidFill>
                  <a:srgbClr val="3B3535"/>
                </a:solidFill>
                <a:latin typeface="Red Hat Text" pitchFamily="34" charset="0"/>
                <a:ea typeface="Red Hat Text" pitchFamily="34" charset="-122"/>
                <a:cs typeface="Red Hat Text" pitchFamily="34" charset="-120"/>
              </a:rPr>
              <a:t>3</a:t>
            </a:r>
            <a:endParaRPr lang="en-US" sz="2300" dirty="0"/>
          </a:p>
        </p:txBody>
      </p:sp>
      <p:sp>
        <p:nvSpPr>
          <p:cNvPr id="16" name="Text 15">
            <a:extLst>
              <a:ext uri="{FF2B5EF4-FFF2-40B4-BE49-F238E27FC236}">
                <a16:creationId xmlns:a16="http://schemas.microsoft.com/office/drawing/2014/main" id="{4D485CD6-2619-6F42-499C-9BB2CD33F956}"/>
              </a:ext>
            </a:extLst>
          </p:cNvPr>
          <p:cNvSpPr/>
          <p:nvPr/>
        </p:nvSpPr>
        <p:spPr>
          <a:xfrm>
            <a:off x="8835343" y="1671905"/>
            <a:ext cx="3548062" cy="305753"/>
          </a:xfrm>
          <a:prstGeom prst="rect">
            <a:avLst/>
          </a:prstGeom>
          <a:noFill/>
          <a:ln/>
        </p:spPr>
        <p:txBody>
          <a:bodyPr wrap="none" lIns="0" tIns="0" rIns="0" bIns="0" rtlCol="0" anchor="t"/>
          <a:lstStyle/>
          <a:p>
            <a:pPr algn="ctr">
              <a:lnSpc>
                <a:spcPts val="2400"/>
              </a:lnSpc>
            </a:pPr>
            <a:r>
              <a:rPr lang="en-US" sz="3200" b="1" dirty="0">
                <a:solidFill>
                  <a:srgbClr val="FFFF00"/>
                </a:solidFill>
                <a:latin typeface="Red Hat Text" pitchFamily="34" charset="0"/>
                <a:ea typeface="Red Hat Text" pitchFamily="34" charset="-122"/>
                <a:cs typeface="Red Hat Text" pitchFamily="34" charset="-120"/>
              </a:rPr>
              <a:t>Formulation et </a:t>
            </a:r>
            <a:r>
              <a:rPr lang="en-US" sz="3200" b="1" dirty="0" err="1">
                <a:solidFill>
                  <a:srgbClr val="FFFF00"/>
                </a:solidFill>
                <a:latin typeface="Red Hat Text" pitchFamily="34" charset="0"/>
                <a:ea typeface="Red Hat Text" pitchFamily="34" charset="-122"/>
                <a:cs typeface="Red Hat Text" pitchFamily="34" charset="-120"/>
              </a:rPr>
              <a:t>Conditionnement</a:t>
            </a:r>
            <a:endParaRPr lang="en-US" sz="3200" b="1" dirty="0">
              <a:solidFill>
                <a:srgbClr val="FFFF00"/>
              </a:solidFill>
              <a:latin typeface="Red Hat Text" pitchFamily="34" charset="0"/>
              <a:ea typeface="Red Hat Text" pitchFamily="34" charset="-122"/>
              <a:cs typeface="Red Hat Text" pitchFamily="34" charset="-120"/>
            </a:endParaRPr>
          </a:p>
        </p:txBody>
      </p:sp>
      <p:sp>
        <p:nvSpPr>
          <p:cNvPr id="17" name="Text 16">
            <a:extLst>
              <a:ext uri="{FF2B5EF4-FFF2-40B4-BE49-F238E27FC236}">
                <a16:creationId xmlns:a16="http://schemas.microsoft.com/office/drawing/2014/main" id="{E8CFB72A-6D16-DFA5-761A-E2C80B3C5838}"/>
              </a:ext>
            </a:extLst>
          </p:cNvPr>
          <p:cNvSpPr/>
          <p:nvPr/>
        </p:nvSpPr>
        <p:spPr>
          <a:xfrm>
            <a:off x="7638454" y="2176462"/>
            <a:ext cx="6067663" cy="1331119"/>
          </a:xfrm>
          <a:prstGeom prst="rect">
            <a:avLst/>
          </a:prstGeom>
          <a:noFill/>
          <a:ln/>
        </p:spPr>
        <p:txBody>
          <a:bodyPr wrap="square" lIns="0" tIns="0" rIns="0" bIns="0" rtlCol="0" anchor="t"/>
          <a:lstStyle/>
          <a:p>
            <a:pPr marL="0" indent="0" algn="just">
              <a:lnSpc>
                <a:spcPts val="26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Les enzymes purifiées sont ensuite formulées et conditionnées pour une utilisation industrielle. Les formulations peuvent inclure des stabilisateurs, des agents de protection et des agents de conservation pour garantir la stabilité et l'efficacité de </a:t>
            </a:r>
            <a:r>
              <a:rPr lang="en-US" sz="2400" dirty="0" err="1">
                <a:solidFill>
                  <a:schemeClr val="bg1"/>
                </a:solidFill>
                <a:latin typeface="Times New Roman" panose="02020603050405020304" pitchFamily="18" charset="0"/>
                <a:ea typeface="Roboto Light" pitchFamily="34" charset="-122"/>
                <a:cs typeface="Times New Roman" panose="02020603050405020304" pitchFamily="18" charset="0"/>
              </a:rPr>
              <a:t>l'enzyme</a:t>
            </a: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a:t>
            </a:r>
          </a:p>
        </p:txBody>
      </p:sp>
      <p:sp>
        <p:nvSpPr>
          <p:cNvPr id="18" name="Shape 7">
            <a:extLst>
              <a:ext uri="{FF2B5EF4-FFF2-40B4-BE49-F238E27FC236}">
                <a16:creationId xmlns:a16="http://schemas.microsoft.com/office/drawing/2014/main" id="{9C8E2EBA-C989-5766-EDC9-9B9431B69B21}"/>
              </a:ext>
            </a:extLst>
          </p:cNvPr>
          <p:cNvSpPr/>
          <p:nvPr/>
        </p:nvSpPr>
        <p:spPr>
          <a:xfrm>
            <a:off x="7280911" y="4886444"/>
            <a:ext cx="45719" cy="471011"/>
          </a:xfrm>
          <a:prstGeom prst="roundRect">
            <a:avLst>
              <a:gd name="adj" fmla="val 136471"/>
            </a:avLst>
          </a:prstGeom>
          <a:solidFill>
            <a:srgbClr val="D9CECE"/>
          </a:solidFill>
          <a:ln/>
        </p:spPr>
      </p:sp>
      <p:sp>
        <p:nvSpPr>
          <p:cNvPr id="19" name="Shape 12">
            <a:extLst>
              <a:ext uri="{FF2B5EF4-FFF2-40B4-BE49-F238E27FC236}">
                <a16:creationId xmlns:a16="http://schemas.microsoft.com/office/drawing/2014/main" id="{531EA522-E570-F20A-3C68-28691333F199}"/>
              </a:ext>
            </a:extLst>
          </p:cNvPr>
          <p:cNvSpPr/>
          <p:nvPr/>
        </p:nvSpPr>
        <p:spPr>
          <a:xfrm>
            <a:off x="10649426" y="3901797"/>
            <a:ext cx="22860" cy="727829"/>
          </a:xfrm>
          <a:prstGeom prst="roundRect">
            <a:avLst>
              <a:gd name="adj" fmla="val 136471"/>
            </a:avLst>
          </a:prstGeom>
          <a:solidFill>
            <a:srgbClr val="D9CECE"/>
          </a:solidFill>
          <a:ln/>
        </p:spPr>
      </p:sp>
    </p:spTree>
    <p:extLst>
      <p:ext uri="{BB962C8B-B14F-4D97-AF65-F5344CB8AC3E}">
        <p14:creationId xmlns:p14="http://schemas.microsoft.com/office/powerpoint/2010/main" val="48591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636916" y="474494"/>
            <a:ext cx="11130201" cy="617458"/>
          </a:xfrm>
          <a:prstGeom prst="rect">
            <a:avLst/>
          </a:prstGeom>
          <a:noFill/>
          <a:ln/>
        </p:spPr>
        <p:txBody>
          <a:bodyPr wrap="none" lIns="0" tIns="0" rIns="0" bIns="0" rtlCol="0" anchor="t"/>
          <a:lstStyle/>
          <a:p>
            <a:pPr marL="0" indent="0">
              <a:lnSpc>
                <a:spcPts val="4850"/>
              </a:lnSpc>
              <a:buNone/>
            </a:pPr>
            <a:r>
              <a:rPr lang="en-US" sz="4400" b="1" dirty="0">
                <a:solidFill>
                  <a:srgbClr val="C00000"/>
                </a:solidFill>
                <a:latin typeface="Red Hat Text" pitchFamily="34" charset="0"/>
                <a:ea typeface="Red Hat Text" pitchFamily="34" charset="-122"/>
                <a:cs typeface="Red Hat Text" pitchFamily="34" charset="-120"/>
              </a:rPr>
              <a:t>Défis Liés à </a:t>
            </a:r>
            <a:r>
              <a:rPr lang="en-US" sz="4400" b="1" dirty="0" err="1">
                <a:solidFill>
                  <a:srgbClr val="C00000"/>
                </a:solidFill>
                <a:latin typeface="Red Hat Text" pitchFamily="34" charset="0"/>
                <a:ea typeface="Red Hat Text" pitchFamily="34" charset="-122"/>
                <a:cs typeface="Red Hat Text" pitchFamily="34" charset="-120"/>
              </a:rPr>
              <a:t>l'Utilisation</a:t>
            </a:r>
            <a:r>
              <a:rPr lang="en-US" sz="4400" b="1" dirty="0">
                <a:solidFill>
                  <a:srgbClr val="C00000"/>
                </a:solidFill>
                <a:latin typeface="Red Hat Text" pitchFamily="34" charset="0"/>
                <a:ea typeface="Red Hat Text" pitchFamily="34" charset="-122"/>
                <a:cs typeface="Red Hat Text" pitchFamily="34" charset="-120"/>
              </a:rPr>
              <a:t> des Enzymes </a:t>
            </a:r>
            <a:r>
              <a:rPr lang="en-US" sz="4400" b="1" dirty="0" err="1">
                <a:solidFill>
                  <a:srgbClr val="C00000"/>
                </a:solidFill>
                <a:latin typeface="Red Hat Text" pitchFamily="34" charset="0"/>
                <a:ea typeface="Red Hat Text" pitchFamily="34" charset="-122"/>
                <a:cs typeface="Red Hat Text" pitchFamily="34" charset="-120"/>
              </a:rPr>
              <a:t>Microbiennes</a:t>
            </a:r>
            <a:endParaRPr lang="en-US" sz="4400" b="1" dirty="0">
              <a:solidFill>
                <a:srgbClr val="C00000"/>
              </a:solidFill>
              <a:latin typeface="Red Hat Text" pitchFamily="34" charset="0"/>
              <a:ea typeface="Red Hat Text" pitchFamily="34" charset="-122"/>
              <a:cs typeface="Red Hat Text" pitchFamily="34" charset="-120"/>
            </a:endParaRPr>
          </a:p>
        </p:txBody>
      </p:sp>
      <p:sp>
        <p:nvSpPr>
          <p:cNvPr id="6" name="Text 1"/>
          <p:cNvSpPr/>
          <p:nvPr/>
        </p:nvSpPr>
        <p:spPr>
          <a:xfrm>
            <a:off x="245263" y="3289300"/>
            <a:ext cx="2470071" cy="308729"/>
          </a:xfrm>
          <a:prstGeom prst="rect">
            <a:avLst/>
          </a:prstGeom>
          <a:noFill/>
          <a:ln/>
        </p:spPr>
        <p:txBody>
          <a:bodyPr wrap="none" lIns="0" tIns="0" rIns="0" bIns="0" rtlCol="0" anchor="t"/>
          <a:lstStyle/>
          <a:p>
            <a:pPr>
              <a:lnSpc>
                <a:spcPts val="2400"/>
              </a:lnSpc>
            </a:pPr>
            <a:r>
              <a:rPr lang="en-US" sz="2800" b="1" dirty="0">
                <a:solidFill>
                  <a:srgbClr val="C00000"/>
                </a:solidFill>
                <a:latin typeface="Red Hat Text" pitchFamily="34" charset="0"/>
                <a:ea typeface="Red Hat Text" pitchFamily="34" charset="-122"/>
                <a:cs typeface="Red Hat Text" pitchFamily="34" charset="-120"/>
              </a:rPr>
              <a:t>Coût de Production</a:t>
            </a:r>
          </a:p>
        </p:txBody>
      </p:sp>
      <p:sp>
        <p:nvSpPr>
          <p:cNvPr id="7" name="Text 2"/>
          <p:cNvSpPr/>
          <p:nvPr/>
        </p:nvSpPr>
        <p:spPr>
          <a:xfrm>
            <a:off x="314920" y="3968405"/>
            <a:ext cx="3053953" cy="1678781"/>
          </a:xfrm>
          <a:prstGeom prst="rect">
            <a:avLst/>
          </a:prstGeom>
          <a:noFill/>
          <a:ln/>
        </p:spPr>
        <p:txBody>
          <a:bodyPr wrap="square" lIns="0" tIns="0" rIns="0" bIns="0" rtlCol="0" anchor="t"/>
          <a:lstStyle/>
          <a:p>
            <a:pPr marL="0" indent="0" algn="just">
              <a:buNone/>
            </a:pPr>
            <a:r>
              <a:rPr lang="en-US" sz="2000" dirty="0"/>
              <a:t>Le coût de production des enzymes microbiennes </a:t>
            </a:r>
            <a:r>
              <a:rPr lang="en-US" sz="2000" dirty="0" err="1"/>
              <a:t>peut</a:t>
            </a:r>
            <a:r>
              <a:rPr lang="en-US" sz="2000" dirty="0"/>
              <a:t> </a:t>
            </a:r>
            <a:r>
              <a:rPr lang="en-US" sz="2000" dirty="0" err="1"/>
              <a:t>être</a:t>
            </a:r>
            <a:r>
              <a:rPr lang="en-US" sz="2000" dirty="0"/>
              <a:t> </a:t>
            </a:r>
            <a:r>
              <a:rPr lang="en-US" sz="2000" dirty="0" err="1"/>
              <a:t>élevé</a:t>
            </a:r>
            <a:r>
              <a:rPr lang="en-US" sz="2000" dirty="0"/>
              <a:t>, </a:t>
            </a:r>
            <a:r>
              <a:rPr lang="en-US" sz="2000" dirty="0" err="1"/>
              <a:t>en</a:t>
            </a:r>
            <a:r>
              <a:rPr lang="en-US" sz="2000" dirty="0"/>
              <a:t> particulier pour les enzymes </a:t>
            </a:r>
            <a:r>
              <a:rPr lang="en-US" sz="2000" dirty="0" err="1"/>
              <a:t>hautement</a:t>
            </a:r>
            <a:r>
              <a:rPr lang="en-US" sz="2000" dirty="0"/>
              <a:t> </a:t>
            </a:r>
            <a:r>
              <a:rPr lang="en-US" sz="2000" dirty="0" err="1"/>
              <a:t>spécifiques</a:t>
            </a:r>
            <a:r>
              <a:rPr lang="en-US" sz="2000" dirty="0"/>
              <a:t> et </a:t>
            </a:r>
            <a:r>
              <a:rPr lang="en-US" sz="2000" dirty="0" err="1"/>
              <a:t>purifiées</a:t>
            </a:r>
            <a:r>
              <a:rPr lang="en-US" sz="2000" dirty="0"/>
              <a:t>.</a:t>
            </a:r>
          </a:p>
        </p:txBody>
      </p:sp>
      <p:sp>
        <p:nvSpPr>
          <p:cNvPr id="9" name="Text 3"/>
          <p:cNvSpPr/>
          <p:nvPr/>
        </p:nvSpPr>
        <p:spPr>
          <a:xfrm>
            <a:off x="4290715" y="3289299"/>
            <a:ext cx="2470071" cy="308729"/>
          </a:xfrm>
          <a:prstGeom prst="rect">
            <a:avLst/>
          </a:prstGeom>
          <a:noFill/>
          <a:ln/>
        </p:spPr>
        <p:txBody>
          <a:bodyPr wrap="none" lIns="0" tIns="0" rIns="0" bIns="0" rtlCol="0" anchor="t"/>
          <a:lstStyle/>
          <a:p>
            <a:pPr marL="0" indent="0" algn="l">
              <a:lnSpc>
                <a:spcPts val="2400"/>
              </a:lnSpc>
              <a:buNone/>
            </a:pPr>
            <a:r>
              <a:rPr lang="en-US" sz="3200" b="1" dirty="0" err="1">
                <a:solidFill>
                  <a:srgbClr val="C00000"/>
                </a:solidFill>
                <a:latin typeface="Red Hat Text" pitchFamily="34" charset="0"/>
                <a:ea typeface="Red Hat Text" pitchFamily="34" charset="-122"/>
                <a:cs typeface="Red Hat Text" pitchFamily="34" charset="-120"/>
              </a:rPr>
              <a:t>Stabilité</a:t>
            </a:r>
            <a:endParaRPr lang="en-US" sz="3200" b="1" dirty="0">
              <a:solidFill>
                <a:srgbClr val="C00000"/>
              </a:solidFill>
              <a:latin typeface="Red Hat Text" pitchFamily="34" charset="0"/>
              <a:ea typeface="Red Hat Text" pitchFamily="34" charset="-122"/>
              <a:cs typeface="Red Hat Text" pitchFamily="34" charset="-120"/>
            </a:endParaRPr>
          </a:p>
        </p:txBody>
      </p:sp>
      <p:sp>
        <p:nvSpPr>
          <p:cNvPr id="12" name="Text 5"/>
          <p:cNvSpPr/>
          <p:nvPr/>
        </p:nvSpPr>
        <p:spPr>
          <a:xfrm>
            <a:off x="7472601" y="3280235"/>
            <a:ext cx="2470071" cy="308729"/>
          </a:xfrm>
          <a:prstGeom prst="rect">
            <a:avLst/>
          </a:prstGeom>
          <a:noFill/>
          <a:ln/>
        </p:spPr>
        <p:txBody>
          <a:bodyPr wrap="none" lIns="0" tIns="0" rIns="0" bIns="0" rtlCol="0" anchor="t"/>
          <a:lstStyle/>
          <a:p>
            <a:pPr marL="0" indent="0" algn="l">
              <a:lnSpc>
                <a:spcPts val="2400"/>
              </a:lnSpc>
              <a:buNone/>
            </a:pPr>
            <a:r>
              <a:rPr lang="en-US" sz="2800" b="1" dirty="0" err="1">
                <a:solidFill>
                  <a:srgbClr val="C00000"/>
                </a:solidFill>
                <a:latin typeface="Red Hat Text" pitchFamily="34" charset="0"/>
                <a:ea typeface="Red Hat Text" pitchFamily="34" charset="-122"/>
                <a:cs typeface="Red Hat Text" pitchFamily="34" charset="-120"/>
              </a:rPr>
              <a:t>Réglementation</a:t>
            </a:r>
            <a:endParaRPr lang="en-US" sz="2800" b="1" dirty="0">
              <a:solidFill>
                <a:srgbClr val="C00000"/>
              </a:solidFill>
              <a:latin typeface="Red Hat Text" pitchFamily="34" charset="0"/>
              <a:ea typeface="Red Hat Text" pitchFamily="34" charset="-122"/>
              <a:cs typeface="Red Hat Text" pitchFamily="34" charset="-120"/>
            </a:endParaRPr>
          </a:p>
        </p:txBody>
      </p:sp>
      <p:sp>
        <p:nvSpPr>
          <p:cNvPr id="13" name="Text 6"/>
          <p:cNvSpPr/>
          <p:nvPr/>
        </p:nvSpPr>
        <p:spPr>
          <a:xfrm>
            <a:off x="7472601" y="3922734"/>
            <a:ext cx="3053953" cy="2014538"/>
          </a:xfrm>
          <a:prstGeom prst="rect">
            <a:avLst/>
          </a:prstGeom>
          <a:noFill/>
          <a:ln/>
        </p:spPr>
        <p:txBody>
          <a:bodyPr wrap="square" lIns="0" tIns="0" rIns="0" bIns="0" rtlCol="0" anchor="t"/>
          <a:lstStyle/>
          <a:p>
            <a:pPr marL="0" indent="0" algn="l">
              <a:lnSpc>
                <a:spcPts val="2600"/>
              </a:lnSpc>
              <a:buNone/>
            </a:pPr>
            <a:r>
              <a:rPr lang="en-US" sz="2000" dirty="0"/>
              <a:t>La réglementation concernant l'utilisation des enzymes microbiennes dans les produits alimentaires et pharmaceutiques peut être complexe et varier selon les pays.</a:t>
            </a:r>
          </a:p>
        </p:txBody>
      </p:sp>
      <p:sp>
        <p:nvSpPr>
          <p:cNvPr id="15" name="Text 7"/>
          <p:cNvSpPr/>
          <p:nvPr/>
        </p:nvSpPr>
        <p:spPr>
          <a:xfrm>
            <a:off x="10841474" y="3255954"/>
            <a:ext cx="6112530" cy="684149"/>
          </a:xfrm>
          <a:prstGeom prst="rect">
            <a:avLst/>
          </a:prstGeom>
          <a:noFill/>
          <a:ln/>
        </p:spPr>
        <p:txBody>
          <a:bodyPr wrap="none" lIns="0" tIns="0" rIns="0" bIns="0" rtlCol="0" anchor="t"/>
          <a:lstStyle/>
          <a:p>
            <a:pPr>
              <a:lnSpc>
                <a:spcPts val="2400"/>
              </a:lnSpc>
            </a:pPr>
            <a:r>
              <a:rPr lang="en-US" sz="2800" b="1" dirty="0" err="1">
                <a:solidFill>
                  <a:srgbClr val="C00000"/>
                </a:solidFill>
                <a:latin typeface="Red Hat Text" pitchFamily="34" charset="0"/>
                <a:ea typeface="Red Hat Text" pitchFamily="34" charset="-122"/>
                <a:cs typeface="Red Hat Text" pitchFamily="34" charset="-120"/>
              </a:rPr>
              <a:t>Échelle</a:t>
            </a:r>
            <a:r>
              <a:rPr lang="en-US" sz="2800" b="1" dirty="0">
                <a:solidFill>
                  <a:srgbClr val="C00000"/>
                </a:solidFill>
                <a:latin typeface="Red Hat Text" pitchFamily="34" charset="0"/>
                <a:ea typeface="Red Hat Text" pitchFamily="34" charset="-122"/>
                <a:cs typeface="Red Hat Text" pitchFamily="34" charset="-120"/>
              </a:rPr>
              <a:t> de production</a:t>
            </a:r>
          </a:p>
        </p:txBody>
      </p:sp>
      <p:sp>
        <p:nvSpPr>
          <p:cNvPr id="16" name="Text 8"/>
          <p:cNvSpPr/>
          <p:nvPr/>
        </p:nvSpPr>
        <p:spPr>
          <a:xfrm>
            <a:off x="11051441" y="3964025"/>
            <a:ext cx="3054072" cy="2014538"/>
          </a:xfrm>
          <a:prstGeom prst="rect">
            <a:avLst/>
          </a:prstGeom>
          <a:noFill/>
          <a:ln/>
        </p:spPr>
        <p:txBody>
          <a:bodyPr wrap="square" lIns="0" tIns="0" rIns="0" bIns="0" rtlCol="0" anchor="t"/>
          <a:lstStyle/>
          <a:p>
            <a:pPr marL="0" indent="0" algn="l">
              <a:lnSpc>
                <a:spcPts val="2600"/>
              </a:lnSpc>
              <a:buNone/>
            </a:pPr>
            <a:r>
              <a:rPr lang="en-US" sz="2000" dirty="0"/>
              <a:t>Le passage de la production à petite échelle à la production industrielle peut poser des défis en termes de contrôle de la qualité et d'optimisation des </a:t>
            </a:r>
            <a:r>
              <a:rPr lang="en-US" sz="2000" dirty="0" err="1"/>
              <a:t>procédés</a:t>
            </a:r>
            <a:r>
              <a:rPr lang="en-US" sz="2000" dirty="0"/>
              <a:t>.</a:t>
            </a:r>
          </a:p>
        </p:txBody>
      </p:sp>
      <p:sp>
        <p:nvSpPr>
          <p:cNvPr id="18" name="ZoneTexte 17">
            <a:extLst>
              <a:ext uri="{FF2B5EF4-FFF2-40B4-BE49-F238E27FC236}">
                <a16:creationId xmlns:a16="http://schemas.microsoft.com/office/drawing/2014/main" id="{7B352987-257B-E4CF-53F3-8A9683E90C33}"/>
              </a:ext>
            </a:extLst>
          </p:cNvPr>
          <p:cNvSpPr txBox="1"/>
          <p:nvPr/>
        </p:nvSpPr>
        <p:spPr>
          <a:xfrm>
            <a:off x="397564" y="1280458"/>
            <a:ext cx="13901531" cy="1318181"/>
          </a:xfrm>
          <a:prstGeom prst="rect">
            <a:avLst/>
          </a:prstGeom>
          <a:noFill/>
        </p:spPr>
        <p:txBody>
          <a:bodyPr wrap="square">
            <a:spAutoFit/>
          </a:bodyPr>
          <a:lstStyle/>
          <a:p>
            <a:pPr>
              <a:lnSpc>
                <a:spcPct val="150000"/>
              </a:lnSpc>
            </a:pPr>
            <a:r>
              <a:rPr lang="fr-FR" sz="2800" dirty="0"/>
              <a:t>Malgré leurs nombreux avantages, l’utilisation des enzymes microbiennes d’intérêt industriel présente aussi des défis. Les principaux obstacles résident dans :</a:t>
            </a:r>
          </a:p>
        </p:txBody>
      </p:sp>
      <p:sp>
        <p:nvSpPr>
          <p:cNvPr id="22" name="ZoneTexte 21">
            <a:extLst>
              <a:ext uri="{FF2B5EF4-FFF2-40B4-BE49-F238E27FC236}">
                <a16:creationId xmlns:a16="http://schemas.microsoft.com/office/drawing/2014/main" id="{973F3272-D461-7FF3-6A49-62959B30D800}"/>
              </a:ext>
            </a:extLst>
          </p:cNvPr>
          <p:cNvSpPr txBox="1"/>
          <p:nvPr/>
        </p:nvSpPr>
        <p:spPr>
          <a:xfrm>
            <a:off x="3893760" y="3898812"/>
            <a:ext cx="3053954" cy="2246769"/>
          </a:xfrm>
          <a:prstGeom prst="rect">
            <a:avLst/>
          </a:prstGeom>
          <a:noFill/>
        </p:spPr>
        <p:txBody>
          <a:bodyPr wrap="square">
            <a:spAutoFit/>
          </a:bodyPr>
          <a:lstStyle/>
          <a:p>
            <a:pPr algn="just"/>
            <a:r>
              <a:rPr lang="fr-FR" dirty="0"/>
              <a:t> </a:t>
            </a:r>
            <a:r>
              <a:rPr lang="fr-FR" sz="1650" dirty="0">
                <a:solidFill>
                  <a:srgbClr val="3B3535"/>
                </a:solidFill>
                <a:latin typeface="Roboto Light" pitchFamily="34" charset="0"/>
                <a:ea typeface="Roboto Light" pitchFamily="34" charset="-122"/>
                <a:cs typeface="Roboto Light" pitchFamily="34" charset="-120"/>
              </a:rPr>
              <a:t> </a:t>
            </a:r>
            <a:r>
              <a:rPr lang="fr-FR" sz="2000" dirty="0"/>
              <a:t>La stabilité à long terme des enzymes microbiennes dans des conditions industrielles (température élevée, pH extrêmes, etc.) reste un défi majeur pour certaines applications.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548180" y="330743"/>
            <a:ext cx="13639002" cy="1176337"/>
          </a:xfrm>
          <a:prstGeom prst="rect">
            <a:avLst/>
          </a:prstGeom>
          <a:noFill/>
          <a:ln/>
        </p:spPr>
        <p:txBody>
          <a:bodyPr wrap="square" lIns="0" tIns="0" rIns="0" bIns="0" rtlCol="0" anchor="t"/>
          <a:lstStyle/>
          <a:p>
            <a:pPr marL="0" indent="0">
              <a:lnSpc>
                <a:spcPts val="4600"/>
              </a:lnSpc>
              <a:buNone/>
            </a:pPr>
            <a:r>
              <a:rPr lang="en-US" sz="3600" b="1" dirty="0">
                <a:solidFill>
                  <a:srgbClr val="FFFF00"/>
                </a:solidFill>
                <a:latin typeface="Times New Roman" panose="02020603050405020304" pitchFamily="18" charset="0"/>
                <a:ea typeface="Red Hat Text" pitchFamily="34" charset="-122"/>
                <a:cs typeface="Times New Roman" panose="02020603050405020304" pitchFamily="18" charset="0"/>
              </a:rPr>
              <a:t>Tendances Émergentes dans le Domaine des Enzymes </a:t>
            </a:r>
            <a:r>
              <a:rPr lang="en-US" sz="3600" b="1" dirty="0" err="1">
                <a:solidFill>
                  <a:srgbClr val="FFFF00"/>
                </a:solidFill>
                <a:latin typeface="Times New Roman" panose="02020603050405020304" pitchFamily="18" charset="0"/>
                <a:ea typeface="Red Hat Text" pitchFamily="34" charset="-122"/>
                <a:cs typeface="Times New Roman" panose="02020603050405020304" pitchFamily="18" charset="0"/>
              </a:rPr>
              <a:t>Microbiennes</a:t>
            </a:r>
            <a:endParaRPr lang="en-US" sz="36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pic>
        <p:nvPicPr>
          <p:cNvPr id="5" name="Image 2" descr="preencoded.png"/>
          <p:cNvPicPr>
            <a:picLocks noChangeAspect="1"/>
          </p:cNvPicPr>
          <p:nvPr/>
        </p:nvPicPr>
        <p:blipFill>
          <a:blip r:embed="rId4"/>
          <a:stretch>
            <a:fillRect/>
          </a:stretch>
        </p:blipFill>
        <p:spPr>
          <a:xfrm>
            <a:off x="211954" y="1514584"/>
            <a:ext cx="999887" cy="17739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 1"/>
          <p:cNvSpPr/>
          <p:nvPr/>
        </p:nvSpPr>
        <p:spPr>
          <a:xfrm>
            <a:off x="1525753" y="1385485"/>
            <a:ext cx="2458522" cy="294084"/>
          </a:xfrm>
          <a:prstGeom prst="rect">
            <a:avLst/>
          </a:prstGeom>
          <a:noFill/>
          <a:ln/>
        </p:spPr>
        <p:txBody>
          <a:bodyPr wrap="none" lIns="0" tIns="0" rIns="0" bIns="0" rtlCol="0" anchor="t"/>
          <a:lstStyle/>
          <a:p>
            <a:pPr marL="0" indent="0" algn="l">
              <a:lnSpc>
                <a:spcPts val="2300"/>
              </a:lnSpc>
              <a:buNone/>
            </a:pPr>
            <a:r>
              <a:rPr lang="en-US" sz="2800" b="1" dirty="0">
                <a:solidFill>
                  <a:srgbClr val="C00000"/>
                </a:solidFill>
                <a:latin typeface="Times New Roman" panose="02020603050405020304" pitchFamily="18" charset="0"/>
                <a:ea typeface="Red Hat Text" pitchFamily="34" charset="-122"/>
                <a:cs typeface="Times New Roman" panose="02020603050405020304" pitchFamily="18" charset="0"/>
              </a:rPr>
              <a:t>Ingénierie des Enzymes</a:t>
            </a:r>
          </a:p>
        </p:txBody>
      </p:sp>
      <p:sp>
        <p:nvSpPr>
          <p:cNvPr id="7" name="Text 2"/>
          <p:cNvSpPr/>
          <p:nvPr/>
        </p:nvSpPr>
        <p:spPr>
          <a:xfrm>
            <a:off x="1468432" y="1748889"/>
            <a:ext cx="12706066" cy="960120"/>
          </a:xfrm>
          <a:prstGeom prst="rect">
            <a:avLst/>
          </a:prstGeom>
          <a:noFill/>
          <a:ln/>
        </p:spPr>
        <p:txBody>
          <a:bodyPr wrap="square" lIns="0" tIns="0" rIns="0" bIns="0" rtlCol="0" anchor="t"/>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Des techniques d'ingénierie génétique sont utilisées pour modifier les enzymes microbiennes afin d'améliorer leurs propriétés, telles que leur stabilité, leur activité et leur </a:t>
            </a:r>
            <a:r>
              <a:rPr lang="en-US" sz="2800" dirty="0" err="1">
                <a:latin typeface="Times New Roman" panose="02020603050405020304" pitchFamily="18" charset="0"/>
                <a:cs typeface="Times New Roman" panose="02020603050405020304" pitchFamily="18" charset="0"/>
              </a:rPr>
              <a:t>spécificité</a:t>
            </a:r>
            <a:r>
              <a:rPr lang="en-US" sz="2800" dirty="0">
                <a:latin typeface="Times New Roman" panose="02020603050405020304" pitchFamily="18" charset="0"/>
                <a:cs typeface="Times New Roman" panose="02020603050405020304" pitchFamily="18" charset="0"/>
              </a:rPr>
              <a:t>.</a:t>
            </a:r>
          </a:p>
        </p:txBody>
      </p:sp>
      <p:pic>
        <p:nvPicPr>
          <p:cNvPr id="8" name="Image 3" descr="preencoded.png"/>
          <p:cNvPicPr>
            <a:picLocks noChangeAspect="1"/>
          </p:cNvPicPr>
          <p:nvPr/>
        </p:nvPicPr>
        <p:blipFill>
          <a:blip r:embed="rId5"/>
          <a:stretch>
            <a:fillRect/>
          </a:stretch>
        </p:blipFill>
        <p:spPr>
          <a:xfrm>
            <a:off x="263316" y="3693116"/>
            <a:ext cx="999887" cy="17739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 3"/>
          <p:cNvSpPr/>
          <p:nvPr/>
        </p:nvSpPr>
        <p:spPr>
          <a:xfrm>
            <a:off x="1468432" y="3872732"/>
            <a:ext cx="2356485" cy="294084"/>
          </a:xfrm>
          <a:prstGeom prst="rect">
            <a:avLst/>
          </a:prstGeom>
          <a:noFill/>
          <a:ln/>
        </p:spPr>
        <p:txBody>
          <a:bodyPr wrap="none" lIns="0" tIns="0" rIns="0" bIns="0" rtlCol="0" anchor="t"/>
          <a:lstStyle/>
          <a:p>
            <a:pPr>
              <a:lnSpc>
                <a:spcPts val="2300"/>
              </a:lnSpc>
            </a:pPr>
            <a:r>
              <a:rPr lang="en-US" sz="2800" b="1" dirty="0">
                <a:solidFill>
                  <a:srgbClr val="C00000"/>
                </a:solidFill>
                <a:latin typeface="Times New Roman" panose="02020603050405020304" pitchFamily="18" charset="0"/>
                <a:ea typeface="Red Hat Text" pitchFamily="34" charset="-122"/>
                <a:cs typeface="Times New Roman" panose="02020603050405020304" pitchFamily="18" charset="0"/>
              </a:rPr>
              <a:t>Enzymes </a:t>
            </a:r>
            <a:r>
              <a:rPr lang="en-US" sz="2800" b="1" dirty="0" err="1">
                <a:solidFill>
                  <a:srgbClr val="C00000"/>
                </a:solidFill>
                <a:latin typeface="Times New Roman" panose="02020603050405020304" pitchFamily="18" charset="0"/>
                <a:ea typeface="Red Hat Text" pitchFamily="34" charset="-122"/>
                <a:cs typeface="Times New Roman" panose="02020603050405020304" pitchFamily="18" charset="0"/>
              </a:rPr>
              <a:t>Immobilisées</a:t>
            </a:r>
            <a:endParaRPr lang="en-US" sz="2800" b="1" dirty="0">
              <a:solidFill>
                <a:srgbClr val="C00000"/>
              </a:solidFill>
              <a:latin typeface="Times New Roman" panose="02020603050405020304" pitchFamily="18" charset="0"/>
              <a:ea typeface="Red Hat Text" pitchFamily="34" charset="-122"/>
              <a:cs typeface="Times New Roman" panose="02020603050405020304" pitchFamily="18" charset="0"/>
            </a:endParaRPr>
          </a:p>
        </p:txBody>
      </p:sp>
      <p:sp>
        <p:nvSpPr>
          <p:cNvPr id="10" name="Text 4"/>
          <p:cNvSpPr/>
          <p:nvPr/>
        </p:nvSpPr>
        <p:spPr>
          <a:xfrm>
            <a:off x="1468432" y="4191721"/>
            <a:ext cx="12218171" cy="960120"/>
          </a:xfrm>
          <a:prstGeom prst="rect">
            <a:avLst/>
          </a:prstGeom>
          <a:noFill/>
          <a:ln/>
        </p:spPr>
        <p:txBody>
          <a:bodyPr wrap="square" lIns="0" tIns="0" rIns="0" bIns="0" rtlCol="0" anchor="t"/>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Les enzymes microbiennes peuvent être immobilisées sur des supports solides, ce qui permet de les réutiliser plusieurs fois et d'améliorer leur </a:t>
            </a:r>
            <a:r>
              <a:rPr lang="en-US" sz="2800" dirty="0" err="1">
                <a:latin typeface="Times New Roman" panose="02020603050405020304" pitchFamily="18" charset="0"/>
                <a:cs typeface="Times New Roman" panose="02020603050405020304" pitchFamily="18" charset="0"/>
              </a:rPr>
              <a:t>stabilité</a:t>
            </a:r>
            <a:r>
              <a:rPr lang="en-US" sz="2800" dirty="0">
                <a:latin typeface="Times New Roman" panose="02020603050405020304" pitchFamily="18" charset="0"/>
                <a:cs typeface="Times New Roman" panose="02020603050405020304" pitchFamily="18" charset="0"/>
              </a:rPr>
              <a:t>.</a:t>
            </a:r>
          </a:p>
        </p:txBody>
      </p:sp>
      <p:pic>
        <p:nvPicPr>
          <p:cNvPr id="11" name="Image 4" descr="preencoded.png"/>
          <p:cNvPicPr>
            <a:picLocks noChangeAspect="1"/>
          </p:cNvPicPr>
          <p:nvPr/>
        </p:nvPicPr>
        <p:blipFill>
          <a:blip r:embed="rId6"/>
          <a:stretch>
            <a:fillRect/>
          </a:stretch>
        </p:blipFill>
        <p:spPr>
          <a:xfrm>
            <a:off x="263317" y="5871648"/>
            <a:ext cx="999887" cy="17739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ext 5"/>
          <p:cNvSpPr/>
          <p:nvPr/>
        </p:nvSpPr>
        <p:spPr>
          <a:xfrm>
            <a:off x="1525753" y="5860082"/>
            <a:ext cx="3143964" cy="294084"/>
          </a:xfrm>
          <a:prstGeom prst="rect">
            <a:avLst/>
          </a:prstGeom>
          <a:noFill/>
          <a:ln/>
        </p:spPr>
        <p:txBody>
          <a:bodyPr wrap="none" lIns="0" tIns="0" rIns="0" bIns="0" rtlCol="0" anchor="t"/>
          <a:lstStyle/>
          <a:p>
            <a:pPr indent="0">
              <a:lnSpc>
                <a:spcPts val="2300"/>
              </a:lnSpc>
              <a:buNone/>
            </a:pPr>
            <a:r>
              <a:rPr lang="en-US" sz="2800" b="1" dirty="0">
                <a:solidFill>
                  <a:srgbClr val="C00000"/>
                </a:solidFill>
                <a:latin typeface="Times New Roman" panose="02020603050405020304" pitchFamily="18" charset="0"/>
                <a:ea typeface="Red Hat Text" pitchFamily="34" charset="-122"/>
                <a:cs typeface="Times New Roman" panose="02020603050405020304" pitchFamily="18" charset="0"/>
              </a:rPr>
              <a:t>Enzymes dans les </a:t>
            </a:r>
            <a:r>
              <a:rPr lang="en-US" sz="2800" b="1" dirty="0" err="1">
                <a:solidFill>
                  <a:srgbClr val="C00000"/>
                </a:solidFill>
                <a:latin typeface="Times New Roman" panose="02020603050405020304" pitchFamily="18" charset="0"/>
                <a:ea typeface="Red Hat Text" pitchFamily="34" charset="-122"/>
                <a:cs typeface="Times New Roman" panose="02020603050405020304" pitchFamily="18" charset="0"/>
              </a:rPr>
              <a:t>Biocapteurs</a:t>
            </a:r>
            <a:endParaRPr lang="en-US" sz="2800" b="1" dirty="0">
              <a:solidFill>
                <a:srgbClr val="C00000"/>
              </a:solidFill>
              <a:latin typeface="Times New Roman" panose="02020603050405020304" pitchFamily="18" charset="0"/>
              <a:ea typeface="Red Hat Text" pitchFamily="34" charset="-122"/>
              <a:cs typeface="Times New Roman" panose="02020603050405020304" pitchFamily="18" charset="0"/>
            </a:endParaRPr>
          </a:p>
        </p:txBody>
      </p:sp>
      <p:sp>
        <p:nvSpPr>
          <p:cNvPr id="13" name="Text 6"/>
          <p:cNvSpPr/>
          <p:nvPr/>
        </p:nvSpPr>
        <p:spPr>
          <a:xfrm>
            <a:off x="1468431" y="6154493"/>
            <a:ext cx="12218171" cy="960120"/>
          </a:xfrm>
          <a:prstGeom prst="rect">
            <a:avLst/>
          </a:prstGeom>
          <a:noFill/>
          <a:ln/>
        </p:spPr>
        <p:txBody>
          <a:bodyPr wrap="square" lIns="0" tIns="0" rIns="0" bIns="0" rtlCol="0" anchor="t"/>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Les enzymes microbiennes sont utilisées dans la fabrication de biocapteurs, des dispositifs capables de détecter des analytes spécifiques, tels que des polluants, des toxines et des </a:t>
            </a:r>
            <a:r>
              <a:rPr lang="en-US" sz="2800" dirty="0" err="1">
                <a:latin typeface="Times New Roman" panose="02020603050405020304" pitchFamily="18" charset="0"/>
                <a:cs typeface="Times New Roman" panose="02020603050405020304" pitchFamily="18" charset="0"/>
              </a:rPr>
              <a:t>médicaments</a:t>
            </a:r>
            <a:r>
              <a:rPr lang="en-US"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52BED19-9343-D45B-F9A2-5E3F6884C2CD}"/>
              </a:ext>
            </a:extLst>
          </p:cNvPr>
          <p:cNvPicPr>
            <a:picLocks noChangeAspect="1"/>
          </p:cNvPicPr>
          <p:nvPr/>
        </p:nvPicPr>
        <p:blipFill>
          <a:blip r:embed="rId2"/>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 0">
            <a:extLst>
              <a:ext uri="{FF2B5EF4-FFF2-40B4-BE49-F238E27FC236}">
                <a16:creationId xmlns:a16="http://schemas.microsoft.com/office/drawing/2014/main" id="{26B30CF6-C283-FFE4-9679-3AA65E20FC0B}"/>
              </a:ext>
            </a:extLst>
          </p:cNvPr>
          <p:cNvSpPr/>
          <p:nvPr/>
        </p:nvSpPr>
        <p:spPr>
          <a:xfrm>
            <a:off x="700683" y="365015"/>
            <a:ext cx="13229034" cy="1177766"/>
          </a:xfrm>
          <a:prstGeom prst="rect">
            <a:avLst/>
          </a:prstGeom>
          <a:noFill/>
          <a:ln/>
        </p:spPr>
        <p:txBody>
          <a:bodyPr wrap="square" lIns="0" tIns="0" rIns="0" bIns="0" rtlCol="0" anchor="t"/>
          <a:lstStyle/>
          <a:p>
            <a:pPr marL="0" indent="0">
              <a:lnSpc>
                <a:spcPts val="4600"/>
              </a:lnSpc>
              <a:buNone/>
            </a:pPr>
            <a:r>
              <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rPr>
              <a:t>Étude de Cas : Enzymes Microbiennes dans </a:t>
            </a:r>
            <a:r>
              <a:rPr lang="en-US" sz="4800" b="1" dirty="0" err="1">
                <a:solidFill>
                  <a:srgbClr val="FFFF00"/>
                </a:solidFill>
                <a:latin typeface="Times New Roman" panose="02020603050405020304" pitchFamily="18" charset="0"/>
                <a:ea typeface="Red Hat Text" pitchFamily="34" charset="-122"/>
                <a:cs typeface="Times New Roman" panose="02020603050405020304" pitchFamily="18" charset="0"/>
              </a:rPr>
              <a:t>l'Industrie</a:t>
            </a:r>
            <a:r>
              <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rPr>
              <a:t> </a:t>
            </a:r>
            <a:r>
              <a:rPr lang="en-US" sz="4800" b="1" dirty="0" err="1">
                <a:solidFill>
                  <a:srgbClr val="FFFF00"/>
                </a:solidFill>
                <a:latin typeface="Times New Roman" panose="02020603050405020304" pitchFamily="18" charset="0"/>
                <a:ea typeface="Red Hat Text" pitchFamily="34" charset="-122"/>
                <a:cs typeface="Times New Roman" panose="02020603050405020304" pitchFamily="18" charset="0"/>
              </a:rPr>
              <a:t>Alimentaire</a:t>
            </a:r>
            <a:endPar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pic>
        <p:nvPicPr>
          <p:cNvPr id="4" name="Image 0" descr="preencoded.png">
            <a:extLst>
              <a:ext uri="{FF2B5EF4-FFF2-40B4-BE49-F238E27FC236}">
                <a16:creationId xmlns:a16="http://schemas.microsoft.com/office/drawing/2014/main" id="{323EC108-C83D-AA02-8D45-5EC2F4085FBD}"/>
              </a:ext>
            </a:extLst>
          </p:cNvPr>
          <p:cNvPicPr>
            <a:picLocks noChangeAspect="1"/>
          </p:cNvPicPr>
          <p:nvPr/>
        </p:nvPicPr>
        <p:blipFill>
          <a:blip r:embed="rId3"/>
          <a:stretch>
            <a:fillRect/>
          </a:stretch>
        </p:blipFill>
        <p:spPr>
          <a:xfrm>
            <a:off x="7465338" y="2340619"/>
            <a:ext cx="6464379" cy="3995261"/>
          </a:xfrm>
          <a:prstGeom prst="rect">
            <a:avLst/>
          </a:prstGeom>
        </p:spPr>
      </p:pic>
      <p:sp>
        <p:nvSpPr>
          <p:cNvPr id="5" name="Text 1">
            <a:extLst>
              <a:ext uri="{FF2B5EF4-FFF2-40B4-BE49-F238E27FC236}">
                <a16:creationId xmlns:a16="http://schemas.microsoft.com/office/drawing/2014/main" id="{2C3A3E02-19E6-9F98-7F1A-F71F56E94A47}"/>
              </a:ext>
            </a:extLst>
          </p:cNvPr>
          <p:cNvSpPr/>
          <p:nvPr/>
        </p:nvSpPr>
        <p:spPr>
          <a:xfrm>
            <a:off x="912718" y="2193457"/>
            <a:ext cx="2475905" cy="294323"/>
          </a:xfrm>
          <a:prstGeom prst="rect">
            <a:avLst/>
          </a:prstGeom>
          <a:noFill/>
          <a:ln/>
        </p:spPr>
        <p:txBody>
          <a:bodyPr wrap="none" lIns="0" tIns="0" rIns="0" bIns="0" rtlCol="0" anchor="t"/>
          <a:lstStyle/>
          <a:p>
            <a:pPr marL="0" indent="0" algn="l">
              <a:lnSpc>
                <a:spcPts val="2300"/>
              </a:lnSpc>
              <a:buNone/>
            </a:pPr>
            <a:r>
              <a:rPr lang="en-US" sz="3200" b="1" dirty="0">
                <a:solidFill>
                  <a:srgbClr val="FFFF00"/>
                </a:solidFill>
                <a:latin typeface="Red Hat Text" pitchFamily="34" charset="0"/>
                <a:ea typeface="Red Hat Text" pitchFamily="34" charset="-122"/>
                <a:cs typeface="Red Hat Text" pitchFamily="34" charset="-120"/>
              </a:rPr>
              <a:t>Production de Fromage</a:t>
            </a:r>
          </a:p>
        </p:txBody>
      </p:sp>
      <p:sp>
        <p:nvSpPr>
          <p:cNvPr id="6" name="Text 2">
            <a:extLst>
              <a:ext uri="{FF2B5EF4-FFF2-40B4-BE49-F238E27FC236}">
                <a16:creationId xmlns:a16="http://schemas.microsoft.com/office/drawing/2014/main" id="{96DF993E-B55C-5E44-2C57-C62C592836E6}"/>
              </a:ext>
            </a:extLst>
          </p:cNvPr>
          <p:cNvSpPr/>
          <p:nvPr/>
        </p:nvSpPr>
        <p:spPr>
          <a:xfrm>
            <a:off x="150138" y="2789847"/>
            <a:ext cx="7165062" cy="961192"/>
          </a:xfrm>
          <a:prstGeom prst="rect">
            <a:avLst/>
          </a:prstGeom>
          <a:noFill/>
          <a:ln/>
        </p:spPr>
        <p:txBody>
          <a:bodyPr wrap="square" lIns="0" tIns="0" rIns="0" bIns="0" rtlCol="0" anchor="t"/>
          <a:lstStyle/>
          <a:p>
            <a:pPr marL="0" indent="0" algn="l">
              <a:lnSpc>
                <a:spcPct val="150000"/>
              </a:lnSpc>
              <a:buNone/>
            </a:pPr>
            <a:r>
              <a:rPr lang="en-US" sz="3200" dirty="0">
                <a:solidFill>
                  <a:schemeClr val="bg1"/>
                </a:solidFill>
                <a:latin typeface="Times New Roman" panose="02020603050405020304" pitchFamily="18" charset="0"/>
                <a:ea typeface="Roboto Light" pitchFamily="34" charset="-122"/>
                <a:cs typeface="Times New Roman" panose="02020603050405020304" pitchFamily="18" charset="0"/>
              </a:rPr>
              <a:t>Les enzymes microbiennes, comme la chymosine, sont utilisées pour coaguler le lait et produire du fromage. Les enzymes permettent de contrôler la texture, le goût et le processus de maturation du fromage</a:t>
            </a:r>
            <a:r>
              <a:rPr lang="en-US" sz="3200" dirty="0">
                <a:solidFill>
                  <a:srgbClr val="3B3535"/>
                </a:solidFill>
                <a:latin typeface="Roboto Light" pitchFamily="34" charset="0"/>
                <a:ea typeface="Roboto Light" pitchFamily="34" charset="-122"/>
                <a:cs typeface="Roboto Light" pitchFamily="34" charset="-120"/>
              </a:rPr>
              <a:t>.</a:t>
            </a:r>
            <a:endParaRPr lang="en-US" sz="3200" dirty="0"/>
          </a:p>
        </p:txBody>
      </p:sp>
    </p:spTree>
    <p:extLst>
      <p:ext uri="{BB962C8B-B14F-4D97-AF65-F5344CB8AC3E}">
        <p14:creationId xmlns:p14="http://schemas.microsoft.com/office/powerpoint/2010/main" val="47200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222F520-5C39-B12C-FE3E-6FC193FF310E}"/>
              </a:ext>
            </a:extLst>
          </p:cNvPr>
          <p:cNvPicPr>
            <a:picLocks noChangeAspect="1"/>
          </p:cNvPicPr>
          <p:nvPr/>
        </p:nvPicPr>
        <p:blipFill>
          <a:blip r:embed="rId2"/>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 0">
            <a:extLst>
              <a:ext uri="{FF2B5EF4-FFF2-40B4-BE49-F238E27FC236}">
                <a16:creationId xmlns:a16="http://schemas.microsoft.com/office/drawing/2014/main" id="{8FBF061C-4436-F5EB-886C-1F5BB18AAC59}"/>
              </a:ext>
            </a:extLst>
          </p:cNvPr>
          <p:cNvSpPr/>
          <p:nvPr/>
        </p:nvSpPr>
        <p:spPr>
          <a:xfrm>
            <a:off x="2560506" y="486769"/>
            <a:ext cx="8818602" cy="704017"/>
          </a:xfrm>
          <a:prstGeom prst="rect">
            <a:avLst/>
          </a:prstGeom>
          <a:noFill/>
          <a:ln/>
        </p:spPr>
        <p:txBody>
          <a:bodyPr wrap="none" lIns="0" tIns="0" rIns="0" bIns="0" rtlCol="0" anchor="t"/>
          <a:lstStyle/>
          <a:p>
            <a:pPr marL="0" indent="0">
              <a:lnSpc>
                <a:spcPts val="5500"/>
              </a:lnSpc>
              <a:buNone/>
            </a:pPr>
            <a:r>
              <a:rPr lang="en-US" sz="4800" b="1" dirty="0">
                <a:solidFill>
                  <a:srgbClr val="FFFF00"/>
                </a:solidFill>
                <a:latin typeface="Times New Roman" panose="02020603050405020304" pitchFamily="18" charset="0"/>
                <a:ea typeface="Red Hat Text" pitchFamily="34" charset="-122"/>
                <a:cs typeface="Times New Roman" panose="02020603050405020304" pitchFamily="18" charset="0"/>
              </a:rPr>
              <a:t>Conclusion et Perspectives Futures</a:t>
            </a:r>
          </a:p>
        </p:txBody>
      </p:sp>
      <p:sp>
        <p:nvSpPr>
          <p:cNvPr id="4" name="ZoneTexte 3">
            <a:extLst>
              <a:ext uri="{FF2B5EF4-FFF2-40B4-BE49-F238E27FC236}">
                <a16:creationId xmlns:a16="http://schemas.microsoft.com/office/drawing/2014/main" id="{44265CA8-E25E-58E4-8E06-81860C9CDE1D}"/>
              </a:ext>
            </a:extLst>
          </p:cNvPr>
          <p:cNvSpPr txBox="1"/>
          <p:nvPr/>
        </p:nvSpPr>
        <p:spPr>
          <a:xfrm>
            <a:off x="347870" y="4673664"/>
            <a:ext cx="14352104" cy="646331"/>
          </a:xfrm>
          <a:prstGeom prst="rect">
            <a:avLst/>
          </a:prstGeom>
          <a:noFill/>
        </p:spPr>
        <p:txBody>
          <a:bodyPr wrap="square">
            <a:spAutoFit/>
          </a:bodyPr>
          <a:lstStyle/>
          <a:p>
            <a:endParaRPr lang="fr-FR" b="1" dirty="0"/>
          </a:p>
          <a:p>
            <a:endParaRPr lang="fr-FR" dirty="0"/>
          </a:p>
        </p:txBody>
      </p:sp>
      <p:sp>
        <p:nvSpPr>
          <p:cNvPr id="5" name="ZoneTexte 4">
            <a:extLst>
              <a:ext uri="{FF2B5EF4-FFF2-40B4-BE49-F238E27FC236}">
                <a16:creationId xmlns:a16="http://schemas.microsoft.com/office/drawing/2014/main" id="{E5AB578E-C3B1-B4D7-3DD8-C781F2DF780F}"/>
              </a:ext>
            </a:extLst>
          </p:cNvPr>
          <p:cNvSpPr txBox="1"/>
          <p:nvPr/>
        </p:nvSpPr>
        <p:spPr>
          <a:xfrm>
            <a:off x="417444" y="1169685"/>
            <a:ext cx="14352104" cy="3211457"/>
          </a:xfrm>
          <a:prstGeom prst="rect">
            <a:avLst/>
          </a:prstGeom>
          <a:noFill/>
        </p:spPr>
        <p:txBody>
          <a:bodyPr wrap="square">
            <a:spAutoFit/>
          </a:bodyPr>
          <a:lstStyle/>
          <a:p>
            <a:pPr>
              <a:lnSpc>
                <a:spcPct val="150000"/>
              </a:lnSpc>
            </a:pPr>
            <a:br>
              <a:rPr lang="fr-FR" dirty="0"/>
            </a:br>
            <a:r>
              <a:rPr lang="fr-FR" sz="2400" dirty="0">
                <a:solidFill>
                  <a:schemeClr val="bg1"/>
                </a:solidFill>
                <a:latin typeface="Times New Roman" panose="02020603050405020304" pitchFamily="18" charset="0"/>
                <a:ea typeface="Roboto Light" pitchFamily="34" charset="-122"/>
                <a:cs typeface="Times New Roman" panose="02020603050405020304" pitchFamily="18" charset="0"/>
              </a:rPr>
              <a:t>Les enzymes microbiennes d’intérêt industriel représentent une composante essentielle des biotechnologies modernes. Grâce à leur spécificité, leur efficacité et leur respect de l’environnement, elles ouvrent la voie à des procédés industriels plus durables et économes en ressources. Leur potentiel d’application dans des secteurs aussi divers que l’agriculture, l’industrie alimentaire, la pharmacie et l’environnement en fait un sujet de recherche important et porteur d'innovations pour l’avenir.</a:t>
            </a:r>
          </a:p>
        </p:txBody>
      </p:sp>
    </p:spTree>
    <p:extLst>
      <p:ext uri="{BB962C8B-B14F-4D97-AF65-F5344CB8AC3E}">
        <p14:creationId xmlns:p14="http://schemas.microsoft.com/office/powerpoint/2010/main" val="191593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F1902-F296-695D-126E-A012CBFE933D}"/>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8A1F42F-1472-CCFD-26A9-B74EC27F51E1}"/>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3371F289-D83C-0EFA-02E5-5DB9FDED4693}"/>
              </a:ext>
            </a:extLst>
          </p:cNvPr>
          <p:cNvSpPr/>
          <p:nvPr/>
        </p:nvSpPr>
        <p:spPr>
          <a:xfrm>
            <a:off x="696397" y="720804"/>
            <a:ext cx="13685163" cy="1170384"/>
          </a:xfrm>
          <a:prstGeom prst="rect">
            <a:avLst/>
          </a:prstGeom>
          <a:noFill/>
          <a:ln/>
        </p:spPr>
        <p:txBody>
          <a:bodyPr wrap="square" lIns="0" tIns="0" rIns="0" bIns="0" rtlCol="0" anchor="t"/>
          <a:lstStyle/>
          <a:p>
            <a:pPr marL="0" indent="0">
              <a:lnSpc>
                <a:spcPts val="4600"/>
              </a:lnSpc>
              <a:buNone/>
            </a:pPr>
            <a:r>
              <a:rPr lang="en-US" sz="6000" b="1" dirty="0">
                <a:solidFill>
                  <a:srgbClr val="FFFF00"/>
                </a:solidFill>
                <a:latin typeface="Red Hat Text" pitchFamily="34" charset="0"/>
                <a:ea typeface="Red Hat Text" pitchFamily="34" charset="-122"/>
                <a:cs typeface="Red Hat Text" pitchFamily="34" charset="-120"/>
              </a:rPr>
              <a:t>Introduction aux Enzymes </a:t>
            </a:r>
            <a:r>
              <a:rPr lang="en-US" sz="6000" b="1" dirty="0" err="1">
                <a:solidFill>
                  <a:srgbClr val="FFFF00"/>
                </a:solidFill>
                <a:latin typeface="Red Hat Text" pitchFamily="34" charset="0"/>
                <a:ea typeface="Red Hat Text" pitchFamily="34" charset="-122"/>
                <a:cs typeface="Red Hat Text" pitchFamily="34" charset="-120"/>
              </a:rPr>
              <a:t>Microbiennes</a:t>
            </a:r>
            <a:endParaRPr lang="en-US" sz="6000" b="1" dirty="0">
              <a:solidFill>
                <a:srgbClr val="FFFF00"/>
              </a:solidFill>
              <a:latin typeface="Red Hat Text" pitchFamily="34" charset="0"/>
              <a:ea typeface="Red Hat Text" pitchFamily="34" charset="-122"/>
              <a:cs typeface="Red Hat Text" pitchFamily="34" charset="-120"/>
            </a:endParaRPr>
          </a:p>
        </p:txBody>
      </p:sp>
      <p:sp>
        <p:nvSpPr>
          <p:cNvPr id="11" name="Shape 7">
            <a:extLst>
              <a:ext uri="{FF2B5EF4-FFF2-40B4-BE49-F238E27FC236}">
                <a16:creationId xmlns:a16="http://schemas.microsoft.com/office/drawing/2014/main" id="{3E4138AF-0BE3-AE2B-7FED-5A2B9032C43D}"/>
              </a:ext>
            </a:extLst>
          </p:cNvPr>
          <p:cNvSpPr/>
          <p:nvPr/>
        </p:nvSpPr>
        <p:spPr>
          <a:xfrm>
            <a:off x="696397" y="1563757"/>
            <a:ext cx="13589446" cy="5945038"/>
          </a:xfrm>
          <a:prstGeom prst="roundRect">
            <a:avLst>
              <a:gd name="adj" fmla="val 1692"/>
            </a:avLst>
          </a:prstGeom>
          <a:solidFill>
            <a:srgbClr val="F3E8E8"/>
          </a:solidFill>
          <a:ln/>
        </p:spPr>
      </p:sp>
      <p:sp>
        <p:nvSpPr>
          <p:cNvPr id="15" name="ZoneTexte 14">
            <a:extLst>
              <a:ext uri="{FF2B5EF4-FFF2-40B4-BE49-F238E27FC236}">
                <a16:creationId xmlns:a16="http://schemas.microsoft.com/office/drawing/2014/main" id="{997E0A98-FF41-D3A3-6DEC-889B5453BD9A}"/>
              </a:ext>
            </a:extLst>
          </p:cNvPr>
          <p:cNvSpPr txBox="1"/>
          <p:nvPr/>
        </p:nvSpPr>
        <p:spPr>
          <a:xfrm>
            <a:off x="1099273" y="1915173"/>
            <a:ext cx="13027543" cy="5196166"/>
          </a:xfrm>
          <a:prstGeom prst="rect">
            <a:avLst/>
          </a:prstGeom>
          <a:noFill/>
        </p:spPr>
        <p:txBody>
          <a:bodyPr wrap="square">
            <a:spAutoFit/>
          </a:bodyPr>
          <a:lstStyle/>
          <a:p>
            <a:pPr algn="just">
              <a:lnSpc>
                <a:spcPct val="150000"/>
              </a:lnSpc>
            </a:pPr>
            <a:r>
              <a:rPr lang="fr-FR" sz="2800" dirty="0"/>
              <a:t>Les </a:t>
            </a:r>
            <a:r>
              <a:rPr lang="fr-FR" sz="2800" b="1" dirty="0"/>
              <a:t>biotechnologies</a:t>
            </a:r>
            <a:r>
              <a:rPr lang="fr-FR" sz="2800" dirty="0"/>
              <a:t> regroupent un ensemble de procédés technologiques qui utilisent des organismes vivants, comme des micro-organismes, des cellules animales ou végétales, ainsi que leurs systèmes enzymatiques et génétiques, pour produire des biens et services d’intérêt industriel. Ces procédés s’appuient sur la biologie et les sciences de la vie pour développer des solutions innovantes dans divers secteurs, tels que la santé, l’agriculture, l’environnement, l’énergie, et l’industrie alimentaire.</a:t>
            </a:r>
          </a:p>
          <a:p>
            <a:pPr algn="just">
              <a:lnSpc>
                <a:spcPct val="150000"/>
              </a:lnSpc>
            </a:pPr>
            <a:r>
              <a:rPr lang="fr-FR" sz="2800" dirty="0"/>
              <a:t>Les biotechnologies permettent de concevoir des méthodes plus efficaces, écologiques et durables pour remplacer ou compléter les procédés chimiques classiques. </a:t>
            </a:r>
          </a:p>
        </p:txBody>
      </p:sp>
    </p:spTree>
    <p:extLst>
      <p:ext uri="{BB962C8B-B14F-4D97-AF65-F5344CB8AC3E}">
        <p14:creationId xmlns:p14="http://schemas.microsoft.com/office/powerpoint/2010/main" val="18548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D34FC-5BA6-5CF3-8C6E-9973ED62E37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27E58AA-C846-DA81-BB8A-282474544DD5}"/>
              </a:ext>
            </a:extLst>
          </p:cNvPr>
          <p:cNvPicPr>
            <a:picLocks noChangeAspect="1"/>
          </p:cNvPicPr>
          <p:nvPr/>
        </p:nvPicPr>
        <p:blipFill>
          <a:blip r:embed="rId3"/>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 0">
            <a:extLst>
              <a:ext uri="{FF2B5EF4-FFF2-40B4-BE49-F238E27FC236}">
                <a16:creationId xmlns:a16="http://schemas.microsoft.com/office/drawing/2014/main" id="{F9734E13-6619-27DF-DA4D-4769E74C7866}"/>
              </a:ext>
            </a:extLst>
          </p:cNvPr>
          <p:cNvSpPr/>
          <p:nvPr/>
        </p:nvSpPr>
        <p:spPr>
          <a:xfrm>
            <a:off x="595528" y="421991"/>
            <a:ext cx="13685163" cy="1170384"/>
          </a:xfrm>
          <a:prstGeom prst="rect">
            <a:avLst/>
          </a:prstGeom>
          <a:noFill/>
          <a:ln/>
        </p:spPr>
        <p:txBody>
          <a:bodyPr wrap="square" lIns="0" tIns="0" rIns="0" bIns="0" rtlCol="0" anchor="t"/>
          <a:lstStyle/>
          <a:p>
            <a:pPr marL="0" indent="0">
              <a:lnSpc>
                <a:spcPts val="4600"/>
              </a:lnSpc>
              <a:buNone/>
            </a:pPr>
            <a:r>
              <a:rPr lang="en-US" sz="6000" b="1" dirty="0">
                <a:solidFill>
                  <a:srgbClr val="FFFF00"/>
                </a:solidFill>
                <a:latin typeface="Red Hat Text" pitchFamily="34" charset="0"/>
                <a:ea typeface="Red Hat Text" pitchFamily="34" charset="-122"/>
                <a:cs typeface="Red Hat Text" pitchFamily="34" charset="-120"/>
              </a:rPr>
              <a:t>Introduction aux Enzymes </a:t>
            </a:r>
            <a:r>
              <a:rPr lang="en-US" sz="6000" b="1" dirty="0" err="1">
                <a:solidFill>
                  <a:srgbClr val="FFFF00"/>
                </a:solidFill>
                <a:latin typeface="Red Hat Text" pitchFamily="34" charset="0"/>
                <a:ea typeface="Red Hat Text" pitchFamily="34" charset="-122"/>
                <a:cs typeface="Red Hat Text" pitchFamily="34" charset="-120"/>
              </a:rPr>
              <a:t>Microbiennes</a:t>
            </a:r>
            <a:endParaRPr lang="en-US" sz="6000" b="1" dirty="0">
              <a:solidFill>
                <a:srgbClr val="FFFF00"/>
              </a:solidFill>
              <a:latin typeface="Red Hat Text" pitchFamily="34" charset="0"/>
              <a:ea typeface="Red Hat Text" pitchFamily="34" charset="-122"/>
              <a:cs typeface="Red Hat Text" pitchFamily="34" charset="-120"/>
            </a:endParaRPr>
          </a:p>
        </p:txBody>
      </p:sp>
      <p:sp>
        <p:nvSpPr>
          <p:cNvPr id="5" name="Shape 1">
            <a:extLst>
              <a:ext uri="{FF2B5EF4-FFF2-40B4-BE49-F238E27FC236}">
                <a16:creationId xmlns:a16="http://schemas.microsoft.com/office/drawing/2014/main" id="{F062F55B-10B7-08A3-3A92-4F533C1415C6}"/>
              </a:ext>
            </a:extLst>
          </p:cNvPr>
          <p:cNvSpPr/>
          <p:nvPr/>
        </p:nvSpPr>
        <p:spPr>
          <a:xfrm>
            <a:off x="496049" y="1235402"/>
            <a:ext cx="13784642" cy="6676146"/>
          </a:xfrm>
          <a:prstGeom prst="roundRect">
            <a:avLst>
              <a:gd name="adj" fmla="val 889"/>
            </a:avLst>
          </a:prstGeom>
          <a:solidFill>
            <a:srgbClr val="F3E8E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6" name="Text 2">
            <a:extLst>
              <a:ext uri="{FF2B5EF4-FFF2-40B4-BE49-F238E27FC236}">
                <a16:creationId xmlns:a16="http://schemas.microsoft.com/office/drawing/2014/main" id="{3961237E-2100-AB66-19C3-3BE5E28D7A91}"/>
              </a:ext>
            </a:extLst>
          </p:cNvPr>
          <p:cNvSpPr/>
          <p:nvPr/>
        </p:nvSpPr>
        <p:spPr>
          <a:xfrm>
            <a:off x="802585" y="1611931"/>
            <a:ext cx="2341007" cy="292537"/>
          </a:xfrm>
          <a:prstGeom prst="rect">
            <a:avLst/>
          </a:prstGeom>
          <a:noFill/>
          <a:ln/>
        </p:spPr>
        <p:txBody>
          <a:bodyPr wrap="none" lIns="0" tIns="0" rIns="0" bIns="0" rtlCol="0" anchor="t"/>
          <a:lstStyle/>
          <a:p>
            <a:pPr marL="0" indent="0">
              <a:lnSpc>
                <a:spcPts val="2300"/>
              </a:lnSpc>
              <a:buNone/>
            </a:pPr>
            <a:r>
              <a:rPr lang="en-US" sz="3600" b="1" dirty="0">
                <a:solidFill>
                  <a:srgbClr val="0070C0"/>
                </a:solidFill>
                <a:latin typeface="Times New Roman" panose="02020603050405020304" pitchFamily="18" charset="0"/>
                <a:ea typeface="Red Hat Text" pitchFamily="34" charset="-122"/>
                <a:cs typeface="Times New Roman" panose="02020603050405020304" pitchFamily="18" charset="0"/>
              </a:rPr>
              <a:t>Définition</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7" name="Text 3">
            <a:extLst>
              <a:ext uri="{FF2B5EF4-FFF2-40B4-BE49-F238E27FC236}">
                <a16:creationId xmlns:a16="http://schemas.microsoft.com/office/drawing/2014/main" id="{8EC12016-CDAF-D4A5-5F3A-3049C10C870E}"/>
              </a:ext>
            </a:extLst>
          </p:cNvPr>
          <p:cNvSpPr/>
          <p:nvPr/>
        </p:nvSpPr>
        <p:spPr>
          <a:xfrm>
            <a:off x="650919" y="2014402"/>
            <a:ext cx="13483432" cy="2546033"/>
          </a:xfrm>
          <a:prstGeom prst="rect">
            <a:avLst/>
          </a:prstGeom>
          <a:noFill/>
          <a:ln/>
        </p:spPr>
        <p:txBody>
          <a:bodyPr wrap="square" lIns="0" tIns="0" rIns="0" bIns="0" rtlCol="0" anchor="t"/>
          <a:lstStyle/>
          <a:p>
            <a:pPr marL="0" indent="0" algn="just">
              <a:lnSpc>
                <a:spcPct val="150000"/>
              </a:lnSpc>
              <a:buNone/>
            </a:pP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Les enzymes microbiennes sont des protéines produites par des micro-organismes, telles que les bactéries, les champignons et les levures. Ces protéines agissent comme des catalyseurs biologiques, accélérant les réactions chimiques spécifiques sans être elles-mêmes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consommées</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a:t>
            </a:r>
            <a:r>
              <a:rPr lang="fr-FR" sz="2400" b="0" i="0" dirty="0">
                <a:solidFill>
                  <a:srgbClr val="212529"/>
                </a:solidFill>
                <a:effectLst/>
                <a:latin typeface="Open Sans" panose="020B0606030504020204" pitchFamily="34" charset="0"/>
              </a:rPr>
              <a:t> </a:t>
            </a:r>
          </a:p>
          <a:p>
            <a:pPr marL="0" indent="0" algn="just">
              <a:lnSpc>
                <a:spcPct val="150000"/>
              </a:lnSpc>
              <a:buNone/>
            </a:pPr>
            <a:r>
              <a:rPr lang="fr-FR" sz="2400" dirty="0">
                <a:solidFill>
                  <a:srgbClr val="3B3535"/>
                </a:solidFill>
                <a:latin typeface="Times New Roman" panose="02020603050405020304" pitchFamily="18" charset="0"/>
                <a:ea typeface="Roboto Light" pitchFamily="34" charset="-122"/>
                <a:cs typeface="Times New Roman" panose="02020603050405020304" pitchFamily="18" charset="0"/>
              </a:rPr>
              <a:t>Les enzymes microbiennes jouent un rôle crucial dans les industries et la médecine, car elles permettent d’accélérer des réactions sans avoir besoin d’ajouter de chaleur ou de produits chimiques agressifs, ce qui les rend particulièrement intéressantes pour les industries cherchant à adopter des processus plus verts. </a:t>
            </a:r>
          </a:p>
          <a:p>
            <a:pPr marL="0" indent="0" algn="just">
              <a:lnSpc>
                <a:spcPct val="150000"/>
              </a:lnSpc>
              <a:buNone/>
            </a:pPr>
            <a:r>
              <a:rPr lang="fr-FR" sz="2400" dirty="0">
                <a:solidFill>
                  <a:srgbClr val="3B3535"/>
                </a:solidFill>
                <a:latin typeface="Times New Roman" panose="02020603050405020304" pitchFamily="18" charset="0"/>
                <a:ea typeface="Roboto Light" pitchFamily="34" charset="-122"/>
                <a:cs typeface="Times New Roman" panose="02020603050405020304" pitchFamily="18" charset="0"/>
              </a:rPr>
              <a:t>Plusieurs enzymes commerciales telles que les amylases, l'invertase, les glucose oxydases et les protéases sont produites par des bactéries et des champignons. </a:t>
            </a:r>
          </a:p>
          <a:p>
            <a:pPr marL="0" indent="0" algn="just">
              <a:lnSpc>
                <a:spcPct val="150000"/>
              </a:lnSpc>
              <a:buNone/>
            </a:pPr>
            <a:endParaRPr lang="fr-FR" sz="2400" dirty="0">
              <a:solidFill>
                <a:srgbClr val="3B3535"/>
              </a:solidFill>
              <a:latin typeface="Times New Roman" panose="02020603050405020304" pitchFamily="18" charset="0"/>
              <a:ea typeface="Roboto Light" pitchFamily="34" charset="-122"/>
              <a:cs typeface="Times New Roman" panose="02020603050405020304" pitchFamily="18" charset="0"/>
            </a:endParaRPr>
          </a:p>
          <a:p>
            <a:pPr marL="0" indent="0" algn="just">
              <a:lnSpc>
                <a:spcPct val="150000"/>
              </a:lnSpc>
              <a:buNone/>
            </a:pPr>
            <a:endParaRPr lang="fr-FR" sz="2400" dirty="0">
              <a:solidFill>
                <a:srgbClr val="3B3535"/>
              </a:solidFill>
              <a:latin typeface="Times New Roman" panose="02020603050405020304" pitchFamily="18" charset="0"/>
              <a:ea typeface="Roboto Light" pitchFamily="34" charset="-122"/>
              <a:cs typeface="Times New Roman" panose="02020603050405020304" pitchFamily="18" charset="0"/>
            </a:endParaRPr>
          </a:p>
          <a:p>
            <a:pPr marL="0" indent="0" algn="just">
              <a:lnSpc>
                <a:spcPct val="150000"/>
              </a:lnSpc>
              <a:buNone/>
            </a:pPr>
            <a:endParaRPr lang="en-US" sz="2400" dirty="0">
              <a:solidFill>
                <a:srgbClr val="3B3535"/>
              </a:solidFill>
              <a:latin typeface="Times New Roman" panose="02020603050405020304" pitchFamily="18" charset="0"/>
              <a:ea typeface="Roboto Light" pitchFamily="34" charset="-122"/>
              <a:cs typeface="Times New Roman" panose="02020603050405020304" pitchFamily="18" charset="0"/>
            </a:endParaRPr>
          </a:p>
          <a:p>
            <a:pPr marL="0" indent="0">
              <a:lnSpc>
                <a:spcPts val="2500"/>
              </a:lnSpc>
              <a:buNone/>
            </a:pPr>
            <a:endParaRPr lang="en-US" sz="1550" dirty="0"/>
          </a:p>
        </p:txBody>
      </p:sp>
    </p:spTree>
    <p:extLst>
      <p:ext uri="{BB962C8B-B14F-4D97-AF65-F5344CB8AC3E}">
        <p14:creationId xmlns:p14="http://schemas.microsoft.com/office/powerpoint/2010/main" val="21901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9F447-AFDE-53AB-8D40-06FA27A4FD6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EB57845-049C-D737-8B28-E2B0F8CBCB0E}"/>
              </a:ext>
            </a:extLst>
          </p:cNvPr>
          <p:cNvPicPr>
            <a:picLocks noChangeAspect="1"/>
          </p:cNvPicPr>
          <p:nvPr/>
        </p:nvPicPr>
        <p:blipFill>
          <a:blip r:embed="rId3"/>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 0">
            <a:extLst>
              <a:ext uri="{FF2B5EF4-FFF2-40B4-BE49-F238E27FC236}">
                <a16:creationId xmlns:a16="http://schemas.microsoft.com/office/drawing/2014/main" id="{4FF3E4C8-6652-BDD1-390D-A7DCEB482F04}"/>
              </a:ext>
            </a:extLst>
          </p:cNvPr>
          <p:cNvSpPr/>
          <p:nvPr/>
        </p:nvSpPr>
        <p:spPr>
          <a:xfrm>
            <a:off x="696397" y="720804"/>
            <a:ext cx="13685163" cy="1170384"/>
          </a:xfrm>
          <a:prstGeom prst="rect">
            <a:avLst/>
          </a:prstGeom>
          <a:noFill/>
          <a:ln/>
        </p:spPr>
        <p:txBody>
          <a:bodyPr wrap="square" lIns="0" tIns="0" rIns="0" bIns="0" rtlCol="0" anchor="t"/>
          <a:lstStyle/>
          <a:p>
            <a:pPr marL="0" indent="0">
              <a:lnSpc>
                <a:spcPts val="4600"/>
              </a:lnSpc>
              <a:buNone/>
            </a:pPr>
            <a:r>
              <a:rPr lang="en-US" sz="6000" b="1" dirty="0">
                <a:solidFill>
                  <a:srgbClr val="FFFF00"/>
                </a:solidFill>
                <a:latin typeface="Times New Roman" panose="02020603050405020304" pitchFamily="18" charset="0"/>
                <a:ea typeface="Red Hat Text" pitchFamily="34" charset="-122"/>
                <a:cs typeface="Times New Roman" panose="02020603050405020304" pitchFamily="18" charset="0"/>
              </a:rPr>
              <a:t>Introduction aux Enzymes </a:t>
            </a:r>
            <a:r>
              <a:rPr lang="en-US" sz="6000" b="1" dirty="0" err="1">
                <a:solidFill>
                  <a:srgbClr val="FFFF00"/>
                </a:solidFill>
                <a:latin typeface="Times New Roman" panose="02020603050405020304" pitchFamily="18" charset="0"/>
                <a:ea typeface="Red Hat Text" pitchFamily="34" charset="-122"/>
                <a:cs typeface="Times New Roman" panose="02020603050405020304" pitchFamily="18" charset="0"/>
              </a:rPr>
              <a:t>Microbiennes</a:t>
            </a:r>
            <a:endParaRPr lang="en-US" sz="60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5" name="Shape 1">
            <a:extLst>
              <a:ext uri="{FF2B5EF4-FFF2-40B4-BE49-F238E27FC236}">
                <a16:creationId xmlns:a16="http://schemas.microsoft.com/office/drawing/2014/main" id="{D8C9D452-6D3B-8240-5211-9F7661BB99C0}"/>
              </a:ext>
            </a:extLst>
          </p:cNvPr>
          <p:cNvSpPr/>
          <p:nvPr/>
        </p:nvSpPr>
        <p:spPr>
          <a:xfrm>
            <a:off x="596918" y="2189559"/>
            <a:ext cx="13337088" cy="4516041"/>
          </a:xfrm>
          <a:prstGeom prst="roundRect">
            <a:avLst>
              <a:gd name="adj" fmla="val 889"/>
            </a:avLst>
          </a:prstGeom>
          <a:solidFill>
            <a:srgbClr val="F3E8E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3" name="Text 8">
            <a:extLst>
              <a:ext uri="{FF2B5EF4-FFF2-40B4-BE49-F238E27FC236}">
                <a16:creationId xmlns:a16="http://schemas.microsoft.com/office/drawing/2014/main" id="{059E16E3-7434-DFAB-ED26-6996278F022B}"/>
              </a:ext>
            </a:extLst>
          </p:cNvPr>
          <p:cNvSpPr/>
          <p:nvPr/>
        </p:nvSpPr>
        <p:spPr>
          <a:xfrm>
            <a:off x="802585" y="2465723"/>
            <a:ext cx="2341007" cy="292537"/>
          </a:xfrm>
          <a:prstGeom prst="rect">
            <a:avLst/>
          </a:prstGeom>
          <a:noFill/>
          <a:ln/>
        </p:spPr>
        <p:txBody>
          <a:bodyPr wrap="none" lIns="0" tIns="0" rIns="0" bIns="0" rtlCol="0" anchor="t"/>
          <a:lstStyle/>
          <a:p>
            <a:pPr marL="0" indent="0">
              <a:lnSpc>
                <a:spcPts val="2300"/>
              </a:lnSpc>
              <a:buNone/>
            </a:pPr>
            <a:r>
              <a:rPr lang="en-US" sz="3600" b="1" dirty="0" err="1">
                <a:solidFill>
                  <a:srgbClr val="0070C0"/>
                </a:solidFill>
                <a:latin typeface="Times New Roman" panose="02020603050405020304" pitchFamily="18" charset="0"/>
                <a:ea typeface="Red Hat Text" pitchFamily="34" charset="-122"/>
                <a:cs typeface="Times New Roman" panose="02020603050405020304" pitchFamily="18" charset="0"/>
              </a:rPr>
              <a:t>Avantages</a:t>
            </a:r>
            <a:endParaRPr lang="en-US" sz="3600" b="1" dirty="0">
              <a:solidFill>
                <a:srgbClr val="0070C0"/>
              </a:solidFill>
              <a:latin typeface="Times New Roman" panose="02020603050405020304" pitchFamily="18" charset="0"/>
              <a:ea typeface="Red Hat Text" pitchFamily="34" charset="-122"/>
              <a:cs typeface="Times New Roman" panose="02020603050405020304" pitchFamily="18" charset="0"/>
            </a:endParaRPr>
          </a:p>
        </p:txBody>
      </p:sp>
      <p:sp>
        <p:nvSpPr>
          <p:cNvPr id="8" name="Text 9">
            <a:extLst>
              <a:ext uri="{FF2B5EF4-FFF2-40B4-BE49-F238E27FC236}">
                <a16:creationId xmlns:a16="http://schemas.microsoft.com/office/drawing/2014/main" id="{E8388537-3A73-8B10-2E67-3935B06ACC73}"/>
              </a:ext>
            </a:extLst>
          </p:cNvPr>
          <p:cNvSpPr/>
          <p:nvPr/>
        </p:nvSpPr>
        <p:spPr>
          <a:xfrm>
            <a:off x="802584" y="2877560"/>
            <a:ext cx="13131421" cy="1535414"/>
          </a:xfrm>
          <a:prstGeom prst="rect">
            <a:avLst/>
          </a:prstGeom>
          <a:noFill/>
          <a:ln/>
        </p:spPr>
        <p:txBody>
          <a:bodyPr wrap="square" lIns="0" tIns="0" rIns="0" bIns="0" rtlCol="0" anchor="t"/>
          <a:lstStyle/>
          <a:p>
            <a:pPr marL="0" indent="0">
              <a:lnSpc>
                <a:spcPct val="150000"/>
              </a:lnSpc>
              <a:buNone/>
            </a:pP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Les enzymes microbiennes présentent de nombreux avantages par rapport aux catalyseurs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chimiques</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traditionnels</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Elles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offrent</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une grande spécificité et efficacité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catalytique</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a:t>
            </a:r>
          </a:p>
          <a:p>
            <a:pPr marL="342900" indent="-342900">
              <a:lnSpc>
                <a:spcPct val="150000"/>
              </a:lnSpc>
              <a:buFont typeface="Arial" panose="020B0604020202020204" pitchFamily="34" charset="0"/>
              <a:buChar char="•"/>
            </a:pP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Elles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sont</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biodégradables</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respectueuses</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 de </a:t>
            </a:r>
            <a:r>
              <a:rPr lang="en-US" sz="2400" dirty="0" err="1">
                <a:solidFill>
                  <a:srgbClr val="3B3535"/>
                </a:solidFill>
                <a:latin typeface="Times New Roman" panose="02020603050405020304" pitchFamily="18" charset="0"/>
                <a:ea typeface="Roboto Light" pitchFamily="34" charset="-122"/>
                <a:cs typeface="Times New Roman" panose="02020603050405020304" pitchFamily="18" charset="0"/>
              </a:rPr>
              <a:t>l'environnement</a:t>
            </a:r>
            <a:r>
              <a:rPr lang="en-US" sz="2400" dirty="0">
                <a:solidFill>
                  <a:srgbClr val="3B3535"/>
                </a:solidFill>
                <a:latin typeface="Times New Roman" panose="02020603050405020304" pitchFamily="18" charset="0"/>
                <a:ea typeface="Roboto Light" pitchFamily="34" charset="-122"/>
                <a:cs typeface="Times New Roman" panose="02020603050405020304" pitchFamily="18" charset="0"/>
              </a:rPr>
              <a:t>.</a:t>
            </a:r>
          </a:p>
        </p:txBody>
      </p:sp>
    </p:spTree>
    <p:extLst>
      <p:ext uri="{BB962C8B-B14F-4D97-AF65-F5344CB8AC3E}">
        <p14:creationId xmlns:p14="http://schemas.microsoft.com/office/powerpoint/2010/main" val="183713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E406-CA0C-B959-9840-2725BDDF52E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7DF7FBB-B344-73FC-2410-2B992048650F}"/>
              </a:ext>
            </a:extLst>
          </p:cNvPr>
          <p:cNvPicPr>
            <a:picLocks noChangeAspect="1"/>
          </p:cNvPicPr>
          <p:nvPr/>
        </p:nvPicPr>
        <p:blipFill>
          <a:blip r:embed="rId3"/>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 0">
            <a:extLst>
              <a:ext uri="{FF2B5EF4-FFF2-40B4-BE49-F238E27FC236}">
                <a16:creationId xmlns:a16="http://schemas.microsoft.com/office/drawing/2014/main" id="{50B95FF0-F907-C395-D274-B7DE18172DAF}"/>
              </a:ext>
            </a:extLst>
          </p:cNvPr>
          <p:cNvSpPr/>
          <p:nvPr/>
        </p:nvSpPr>
        <p:spPr>
          <a:xfrm>
            <a:off x="1805132" y="704838"/>
            <a:ext cx="9514165" cy="704017"/>
          </a:xfrm>
          <a:prstGeom prst="rect">
            <a:avLst/>
          </a:prstGeom>
          <a:noFill/>
          <a:ln/>
        </p:spPr>
        <p:txBody>
          <a:bodyPr wrap="none" lIns="0" tIns="0" rIns="0" bIns="0" rtlCol="0" anchor="t"/>
          <a:lstStyle/>
          <a:p>
            <a:pPr marL="0" indent="0">
              <a:lnSpc>
                <a:spcPts val="5500"/>
              </a:lnSpc>
              <a:buNone/>
            </a:pPr>
            <a:r>
              <a:rPr lang="en-US" sz="6000" b="1" dirty="0">
                <a:solidFill>
                  <a:srgbClr val="FFFF00"/>
                </a:solidFill>
                <a:latin typeface="Times New Roman" panose="02020603050405020304" pitchFamily="18" charset="0"/>
                <a:ea typeface="Red Hat Text" pitchFamily="34" charset="-122"/>
                <a:cs typeface="Times New Roman" panose="02020603050405020304" pitchFamily="18" charset="0"/>
              </a:rPr>
              <a:t>Avantages des Enzymes </a:t>
            </a:r>
            <a:r>
              <a:rPr lang="en-US" sz="6000" b="1" dirty="0" err="1">
                <a:solidFill>
                  <a:srgbClr val="FFFF00"/>
                </a:solidFill>
                <a:latin typeface="Times New Roman" panose="02020603050405020304" pitchFamily="18" charset="0"/>
                <a:ea typeface="Red Hat Text" pitchFamily="34" charset="-122"/>
                <a:cs typeface="Times New Roman" panose="02020603050405020304" pitchFamily="18" charset="0"/>
              </a:rPr>
              <a:t>Microbiennes</a:t>
            </a:r>
            <a:endParaRPr lang="en-US" sz="60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7" name="Text 1">
            <a:extLst>
              <a:ext uri="{FF2B5EF4-FFF2-40B4-BE49-F238E27FC236}">
                <a16:creationId xmlns:a16="http://schemas.microsoft.com/office/drawing/2014/main" id="{20DEC1B5-4418-2EF1-94E4-FD757F678A2E}"/>
              </a:ext>
            </a:extLst>
          </p:cNvPr>
          <p:cNvSpPr/>
          <p:nvPr/>
        </p:nvSpPr>
        <p:spPr>
          <a:xfrm>
            <a:off x="1102767" y="2226448"/>
            <a:ext cx="2816185" cy="351949"/>
          </a:xfrm>
          <a:prstGeom prst="rect">
            <a:avLst/>
          </a:prstGeom>
          <a:noFill/>
          <a:ln/>
        </p:spPr>
        <p:txBody>
          <a:bodyPr wrap="none" lIns="0" tIns="0" rIns="0" bIns="0" rtlCol="0" anchor="t"/>
          <a:lstStyle/>
          <a:p>
            <a:pPr marL="0" indent="0">
              <a:lnSpc>
                <a:spcPts val="2750"/>
              </a:lnSpc>
              <a:buNone/>
            </a:pPr>
            <a:r>
              <a:rPr lang="en-US" sz="3600" b="1" dirty="0" err="1">
                <a:solidFill>
                  <a:srgbClr val="FFFF00"/>
                </a:solidFill>
                <a:latin typeface="Times New Roman" panose="02020603050405020304" pitchFamily="18" charset="0"/>
                <a:ea typeface="Red Hat Text" pitchFamily="34" charset="-122"/>
                <a:cs typeface="Times New Roman" panose="02020603050405020304" pitchFamily="18" charset="0"/>
              </a:rPr>
              <a:t>Efficacité</a:t>
            </a:r>
            <a:endParaRPr lang="en-US" sz="36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9" name="Text 2">
            <a:extLst>
              <a:ext uri="{FF2B5EF4-FFF2-40B4-BE49-F238E27FC236}">
                <a16:creationId xmlns:a16="http://schemas.microsoft.com/office/drawing/2014/main" id="{8B524B28-657B-D299-E3F1-2ADF4E5DE43E}"/>
              </a:ext>
            </a:extLst>
          </p:cNvPr>
          <p:cNvSpPr/>
          <p:nvPr/>
        </p:nvSpPr>
        <p:spPr>
          <a:xfrm>
            <a:off x="185530" y="2817713"/>
            <a:ext cx="4845823" cy="2681168"/>
          </a:xfrm>
          <a:prstGeom prst="rect">
            <a:avLst/>
          </a:prstGeom>
          <a:noFill/>
          <a:ln/>
        </p:spPr>
        <p:txBody>
          <a:bodyPr wrap="square" lIns="0" tIns="0" rIns="0" bIns="0" rtlCol="0" anchor="t"/>
          <a:lstStyle/>
          <a:p>
            <a:pPr marL="0" indent="0" algn="just">
              <a:lnSpc>
                <a:spcPct val="150000"/>
              </a:lnSpc>
              <a:buNone/>
            </a:pP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Les enzymes microbiennes présentent </a:t>
            </a:r>
            <a:r>
              <a:rPr lang="en-US" sz="2800" b="1" u="sng" dirty="0">
                <a:solidFill>
                  <a:schemeClr val="bg1"/>
                </a:solidFill>
                <a:latin typeface="Times New Roman" panose="02020603050405020304" pitchFamily="18" charset="0"/>
                <a:ea typeface="Roboto Light" pitchFamily="34" charset="-122"/>
                <a:cs typeface="Times New Roman" panose="02020603050405020304" pitchFamily="18" charset="0"/>
              </a:rPr>
              <a:t>une grande efficacité catalytique</a:t>
            </a: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 permettant de réaliser des réactions chimiques à des températures et des pH optimaux, ce qui optimise les procédés de production.</a:t>
            </a:r>
          </a:p>
        </p:txBody>
      </p:sp>
      <p:sp>
        <p:nvSpPr>
          <p:cNvPr id="10" name="Text 3">
            <a:extLst>
              <a:ext uri="{FF2B5EF4-FFF2-40B4-BE49-F238E27FC236}">
                <a16:creationId xmlns:a16="http://schemas.microsoft.com/office/drawing/2014/main" id="{5FD0E2A1-1F32-4766-F393-6066AAD9FDC8}"/>
              </a:ext>
            </a:extLst>
          </p:cNvPr>
          <p:cNvSpPr/>
          <p:nvPr/>
        </p:nvSpPr>
        <p:spPr>
          <a:xfrm>
            <a:off x="5622856" y="2226448"/>
            <a:ext cx="2816185" cy="351949"/>
          </a:xfrm>
          <a:prstGeom prst="rect">
            <a:avLst/>
          </a:prstGeom>
          <a:noFill/>
          <a:ln/>
        </p:spPr>
        <p:txBody>
          <a:bodyPr wrap="none" lIns="0" tIns="0" rIns="0" bIns="0" rtlCol="0" anchor="t"/>
          <a:lstStyle/>
          <a:p>
            <a:pPr>
              <a:lnSpc>
                <a:spcPts val="2750"/>
              </a:lnSpc>
            </a:pPr>
            <a:r>
              <a:rPr lang="en-US" sz="3600" b="1" dirty="0" err="1">
                <a:solidFill>
                  <a:srgbClr val="FFFF00"/>
                </a:solidFill>
                <a:latin typeface="Times New Roman" panose="02020603050405020304" pitchFamily="18" charset="0"/>
                <a:ea typeface="Red Hat Text" pitchFamily="34" charset="-122"/>
                <a:cs typeface="Times New Roman" panose="02020603050405020304" pitchFamily="18" charset="0"/>
              </a:rPr>
              <a:t>Spécificité</a:t>
            </a:r>
            <a:endParaRPr lang="en-US" sz="36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11" name="Text 4">
            <a:extLst>
              <a:ext uri="{FF2B5EF4-FFF2-40B4-BE49-F238E27FC236}">
                <a16:creationId xmlns:a16="http://schemas.microsoft.com/office/drawing/2014/main" id="{067C2C22-DF61-11B5-08CB-BDB52A322FEE}"/>
              </a:ext>
            </a:extLst>
          </p:cNvPr>
          <p:cNvSpPr/>
          <p:nvPr/>
        </p:nvSpPr>
        <p:spPr>
          <a:xfrm>
            <a:off x="5459897" y="2817713"/>
            <a:ext cx="4139152" cy="1915120"/>
          </a:xfrm>
          <a:prstGeom prst="rect">
            <a:avLst/>
          </a:prstGeom>
          <a:noFill/>
          <a:ln/>
        </p:spPr>
        <p:txBody>
          <a:bodyPr wrap="square" lIns="0" tIns="0" rIns="0" bIns="0" rtlCol="0" anchor="t"/>
          <a:lstStyle/>
          <a:p>
            <a:pPr algn="just">
              <a:lnSpc>
                <a:spcPct val="150000"/>
              </a:lnSpc>
            </a:pP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Chaque enzyme a </a:t>
            </a:r>
            <a:r>
              <a:rPr lang="en-US" sz="2800" b="1" u="sng" dirty="0">
                <a:solidFill>
                  <a:schemeClr val="bg1"/>
                </a:solidFill>
                <a:latin typeface="Times New Roman" panose="02020603050405020304" pitchFamily="18" charset="0"/>
                <a:ea typeface="Roboto Light" pitchFamily="34" charset="-122"/>
                <a:cs typeface="Times New Roman" panose="02020603050405020304" pitchFamily="18" charset="0"/>
              </a:rPr>
              <a:t>une spécificité élevée</a:t>
            </a: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 pour un substrat particulier, minimisant les réactions secondaires indésirables et garantissant une grande pureté du produit final.</a:t>
            </a:r>
            <a:r>
              <a:rPr lang="fr-FR" sz="2800" dirty="0"/>
              <a:t> </a:t>
            </a:r>
            <a:endParaRPr lang="en-US" sz="2800" dirty="0">
              <a:solidFill>
                <a:schemeClr val="bg1"/>
              </a:solidFill>
              <a:latin typeface="Times New Roman" panose="02020603050405020304" pitchFamily="18" charset="0"/>
              <a:ea typeface="Roboto Light" pitchFamily="34" charset="-122"/>
              <a:cs typeface="Times New Roman" panose="02020603050405020304" pitchFamily="18" charset="0"/>
            </a:endParaRPr>
          </a:p>
        </p:txBody>
      </p:sp>
      <p:sp>
        <p:nvSpPr>
          <p:cNvPr id="12" name="Text 5">
            <a:extLst>
              <a:ext uri="{FF2B5EF4-FFF2-40B4-BE49-F238E27FC236}">
                <a16:creationId xmlns:a16="http://schemas.microsoft.com/office/drawing/2014/main" id="{432A6C3A-706D-9D98-9870-6F01994E9FA4}"/>
              </a:ext>
            </a:extLst>
          </p:cNvPr>
          <p:cNvSpPr/>
          <p:nvPr/>
        </p:nvSpPr>
        <p:spPr>
          <a:xfrm>
            <a:off x="10142944" y="2226448"/>
            <a:ext cx="2816185" cy="351949"/>
          </a:xfrm>
          <a:prstGeom prst="rect">
            <a:avLst/>
          </a:prstGeom>
          <a:noFill/>
          <a:ln/>
        </p:spPr>
        <p:txBody>
          <a:bodyPr wrap="none" lIns="0" tIns="0" rIns="0" bIns="0" rtlCol="0" anchor="t"/>
          <a:lstStyle/>
          <a:p>
            <a:pPr indent="0">
              <a:lnSpc>
                <a:spcPts val="2750"/>
              </a:lnSpc>
              <a:buNone/>
            </a:pPr>
            <a:r>
              <a:rPr lang="en-US" sz="3600" b="1" dirty="0" err="1">
                <a:solidFill>
                  <a:srgbClr val="FFFF00"/>
                </a:solidFill>
                <a:latin typeface="Times New Roman" panose="02020603050405020304" pitchFamily="18" charset="0"/>
                <a:ea typeface="Red Hat Text" pitchFamily="34" charset="-122"/>
                <a:cs typeface="Times New Roman" panose="02020603050405020304" pitchFamily="18" charset="0"/>
              </a:rPr>
              <a:t>Biodégradabilité</a:t>
            </a:r>
            <a:endParaRPr lang="en-US" sz="3600" b="1" dirty="0">
              <a:solidFill>
                <a:srgbClr val="FFFF00"/>
              </a:solidFill>
              <a:latin typeface="Times New Roman" panose="02020603050405020304" pitchFamily="18" charset="0"/>
              <a:ea typeface="Red Hat Text" pitchFamily="34" charset="-122"/>
              <a:cs typeface="Times New Roman" panose="02020603050405020304" pitchFamily="18" charset="0"/>
            </a:endParaRPr>
          </a:p>
        </p:txBody>
      </p:sp>
      <p:sp>
        <p:nvSpPr>
          <p:cNvPr id="13" name="Text 6">
            <a:extLst>
              <a:ext uri="{FF2B5EF4-FFF2-40B4-BE49-F238E27FC236}">
                <a16:creationId xmlns:a16="http://schemas.microsoft.com/office/drawing/2014/main" id="{EE6C38B8-329E-94AB-5348-2C238C8F8F03}"/>
              </a:ext>
            </a:extLst>
          </p:cNvPr>
          <p:cNvSpPr/>
          <p:nvPr/>
        </p:nvSpPr>
        <p:spPr>
          <a:xfrm>
            <a:off x="10142944" y="2817712"/>
            <a:ext cx="4301926" cy="2833491"/>
          </a:xfrm>
          <a:prstGeom prst="rect">
            <a:avLst/>
          </a:prstGeom>
          <a:noFill/>
          <a:ln/>
        </p:spPr>
        <p:txBody>
          <a:bodyPr wrap="square" lIns="0" tIns="0" rIns="0" bIns="0" rtlCol="0" anchor="t"/>
          <a:lstStyle/>
          <a:p>
            <a:pPr marL="0" indent="0" algn="just">
              <a:lnSpc>
                <a:spcPct val="150000"/>
              </a:lnSpc>
              <a:buNone/>
            </a:pP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Les enzymes microbiennes sont biodégradables et respectueuses de l'environnement, </a:t>
            </a:r>
            <a:r>
              <a:rPr lang="en-US" sz="2800" b="1" u="sng" dirty="0">
                <a:solidFill>
                  <a:schemeClr val="bg1"/>
                </a:solidFill>
                <a:latin typeface="Times New Roman" panose="02020603050405020304" pitchFamily="18" charset="0"/>
                <a:ea typeface="Roboto Light" pitchFamily="34" charset="-122"/>
                <a:cs typeface="Times New Roman" panose="02020603050405020304" pitchFamily="18" charset="0"/>
              </a:rPr>
              <a:t>réduisant l'impact environnemental des </a:t>
            </a:r>
            <a:r>
              <a:rPr lang="en-US" sz="2800" b="1" u="sng" dirty="0" err="1">
                <a:solidFill>
                  <a:schemeClr val="bg1"/>
                </a:solidFill>
                <a:latin typeface="Times New Roman" panose="02020603050405020304" pitchFamily="18" charset="0"/>
                <a:ea typeface="Roboto Light" pitchFamily="34" charset="-122"/>
                <a:cs typeface="Times New Roman" panose="02020603050405020304" pitchFamily="18" charset="0"/>
              </a:rPr>
              <a:t>procédés</a:t>
            </a:r>
            <a:r>
              <a:rPr lang="en-US" sz="2800" b="1" u="sng" dirty="0">
                <a:solidFill>
                  <a:schemeClr val="bg1"/>
                </a:solidFill>
                <a:latin typeface="Times New Roman" panose="02020603050405020304" pitchFamily="18" charset="0"/>
                <a:ea typeface="Roboto Light" pitchFamily="34" charset="-122"/>
                <a:cs typeface="Times New Roman" panose="02020603050405020304" pitchFamily="18" charset="0"/>
              </a:rPr>
              <a:t> </a:t>
            </a:r>
            <a:r>
              <a:rPr lang="en-US" sz="2800" b="1" u="sng" dirty="0" err="1">
                <a:solidFill>
                  <a:schemeClr val="bg1"/>
                </a:solidFill>
                <a:latin typeface="Times New Roman" panose="02020603050405020304" pitchFamily="18" charset="0"/>
                <a:ea typeface="Roboto Light" pitchFamily="34" charset="-122"/>
                <a:cs typeface="Times New Roman" panose="02020603050405020304" pitchFamily="18" charset="0"/>
              </a:rPr>
              <a:t>industriels</a:t>
            </a:r>
            <a:r>
              <a:rPr lang="en-US" sz="2800" dirty="0">
                <a:solidFill>
                  <a:schemeClr val="bg1"/>
                </a:solidFill>
                <a:latin typeface="Times New Roman" panose="02020603050405020304" pitchFamily="18" charset="0"/>
                <a:ea typeface="Roboto Light" pitchFamily="34" charset="-122"/>
                <a:cs typeface="Times New Roman" panose="02020603050405020304" pitchFamily="18" charset="0"/>
              </a:rPr>
              <a:t>.</a:t>
            </a:r>
          </a:p>
        </p:txBody>
      </p:sp>
    </p:spTree>
    <p:extLst>
      <p:ext uri="{BB962C8B-B14F-4D97-AF65-F5344CB8AC3E}">
        <p14:creationId xmlns:p14="http://schemas.microsoft.com/office/powerpoint/2010/main" val="244824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295E-57D3-9A87-9AC1-5FA7E3836199}"/>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D1851B4-47BB-E31F-2559-2ABD3CED3D9E}"/>
              </a:ext>
            </a:extLst>
          </p:cNvPr>
          <p:cNvPicPr>
            <a:picLocks noChangeAspect="1"/>
          </p:cNvPicPr>
          <p:nvPr/>
        </p:nvPicPr>
        <p:blipFill>
          <a:blip r:embed="rId3"/>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hape 1">
            <a:extLst>
              <a:ext uri="{FF2B5EF4-FFF2-40B4-BE49-F238E27FC236}">
                <a16:creationId xmlns:a16="http://schemas.microsoft.com/office/drawing/2014/main" id="{CE826965-01AB-701E-77DD-C515C82DE01C}"/>
              </a:ext>
            </a:extLst>
          </p:cNvPr>
          <p:cNvSpPr/>
          <p:nvPr/>
        </p:nvSpPr>
        <p:spPr>
          <a:xfrm>
            <a:off x="0" y="0"/>
            <a:ext cx="14630400" cy="8229600"/>
          </a:xfrm>
          <a:prstGeom prst="roundRect">
            <a:avLst>
              <a:gd name="adj" fmla="val 889"/>
            </a:avLst>
          </a:prstGeom>
          <a:solidFill>
            <a:srgbClr val="F3E8E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3" name="Text 8">
            <a:extLst>
              <a:ext uri="{FF2B5EF4-FFF2-40B4-BE49-F238E27FC236}">
                <a16:creationId xmlns:a16="http://schemas.microsoft.com/office/drawing/2014/main" id="{EBB3EB39-C863-536A-B6D1-1DB86804CDCE}"/>
              </a:ext>
            </a:extLst>
          </p:cNvPr>
          <p:cNvSpPr/>
          <p:nvPr/>
        </p:nvSpPr>
        <p:spPr>
          <a:xfrm>
            <a:off x="447557" y="282553"/>
            <a:ext cx="2341007" cy="680805"/>
          </a:xfrm>
          <a:prstGeom prst="rect">
            <a:avLst/>
          </a:prstGeom>
          <a:noFill/>
          <a:ln/>
        </p:spPr>
        <p:txBody>
          <a:bodyPr wrap="none" lIns="0" tIns="0" rIns="0" bIns="0" rtlCol="0" anchor="t"/>
          <a:lstStyle/>
          <a:p>
            <a:pPr marL="0" indent="0">
              <a:lnSpc>
                <a:spcPts val="2300"/>
              </a:lnSpc>
              <a:buNone/>
            </a:pPr>
            <a:r>
              <a:rPr lang="en-US" sz="3600" b="1" dirty="0" err="1">
                <a:solidFill>
                  <a:srgbClr val="0070C0"/>
                </a:solidFill>
                <a:latin typeface="Times New Roman" panose="02020603050405020304" pitchFamily="18" charset="0"/>
                <a:ea typeface="Red Hat Text" pitchFamily="34" charset="-122"/>
                <a:cs typeface="Times New Roman" panose="02020603050405020304" pitchFamily="18" charset="0"/>
              </a:rPr>
              <a:t>Avantages</a:t>
            </a:r>
            <a:r>
              <a:rPr lang="en-US" sz="3600" b="1" dirty="0">
                <a:solidFill>
                  <a:srgbClr val="0070C0"/>
                </a:solidFill>
                <a:latin typeface="Times New Roman" panose="02020603050405020304" pitchFamily="18" charset="0"/>
                <a:ea typeface="Red Hat Text" pitchFamily="34" charset="-122"/>
                <a:cs typeface="Times New Roman" panose="02020603050405020304" pitchFamily="18" charset="0"/>
              </a:rPr>
              <a:t> des enzymes </a:t>
            </a:r>
            <a:r>
              <a:rPr lang="en-US" sz="3600" b="1" dirty="0" err="1">
                <a:solidFill>
                  <a:srgbClr val="0070C0"/>
                </a:solidFill>
                <a:latin typeface="Times New Roman" panose="02020603050405020304" pitchFamily="18" charset="0"/>
                <a:ea typeface="Red Hat Text" pitchFamily="34" charset="-122"/>
                <a:cs typeface="Times New Roman" panose="02020603050405020304" pitchFamily="18" charset="0"/>
              </a:rPr>
              <a:t>microbiennes</a:t>
            </a:r>
            <a:endParaRPr lang="en-US" sz="3600" b="1" dirty="0">
              <a:solidFill>
                <a:srgbClr val="0070C0"/>
              </a:solidFill>
              <a:latin typeface="Times New Roman" panose="02020603050405020304" pitchFamily="18" charset="0"/>
              <a:ea typeface="Red Hat Text" pitchFamily="34" charset="-122"/>
              <a:cs typeface="Times New Roman" panose="02020603050405020304" pitchFamily="18" charset="0"/>
            </a:endParaRPr>
          </a:p>
        </p:txBody>
      </p:sp>
      <p:sp>
        <p:nvSpPr>
          <p:cNvPr id="7" name="ZoneTexte 6">
            <a:extLst>
              <a:ext uri="{FF2B5EF4-FFF2-40B4-BE49-F238E27FC236}">
                <a16:creationId xmlns:a16="http://schemas.microsoft.com/office/drawing/2014/main" id="{C4F826FA-230E-BA4F-4195-AABA8B879380}"/>
              </a:ext>
            </a:extLst>
          </p:cNvPr>
          <p:cNvSpPr txBox="1"/>
          <p:nvPr/>
        </p:nvSpPr>
        <p:spPr>
          <a:xfrm>
            <a:off x="189172" y="622955"/>
            <a:ext cx="13934002" cy="6296339"/>
          </a:xfrm>
          <a:prstGeom prst="rect">
            <a:avLst/>
          </a:prstGeom>
          <a:noFill/>
        </p:spPr>
        <p:txBody>
          <a:bodyPr wrap="square">
            <a:spAutoFit/>
          </a:bodyPr>
          <a:lstStyle/>
          <a:p>
            <a:pPr>
              <a:lnSpc>
                <a:spcPct val="150000"/>
              </a:lnSpc>
              <a:buFont typeface="Arial" panose="020B0604020202020204" pitchFamily="34" charset="0"/>
              <a:buChar char="•"/>
            </a:pPr>
            <a:r>
              <a:rPr lang="fr-FR" sz="2700" b="1" dirty="0">
                <a:latin typeface="Times New Roman" panose="02020603050405020304" pitchFamily="18" charset="0"/>
                <a:cs typeface="Times New Roman" panose="02020603050405020304" pitchFamily="18" charset="0"/>
              </a:rPr>
              <a:t>Une grande diversité</a:t>
            </a:r>
            <a:r>
              <a:rPr lang="fr-FR" sz="2700" dirty="0">
                <a:latin typeface="Times New Roman" panose="02020603050405020304" pitchFamily="18" charset="0"/>
                <a:cs typeface="Times New Roman" panose="02020603050405020304" pitchFamily="18" charset="0"/>
              </a:rPr>
              <a:t> de types d’enzymes produites par différentes espèces de micro-organismes.</a:t>
            </a:r>
          </a:p>
          <a:p>
            <a:pPr>
              <a:lnSpc>
                <a:spcPct val="150000"/>
              </a:lnSpc>
              <a:buFont typeface="Arial" panose="020B0604020202020204" pitchFamily="34" charset="0"/>
              <a:buChar char="•"/>
            </a:pPr>
            <a:r>
              <a:rPr lang="fr-FR" sz="2700" b="1" dirty="0">
                <a:latin typeface="Times New Roman" panose="02020603050405020304" pitchFamily="18" charset="0"/>
                <a:cs typeface="Times New Roman" panose="02020603050405020304" pitchFamily="18" charset="0"/>
              </a:rPr>
              <a:t>Une production à grande échelle</a:t>
            </a:r>
            <a:r>
              <a:rPr lang="fr-FR" sz="2700" dirty="0">
                <a:latin typeface="Times New Roman" panose="02020603050405020304" pitchFamily="18" charset="0"/>
                <a:cs typeface="Times New Roman" panose="02020603050405020304" pitchFamily="18" charset="0"/>
              </a:rPr>
              <a:t> relativement simple et économique, notamment par fermentation en milieu liquide.</a:t>
            </a:r>
            <a:endParaRPr lang="ar-DZ" sz="27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endParaRPr lang="fr-FR" sz="27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endParaRPr lang="ar-DZ" sz="27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endParaRPr lang="ar-DZ" sz="27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700" b="1" dirty="0">
                <a:latin typeface="Times New Roman" panose="02020603050405020304" pitchFamily="18" charset="0"/>
                <a:cs typeface="Times New Roman" panose="02020603050405020304" pitchFamily="18" charset="0"/>
              </a:rPr>
              <a:t>Un impact environnemental réduit</a:t>
            </a:r>
            <a:r>
              <a:rPr lang="fr-FR" sz="2700" dirty="0">
                <a:latin typeface="Times New Roman" panose="02020603050405020304" pitchFamily="18" charset="0"/>
                <a:cs typeface="Times New Roman" panose="02020603050405020304" pitchFamily="18" charset="0"/>
              </a:rPr>
              <a:t>, car elles peuvent remplacer des produits chimiques toxiques dans de nombreuses applications industrielles, réduisant ainsi les risques pour la santé humaine et l'environnement.</a:t>
            </a:r>
          </a:p>
          <a:p>
            <a:pPr>
              <a:lnSpc>
                <a:spcPct val="150000"/>
              </a:lnSpc>
              <a:buFont typeface="Arial" panose="020B0604020202020204" pitchFamily="34" charset="0"/>
              <a:buChar char="•"/>
            </a:pPr>
            <a:endParaRPr lang="fr-FR" sz="2700" dirty="0">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AB7F0932-857C-81E3-DA54-C8A1D86E258B}"/>
              </a:ext>
            </a:extLst>
          </p:cNvPr>
          <p:cNvSpPr txBox="1"/>
          <p:nvPr/>
        </p:nvSpPr>
        <p:spPr>
          <a:xfrm>
            <a:off x="189172" y="2351275"/>
            <a:ext cx="14441228" cy="1887440"/>
          </a:xfrm>
          <a:prstGeom prst="rect">
            <a:avLst/>
          </a:prstGeom>
          <a:noFill/>
        </p:spPr>
        <p:txBody>
          <a:bodyPr wrap="square">
            <a:spAutoFit/>
          </a:bodyPr>
          <a:lstStyle/>
          <a:p>
            <a:pPr>
              <a:lnSpc>
                <a:spcPct val="150000"/>
              </a:lnSpc>
              <a:buFont typeface="Arial" panose="020B0604020202020204" pitchFamily="34" charset="0"/>
              <a:buChar char="•"/>
            </a:pPr>
            <a:r>
              <a:rPr lang="fr-FR" sz="2700" b="1" dirty="0">
                <a:latin typeface="Times New Roman" panose="02020603050405020304" pitchFamily="18" charset="0"/>
                <a:cs typeface="Times New Roman" panose="02020603050405020304" pitchFamily="18" charset="0"/>
              </a:rPr>
              <a:t>Réduction des besoins énergétiques : </a:t>
            </a:r>
            <a:r>
              <a:rPr lang="fr-FR" sz="2700" dirty="0">
                <a:latin typeface="Times New Roman" panose="02020603050405020304" pitchFamily="18" charset="0"/>
                <a:cs typeface="Times New Roman" panose="02020603050405020304" pitchFamily="18" charset="0"/>
              </a:rPr>
              <a:t>Les enzymes catalysent des réactions à des températures et pressions modérées, ce qui réduit la consommation d'énergie par rapport aux procédés thermiques classiques.</a:t>
            </a:r>
          </a:p>
        </p:txBody>
      </p:sp>
      <p:sp>
        <p:nvSpPr>
          <p:cNvPr id="19" name="ZoneTexte 18">
            <a:extLst>
              <a:ext uri="{FF2B5EF4-FFF2-40B4-BE49-F238E27FC236}">
                <a16:creationId xmlns:a16="http://schemas.microsoft.com/office/drawing/2014/main" id="{2074F978-15B4-E2C8-FB4E-E0FA05A8AFAA}"/>
              </a:ext>
            </a:extLst>
          </p:cNvPr>
          <p:cNvSpPr txBox="1"/>
          <p:nvPr/>
        </p:nvSpPr>
        <p:spPr>
          <a:xfrm>
            <a:off x="189172" y="6348144"/>
            <a:ext cx="14149680" cy="1264192"/>
          </a:xfrm>
          <a:prstGeom prst="rect">
            <a:avLst/>
          </a:prstGeom>
          <a:noFill/>
        </p:spPr>
        <p:txBody>
          <a:bodyPr wrap="square">
            <a:spAutoFit/>
          </a:bodyPr>
          <a:lstStyle/>
          <a:p>
            <a:pPr>
              <a:lnSpc>
                <a:spcPct val="150000"/>
              </a:lnSpc>
              <a:buFont typeface="Arial" panose="020B0604020202020204" pitchFamily="34" charset="0"/>
              <a:buChar char="•"/>
            </a:pPr>
            <a:r>
              <a:rPr lang="fr-FR" sz="2700" b="1" dirty="0">
                <a:latin typeface="Times New Roman" panose="02020603050405020304" pitchFamily="18" charset="0"/>
                <a:cs typeface="Times New Roman" panose="02020603050405020304" pitchFamily="18" charset="0"/>
              </a:rPr>
              <a:t>Durabilité </a:t>
            </a:r>
            <a:r>
              <a:rPr lang="fr-FR" dirty="0"/>
              <a:t>: </a:t>
            </a:r>
            <a:r>
              <a:rPr lang="fr-FR" sz="2700" dirty="0">
                <a:latin typeface="Times New Roman" panose="02020603050405020304" pitchFamily="18" charset="0"/>
                <a:cs typeface="Times New Roman" panose="02020603050405020304" pitchFamily="18" charset="0"/>
              </a:rPr>
              <a:t>L’utilisation d’enzymes dans des procédés industriels permet souvent de minimiser les déchets et les sous-produits indésirables, contribuant ainsi à la durabilité des opérations industrielles.</a:t>
            </a:r>
          </a:p>
        </p:txBody>
      </p:sp>
    </p:spTree>
    <p:extLst>
      <p:ext uri="{BB962C8B-B14F-4D97-AF65-F5344CB8AC3E}">
        <p14:creationId xmlns:p14="http://schemas.microsoft.com/office/powerpoint/2010/main" val="203012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68F3-86D5-3170-5DFC-E8248E1BA47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EB8CFE99-5ED4-4630-7D2A-B170BC64505F}"/>
              </a:ext>
            </a:extLst>
          </p:cNvPr>
          <p:cNvPicPr>
            <a:picLocks noChangeAspect="1"/>
          </p:cNvPicPr>
          <p:nvPr/>
        </p:nvPicPr>
        <p:blipFill>
          <a:blip r:embed="rId3"/>
          <a:stretch>
            <a:fillRect/>
          </a:stretch>
        </p:blipFill>
        <p:spPr>
          <a:xfrm>
            <a:off x="0" y="0"/>
            <a:ext cx="14630400" cy="822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Image 4">
            <a:extLst>
              <a:ext uri="{FF2B5EF4-FFF2-40B4-BE49-F238E27FC236}">
                <a16:creationId xmlns:a16="http://schemas.microsoft.com/office/drawing/2014/main" id="{778F7702-D64C-D511-20AE-EE9D46F08B15}"/>
              </a:ext>
            </a:extLst>
          </p:cNvPr>
          <p:cNvPicPr>
            <a:picLocks noChangeAspect="1"/>
          </p:cNvPicPr>
          <p:nvPr/>
        </p:nvPicPr>
        <p:blipFill>
          <a:blip r:embed="rId4"/>
          <a:stretch>
            <a:fillRect/>
          </a:stretch>
        </p:blipFill>
        <p:spPr>
          <a:xfrm>
            <a:off x="145775" y="145774"/>
            <a:ext cx="14312348" cy="7938051"/>
          </a:xfrm>
          <a:prstGeom prst="rect">
            <a:avLst/>
          </a:prstGeom>
        </p:spPr>
      </p:pic>
    </p:spTree>
    <p:extLst>
      <p:ext uri="{BB962C8B-B14F-4D97-AF65-F5344CB8AC3E}">
        <p14:creationId xmlns:p14="http://schemas.microsoft.com/office/powerpoint/2010/main" val="303830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553433" y="503566"/>
            <a:ext cx="14076967" cy="1130618"/>
          </a:xfrm>
          <a:prstGeom prst="rect">
            <a:avLst/>
          </a:prstGeom>
          <a:noFill/>
          <a:ln/>
        </p:spPr>
        <p:txBody>
          <a:bodyPr wrap="square" lIns="0" tIns="0" rIns="0" bIns="0" rtlCol="0" anchor="t"/>
          <a:lstStyle/>
          <a:p>
            <a:pPr marL="0" indent="0">
              <a:lnSpc>
                <a:spcPts val="4450"/>
              </a:lnSpc>
              <a:buNone/>
            </a:pPr>
            <a:r>
              <a:rPr lang="en-US" sz="4400" b="1" dirty="0">
                <a:solidFill>
                  <a:srgbClr val="FF99FF"/>
                </a:solidFill>
                <a:latin typeface="Red Hat Text" pitchFamily="34" charset="0"/>
                <a:ea typeface="Red Hat Text" pitchFamily="34" charset="-122"/>
                <a:cs typeface="Red Hat Text" pitchFamily="34" charset="-120"/>
              </a:rPr>
              <a:t>Exemples d'Enzymes Microbiennes d'Intérêt Industriel</a:t>
            </a:r>
            <a:endParaRPr lang="en-US" sz="4400" b="1" dirty="0">
              <a:solidFill>
                <a:srgbClr val="FF99FF"/>
              </a:solidFill>
            </a:endParaRPr>
          </a:p>
        </p:txBody>
      </p:sp>
      <p:sp>
        <p:nvSpPr>
          <p:cNvPr id="5" name="Shape 1"/>
          <p:cNvSpPr/>
          <p:nvPr/>
        </p:nvSpPr>
        <p:spPr>
          <a:xfrm>
            <a:off x="414814" y="1519520"/>
            <a:ext cx="432435" cy="432435"/>
          </a:xfrm>
          <a:prstGeom prst="roundRect">
            <a:avLst>
              <a:gd name="adj" fmla="val 6668"/>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6" name="Text 2"/>
          <p:cNvSpPr/>
          <p:nvPr/>
        </p:nvSpPr>
        <p:spPr>
          <a:xfrm>
            <a:off x="603616" y="1634184"/>
            <a:ext cx="83344" cy="271343"/>
          </a:xfrm>
          <a:prstGeom prst="rect">
            <a:avLst/>
          </a:prstGeom>
          <a:noFill/>
          <a:ln/>
        </p:spPr>
        <p:txBody>
          <a:bodyPr wrap="none" lIns="0" tIns="0" rIns="0" bIns="0" rtlCol="0" anchor="t"/>
          <a:lstStyle/>
          <a:p>
            <a:pPr marL="0" indent="0" algn="ctr">
              <a:lnSpc>
                <a:spcPts val="2100"/>
              </a:lnSpc>
              <a:buNone/>
            </a:pPr>
            <a:r>
              <a:rPr lang="en-US" sz="2100" b="1" dirty="0">
                <a:solidFill>
                  <a:srgbClr val="3B3535"/>
                </a:solidFill>
                <a:latin typeface="Red Hat Text" pitchFamily="34" charset="0"/>
                <a:ea typeface="Red Hat Text" pitchFamily="34" charset="-122"/>
                <a:cs typeface="Red Hat Text" pitchFamily="34" charset="-120"/>
              </a:rPr>
              <a:t>1</a:t>
            </a:r>
            <a:endParaRPr lang="en-US" sz="2100" b="1" dirty="0"/>
          </a:p>
        </p:txBody>
      </p:sp>
      <p:sp>
        <p:nvSpPr>
          <p:cNvPr id="7" name="Text 3"/>
          <p:cNvSpPr/>
          <p:nvPr/>
        </p:nvSpPr>
        <p:spPr>
          <a:xfrm>
            <a:off x="1105138" y="1666391"/>
            <a:ext cx="2261354" cy="2825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rtlCol="0" anchor="t"/>
          <a:lstStyle/>
          <a:p>
            <a:pPr marL="0" indent="0">
              <a:lnSpc>
                <a:spcPts val="2200"/>
              </a:lnSpc>
              <a:buNone/>
            </a:pPr>
            <a:r>
              <a:rPr lang="en-US" sz="3200" b="1" dirty="0">
                <a:solidFill>
                  <a:srgbClr val="FFFF00"/>
                </a:solidFill>
                <a:latin typeface="Red Hat Text" pitchFamily="34" charset="0"/>
                <a:ea typeface="Red Hat Text" pitchFamily="34" charset="-122"/>
                <a:cs typeface="Red Hat Text" pitchFamily="34" charset="-120"/>
              </a:rPr>
              <a:t>Amylases</a:t>
            </a:r>
            <a:endParaRPr lang="en-US" sz="3200" b="1" dirty="0">
              <a:solidFill>
                <a:srgbClr val="FFFF00"/>
              </a:solidFill>
            </a:endParaRPr>
          </a:p>
        </p:txBody>
      </p:sp>
      <p:sp>
        <p:nvSpPr>
          <p:cNvPr id="8" name="Text 4"/>
          <p:cNvSpPr/>
          <p:nvPr/>
        </p:nvSpPr>
        <p:spPr>
          <a:xfrm>
            <a:off x="327834" y="2178894"/>
            <a:ext cx="6508225" cy="1537097"/>
          </a:xfrm>
          <a:prstGeom prst="rect">
            <a:avLst/>
          </a:prstGeom>
          <a:noFill/>
          <a:ln/>
        </p:spPr>
        <p:txBody>
          <a:bodyPr wrap="square" lIns="0" tIns="0" rIns="0" bIns="0" rtlCol="0" anchor="t"/>
          <a:lstStyle/>
          <a:p>
            <a:pPr marL="0" indent="0" algn="just">
              <a:lnSpc>
                <a:spcPct val="1500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Les amylases sont utilisées dans l'industrie alimentaire pour dégrader l'amidon en sucres simples. Elles sont employées dans la fabrication du pain, des boissons et des sirops.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Shape 5"/>
          <p:cNvSpPr/>
          <p:nvPr/>
        </p:nvSpPr>
        <p:spPr>
          <a:xfrm>
            <a:off x="8435451" y="1620036"/>
            <a:ext cx="432435" cy="432435"/>
          </a:xfrm>
          <a:prstGeom prst="roundRect">
            <a:avLst>
              <a:gd name="adj" fmla="val 6668"/>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10" name="Text 6"/>
          <p:cNvSpPr/>
          <p:nvPr/>
        </p:nvSpPr>
        <p:spPr>
          <a:xfrm>
            <a:off x="8577313" y="1735737"/>
            <a:ext cx="148709" cy="271343"/>
          </a:xfrm>
          <a:prstGeom prst="rect">
            <a:avLst/>
          </a:prstGeom>
          <a:noFill/>
          <a:ln/>
        </p:spPr>
        <p:txBody>
          <a:bodyPr wrap="none" lIns="0" tIns="0" rIns="0" bIns="0" rtlCol="0" anchor="t"/>
          <a:lstStyle/>
          <a:p>
            <a:pPr marL="0" indent="0" algn="ctr">
              <a:lnSpc>
                <a:spcPts val="2100"/>
              </a:lnSpc>
              <a:buNone/>
            </a:pPr>
            <a:r>
              <a:rPr lang="en-US" sz="2100" b="1" dirty="0">
                <a:solidFill>
                  <a:srgbClr val="3B3535"/>
                </a:solidFill>
                <a:latin typeface="Red Hat Text" pitchFamily="34" charset="0"/>
                <a:ea typeface="Red Hat Text" pitchFamily="34" charset="-122"/>
                <a:cs typeface="Red Hat Text" pitchFamily="34" charset="-120"/>
              </a:rPr>
              <a:t>2</a:t>
            </a:r>
            <a:endParaRPr lang="en-US" sz="2100" b="1" dirty="0"/>
          </a:p>
        </p:txBody>
      </p:sp>
      <p:sp>
        <p:nvSpPr>
          <p:cNvPr id="11" name="Text 7"/>
          <p:cNvSpPr/>
          <p:nvPr/>
        </p:nvSpPr>
        <p:spPr>
          <a:xfrm>
            <a:off x="9205261" y="1723285"/>
            <a:ext cx="2261354" cy="282535"/>
          </a:xfrm>
          <a:prstGeom prst="rect">
            <a:avLst/>
          </a:prstGeom>
          <a:noFill/>
          <a:ln/>
        </p:spPr>
        <p:txBody>
          <a:bodyPr wrap="none" lIns="0" tIns="0" rIns="0" bIns="0" rtlCol="0" anchor="t"/>
          <a:lstStyle/>
          <a:p>
            <a:pPr marL="0" indent="0">
              <a:lnSpc>
                <a:spcPts val="2200"/>
              </a:lnSpc>
              <a:buNone/>
            </a:pPr>
            <a:r>
              <a:rPr lang="en-US" sz="3200" b="1" dirty="0">
                <a:solidFill>
                  <a:srgbClr val="FFFF00"/>
                </a:solidFill>
                <a:latin typeface="Red Hat Text" pitchFamily="34" charset="0"/>
                <a:ea typeface="Red Hat Text" pitchFamily="34" charset="-122"/>
                <a:cs typeface="Red Hat Text" pitchFamily="34" charset="-120"/>
              </a:rPr>
              <a:t>Proteases</a:t>
            </a:r>
          </a:p>
        </p:txBody>
      </p:sp>
      <p:sp>
        <p:nvSpPr>
          <p:cNvPr id="12" name="Text 8"/>
          <p:cNvSpPr/>
          <p:nvPr/>
        </p:nvSpPr>
        <p:spPr>
          <a:xfrm>
            <a:off x="8309114" y="2234208"/>
            <a:ext cx="6321286" cy="1229678"/>
          </a:xfrm>
          <a:prstGeom prst="rect">
            <a:avLst/>
          </a:prstGeom>
          <a:noFill/>
          <a:ln/>
        </p:spPr>
        <p:txBody>
          <a:bodyPr wrap="square" lIns="0" tIns="0" rIns="0" bIns="0" rtlCol="0" anchor="t"/>
          <a:lstStyle/>
          <a:p>
            <a:pPr marL="0" indent="0">
              <a:lnSpc>
                <a:spcPct val="1500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Les proteases, qui décomposent les protéines, trouvent des applications dans les détergents, l'industrie du cuir et la production de fromage.</a:t>
            </a:r>
          </a:p>
        </p:txBody>
      </p:sp>
      <p:sp>
        <p:nvSpPr>
          <p:cNvPr id="13" name="Shape 9"/>
          <p:cNvSpPr/>
          <p:nvPr/>
        </p:nvSpPr>
        <p:spPr>
          <a:xfrm>
            <a:off x="401002" y="4832866"/>
            <a:ext cx="432435" cy="432435"/>
          </a:xfrm>
          <a:prstGeom prst="roundRect">
            <a:avLst>
              <a:gd name="adj" fmla="val 6668"/>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14" name="Text 10"/>
          <p:cNvSpPr/>
          <p:nvPr/>
        </p:nvSpPr>
        <p:spPr>
          <a:xfrm>
            <a:off x="528938" y="4927580"/>
            <a:ext cx="159068" cy="271343"/>
          </a:xfrm>
          <a:prstGeom prst="rect">
            <a:avLst/>
          </a:prstGeom>
          <a:noFill/>
          <a:ln/>
        </p:spPr>
        <p:txBody>
          <a:bodyPr wrap="none" lIns="0" tIns="0" rIns="0" bIns="0" rtlCol="0" anchor="t"/>
          <a:lstStyle/>
          <a:p>
            <a:pPr marL="0" indent="0" algn="ctr">
              <a:lnSpc>
                <a:spcPts val="2100"/>
              </a:lnSpc>
              <a:buNone/>
            </a:pPr>
            <a:r>
              <a:rPr lang="en-US" sz="2100" b="1" dirty="0">
                <a:solidFill>
                  <a:srgbClr val="3B3535"/>
                </a:solidFill>
                <a:latin typeface="Red Hat Text" pitchFamily="34" charset="0"/>
                <a:ea typeface="Red Hat Text" pitchFamily="34" charset="-122"/>
                <a:cs typeface="Red Hat Text" pitchFamily="34" charset="-120"/>
              </a:rPr>
              <a:t>3</a:t>
            </a:r>
            <a:endParaRPr lang="en-US" sz="2100" b="1" dirty="0"/>
          </a:p>
        </p:txBody>
      </p:sp>
      <p:sp>
        <p:nvSpPr>
          <p:cNvPr id="15" name="Text 11"/>
          <p:cNvSpPr/>
          <p:nvPr/>
        </p:nvSpPr>
        <p:spPr>
          <a:xfrm>
            <a:off x="1112340" y="4982766"/>
            <a:ext cx="2261354" cy="282535"/>
          </a:xfrm>
          <a:prstGeom prst="rect">
            <a:avLst/>
          </a:prstGeom>
          <a:noFill/>
          <a:ln/>
        </p:spPr>
        <p:txBody>
          <a:bodyPr wrap="none" lIns="0" tIns="0" rIns="0" bIns="0" rtlCol="0" anchor="t"/>
          <a:lstStyle/>
          <a:p>
            <a:pPr marL="0" indent="0">
              <a:lnSpc>
                <a:spcPts val="2200"/>
              </a:lnSpc>
              <a:buNone/>
            </a:pPr>
            <a:r>
              <a:rPr lang="en-US" sz="3200" b="1" dirty="0">
                <a:solidFill>
                  <a:srgbClr val="FFFF00"/>
                </a:solidFill>
                <a:latin typeface="Red Hat Text" pitchFamily="34" charset="0"/>
                <a:ea typeface="Red Hat Text" pitchFamily="34" charset="-122"/>
                <a:cs typeface="Red Hat Text" pitchFamily="34" charset="-120"/>
              </a:rPr>
              <a:t>Lipases</a:t>
            </a:r>
          </a:p>
        </p:txBody>
      </p:sp>
      <p:sp>
        <p:nvSpPr>
          <p:cNvPr id="16" name="Text 12"/>
          <p:cNvSpPr/>
          <p:nvPr/>
        </p:nvSpPr>
        <p:spPr>
          <a:xfrm>
            <a:off x="401002" y="5393976"/>
            <a:ext cx="6508225" cy="1537097"/>
          </a:xfrm>
          <a:prstGeom prst="rect">
            <a:avLst/>
          </a:prstGeom>
          <a:noFill/>
          <a:ln/>
        </p:spPr>
        <p:txBody>
          <a:bodyPr wrap="square" lIns="0" tIns="0" rIns="0" bIns="0" rtlCol="0" anchor="t"/>
          <a:lstStyle/>
          <a:p>
            <a:pPr marL="0" indent="0">
              <a:lnSpc>
                <a:spcPct val="1500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Les lipases hydrolysent les lipides, jouant un rôle crucial dans la production de biocarburants, l'industrie alimentaire et les </a:t>
            </a:r>
            <a:r>
              <a:rPr lang="en-US" sz="2400" dirty="0" err="1">
                <a:solidFill>
                  <a:schemeClr val="bg1"/>
                </a:solidFill>
                <a:latin typeface="Times New Roman" panose="02020603050405020304" pitchFamily="18" charset="0"/>
                <a:ea typeface="Roboto Light" pitchFamily="34" charset="-122"/>
                <a:cs typeface="Times New Roman" panose="02020603050405020304" pitchFamily="18" charset="0"/>
              </a:rPr>
              <a:t>détergents</a:t>
            </a: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a:t>
            </a:r>
          </a:p>
        </p:txBody>
      </p:sp>
      <p:sp>
        <p:nvSpPr>
          <p:cNvPr id="17" name="Shape 13"/>
          <p:cNvSpPr/>
          <p:nvPr/>
        </p:nvSpPr>
        <p:spPr>
          <a:xfrm>
            <a:off x="7926586" y="4748851"/>
            <a:ext cx="432435" cy="432435"/>
          </a:xfrm>
          <a:prstGeom prst="roundRect">
            <a:avLst>
              <a:gd name="adj" fmla="val 6668"/>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18" name="Text 14"/>
          <p:cNvSpPr/>
          <p:nvPr/>
        </p:nvSpPr>
        <p:spPr>
          <a:xfrm>
            <a:off x="8058923" y="4829396"/>
            <a:ext cx="167759" cy="271343"/>
          </a:xfrm>
          <a:prstGeom prst="rect">
            <a:avLst/>
          </a:prstGeom>
          <a:noFill/>
          <a:ln/>
        </p:spPr>
        <p:txBody>
          <a:bodyPr wrap="none" lIns="0" tIns="0" rIns="0" bIns="0" rtlCol="0" anchor="t"/>
          <a:lstStyle/>
          <a:p>
            <a:pPr marL="0" indent="0" algn="ctr">
              <a:lnSpc>
                <a:spcPts val="2100"/>
              </a:lnSpc>
              <a:buNone/>
            </a:pPr>
            <a:r>
              <a:rPr lang="en-US" sz="2100" b="1" dirty="0">
                <a:solidFill>
                  <a:srgbClr val="3B3535"/>
                </a:solidFill>
                <a:latin typeface="Red Hat Text" pitchFamily="34" charset="0"/>
                <a:ea typeface="Red Hat Text" pitchFamily="34" charset="-122"/>
                <a:cs typeface="Red Hat Text" pitchFamily="34" charset="-120"/>
              </a:rPr>
              <a:t>4</a:t>
            </a:r>
            <a:endParaRPr lang="en-US" sz="2100" b="1" dirty="0"/>
          </a:p>
        </p:txBody>
      </p:sp>
      <p:sp>
        <p:nvSpPr>
          <p:cNvPr id="19" name="Text 15"/>
          <p:cNvSpPr/>
          <p:nvPr/>
        </p:nvSpPr>
        <p:spPr>
          <a:xfrm>
            <a:off x="8637924" y="4907815"/>
            <a:ext cx="2261354" cy="282535"/>
          </a:xfrm>
          <a:prstGeom prst="rect">
            <a:avLst/>
          </a:prstGeom>
          <a:noFill/>
          <a:ln/>
        </p:spPr>
        <p:txBody>
          <a:bodyPr wrap="none" lIns="0" tIns="0" rIns="0" bIns="0" rtlCol="0" anchor="t"/>
          <a:lstStyle/>
          <a:p>
            <a:pPr marL="0" indent="0">
              <a:lnSpc>
                <a:spcPts val="2200"/>
              </a:lnSpc>
              <a:buNone/>
            </a:pPr>
            <a:r>
              <a:rPr lang="en-US" sz="3200" b="1" dirty="0">
                <a:solidFill>
                  <a:srgbClr val="FFFF00"/>
                </a:solidFill>
                <a:latin typeface="Red Hat Text" pitchFamily="34" charset="0"/>
                <a:ea typeface="Red Hat Text" pitchFamily="34" charset="-122"/>
                <a:cs typeface="Red Hat Text" pitchFamily="34" charset="-120"/>
              </a:rPr>
              <a:t>Cellulases</a:t>
            </a:r>
          </a:p>
        </p:txBody>
      </p:sp>
      <p:sp>
        <p:nvSpPr>
          <p:cNvPr id="20" name="Text 16"/>
          <p:cNvSpPr/>
          <p:nvPr/>
        </p:nvSpPr>
        <p:spPr>
          <a:xfrm>
            <a:off x="8123584" y="5395010"/>
            <a:ext cx="6321286" cy="1844516"/>
          </a:xfrm>
          <a:prstGeom prst="rect">
            <a:avLst/>
          </a:prstGeom>
          <a:noFill/>
          <a:ln/>
        </p:spPr>
        <p:txBody>
          <a:bodyPr wrap="square" lIns="0" tIns="0" rIns="0" bIns="0" rtlCol="0" anchor="t"/>
          <a:lstStyle/>
          <a:p>
            <a:pPr marL="0" indent="0">
              <a:lnSpc>
                <a:spcPct val="150000"/>
              </a:lnSpc>
              <a:buNone/>
            </a:pP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Les cellulases décomposent la cellulose, </a:t>
            </a:r>
            <a:r>
              <a:rPr lang="en-US" sz="2400" dirty="0" err="1">
                <a:solidFill>
                  <a:schemeClr val="bg1"/>
                </a:solidFill>
                <a:latin typeface="Times New Roman" panose="02020603050405020304" pitchFamily="18" charset="0"/>
                <a:ea typeface="Roboto Light" pitchFamily="34" charset="-122"/>
                <a:cs typeface="Times New Roman" panose="02020603050405020304" pitchFamily="18" charset="0"/>
              </a:rPr>
              <a:t>utilisées</a:t>
            </a:r>
            <a:r>
              <a:rPr lang="en-US" sz="2400" dirty="0">
                <a:solidFill>
                  <a:schemeClr val="bg1"/>
                </a:solidFill>
                <a:latin typeface="Times New Roman" panose="02020603050405020304" pitchFamily="18" charset="0"/>
                <a:ea typeface="Roboto Light" pitchFamily="34" charset="-122"/>
                <a:cs typeface="Times New Roman" panose="02020603050405020304" pitchFamily="18" charset="0"/>
              </a:rPr>
              <a:t> dans la production de bioéthanol, la fabrication de biomatériaux et l'industrie textile.</a:t>
            </a:r>
          </a:p>
        </p:txBody>
      </p:sp>
      <p:sp>
        <p:nvSpPr>
          <p:cNvPr id="21" name="Shape 13">
            <a:extLst>
              <a:ext uri="{FF2B5EF4-FFF2-40B4-BE49-F238E27FC236}">
                <a16:creationId xmlns:a16="http://schemas.microsoft.com/office/drawing/2014/main" id="{2A2F78A6-B33A-CDDD-7D9D-C07DB534B54E}"/>
              </a:ext>
            </a:extLst>
          </p:cNvPr>
          <p:cNvSpPr/>
          <p:nvPr/>
        </p:nvSpPr>
        <p:spPr>
          <a:xfrm>
            <a:off x="429070" y="7509816"/>
            <a:ext cx="432435" cy="432435"/>
          </a:xfrm>
          <a:prstGeom prst="roundRect">
            <a:avLst>
              <a:gd name="adj" fmla="val 6668"/>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b="1" dirty="0"/>
              <a:t>5</a:t>
            </a:r>
          </a:p>
        </p:txBody>
      </p:sp>
      <p:sp>
        <p:nvSpPr>
          <p:cNvPr id="23" name="ZoneTexte 22">
            <a:extLst>
              <a:ext uri="{FF2B5EF4-FFF2-40B4-BE49-F238E27FC236}">
                <a16:creationId xmlns:a16="http://schemas.microsoft.com/office/drawing/2014/main" id="{5F8B681A-17B1-EF87-041B-928ACDDDA19E}"/>
              </a:ext>
            </a:extLst>
          </p:cNvPr>
          <p:cNvSpPr txBox="1"/>
          <p:nvPr/>
        </p:nvSpPr>
        <p:spPr>
          <a:xfrm>
            <a:off x="1020439" y="7298912"/>
            <a:ext cx="14076967" cy="759888"/>
          </a:xfrm>
          <a:prstGeom prst="rect">
            <a:avLst/>
          </a:prstGeom>
          <a:noFill/>
        </p:spPr>
        <p:txBody>
          <a:bodyPr wrap="square">
            <a:spAutoFit/>
          </a:bodyPr>
          <a:lstStyle/>
          <a:p>
            <a:pPr>
              <a:lnSpc>
                <a:spcPct val="150000"/>
              </a:lnSpc>
            </a:pPr>
            <a:r>
              <a:rPr lang="fr-FR" sz="3200" b="1" dirty="0" err="1">
                <a:solidFill>
                  <a:srgbClr val="FFFF00"/>
                </a:solidFill>
                <a:latin typeface="Red Hat Text" pitchFamily="34" charset="0"/>
                <a:ea typeface="Red Hat Text" pitchFamily="34" charset="-122"/>
                <a:cs typeface="Red Hat Text" pitchFamily="34" charset="-120"/>
              </a:rPr>
              <a:t>Xylanases</a:t>
            </a:r>
            <a:r>
              <a:rPr lang="fr-FR" sz="3200" b="1" dirty="0">
                <a:solidFill>
                  <a:srgbClr val="FFFF00"/>
                </a:solidFill>
                <a:latin typeface="Red Hat Text" pitchFamily="34" charset="0"/>
                <a:ea typeface="Red Hat Text" pitchFamily="34" charset="-122"/>
                <a:cs typeface="Red Hat Text" pitchFamily="34" charset="-120"/>
              </a:rPr>
              <a:t> </a:t>
            </a:r>
            <a:r>
              <a:rPr lang="fr-FR" sz="2400" dirty="0">
                <a:solidFill>
                  <a:schemeClr val="bg1"/>
                </a:solidFill>
                <a:latin typeface="Times New Roman" panose="02020603050405020304" pitchFamily="18" charset="0"/>
                <a:ea typeface="Roboto Light" pitchFamily="34" charset="-122"/>
                <a:cs typeface="Times New Roman" panose="02020603050405020304" pitchFamily="18" charset="0"/>
              </a:rPr>
              <a:t>dégradent les hémicelluloses, utilisées dans l’industrie du papier et du carton.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376683" y="285329"/>
            <a:ext cx="14312347" cy="1123236"/>
          </a:xfrm>
          <a:prstGeom prst="rect">
            <a:avLst/>
          </a:prstGeom>
          <a:noFill/>
          <a:ln/>
        </p:spPr>
        <p:txBody>
          <a:bodyPr wrap="square" lIns="0" tIns="0" rIns="0" bIns="0" rtlCol="0" anchor="t"/>
          <a:lstStyle/>
          <a:p>
            <a:pPr marL="0" indent="0">
              <a:lnSpc>
                <a:spcPts val="4400"/>
              </a:lnSpc>
              <a:buNone/>
            </a:pPr>
            <a:r>
              <a:rPr lang="en-US" sz="4400" b="1" dirty="0">
                <a:solidFill>
                  <a:srgbClr val="FF99FF"/>
                </a:solidFill>
                <a:latin typeface="Red Hat Text" pitchFamily="34" charset="0"/>
                <a:ea typeface="Red Hat Text" pitchFamily="34" charset="-122"/>
                <a:cs typeface="Red Hat Text" pitchFamily="34" charset="-120"/>
              </a:rPr>
              <a:t>Applications des enzymes </a:t>
            </a:r>
            <a:r>
              <a:rPr lang="en-US" sz="4400" b="1" dirty="0" err="1">
                <a:solidFill>
                  <a:srgbClr val="FF99FF"/>
                </a:solidFill>
                <a:latin typeface="Red Hat Text" pitchFamily="34" charset="0"/>
                <a:ea typeface="Red Hat Text" pitchFamily="34" charset="-122"/>
                <a:cs typeface="Red Hat Text" pitchFamily="34" charset="-120"/>
              </a:rPr>
              <a:t>microbiennes</a:t>
            </a:r>
            <a:r>
              <a:rPr lang="en-US" sz="4400" b="1" dirty="0">
                <a:solidFill>
                  <a:srgbClr val="FF99FF"/>
                </a:solidFill>
                <a:latin typeface="Red Hat Text" pitchFamily="34" charset="0"/>
                <a:ea typeface="Red Hat Text" pitchFamily="34" charset="-122"/>
                <a:cs typeface="Red Hat Text" pitchFamily="34" charset="-120"/>
              </a:rPr>
              <a:t> dans </a:t>
            </a:r>
            <a:r>
              <a:rPr lang="en-US" sz="4400" b="1" dirty="0" err="1">
                <a:solidFill>
                  <a:srgbClr val="FF99FF"/>
                </a:solidFill>
                <a:latin typeface="Red Hat Text" pitchFamily="34" charset="0"/>
                <a:ea typeface="Red Hat Text" pitchFamily="34" charset="-122"/>
                <a:cs typeface="Red Hat Text" pitchFamily="34" charset="-120"/>
              </a:rPr>
              <a:t>l’industrie</a:t>
            </a:r>
            <a:endParaRPr lang="en-US" sz="4400" b="1" dirty="0">
              <a:solidFill>
                <a:srgbClr val="FF99FF"/>
              </a:solidFill>
              <a:latin typeface="Red Hat Text" pitchFamily="34" charset="0"/>
              <a:ea typeface="Red Hat Text" pitchFamily="34" charset="-122"/>
              <a:cs typeface="Red Hat Text" pitchFamily="34" charset="-120"/>
            </a:endParaRPr>
          </a:p>
        </p:txBody>
      </p:sp>
      <p:sp>
        <p:nvSpPr>
          <p:cNvPr id="5" name="Shape 1"/>
          <p:cNvSpPr/>
          <p:nvPr/>
        </p:nvSpPr>
        <p:spPr>
          <a:xfrm>
            <a:off x="6154817" y="2093238"/>
            <a:ext cx="7807166" cy="5452824"/>
          </a:xfrm>
          <a:prstGeom prst="roundRect">
            <a:avLst>
              <a:gd name="adj" fmla="val 525"/>
            </a:avLst>
          </a:prstGeom>
          <a:noFill/>
          <a:ln w="7620">
            <a:solidFill>
              <a:srgbClr val="000000">
                <a:alpha val="8000"/>
              </a:srgbClr>
            </a:solidFill>
            <a:prstDash val="solid"/>
          </a:ln>
        </p:spPr>
      </p:sp>
      <p:sp>
        <p:nvSpPr>
          <p:cNvPr id="6" name="Shape 2"/>
          <p:cNvSpPr/>
          <p:nvPr/>
        </p:nvSpPr>
        <p:spPr>
          <a:xfrm>
            <a:off x="564211" y="934079"/>
            <a:ext cx="13397772" cy="549831"/>
          </a:xfrm>
          <a:prstGeom prst="rect">
            <a:avLst/>
          </a:prstGeom>
          <a:solidFill>
            <a:srgbClr val="FFFFFF">
              <a:alpha val="4000"/>
            </a:srgbClr>
          </a:solidFill>
          <a:ln/>
        </p:spPr>
        <p:txBody>
          <a:bodyPr/>
          <a:lstStyle/>
          <a:p>
            <a:endParaRPr lang="fr-FR" dirty="0"/>
          </a:p>
        </p:txBody>
      </p:sp>
      <p:sp>
        <p:nvSpPr>
          <p:cNvPr id="7" name="Text 3"/>
          <p:cNvSpPr/>
          <p:nvPr/>
        </p:nvSpPr>
        <p:spPr>
          <a:xfrm>
            <a:off x="1925909" y="1118176"/>
            <a:ext cx="3510201" cy="305514"/>
          </a:xfrm>
          <a:prstGeom prst="rect">
            <a:avLst/>
          </a:prstGeom>
          <a:noFill/>
          <a:ln/>
        </p:spPr>
        <p:txBody>
          <a:bodyPr wrap="none" lIns="0" tIns="0" rIns="0" bIns="0" rtlCol="0" anchor="t"/>
          <a:lstStyle/>
          <a:p>
            <a:pPr marL="0" indent="0">
              <a:lnSpc>
                <a:spcPts val="2400"/>
              </a:lnSpc>
              <a:buNone/>
            </a:pPr>
            <a:r>
              <a:rPr lang="en-US" sz="3200" b="1" dirty="0" err="1">
                <a:solidFill>
                  <a:srgbClr val="0070C0"/>
                </a:solidFill>
                <a:latin typeface="Red Hat Text" pitchFamily="34" charset="0"/>
                <a:ea typeface="Red Hat Text" pitchFamily="34" charset="-122"/>
                <a:cs typeface="Red Hat Text" pitchFamily="34" charset="-120"/>
              </a:rPr>
              <a:t>Secteur</a:t>
            </a:r>
            <a:endParaRPr lang="en-US" sz="3200" b="1" dirty="0">
              <a:solidFill>
                <a:srgbClr val="0070C0"/>
              </a:solidFill>
              <a:latin typeface="Red Hat Text" pitchFamily="34" charset="0"/>
              <a:ea typeface="Red Hat Text" pitchFamily="34" charset="-122"/>
              <a:cs typeface="Red Hat Text" pitchFamily="34" charset="-120"/>
            </a:endParaRPr>
          </a:p>
        </p:txBody>
      </p:sp>
      <p:sp>
        <p:nvSpPr>
          <p:cNvPr id="8" name="Text 4"/>
          <p:cNvSpPr/>
          <p:nvPr/>
        </p:nvSpPr>
        <p:spPr>
          <a:xfrm>
            <a:off x="8600568" y="1081204"/>
            <a:ext cx="3510201" cy="305514"/>
          </a:xfrm>
          <a:prstGeom prst="rect">
            <a:avLst/>
          </a:prstGeom>
          <a:noFill/>
          <a:ln/>
        </p:spPr>
        <p:txBody>
          <a:bodyPr wrap="none" lIns="0" tIns="0" rIns="0" bIns="0" rtlCol="0" anchor="t"/>
          <a:lstStyle/>
          <a:p>
            <a:pPr marL="0" indent="0">
              <a:lnSpc>
                <a:spcPts val="2400"/>
              </a:lnSpc>
              <a:buNone/>
            </a:pPr>
            <a:r>
              <a:rPr lang="en-US" sz="3200" b="1" dirty="0">
                <a:solidFill>
                  <a:srgbClr val="0070C0"/>
                </a:solidFill>
                <a:latin typeface="Red Hat Text" pitchFamily="34" charset="0"/>
                <a:ea typeface="Red Hat Text" pitchFamily="34" charset="-122"/>
                <a:cs typeface="Red Hat Text" pitchFamily="34" charset="-120"/>
              </a:rPr>
              <a:t>Applications</a:t>
            </a:r>
          </a:p>
        </p:txBody>
      </p:sp>
      <p:sp>
        <p:nvSpPr>
          <p:cNvPr id="9" name="Shape 5"/>
          <p:cNvSpPr/>
          <p:nvPr/>
        </p:nvSpPr>
        <p:spPr>
          <a:xfrm>
            <a:off x="556591" y="2547580"/>
            <a:ext cx="13397772" cy="1160859"/>
          </a:xfrm>
          <a:prstGeom prst="rect">
            <a:avLst/>
          </a:prstGeom>
          <a:solidFill>
            <a:srgbClr val="000000">
              <a:alpha val="4000"/>
            </a:srgbClr>
          </a:solidFill>
          <a:ln/>
        </p:spPr>
      </p:sp>
      <p:sp>
        <p:nvSpPr>
          <p:cNvPr id="10" name="Text 6"/>
          <p:cNvSpPr/>
          <p:nvPr/>
        </p:nvSpPr>
        <p:spPr>
          <a:xfrm>
            <a:off x="1600604" y="1806773"/>
            <a:ext cx="3510201" cy="305514"/>
          </a:xfrm>
          <a:prstGeom prst="rect">
            <a:avLst/>
          </a:prstGeom>
          <a:noFill/>
          <a:ln/>
        </p:spPr>
        <p:txBody>
          <a:bodyPr wrap="none" lIns="0" tIns="0" rIns="0" bIns="0" rtlCol="0" anchor="t"/>
          <a:lstStyle/>
          <a:p>
            <a:pPr marL="0" indent="0">
              <a:lnSpc>
                <a:spcPts val="2400"/>
              </a:lnSpc>
              <a:buNone/>
            </a:pPr>
            <a:r>
              <a:rPr lang="en-US" sz="3200" b="1" dirty="0" err="1">
                <a:solidFill>
                  <a:srgbClr val="FFFF00"/>
                </a:solidFill>
                <a:latin typeface="Red Hat Text" pitchFamily="34" charset="0"/>
                <a:ea typeface="Red Hat Text" pitchFamily="34" charset="-122"/>
                <a:cs typeface="Red Hat Text" pitchFamily="34" charset="-120"/>
              </a:rPr>
              <a:t>Alimentaire</a:t>
            </a:r>
            <a:endParaRPr lang="en-US" sz="3200" b="1" dirty="0">
              <a:solidFill>
                <a:srgbClr val="FFFF00"/>
              </a:solidFill>
              <a:latin typeface="Red Hat Text" pitchFamily="34" charset="0"/>
              <a:ea typeface="Red Hat Text" pitchFamily="34" charset="-122"/>
              <a:cs typeface="Red Hat Text" pitchFamily="34" charset="-120"/>
            </a:endParaRPr>
          </a:p>
        </p:txBody>
      </p:sp>
      <p:sp>
        <p:nvSpPr>
          <p:cNvPr id="11" name="Text 7"/>
          <p:cNvSpPr/>
          <p:nvPr/>
        </p:nvSpPr>
        <p:spPr>
          <a:xfrm>
            <a:off x="5541594" y="1578204"/>
            <a:ext cx="7608571" cy="916543"/>
          </a:xfrm>
          <a:prstGeom prst="rect">
            <a:avLst/>
          </a:prstGeom>
          <a:noFill/>
          <a:ln/>
        </p:spPr>
        <p:txBody>
          <a:bodyPr wrap="square" lIns="0" tIns="0" rIns="0" bIns="0" rtlCol="0" anchor="t"/>
          <a:lstStyle/>
          <a:p>
            <a:pPr>
              <a:lnSpc>
                <a:spcPct val="150000"/>
              </a:lnSpc>
            </a:pPr>
            <a:r>
              <a:rPr lang="en-US" sz="2000" b="1" dirty="0">
                <a:solidFill>
                  <a:schemeClr val="bg1"/>
                </a:solidFill>
                <a:latin typeface="Roboto Light" pitchFamily="34" charset="0"/>
                <a:ea typeface="Roboto Light" pitchFamily="34" charset="-122"/>
                <a:cs typeface="Roboto Light" pitchFamily="34" charset="-120"/>
              </a:rPr>
              <a:t>Production de pain, de fromage, de </a:t>
            </a:r>
            <a:r>
              <a:rPr lang="en-US" sz="2000" b="1" dirty="0" err="1">
                <a:solidFill>
                  <a:schemeClr val="bg1"/>
                </a:solidFill>
                <a:latin typeface="Roboto Light" pitchFamily="34" charset="0"/>
                <a:ea typeface="Roboto Light" pitchFamily="34" charset="-122"/>
                <a:cs typeface="Roboto Light" pitchFamily="34" charset="-120"/>
              </a:rPr>
              <a:t>boissons</a:t>
            </a:r>
            <a:r>
              <a:rPr lang="en-US" sz="2000" b="1" dirty="0">
                <a:solidFill>
                  <a:schemeClr val="bg1"/>
                </a:solidFill>
                <a:latin typeface="Roboto Light" pitchFamily="34" charset="0"/>
                <a:ea typeface="Roboto Light" pitchFamily="34" charset="-122"/>
                <a:cs typeface="Roboto Light" pitchFamily="34" charset="-120"/>
              </a:rPr>
              <a:t>, de jus de fruits, de confitures, de </a:t>
            </a:r>
            <a:r>
              <a:rPr lang="en-US" sz="2000" b="1" dirty="0" err="1">
                <a:solidFill>
                  <a:schemeClr val="bg1"/>
                </a:solidFill>
                <a:latin typeface="Roboto Light" pitchFamily="34" charset="0"/>
                <a:ea typeface="Roboto Light" pitchFamily="34" charset="-122"/>
                <a:cs typeface="Roboto Light" pitchFamily="34" charset="-120"/>
              </a:rPr>
              <a:t>produits</a:t>
            </a:r>
            <a:r>
              <a:rPr lang="en-US" sz="2000" b="1" dirty="0">
                <a:solidFill>
                  <a:schemeClr val="bg1"/>
                </a:solidFill>
                <a:latin typeface="Roboto Light" pitchFamily="34" charset="0"/>
                <a:ea typeface="Roboto Light" pitchFamily="34" charset="-122"/>
                <a:cs typeface="Roboto Light" pitchFamily="34" charset="-120"/>
              </a:rPr>
              <a:t> </a:t>
            </a:r>
            <a:r>
              <a:rPr lang="en-US" sz="2000" b="1" dirty="0" err="1">
                <a:solidFill>
                  <a:schemeClr val="bg1"/>
                </a:solidFill>
                <a:latin typeface="Roboto Light" pitchFamily="34" charset="0"/>
                <a:ea typeface="Roboto Light" pitchFamily="34" charset="-122"/>
                <a:cs typeface="Roboto Light" pitchFamily="34" charset="-120"/>
              </a:rPr>
              <a:t>laitiers</a:t>
            </a:r>
            <a:r>
              <a:rPr lang="en-US" sz="2000" b="1" dirty="0">
                <a:solidFill>
                  <a:schemeClr val="bg1"/>
                </a:solidFill>
                <a:latin typeface="Roboto Light" pitchFamily="34" charset="0"/>
                <a:ea typeface="Roboto Light" pitchFamily="34" charset="-122"/>
                <a:cs typeface="Roboto Light" pitchFamily="34" charset="-120"/>
              </a:rPr>
              <a:t>, </a:t>
            </a:r>
            <a:r>
              <a:rPr lang="fr-FR" sz="2000" b="1" dirty="0">
                <a:solidFill>
                  <a:schemeClr val="bg1"/>
                </a:solidFill>
                <a:latin typeface="Roboto Light" pitchFamily="34" charset="0"/>
                <a:ea typeface="Roboto Light" pitchFamily="34" charset="-122"/>
                <a:cs typeface="Roboto Light" pitchFamily="34" charset="-120"/>
              </a:rPr>
              <a:t> traitement des fruits et légumes,….</a:t>
            </a:r>
          </a:p>
          <a:p>
            <a:pPr marL="0" indent="0">
              <a:lnSpc>
                <a:spcPts val="2400"/>
              </a:lnSpc>
              <a:buNone/>
            </a:pPr>
            <a:endParaRPr lang="en-US" sz="2000" b="1" dirty="0">
              <a:solidFill>
                <a:schemeClr val="bg1"/>
              </a:solidFill>
            </a:endParaRPr>
          </a:p>
        </p:txBody>
      </p:sp>
      <p:sp>
        <p:nvSpPr>
          <p:cNvPr id="12" name="Shape 8"/>
          <p:cNvSpPr/>
          <p:nvPr/>
        </p:nvSpPr>
        <p:spPr>
          <a:xfrm>
            <a:off x="556591" y="3729848"/>
            <a:ext cx="13397772" cy="855345"/>
          </a:xfrm>
          <a:prstGeom prst="rect">
            <a:avLst/>
          </a:prstGeom>
          <a:solidFill>
            <a:srgbClr val="FFFFFF">
              <a:alpha val="4000"/>
            </a:srgbClr>
          </a:solidFill>
          <a:ln/>
        </p:spPr>
      </p:sp>
      <p:sp>
        <p:nvSpPr>
          <p:cNvPr id="13" name="Text 9"/>
          <p:cNvSpPr/>
          <p:nvPr/>
        </p:nvSpPr>
        <p:spPr>
          <a:xfrm>
            <a:off x="1322308" y="2852815"/>
            <a:ext cx="3510201" cy="305514"/>
          </a:xfrm>
          <a:prstGeom prst="rect">
            <a:avLst/>
          </a:prstGeom>
          <a:noFill/>
          <a:ln/>
        </p:spPr>
        <p:txBody>
          <a:bodyPr wrap="none" lIns="0" tIns="0" rIns="0" bIns="0" rtlCol="0" anchor="t"/>
          <a:lstStyle/>
          <a:p>
            <a:pPr>
              <a:lnSpc>
                <a:spcPts val="2400"/>
              </a:lnSpc>
            </a:pPr>
            <a:r>
              <a:rPr lang="en-US" sz="3200" b="1" dirty="0" err="1">
                <a:solidFill>
                  <a:srgbClr val="FFFF00"/>
                </a:solidFill>
                <a:latin typeface="Red Hat Text" pitchFamily="34" charset="0"/>
                <a:ea typeface="Red Hat Text" pitchFamily="34" charset="-122"/>
                <a:cs typeface="Red Hat Text" pitchFamily="34" charset="-120"/>
              </a:rPr>
              <a:t>Pharmaceutique</a:t>
            </a:r>
            <a:endParaRPr lang="en-US" sz="3200" b="1" dirty="0">
              <a:solidFill>
                <a:srgbClr val="FFFF00"/>
              </a:solidFill>
              <a:latin typeface="Red Hat Text" pitchFamily="34" charset="0"/>
              <a:ea typeface="Red Hat Text" pitchFamily="34" charset="-122"/>
              <a:cs typeface="Red Hat Text" pitchFamily="34" charset="-120"/>
            </a:endParaRPr>
          </a:p>
        </p:txBody>
      </p:sp>
      <p:sp>
        <p:nvSpPr>
          <p:cNvPr id="14" name="Text 10"/>
          <p:cNvSpPr/>
          <p:nvPr/>
        </p:nvSpPr>
        <p:spPr>
          <a:xfrm>
            <a:off x="9554818" y="3933706"/>
            <a:ext cx="4208569" cy="611029"/>
          </a:xfrm>
          <a:prstGeom prst="rect">
            <a:avLst/>
          </a:prstGeom>
          <a:noFill/>
          <a:ln/>
        </p:spPr>
        <p:txBody>
          <a:bodyPr wrap="square" lIns="0" tIns="0" rIns="0" bIns="0" rtlCol="0" anchor="t"/>
          <a:lstStyle/>
          <a:p>
            <a:pPr marL="0" indent="0">
              <a:lnSpc>
                <a:spcPts val="2400"/>
              </a:lnSpc>
              <a:buNone/>
            </a:pPr>
            <a:endParaRPr lang="en-US" sz="2000" b="1" dirty="0">
              <a:solidFill>
                <a:schemeClr val="bg1"/>
              </a:solidFill>
              <a:latin typeface="Roboto Light" pitchFamily="34" charset="0"/>
              <a:ea typeface="Roboto Light" pitchFamily="34" charset="-122"/>
              <a:cs typeface="Roboto Light" pitchFamily="34" charset="-120"/>
            </a:endParaRPr>
          </a:p>
        </p:txBody>
      </p:sp>
      <p:sp>
        <p:nvSpPr>
          <p:cNvPr id="15" name="Shape 11"/>
          <p:cNvSpPr/>
          <p:nvPr/>
        </p:nvSpPr>
        <p:spPr>
          <a:xfrm>
            <a:off x="564211" y="4570862"/>
            <a:ext cx="13397772" cy="855345"/>
          </a:xfrm>
          <a:prstGeom prst="rect">
            <a:avLst/>
          </a:prstGeom>
          <a:solidFill>
            <a:srgbClr val="000000">
              <a:alpha val="4000"/>
            </a:srgbClr>
          </a:solidFill>
          <a:ln/>
        </p:spPr>
      </p:sp>
      <p:sp>
        <p:nvSpPr>
          <p:cNvPr id="16" name="Text 12"/>
          <p:cNvSpPr/>
          <p:nvPr/>
        </p:nvSpPr>
        <p:spPr>
          <a:xfrm>
            <a:off x="1976199" y="4139162"/>
            <a:ext cx="3510201" cy="305514"/>
          </a:xfrm>
          <a:prstGeom prst="rect">
            <a:avLst/>
          </a:prstGeom>
          <a:noFill/>
          <a:ln/>
        </p:spPr>
        <p:txBody>
          <a:bodyPr wrap="none" lIns="0" tIns="0" rIns="0" bIns="0" rtlCol="0" anchor="t"/>
          <a:lstStyle/>
          <a:p>
            <a:pPr marL="0" indent="0">
              <a:lnSpc>
                <a:spcPts val="2400"/>
              </a:lnSpc>
              <a:buNone/>
            </a:pPr>
            <a:r>
              <a:rPr lang="en-US" sz="3200" b="1" dirty="0">
                <a:solidFill>
                  <a:srgbClr val="FFFF00"/>
                </a:solidFill>
                <a:latin typeface="Red Hat Text" pitchFamily="34" charset="0"/>
                <a:ea typeface="Red Hat Text" pitchFamily="34" charset="-122"/>
                <a:cs typeface="Red Hat Text" pitchFamily="34" charset="-120"/>
              </a:rPr>
              <a:t>Textile</a:t>
            </a:r>
          </a:p>
        </p:txBody>
      </p:sp>
      <p:sp>
        <p:nvSpPr>
          <p:cNvPr id="17" name="Text 13"/>
          <p:cNvSpPr/>
          <p:nvPr/>
        </p:nvSpPr>
        <p:spPr>
          <a:xfrm>
            <a:off x="5468427" y="3966146"/>
            <a:ext cx="7608571" cy="611029"/>
          </a:xfrm>
          <a:prstGeom prst="rect">
            <a:avLst/>
          </a:prstGeom>
          <a:noFill/>
          <a:ln/>
        </p:spPr>
        <p:txBody>
          <a:bodyPr wrap="square" lIns="0" tIns="0" rIns="0" bIns="0" rtlCol="0" anchor="t"/>
          <a:lstStyle/>
          <a:p>
            <a:pPr marL="0" indent="0">
              <a:lnSpc>
                <a:spcPts val="2400"/>
              </a:lnSpc>
              <a:buNone/>
            </a:pPr>
            <a:r>
              <a:rPr lang="en-US" sz="2000" b="1" dirty="0">
                <a:solidFill>
                  <a:schemeClr val="bg1"/>
                </a:solidFill>
                <a:latin typeface="Roboto Light" pitchFamily="34" charset="0"/>
                <a:ea typeface="Roboto Light" pitchFamily="34" charset="-122"/>
                <a:cs typeface="Roboto Light" pitchFamily="34" charset="-120"/>
              </a:rPr>
              <a:t>Traitement des textiles, blanchiment, décoloration, adoucissage, etc</a:t>
            </a:r>
            <a:r>
              <a:rPr lang="en-US" sz="1500" dirty="0">
                <a:solidFill>
                  <a:schemeClr val="bg1"/>
                </a:solidFill>
                <a:latin typeface="Roboto Light" pitchFamily="34" charset="0"/>
                <a:ea typeface="Roboto Light" pitchFamily="34" charset="-122"/>
                <a:cs typeface="Roboto Light" pitchFamily="34" charset="-120"/>
              </a:rPr>
              <a:t>.</a:t>
            </a:r>
            <a:endParaRPr lang="en-US" sz="1500" dirty="0">
              <a:solidFill>
                <a:schemeClr val="bg1"/>
              </a:solidFill>
            </a:endParaRPr>
          </a:p>
        </p:txBody>
      </p:sp>
      <p:sp>
        <p:nvSpPr>
          <p:cNvPr id="18" name="Shape 14"/>
          <p:cNvSpPr/>
          <p:nvPr/>
        </p:nvSpPr>
        <p:spPr>
          <a:xfrm>
            <a:off x="571831" y="5363454"/>
            <a:ext cx="13397772" cy="855345"/>
          </a:xfrm>
          <a:prstGeom prst="rect">
            <a:avLst/>
          </a:prstGeom>
          <a:solidFill>
            <a:srgbClr val="FFFFFF">
              <a:alpha val="4000"/>
            </a:srgbClr>
          </a:solidFill>
          <a:ln/>
        </p:spPr>
      </p:sp>
      <p:sp>
        <p:nvSpPr>
          <p:cNvPr id="19" name="Text 15"/>
          <p:cNvSpPr/>
          <p:nvPr/>
        </p:nvSpPr>
        <p:spPr>
          <a:xfrm>
            <a:off x="1338464" y="4886154"/>
            <a:ext cx="3510201" cy="305514"/>
          </a:xfrm>
          <a:prstGeom prst="rect">
            <a:avLst/>
          </a:prstGeom>
          <a:noFill/>
          <a:ln/>
        </p:spPr>
        <p:txBody>
          <a:bodyPr wrap="none" lIns="0" tIns="0" rIns="0" bIns="0" rtlCol="0" anchor="t"/>
          <a:lstStyle/>
          <a:p>
            <a:pPr marL="0" indent="0">
              <a:lnSpc>
                <a:spcPts val="2400"/>
              </a:lnSpc>
              <a:buNone/>
            </a:pPr>
            <a:r>
              <a:rPr lang="en-US" sz="3200" b="1" dirty="0" err="1">
                <a:solidFill>
                  <a:srgbClr val="FFFF00"/>
                </a:solidFill>
                <a:latin typeface="Red Hat Text" pitchFamily="34" charset="0"/>
                <a:ea typeface="Red Hat Text" pitchFamily="34" charset="-122"/>
                <a:cs typeface="Red Hat Text" pitchFamily="34" charset="-120"/>
              </a:rPr>
              <a:t>Pétrochimique</a:t>
            </a:r>
            <a:endParaRPr lang="en-US" sz="3200" b="1" dirty="0">
              <a:solidFill>
                <a:srgbClr val="FFFF00"/>
              </a:solidFill>
              <a:latin typeface="Red Hat Text" pitchFamily="34" charset="0"/>
              <a:ea typeface="Red Hat Text" pitchFamily="34" charset="-122"/>
              <a:cs typeface="Red Hat Text" pitchFamily="34" charset="-120"/>
            </a:endParaRPr>
          </a:p>
        </p:txBody>
      </p:sp>
      <p:sp>
        <p:nvSpPr>
          <p:cNvPr id="20" name="Text 16"/>
          <p:cNvSpPr/>
          <p:nvPr/>
        </p:nvSpPr>
        <p:spPr>
          <a:xfrm>
            <a:off x="5436110" y="4487622"/>
            <a:ext cx="7591601" cy="611029"/>
          </a:xfrm>
          <a:prstGeom prst="rect">
            <a:avLst/>
          </a:prstGeom>
          <a:noFill/>
          <a:ln/>
        </p:spPr>
        <p:txBody>
          <a:bodyPr wrap="square" lIns="0" tIns="0" rIns="0" bIns="0" rtlCol="0" anchor="t"/>
          <a:lstStyle/>
          <a:p>
            <a:pPr marL="0" indent="0">
              <a:lnSpc>
                <a:spcPct val="150000"/>
              </a:lnSpc>
              <a:buNone/>
            </a:pPr>
            <a:r>
              <a:rPr lang="en-US" sz="2000" b="1" dirty="0">
                <a:solidFill>
                  <a:schemeClr val="bg1"/>
                </a:solidFill>
                <a:latin typeface="Roboto Light" pitchFamily="34" charset="0"/>
                <a:ea typeface="Roboto Light" pitchFamily="34" charset="-122"/>
                <a:cs typeface="Roboto Light" pitchFamily="34" charset="-120"/>
              </a:rPr>
              <a:t>Production de </a:t>
            </a:r>
            <a:r>
              <a:rPr lang="en-US" sz="2000" b="1" dirty="0" err="1">
                <a:solidFill>
                  <a:schemeClr val="bg1"/>
                </a:solidFill>
                <a:latin typeface="Roboto Light" pitchFamily="34" charset="0"/>
                <a:ea typeface="Roboto Light" pitchFamily="34" charset="-122"/>
                <a:cs typeface="Roboto Light" pitchFamily="34" charset="-120"/>
              </a:rPr>
              <a:t>biocarburants</a:t>
            </a:r>
            <a:r>
              <a:rPr lang="en-US" sz="2000" b="1" dirty="0">
                <a:solidFill>
                  <a:schemeClr val="bg1"/>
                </a:solidFill>
                <a:latin typeface="Roboto Light" pitchFamily="34" charset="0"/>
                <a:ea typeface="Roboto Light" pitchFamily="34" charset="-122"/>
                <a:cs typeface="Roboto Light" pitchFamily="34" charset="-120"/>
              </a:rPr>
              <a:t> à </a:t>
            </a:r>
            <a:r>
              <a:rPr lang="en-US" sz="2000" b="1" dirty="0" err="1">
                <a:solidFill>
                  <a:schemeClr val="bg1"/>
                </a:solidFill>
                <a:latin typeface="Roboto Light" pitchFamily="34" charset="0"/>
                <a:ea typeface="Roboto Light" pitchFamily="34" charset="-122"/>
                <a:cs typeface="Roboto Light" pitchFamily="34" charset="-120"/>
              </a:rPr>
              <a:t>partir</a:t>
            </a:r>
            <a:r>
              <a:rPr lang="en-US" sz="2000" b="1" dirty="0">
                <a:solidFill>
                  <a:schemeClr val="bg1"/>
                </a:solidFill>
                <a:latin typeface="Roboto Light" pitchFamily="34" charset="0"/>
                <a:ea typeface="Roboto Light" pitchFamily="34" charset="-122"/>
                <a:cs typeface="Roboto Light" pitchFamily="34" charset="-120"/>
              </a:rPr>
              <a:t> de </a:t>
            </a:r>
            <a:r>
              <a:rPr lang="en-US" sz="2000" b="1" dirty="0" err="1">
                <a:solidFill>
                  <a:schemeClr val="bg1"/>
                </a:solidFill>
                <a:latin typeface="Roboto Light" pitchFamily="34" charset="0"/>
                <a:ea typeface="Roboto Light" pitchFamily="34" charset="-122"/>
                <a:cs typeface="Roboto Light" pitchFamily="34" charset="-120"/>
              </a:rPr>
              <a:t>biomasse</a:t>
            </a:r>
            <a:r>
              <a:rPr lang="en-US" sz="2000" b="1" dirty="0">
                <a:solidFill>
                  <a:schemeClr val="bg1"/>
                </a:solidFill>
                <a:latin typeface="Roboto Light" pitchFamily="34" charset="0"/>
                <a:ea typeface="Roboto Light" pitchFamily="34" charset="-122"/>
                <a:cs typeface="Roboto Light" pitchFamily="34" charset="-120"/>
              </a:rPr>
              <a:t>, de biodiesel, de dégradation des hydrocarbures, ...</a:t>
            </a:r>
          </a:p>
        </p:txBody>
      </p:sp>
      <p:sp>
        <p:nvSpPr>
          <p:cNvPr id="21" name="Shape 17"/>
          <p:cNvSpPr/>
          <p:nvPr/>
        </p:nvSpPr>
        <p:spPr>
          <a:xfrm>
            <a:off x="556591" y="6377583"/>
            <a:ext cx="13397772" cy="1160859"/>
          </a:xfrm>
          <a:prstGeom prst="rect">
            <a:avLst/>
          </a:prstGeom>
          <a:solidFill>
            <a:srgbClr val="000000">
              <a:alpha val="4000"/>
            </a:srgbClr>
          </a:solidFill>
          <a:ln/>
        </p:spPr>
      </p:sp>
      <p:sp>
        <p:nvSpPr>
          <p:cNvPr id="22" name="Text 18"/>
          <p:cNvSpPr/>
          <p:nvPr/>
        </p:nvSpPr>
        <p:spPr>
          <a:xfrm>
            <a:off x="1600604" y="5786529"/>
            <a:ext cx="3510201" cy="305514"/>
          </a:xfrm>
          <a:prstGeom prst="rect">
            <a:avLst/>
          </a:prstGeom>
          <a:noFill/>
          <a:ln/>
        </p:spPr>
        <p:txBody>
          <a:bodyPr wrap="none" lIns="0" tIns="0" rIns="0" bIns="0" rtlCol="0" anchor="t"/>
          <a:lstStyle/>
          <a:p>
            <a:pPr marL="0" indent="0">
              <a:lnSpc>
                <a:spcPts val="2400"/>
              </a:lnSpc>
              <a:buNone/>
            </a:pPr>
            <a:r>
              <a:rPr lang="en-US" sz="3200" b="1" dirty="0">
                <a:solidFill>
                  <a:srgbClr val="FFFF00"/>
                </a:solidFill>
                <a:latin typeface="Red Hat Text" pitchFamily="34" charset="0"/>
                <a:ea typeface="Red Hat Text" pitchFamily="34" charset="-122"/>
                <a:cs typeface="Red Hat Text" pitchFamily="34" charset="-120"/>
              </a:rPr>
              <a:t>Agriculture</a:t>
            </a:r>
          </a:p>
        </p:txBody>
      </p:sp>
      <p:sp>
        <p:nvSpPr>
          <p:cNvPr id="23" name="Text 19"/>
          <p:cNvSpPr/>
          <p:nvPr/>
        </p:nvSpPr>
        <p:spPr>
          <a:xfrm>
            <a:off x="5436110" y="5625481"/>
            <a:ext cx="7487628" cy="916543"/>
          </a:xfrm>
          <a:prstGeom prst="rect">
            <a:avLst/>
          </a:prstGeom>
          <a:noFill/>
          <a:ln/>
        </p:spPr>
        <p:txBody>
          <a:bodyPr wrap="square" lIns="0" tIns="0" rIns="0" bIns="0" rtlCol="0" anchor="t"/>
          <a:lstStyle/>
          <a:p>
            <a:pPr marL="0" indent="0">
              <a:lnSpc>
                <a:spcPts val="2400"/>
              </a:lnSpc>
              <a:buNone/>
            </a:pPr>
            <a:r>
              <a:rPr lang="en-US" sz="2000" b="1" dirty="0">
                <a:solidFill>
                  <a:schemeClr val="bg1"/>
                </a:solidFill>
                <a:latin typeface="Roboto Light" pitchFamily="34" charset="0"/>
                <a:ea typeface="Roboto Light" pitchFamily="34" charset="-122"/>
                <a:cs typeface="Roboto Light" pitchFamily="34" charset="-120"/>
              </a:rPr>
              <a:t>Amélioration de la digestibilité des aliments pour animaux, production de biopesticides, etc.</a:t>
            </a:r>
          </a:p>
        </p:txBody>
      </p:sp>
      <p:sp>
        <p:nvSpPr>
          <p:cNvPr id="25" name="ZoneTexte 24">
            <a:extLst>
              <a:ext uri="{FF2B5EF4-FFF2-40B4-BE49-F238E27FC236}">
                <a16:creationId xmlns:a16="http://schemas.microsoft.com/office/drawing/2014/main" id="{92820796-85D8-075E-C108-B1DD1F547A6A}"/>
              </a:ext>
            </a:extLst>
          </p:cNvPr>
          <p:cNvSpPr txBox="1"/>
          <p:nvPr/>
        </p:nvSpPr>
        <p:spPr>
          <a:xfrm>
            <a:off x="5436110" y="2669155"/>
            <a:ext cx="8799443" cy="964367"/>
          </a:xfrm>
          <a:prstGeom prst="rect">
            <a:avLst/>
          </a:prstGeom>
          <a:noFill/>
        </p:spPr>
        <p:txBody>
          <a:bodyPr wrap="square">
            <a:spAutoFit/>
          </a:bodyPr>
          <a:lstStyle/>
          <a:p>
            <a:pPr>
              <a:lnSpc>
                <a:spcPct val="150000"/>
              </a:lnSpc>
            </a:pPr>
            <a:r>
              <a:rPr lang="fr-FR" sz="2000" b="1" dirty="0">
                <a:solidFill>
                  <a:schemeClr val="bg1"/>
                </a:solidFill>
                <a:latin typeface="Roboto Light" pitchFamily="34" charset="0"/>
                <a:ea typeface="Roboto Light" pitchFamily="34" charset="-122"/>
                <a:cs typeface="Roboto Light" pitchFamily="34" charset="-120"/>
              </a:rPr>
              <a:t>Production d’enzymes thérapeutiques, amélioration des procédés de fabrication des médicaments et diagnostics, comme les tests enzymatiques.</a:t>
            </a:r>
          </a:p>
        </p:txBody>
      </p:sp>
      <p:sp>
        <p:nvSpPr>
          <p:cNvPr id="32" name="ZoneTexte 31">
            <a:extLst>
              <a:ext uri="{FF2B5EF4-FFF2-40B4-BE49-F238E27FC236}">
                <a16:creationId xmlns:a16="http://schemas.microsoft.com/office/drawing/2014/main" id="{642B61FC-A3C7-A468-06B0-F32F6B67F1CB}"/>
              </a:ext>
            </a:extLst>
          </p:cNvPr>
          <p:cNvSpPr txBox="1"/>
          <p:nvPr/>
        </p:nvSpPr>
        <p:spPr>
          <a:xfrm>
            <a:off x="668417" y="6394926"/>
            <a:ext cx="7341704" cy="954107"/>
          </a:xfrm>
          <a:prstGeom prst="rect">
            <a:avLst/>
          </a:prstGeom>
          <a:noFill/>
        </p:spPr>
        <p:txBody>
          <a:bodyPr wrap="square">
            <a:spAutoFit/>
          </a:bodyPr>
          <a:lstStyle/>
          <a:p>
            <a:r>
              <a:rPr lang="fr-FR" sz="2800" b="1" dirty="0">
                <a:solidFill>
                  <a:srgbClr val="FFFF00"/>
                </a:solidFill>
                <a:latin typeface="Red Hat Text" pitchFamily="34" charset="0"/>
                <a:ea typeface="Red Hat Text" pitchFamily="34" charset="-122"/>
                <a:cs typeface="Red Hat Text" pitchFamily="34" charset="-120"/>
              </a:rPr>
              <a:t>Traitement des eaux usées </a:t>
            </a:r>
          </a:p>
          <a:p>
            <a:r>
              <a:rPr lang="fr-FR" sz="2800" b="1" dirty="0">
                <a:solidFill>
                  <a:srgbClr val="FFFF00"/>
                </a:solidFill>
                <a:latin typeface="Red Hat Text" pitchFamily="34" charset="0"/>
                <a:ea typeface="Red Hat Text" pitchFamily="34" charset="-122"/>
                <a:cs typeface="Red Hat Text" pitchFamily="34" charset="-120"/>
              </a:rPr>
              <a:t>et dégradation des polluants </a:t>
            </a:r>
            <a:r>
              <a:rPr lang="fr-FR" dirty="0"/>
              <a:t>: </a:t>
            </a:r>
          </a:p>
        </p:txBody>
      </p:sp>
      <p:sp>
        <p:nvSpPr>
          <p:cNvPr id="34" name="ZoneTexte 33">
            <a:extLst>
              <a:ext uri="{FF2B5EF4-FFF2-40B4-BE49-F238E27FC236}">
                <a16:creationId xmlns:a16="http://schemas.microsoft.com/office/drawing/2014/main" id="{A697DDA7-7711-861C-2B66-C5ED3653756A}"/>
              </a:ext>
            </a:extLst>
          </p:cNvPr>
          <p:cNvSpPr txBox="1"/>
          <p:nvPr/>
        </p:nvSpPr>
        <p:spPr>
          <a:xfrm>
            <a:off x="5324015" y="6408857"/>
            <a:ext cx="9023632" cy="964367"/>
          </a:xfrm>
          <a:prstGeom prst="rect">
            <a:avLst/>
          </a:prstGeom>
          <a:noFill/>
        </p:spPr>
        <p:txBody>
          <a:bodyPr wrap="square">
            <a:spAutoFit/>
          </a:bodyPr>
          <a:lstStyle/>
          <a:p>
            <a:pPr>
              <a:lnSpc>
                <a:spcPct val="150000"/>
              </a:lnSpc>
            </a:pPr>
            <a:r>
              <a:rPr lang="fr-FR" sz="2000" b="1" dirty="0">
                <a:solidFill>
                  <a:schemeClr val="bg1"/>
                </a:solidFill>
                <a:latin typeface="Roboto Light" pitchFamily="34" charset="0"/>
                <a:ea typeface="Roboto Light" pitchFamily="34" charset="-122"/>
                <a:cs typeface="Roboto Light" pitchFamily="34" charset="-120"/>
              </a:rPr>
              <a:t>Certaines enzymes microbiennes sont utilisées pour dégrader des polluants organiques dans l'environnement, comme les hydrocarbures ou les pesticides.</a:t>
            </a:r>
          </a:p>
        </p:txBody>
      </p:sp>
      <p:sp>
        <p:nvSpPr>
          <p:cNvPr id="36" name="ZoneTexte 35">
            <a:extLst>
              <a:ext uri="{FF2B5EF4-FFF2-40B4-BE49-F238E27FC236}">
                <a16:creationId xmlns:a16="http://schemas.microsoft.com/office/drawing/2014/main" id="{2E70C85C-D161-F4B3-7F6A-A86C890218A8}"/>
              </a:ext>
            </a:extLst>
          </p:cNvPr>
          <p:cNvSpPr txBox="1"/>
          <p:nvPr/>
        </p:nvSpPr>
        <p:spPr>
          <a:xfrm>
            <a:off x="564211" y="7644774"/>
            <a:ext cx="14412557" cy="523220"/>
          </a:xfrm>
          <a:prstGeom prst="rect">
            <a:avLst/>
          </a:prstGeom>
          <a:noFill/>
        </p:spPr>
        <p:txBody>
          <a:bodyPr wrap="square">
            <a:spAutoFit/>
          </a:bodyPr>
          <a:lstStyle/>
          <a:p>
            <a:r>
              <a:rPr lang="fr-FR" sz="2800" b="1" dirty="0">
                <a:solidFill>
                  <a:srgbClr val="FFFF00"/>
                </a:solidFill>
                <a:latin typeface="Red Hat Text" pitchFamily="34" charset="0"/>
                <a:ea typeface="Red Hat Text" pitchFamily="34" charset="-122"/>
                <a:cs typeface="Red Hat Text" pitchFamily="34" charset="-120"/>
              </a:rPr>
              <a:t>Détergents et produits ménagers</a:t>
            </a:r>
            <a:endParaRPr lang="fr-FR" dirty="0"/>
          </a:p>
        </p:txBody>
      </p:sp>
      <p:sp>
        <p:nvSpPr>
          <p:cNvPr id="38" name="ZoneTexte 37">
            <a:extLst>
              <a:ext uri="{FF2B5EF4-FFF2-40B4-BE49-F238E27FC236}">
                <a16:creationId xmlns:a16="http://schemas.microsoft.com/office/drawing/2014/main" id="{44DAFCA5-85A3-94C4-4973-388D72EBFDDF}"/>
              </a:ext>
            </a:extLst>
          </p:cNvPr>
          <p:cNvSpPr txBox="1"/>
          <p:nvPr/>
        </p:nvSpPr>
        <p:spPr>
          <a:xfrm>
            <a:off x="5953032" y="7457339"/>
            <a:ext cx="9587947" cy="707886"/>
          </a:xfrm>
          <a:prstGeom prst="rect">
            <a:avLst/>
          </a:prstGeom>
          <a:noFill/>
        </p:spPr>
        <p:txBody>
          <a:bodyPr wrap="square">
            <a:spAutoFit/>
          </a:bodyPr>
          <a:lstStyle/>
          <a:p>
            <a:r>
              <a:rPr lang="fr-FR" sz="2000" b="1" dirty="0">
                <a:solidFill>
                  <a:schemeClr val="bg1"/>
                </a:solidFill>
                <a:latin typeface="Roboto Light" pitchFamily="34" charset="0"/>
                <a:ea typeface="Roboto Light" pitchFamily="34" charset="-122"/>
                <a:cs typeface="Roboto Light" pitchFamily="34" charset="-120"/>
              </a:rPr>
              <a:t>Les enzymes comme les protéases, amylases et lipases sont utilisées dans les lessives pour leur capacité à décomposer les tâches et les graisses.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1343</Words>
  <Application>Microsoft Office PowerPoint</Application>
  <PresentationFormat>Personnalisé</PresentationFormat>
  <Paragraphs>110</Paragraphs>
  <Slides>14</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Times New Roman</vt:lpstr>
      <vt:lpstr>Roboto Bold</vt:lpstr>
      <vt:lpstr>Roboto Light</vt:lpstr>
      <vt:lpstr>Open Sans</vt:lpstr>
      <vt:lpstr>Arial</vt:lpstr>
      <vt:lpstr>Red Hat Text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48</cp:revision>
  <dcterms:created xsi:type="dcterms:W3CDTF">2024-10-22T14:25:45Z</dcterms:created>
  <dcterms:modified xsi:type="dcterms:W3CDTF">2024-12-11T12:56:54Z</dcterms:modified>
</cp:coreProperties>
</file>