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5" r:id="rId6"/>
    <p:sldId id="260" r:id="rId7"/>
    <p:sldId id="261" r:id="rId8"/>
    <p:sldId id="262" r:id="rId9"/>
    <p:sldId id="263" r:id="rId10"/>
    <p:sldId id="267" r:id="rId11"/>
    <p:sldId id="268" r:id="rId1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1" d="100"/>
          <a:sy n="61" d="100"/>
        </p:scale>
        <p:origin x="-1542" y="-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ous-titr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p:txBody>
          <a:bodyPr/>
          <a:lstStyle/>
          <a:p>
            <a:fld id="{A18C46E1-9417-4CDF-A2C8-FDCEF09BD95C}" type="datetimeFigureOut">
              <a:rPr lang="fr-FR" smtClean="0"/>
              <a:t>21/05/2019</a:t>
            </a:fld>
            <a:endParaRPr lang="fr-FR"/>
          </a:p>
        </p:txBody>
      </p:sp>
      <p:sp>
        <p:nvSpPr>
          <p:cNvPr id="17" name="Espace réservé du pied de page 16"/>
          <p:cNvSpPr>
            <a:spLocks noGrp="1"/>
          </p:cNvSpPr>
          <p:nvPr>
            <p:ph type="ftr" sz="quarter" idx="11"/>
          </p:nvPr>
        </p:nvSpPr>
        <p:spPr/>
        <p:txBody>
          <a:bodyPr/>
          <a:lstStyle/>
          <a:p>
            <a:endParaRPr lang="fr-FR"/>
          </a:p>
        </p:txBody>
      </p:sp>
      <p:sp>
        <p:nvSpPr>
          <p:cNvPr id="7" name="Connecteur droit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Ellipse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Ellipse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Espace réservé du numéro de diapositive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03C35186-FA75-43EE-85BB-223AA5C3B120}" type="slidenum">
              <a:rPr lang="fr-FR" smtClean="0"/>
              <a:t>‹N°›</a:t>
            </a:fld>
            <a:endParaRPr lang="fr-FR"/>
          </a:p>
        </p:txBody>
      </p:sp>
      <p:sp>
        <p:nvSpPr>
          <p:cNvPr id="8" name="Titr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fr-FR" smtClean="0"/>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18C46E1-9417-4CDF-A2C8-FDCEF09BD95C}" type="datetimeFigureOut">
              <a:rPr lang="fr-FR" smtClean="0"/>
              <a:t>21/05/2019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3C35186-FA75-43EE-85BB-223AA5C3B120}" type="slidenum">
              <a:rPr lang="fr-FR" smtClean="0"/>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Connecteur droit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Ellipse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Ellipse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a:off x="6915912" y="3009901"/>
            <a:ext cx="457200" cy="441325"/>
          </a:xfrm>
        </p:spPr>
        <p:txBody>
          <a:bodyPr/>
          <a:lstStyle/>
          <a:p>
            <a:fld id="{03C35186-FA75-43EE-85BB-223AA5C3B120}" type="slidenum">
              <a:rPr lang="fr-FR" smtClean="0"/>
              <a:t>‹N°›</a:t>
            </a:fld>
            <a:endParaRPr lang="fr-FR"/>
          </a:p>
        </p:txBody>
      </p:sp>
      <p:sp>
        <p:nvSpPr>
          <p:cNvPr id="3" name="Espace réservé du texte vertical 2"/>
          <p:cNvSpPr>
            <a:spLocks noGrp="1"/>
          </p:cNvSpPr>
          <p:nvPr>
            <p:ph type="body" orient="vert" idx="1"/>
          </p:nvPr>
        </p:nvSpPr>
        <p:spPr>
          <a:xfrm>
            <a:off x="304800" y="304800"/>
            <a:ext cx="6553200" cy="5821366"/>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18C46E1-9417-4CDF-A2C8-FDCEF09BD95C}" type="datetimeFigureOut">
              <a:rPr lang="fr-FR" smtClean="0"/>
              <a:t>21/05/2019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2" name="Titre vertical 1"/>
          <p:cNvSpPr>
            <a:spLocks noGrp="1"/>
          </p:cNvSpPr>
          <p:nvPr>
            <p:ph type="title" orient="vert"/>
          </p:nvPr>
        </p:nvSpPr>
        <p:spPr>
          <a:xfrm>
            <a:off x="7391400" y="304801"/>
            <a:ext cx="1447800" cy="5851525"/>
          </a:xfrm>
        </p:spPr>
        <p:txBody>
          <a:bodyPr vert="eaVert"/>
          <a:lstStyle/>
          <a:p>
            <a:r>
              <a:rPr kumimoji="0" lang="fr-FR" smtClean="0"/>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solidFill>
                  <a:schemeClr val="accent3">
                    <a:shade val="75000"/>
                  </a:schemeClr>
                </a:solidFill>
              </a:defRPr>
            </a:lvl1pPr>
          </a:lstStyle>
          <a:p>
            <a:r>
              <a:rPr kumimoji="0" lang="fr-FR" smtClean="0"/>
              <a:t>Cliquez pour modifier le style du titre</a:t>
            </a:r>
            <a:endParaRPr kumimoji="0" lang="en-US"/>
          </a:p>
        </p:txBody>
      </p:sp>
      <p:sp>
        <p:nvSpPr>
          <p:cNvPr id="4" name="Espace réservé de la date 3"/>
          <p:cNvSpPr>
            <a:spLocks noGrp="1"/>
          </p:cNvSpPr>
          <p:nvPr>
            <p:ph type="dt" sz="half" idx="10"/>
          </p:nvPr>
        </p:nvSpPr>
        <p:spPr/>
        <p:txBody>
          <a:bodyPr/>
          <a:lstStyle/>
          <a:p>
            <a:fld id="{A18C46E1-9417-4CDF-A2C8-FDCEF09BD95C}" type="datetimeFigureOut">
              <a:rPr lang="fr-FR" smtClean="0"/>
              <a:t>21/05/2019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a:xfrm>
            <a:off x="4361688" y="1026372"/>
            <a:ext cx="457200" cy="441325"/>
          </a:xfrm>
        </p:spPr>
        <p:txBody>
          <a:bodyPr/>
          <a:lstStyle/>
          <a:p>
            <a:fld id="{03C35186-FA75-43EE-85BB-223AA5C3B120}" type="slidenum">
              <a:rPr lang="fr-FR" smtClean="0"/>
              <a:t>‹N°›</a:t>
            </a:fld>
            <a:endParaRPr lang="fr-FR"/>
          </a:p>
        </p:txBody>
      </p:sp>
      <p:sp>
        <p:nvSpPr>
          <p:cNvPr id="8" name="Espace réservé du contenu 7"/>
          <p:cNvSpPr>
            <a:spLocks noGrp="1"/>
          </p:cNvSpPr>
          <p:nvPr>
            <p:ph sz="quarter" idx="1"/>
          </p:nvPr>
        </p:nvSpPr>
        <p:spPr>
          <a:xfrm>
            <a:off x="301752" y="1527048"/>
            <a:ext cx="850392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Espace réservé du texte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Espace réservé du pied de page 4"/>
          <p:cNvSpPr>
            <a:spLocks noGrp="1"/>
          </p:cNvSpPr>
          <p:nvPr>
            <p:ph type="ftr" sz="quarter" idx="11"/>
          </p:nvPr>
        </p:nvSpPr>
        <p:spPr/>
        <p:txBody>
          <a:bodyPr/>
          <a:lstStyle/>
          <a:p>
            <a:endParaRPr lang="fr-FR"/>
          </a:p>
        </p:txBody>
      </p:sp>
      <p:sp>
        <p:nvSpPr>
          <p:cNvPr id="4" name="Espace réservé de la date 3"/>
          <p:cNvSpPr>
            <a:spLocks noGrp="1"/>
          </p:cNvSpPr>
          <p:nvPr>
            <p:ph type="dt" sz="half" idx="10"/>
          </p:nvPr>
        </p:nvSpPr>
        <p:spPr/>
        <p:txBody>
          <a:bodyPr/>
          <a:lstStyle/>
          <a:p>
            <a:fld id="{A18C46E1-9417-4CDF-A2C8-FDCEF09BD95C}" type="datetimeFigureOut">
              <a:rPr lang="fr-FR" smtClean="0"/>
              <a:t>21/05/2019</a:t>
            </a:fld>
            <a:endParaRPr lang="fr-FR"/>
          </a:p>
        </p:txBody>
      </p:sp>
      <p:sp>
        <p:nvSpPr>
          <p:cNvPr id="8" name="Connecteur droit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Ellipse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Ellipse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03C35186-FA75-43EE-85BB-223AA5C3B120}" type="slidenum">
              <a:rPr lang="fr-FR" smtClean="0"/>
              <a:t>‹N°›</a:t>
            </a:fld>
            <a:endParaRPr lang="fr-FR"/>
          </a:p>
        </p:txBody>
      </p:sp>
      <p:sp>
        <p:nvSpPr>
          <p:cNvPr id="2" name="Titr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fr-FR" smtClean="0"/>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301752" y="228600"/>
            <a:ext cx="8534400" cy="758952"/>
          </a:xfrm>
        </p:spPr>
        <p:txBody>
          <a:bodyPr/>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a:xfrm>
            <a:off x="5791200" y="6409944"/>
            <a:ext cx="3044952" cy="365760"/>
          </a:xfrm>
        </p:spPr>
        <p:txBody>
          <a:bodyPr/>
          <a:lstStyle/>
          <a:p>
            <a:fld id="{A18C46E1-9417-4CDF-A2C8-FDCEF09BD95C}" type="datetimeFigureOut">
              <a:rPr lang="fr-FR" smtClean="0"/>
              <a:t>21/05/2019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3C35186-FA75-43EE-85BB-223AA5C3B120}" type="slidenum">
              <a:rPr lang="fr-FR" smtClean="0"/>
              <a:t>‹N°›</a:t>
            </a:fld>
            <a:endParaRPr lang="fr-FR"/>
          </a:p>
        </p:txBody>
      </p:sp>
      <p:sp>
        <p:nvSpPr>
          <p:cNvPr id="8" name="Connecteur droit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Espace réservé du contenu 9"/>
          <p:cNvSpPr>
            <a:spLocks noGrp="1"/>
          </p:cNvSpPr>
          <p:nvPr>
            <p:ph sz="half" idx="1"/>
          </p:nvPr>
        </p:nvSpPr>
        <p:spPr>
          <a:xfrm>
            <a:off x="301752" y="1371600"/>
            <a:ext cx="4038600" cy="4681728"/>
          </a:xfrm>
        </p:spPr>
        <p:txBody>
          <a:bodyPr/>
          <a:lstStyle>
            <a:lvl1pPr>
              <a:defRPr sz="2500"/>
            </a:lvl1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2" name="Espace réservé du contenu 11"/>
          <p:cNvSpPr>
            <a:spLocks noGrp="1"/>
          </p:cNvSpPr>
          <p:nvPr>
            <p:ph sz="half" idx="2"/>
          </p:nvPr>
        </p:nvSpPr>
        <p:spPr>
          <a:xfrm>
            <a:off x="4800600" y="1371600"/>
            <a:ext cx="4038600" cy="4681728"/>
          </a:xfrm>
        </p:spPr>
        <p:txBody>
          <a:bodyPr/>
          <a:lstStyle>
            <a:lvl1pPr>
              <a:defRPr sz="2500"/>
            </a:lvl1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bg>
      <p:bgRef idx="1001">
        <a:schemeClr val="bg2"/>
      </p:bgRef>
    </p:bg>
    <p:spTree>
      <p:nvGrpSpPr>
        <p:cNvPr id="1" name=""/>
        <p:cNvGrpSpPr/>
        <p:nvPr/>
      </p:nvGrpSpPr>
      <p:grpSpPr>
        <a:xfrm>
          <a:off x="0" y="0"/>
          <a:ext cx="0" cy="0"/>
          <a:chOff x="0" y="0"/>
          <a:chExt cx="0" cy="0"/>
        </a:xfrm>
      </p:grpSpPr>
      <p:sp>
        <p:nvSpPr>
          <p:cNvPr id="10" name="Connecteur droit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Espace réservé du texte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7" name="Espace réservé de la date 6"/>
          <p:cNvSpPr>
            <a:spLocks noGrp="1"/>
          </p:cNvSpPr>
          <p:nvPr>
            <p:ph type="dt" sz="half" idx="10"/>
          </p:nvPr>
        </p:nvSpPr>
        <p:spPr/>
        <p:txBody>
          <a:bodyPr/>
          <a:lstStyle/>
          <a:p>
            <a:fld id="{A18C46E1-9417-4CDF-A2C8-FDCEF09BD95C}" type="datetimeFigureOut">
              <a:rPr lang="fr-FR" smtClean="0"/>
              <a:t>21/05/2019</a:t>
            </a:fld>
            <a:endParaRPr lang="fr-FR"/>
          </a:p>
        </p:txBody>
      </p:sp>
      <p:sp>
        <p:nvSpPr>
          <p:cNvPr id="8" name="Espace réservé du pied de page 7"/>
          <p:cNvSpPr>
            <a:spLocks noGrp="1"/>
          </p:cNvSpPr>
          <p:nvPr>
            <p:ph type="ftr" sz="quarter" idx="11"/>
          </p:nvPr>
        </p:nvSpPr>
        <p:spPr>
          <a:xfrm>
            <a:off x="304800" y="6409944"/>
            <a:ext cx="3581400" cy="365760"/>
          </a:xfrm>
        </p:spPr>
        <p:txBody>
          <a:bodyPr/>
          <a:lstStyle/>
          <a:p>
            <a:endParaRPr lang="fr-FR"/>
          </a:p>
        </p:txBody>
      </p:sp>
      <p:sp>
        <p:nvSpPr>
          <p:cNvPr id="15" name="Connecteur droit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Espace réservé du contenu 23"/>
          <p:cNvSpPr>
            <a:spLocks noGrp="1"/>
          </p:cNvSpPr>
          <p:nvPr>
            <p:ph sz="quarter" idx="2"/>
          </p:nvPr>
        </p:nvSpPr>
        <p:spPr>
          <a:xfrm>
            <a:off x="301752" y="2471383"/>
            <a:ext cx="4041648" cy="3818404"/>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6" name="Espace réservé du contenu 25"/>
          <p:cNvSpPr>
            <a:spLocks noGrp="1"/>
          </p:cNvSpPr>
          <p:nvPr>
            <p:ph sz="quarter" idx="4"/>
          </p:nvPr>
        </p:nvSpPr>
        <p:spPr>
          <a:xfrm>
            <a:off x="4800600" y="2471383"/>
            <a:ext cx="4038600" cy="3822192"/>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5" name="Ellipse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Ellipse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Espace réservé du numéro de diapositive 8"/>
          <p:cNvSpPr>
            <a:spLocks noGrp="1"/>
          </p:cNvSpPr>
          <p:nvPr>
            <p:ph type="sldNum" sz="quarter" idx="12"/>
          </p:nvPr>
        </p:nvSpPr>
        <p:spPr>
          <a:xfrm>
            <a:off x="4343400" y="1042416"/>
            <a:ext cx="457200" cy="441325"/>
          </a:xfrm>
        </p:spPr>
        <p:txBody>
          <a:bodyPr/>
          <a:lstStyle>
            <a:lvl1pPr algn="ctr">
              <a:defRPr/>
            </a:lvl1pPr>
          </a:lstStyle>
          <a:p>
            <a:fld id="{03C35186-FA75-43EE-85BB-223AA5C3B120}" type="slidenum">
              <a:rPr lang="fr-FR" smtClean="0"/>
              <a:t>‹N°›</a:t>
            </a:fld>
            <a:endParaRPr lang="fr-FR"/>
          </a:p>
        </p:txBody>
      </p:sp>
      <p:sp>
        <p:nvSpPr>
          <p:cNvPr id="23" name="Titre 22"/>
          <p:cNvSpPr>
            <a:spLocks noGrp="1"/>
          </p:cNvSpPr>
          <p:nvPr>
            <p:ph type="title"/>
          </p:nvPr>
        </p:nvSpPr>
        <p:spPr/>
        <p:txBody>
          <a:bodyPr rtlCol="0" anchor="b" anchorCtr="0"/>
          <a:lstStyle/>
          <a:p>
            <a:r>
              <a:rPr kumimoji="0" lang="fr-FR" smtClean="0"/>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A18C46E1-9417-4CDF-A2C8-FDCEF09BD95C}" type="datetimeFigureOut">
              <a:rPr lang="fr-FR" smtClean="0"/>
              <a:t>21/05/2019</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a:xfrm>
            <a:off x="4343400" y="1036020"/>
            <a:ext cx="457200" cy="441325"/>
          </a:xfrm>
        </p:spPr>
        <p:txBody>
          <a:bodyPr/>
          <a:lstStyle/>
          <a:p>
            <a:fld id="{03C35186-FA75-43EE-85BB-223AA5C3B120}"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Espace réservé de la date 1"/>
          <p:cNvSpPr>
            <a:spLocks noGrp="1"/>
          </p:cNvSpPr>
          <p:nvPr>
            <p:ph type="dt" sz="half" idx="10"/>
          </p:nvPr>
        </p:nvSpPr>
        <p:spPr/>
        <p:txBody>
          <a:bodyPr/>
          <a:lstStyle/>
          <a:p>
            <a:fld id="{A18C46E1-9417-4CDF-A2C8-FDCEF09BD95C}" type="datetimeFigureOut">
              <a:rPr lang="fr-FR" smtClean="0"/>
              <a:t>21/05/2019</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a:xfrm>
            <a:off x="4267200" y="6324600"/>
            <a:ext cx="609600" cy="441324"/>
          </a:xfrm>
        </p:spPr>
        <p:txBody>
          <a:bodyPr/>
          <a:lstStyle>
            <a:lvl1pPr>
              <a:defRPr>
                <a:solidFill>
                  <a:srgbClr val="FFFFFF"/>
                </a:solidFill>
              </a:defRPr>
            </a:lvl1pPr>
          </a:lstStyle>
          <a:p>
            <a:fld id="{03C35186-FA75-43EE-85BB-223AA5C3B120}"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Connecteur droit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Espace réservé du contenu 19"/>
          <p:cNvSpPr>
            <a:spLocks noGrp="1"/>
          </p:cNvSpPr>
          <p:nvPr>
            <p:ph sz="quarter" idx="1"/>
          </p:nvPr>
        </p:nvSpPr>
        <p:spPr>
          <a:xfrm>
            <a:off x="3124200" y="685800"/>
            <a:ext cx="5638800" cy="5410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0" name="Ellipse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Ellipse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Espace réservé du numéro de diapositive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03C35186-FA75-43EE-85BB-223AA5C3B120}" type="slidenum">
              <a:rPr lang="fr-FR" smtClean="0"/>
              <a:t>‹N°›</a:t>
            </a:fld>
            <a:endParaRPr lang="fr-FR"/>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Espace réservé de la date 4"/>
          <p:cNvSpPr>
            <a:spLocks noGrp="1"/>
          </p:cNvSpPr>
          <p:nvPr>
            <p:ph type="dt" sz="half" idx="10"/>
          </p:nvPr>
        </p:nvSpPr>
        <p:spPr/>
        <p:txBody>
          <a:bodyPr/>
          <a:lstStyle/>
          <a:p>
            <a:fld id="{A18C46E1-9417-4CDF-A2C8-FDCEF09BD95C}" type="datetimeFigureOut">
              <a:rPr lang="fr-FR" smtClean="0"/>
              <a:t>21/05/2019</a:t>
            </a:fld>
            <a:endParaRPr lang="fr-FR"/>
          </a:p>
        </p:txBody>
      </p:sp>
      <p:sp>
        <p:nvSpPr>
          <p:cNvPr id="6" name="Espace réservé du pied de page 5"/>
          <p:cNvSpPr>
            <a:spLocks noGrp="1"/>
          </p:cNvSpPr>
          <p:nvPr>
            <p:ph type="ftr" sz="quarter" idx="11"/>
          </p:nvPr>
        </p:nvSpPr>
        <p:spPr>
          <a:xfrm>
            <a:off x="301752" y="6410848"/>
            <a:ext cx="3383280" cy="365760"/>
          </a:xfrm>
        </p:spPr>
        <p:txBody>
          <a:bodyPr/>
          <a:lstStyle/>
          <a:p>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1" name="Connecteur droit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Ellipse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Ellipse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Espace réservé du numéro de diapositive 6"/>
          <p:cNvSpPr>
            <a:spLocks noGrp="1"/>
          </p:cNvSpPr>
          <p:nvPr>
            <p:ph type="sldNum" sz="quarter" idx="12"/>
          </p:nvPr>
        </p:nvSpPr>
        <p:spPr>
          <a:xfrm>
            <a:off x="1371600" y="312738"/>
            <a:ext cx="457200" cy="441325"/>
          </a:xfrm>
        </p:spPr>
        <p:txBody>
          <a:bodyPr/>
          <a:lstStyle/>
          <a:p>
            <a:fld id="{03C35186-FA75-43EE-85BB-223AA5C3B120}" type="slidenum">
              <a:rPr lang="fr-FR" smtClean="0"/>
              <a:t>‹N°›</a:t>
            </a:fld>
            <a:endParaRPr lang="fr-FR"/>
          </a:p>
        </p:txBody>
      </p:sp>
      <p:sp>
        <p:nvSpPr>
          <p:cNvPr id="2" name="Titr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3000375" y="609600"/>
            <a:ext cx="5867400" cy="4267200"/>
          </a:xfrm>
        </p:spPr>
        <p:txBody>
          <a:bodyPr/>
          <a:lstStyle>
            <a:lvl1pPr marL="0" indent="0">
              <a:buNone/>
              <a:defRPr sz="3200"/>
            </a:lvl1pPr>
          </a:lstStyle>
          <a:p>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Espace réservé de la date 4"/>
          <p:cNvSpPr>
            <a:spLocks noGrp="1"/>
          </p:cNvSpPr>
          <p:nvPr>
            <p:ph type="dt" sz="half" idx="10"/>
          </p:nvPr>
        </p:nvSpPr>
        <p:spPr>
          <a:xfrm>
            <a:off x="5788152" y="6404984"/>
            <a:ext cx="3044952" cy="365760"/>
          </a:xfrm>
        </p:spPr>
        <p:txBody>
          <a:bodyPr/>
          <a:lstStyle/>
          <a:p>
            <a:fld id="{A18C46E1-9417-4CDF-A2C8-FDCEF09BD95C}" type="datetimeFigureOut">
              <a:rPr lang="fr-FR" smtClean="0"/>
              <a:t>21/05/2019</a:t>
            </a:fld>
            <a:endParaRPr lang="fr-FR"/>
          </a:p>
        </p:txBody>
      </p:sp>
      <p:sp>
        <p:nvSpPr>
          <p:cNvPr id="6" name="Espace réservé du pied de page 5"/>
          <p:cNvSpPr>
            <a:spLocks noGrp="1"/>
          </p:cNvSpPr>
          <p:nvPr>
            <p:ph type="ftr" sz="quarter" idx="11"/>
          </p:nvPr>
        </p:nvSpPr>
        <p:spPr>
          <a:xfrm>
            <a:off x="301752" y="6410848"/>
            <a:ext cx="3584448" cy="365760"/>
          </a:xfrm>
        </p:spPr>
        <p:txBody>
          <a:bodyPr/>
          <a:lstStyle/>
          <a:p>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Espace réservé de la date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A18C46E1-9417-4CDF-A2C8-FDCEF09BD95C}" type="datetimeFigureOut">
              <a:rPr lang="fr-FR" smtClean="0"/>
              <a:t>21/05/2019</a:t>
            </a:fld>
            <a:endParaRPr lang="fr-FR"/>
          </a:p>
        </p:txBody>
      </p:sp>
      <p:sp>
        <p:nvSpPr>
          <p:cNvPr id="3" name="Espace réservé du pied de page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fr-FR"/>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Connecteur droit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Ellipse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Ellipse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Espace réservé du numéro de diapositive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03C35186-FA75-43EE-85BB-223AA5C3B120}" type="slidenum">
              <a:rPr lang="fr-FR" smtClean="0"/>
              <a:t>‹N°›</a:t>
            </a:fld>
            <a:endParaRPr lang="fr-FR"/>
          </a:p>
        </p:txBody>
      </p:sp>
      <p:sp>
        <p:nvSpPr>
          <p:cNvPr id="22" name="Espace réservé du titre 21"/>
          <p:cNvSpPr>
            <a:spLocks noGrp="1"/>
          </p:cNvSpPr>
          <p:nvPr>
            <p:ph type="title"/>
          </p:nvPr>
        </p:nvSpPr>
        <p:spPr>
          <a:xfrm>
            <a:off x="301752" y="228600"/>
            <a:ext cx="8534400" cy="758952"/>
          </a:xfrm>
          <a:prstGeom prst="rect">
            <a:avLst/>
          </a:prstGeom>
        </p:spPr>
        <p:txBody>
          <a:bodyPr vert="horz" anchor="b">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p:txBody>
          <a:bodyPr/>
          <a:lstStyle/>
          <a:p>
            <a:r>
              <a:rPr lang="fr-FR" dirty="0" smtClean="0"/>
              <a:t>Dr GHALEM Meriem</a:t>
            </a:r>
            <a:endParaRPr lang="fr-FR" dirty="0"/>
          </a:p>
        </p:txBody>
      </p:sp>
      <p:sp>
        <p:nvSpPr>
          <p:cNvPr id="2" name="Titre 1"/>
          <p:cNvSpPr>
            <a:spLocks noGrp="1"/>
          </p:cNvSpPr>
          <p:nvPr>
            <p:ph type="ctrTitle"/>
          </p:nvPr>
        </p:nvSpPr>
        <p:spPr/>
        <p:txBody>
          <a:bodyPr/>
          <a:lstStyle/>
          <a:p>
            <a:r>
              <a:rPr lang="fr-FR" dirty="0" smtClean="0"/>
              <a:t>Le diabète de type 2 et le système immunitaire</a:t>
            </a:r>
            <a:endParaRPr lang="fr-F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1752" y="384032"/>
            <a:ext cx="8534400" cy="758952"/>
          </a:xfrm>
        </p:spPr>
        <p:txBody>
          <a:bodyPr>
            <a:normAutofit fontScale="90000"/>
          </a:bodyPr>
          <a:lstStyle/>
          <a:p>
            <a:r>
              <a:rPr lang="fr-FR" b="1" i="1" dirty="0" smtClean="0"/>
              <a:t>Le système immunitaire et le diabète de type 2</a:t>
            </a:r>
            <a:endParaRPr lang="fr-FR" dirty="0"/>
          </a:p>
        </p:txBody>
      </p:sp>
      <p:sp>
        <p:nvSpPr>
          <p:cNvPr id="3" name="Rectangle 2"/>
          <p:cNvSpPr/>
          <p:nvPr/>
        </p:nvSpPr>
        <p:spPr>
          <a:xfrm>
            <a:off x="714348" y="1714488"/>
            <a:ext cx="7572428" cy="4457952"/>
          </a:xfrm>
          <a:prstGeom prst="rect">
            <a:avLst/>
          </a:prstGeom>
        </p:spPr>
        <p:txBody>
          <a:bodyPr wrap="square">
            <a:spAutoFit/>
          </a:bodyPr>
          <a:lstStyle/>
          <a:p>
            <a:pPr algn="just">
              <a:lnSpc>
                <a:spcPct val="150000"/>
              </a:lnSpc>
            </a:pPr>
            <a:r>
              <a:rPr lang="fr-FR" sz="2400" dirty="0">
                <a:latin typeface="Times New Roman" pitchFamily="18" charset="0"/>
                <a:cs typeface="Times New Roman" pitchFamily="18" charset="0"/>
              </a:rPr>
              <a:t>L'équipe de l'Inserm a montré, grâce à une analyse comparative de la formule sanguine de 51 diabétiques, que deux catégories spécifiques de cellules du système immunitaire NK, "Natural Killer" (NKG2D+ et NKp46+) était à la fois moins actives et en sous nombre chez ces patients. Ces recherches ont également montré un lien direct de causalité entre le niveau de glycémie et la faible quantité de cellules NKG2D+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1752" y="526908"/>
            <a:ext cx="8534400" cy="758952"/>
          </a:xfrm>
        </p:spPr>
        <p:txBody>
          <a:bodyPr>
            <a:normAutofit fontScale="90000"/>
          </a:bodyPr>
          <a:lstStyle/>
          <a:p>
            <a:r>
              <a:rPr lang="fr-FR" b="1" dirty="0" smtClean="0"/>
              <a:t>Un lien entre diabète, infection et tumeur</a:t>
            </a:r>
            <a:br>
              <a:rPr lang="fr-FR" b="1" dirty="0" smtClean="0"/>
            </a:br>
            <a:endParaRPr lang="fr-FR" dirty="0"/>
          </a:p>
        </p:txBody>
      </p:sp>
      <p:sp>
        <p:nvSpPr>
          <p:cNvPr id="3" name="Rectangle 2"/>
          <p:cNvSpPr/>
          <p:nvPr/>
        </p:nvSpPr>
        <p:spPr>
          <a:xfrm>
            <a:off x="642910" y="1859340"/>
            <a:ext cx="7929618" cy="4191981"/>
          </a:xfrm>
          <a:prstGeom prst="rect">
            <a:avLst/>
          </a:prstGeom>
        </p:spPr>
        <p:txBody>
          <a:bodyPr wrap="square">
            <a:spAutoFit/>
          </a:bodyPr>
          <a:lstStyle/>
          <a:p>
            <a:pPr algn="just">
              <a:lnSpc>
                <a:spcPct val="150000"/>
              </a:lnSpc>
            </a:pPr>
            <a:r>
              <a:rPr lang="fr-FR" sz="2000" dirty="0">
                <a:latin typeface="Times New Roman" pitchFamily="18" charset="0"/>
                <a:cs typeface="Times New Roman" pitchFamily="18" charset="0"/>
              </a:rPr>
              <a:t>les chercheurs ont étudié les mécanismes entrainant cette immunodépression. Ils ont observé deux phénomènes différents selon le type de cellules NK affectées. Pour les cellules NKp46+, ils ont mis en évidence une diminution de l’activité du gène codant pour le récepteur NKp46. Pour les cellules NKG2D+, un problème de repliement de la protéine NKG2D a été mis en évidence au niveau d’un compartiment cellulaire appelé réticulum endoplasmique. </a:t>
            </a:r>
            <a:endParaRPr lang="fr-FR" sz="2000" dirty="0" smtClean="0">
              <a:latin typeface="Times New Roman" pitchFamily="18" charset="0"/>
              <a:cs typeface="Times New Roman" pitchFamily="18" charset="0"/>
            </a:endParaRPr>
          </a:p>
          <a:p>
            <a:pPr algn="just">
              <a:lnSpc>
                <a:spcPct val="150000"/>
              </a:lnSpc>
            </a:pPr>
            <a:r>
              <a:rPr lang="fr-FR" sz="2000" i="1" dirty="0">
                <a:latin typeface="Times New Roman" pitchFamily="18" charset="0"/>
                <a:cs typeface="Times New Roman" pitchFamily="18" charset="0"/>
              </a:rPr>
              <a:t>La protéine NKG2D ne peut alors pas jouer son rôle d’activateur de la défense contre les infections ou les cellules tumorales</a:t>
            </a:r>
            <a:endParaRPr lang="fr-FR"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i="1" dirty="0" smtClean="0"/>
              <a:t>Définition  </a:t>
            </a:r>
            <a:endParaRPr lang="fr-FR" b="1" i="1" dirty="0"/>
          </a:p>
        </p:txBody>
      </p:sp>
      <p:sp>
        <p:nvSpPr>
          <p:cNvPr id="3" name="ZoneTexte 2"/>
          <p:cNvSpPr txBox="1"/>
          <p:nvPr/>
        </p:nvSpPr>
        <p:spPr>
          <a:xfrm>
            <a:off x="428596" y="1643050"/>
            <a:ext cx="8215370" cy="1687963"/>
          </a:xfrm>
          <a:prstGeom prst="rect">
            <a:avLst/>
          </a:prstGeom>
          <a:noFill/>
        </p:spPr>
        <p:txBody>
          <a:bodyPr wrap="square" rtlCol="0">
            <a:spAutoFit/>
          </a:bodyPr>
          <a:lstStyle/>
          <a:p>
            <a:pPr algn="just">
              <a:lnSpc>
                <a:spcPct val="150000"/>
              </a:lnSpc>
            </a:pPr>
            <a:r>
              <a:rPr lang="fr-FR" sz="2400" dirty="0">
                <a:latin typeface="Times New Roman" pitchFamily="18" charset="0"/>
                <a:cs typeface="Times New Roman" pitchFamily="18" charset="0"/>
              </a:rPr>
              <a:t>D’une manière générale, le diabète se définit comme une élévation anormale de la glycémie dans le sang. On parle d’hyperglycémie chronique </a:t>
            </a:r>
          </a:p>
        </p:txBody>
      </p:sp>
      <p:sp>
        <p:nvSpPr>
          <p:cNvPr id="4" name="Rectangle 3"/>
          <p:cNvSpPr/>
          <p:nvPr/>
        </p:nvSpPr>
        <p:spPr>
          <a:xfrm>
            <a:off x="285720" y="4071942"/>
            <a:ext cx="8572560" cy="1200329"/>
          </a:xfrm>
          <a:prstGeom prst="rect">
            <a:avLst/>
          </a:prstGeom>
        </p:spPr>
        <p:txBody>
          <a:bodyPr wrap="square">
            <a:spAutoFit/>
          </a:bodyPr>
          <a:lstStyle/>
          <a:p>
            <a:pPr algn="just">
              <a:lnSpc>
                <a:spcPct val="150000"/>
              </a:lnSpc>
            </a:pPr>
            <a:r>
              <a:rPr lang="fr-FR" sz="2400" dirty="0">
                <a:latin typeface="Times New Roman" pitchFamily="18" charset="0"/>
                <a:cs typeface="Times New Roman" pitchFamily="18" charset="0"/>
              </a:rPr>
              <a:t>Le DT2 est ainsi défini par une glycémie à jeun supérieure à 1,26 g/L soit 7 </a:t>
            </a:r>
            <a:r>
              <a:rPr lang="fr-FR" sz="2400" dirty="0" err="1">
                <a:latin typeface="Times New Roman" pitchFamily="18" charset="0"/>
                <a:cs typeface="Times New Roman" pitchFamily="18" charset="0"/>
              </a:rPr>
              <a:t>mM</a:t>
            </a:r>
            <a:r>
              <a:rPr lang="fr-FR" sz="2400" dirty="0">
                <a:latin typeface="Times New Roman" pitchFamily="18" charset="0"/>
                <a:cs typeface="Times New Roman" pitchFamily="18" charset="0"/>
              </a:rPr>
              <a:t>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i="1" dirty="0" smtClean="0"/>
              <a:t>Etiologie du diabète de type 2 </a:t>
            </a:r>
            <a:endParaRPr lang="fr-FR" dirty="0"/>
          </a:p>
        </p:txBody>
      </p:sp>
      <p:sp>
        <p:nvSpPr>
          <p:cNvPr id="3" name="Rectangle 2"/>
          <p:cNvSpPr/>
          <p:nvPr/>
        </p:nvSpPr>
        <p:spPr>
          <a:xfrm>
            <a:off x="500034" y="1997838"/>
            <a:ext cx="8143932" cy="3903954"/>
          </a:xfrm>
          <a:prstGeom prst="rect">
            <a:avLst/>
          </a:prstGeom>
        </p:spPr>
        <p:txBody>
          <a:bodyPr wrap="square">
            <a:spAutoFit/>
          </a:bodyPr>
          <a:lstStyle/>
          <a:p>
            <a:pPr algn="just">
              <a:lnSpc>
                <a:spcPct val="150000"/>
              </a:lnSpc>
            </a:pPr>
            <a:r>
              <a:rPr lang="fr-FR" sz="2400" dirty="0">
                <a:latin typeface="Times New Roman" pitchFamily="18" charset="0"/>
                <a:cs typeface="Times New Roman" pitchFamily="18" charset="0"/>
              </a:rPr>
              <a:t>Le DT2 est associé à un certain nombre de dérégulations métaboliques telles qu’un défaut de sécrétion d’insuline (ou </a:t>
            </a:r>
            <a:r>
              <a:rPr lang="fr-FR" sz="2400" dirty="0" err="1">
                <a:latin typeface="Times New Roman" pitchFamily="18" charset="0"/>
                <a:cs typeface="Times New Roman" pitchFamily="18" charset="0"/>
              </a:rPr>
              <a:t>insulinopénie</a:t>
            </a:r>
            <a:r>
              <a:rPr lang="fr-FR" sz="2400" dirty="0">
                <a:latin typeface="Times New Roman" pitchFamily="18" charset="0"/>
                <a:cs typeface="Times New Roman" pitchFamily="18" charset="0"/>
              </a:rPr>
              <a:t>), un défaut d’action de l’hormone sur ses tissus cibles (ou </a:t>
            </a:r>
            <a:r>
              <a:rPr lang="fr-FR" sz="2400" dirty="0" err="1">
                <a:latin typeface="Times New Roman" pitchFamily="18" charset="0"/>
                <a:cs typeface="Times New Roman" pitchFamily="18" charset="0"/>
              </a:rPr>
              <a:t>insulinorésistance</a:t>
            </a:r>
            <a:r>
              <a:rPr lang="fr-FR" sz="2400" dirty="0">
                <a:latin typeface="Times New Roman" pitchFamily="18" charset="0"/>
                <a:cs typeface="Times New Roman" pitchFamily="18" charset="0"/>
              </a:rPr>
              <a:t>) qui s’accompagne également d’une augmentation de la production hépatique du glucose</a:t>
            </a:r>
            <a:r>
              <a:rPr lang="fr-FR" sz="2400" dirty="0" smtClean="0">
                <a:latin typeface="Times New Roman" pitchFamily="18" charset="0"/>
                <a:cs typeface="Times New Roman" pitchFamily="18" charset="0"/>
              </a:rPr>
              <a:t>.</a:t>
            </a:r>
          </a:p>
          <a:p>
            <a:pPr algn="just">
              <a:lnSpc>
                <a:spcPct val="150000"/>
              </a:lnSpc>
            </a:pPr>
            <a:r>
              <a:rPr lang="fr-FR" sz="2400" dirty="0" smtClean="0">
                <a:latin typeface="Times New Roman" pitchFamily="18" charset="0"/>
                <a:cs typeface="Times New Roman" pitchFamily="18" charset="0"/>
              </a:rPr>
              <a:t> </a:t>
            </a:r>
            <a:r>
              <a:rPr lang="fr-FR" sz="2400" dirty="0">
                <a:latin typeface="Times New Roman" pitchFamily="18" charset="0"/>
                <a:cs typeface="Times New Roman" pitchFamily="18" charset="0"/>
              </a:rPr>
              <a:t>L’ensemble participe à l’installation d’une hyperglycémie chronique.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L’</a:t>
            </a:r>
            <a:r>
              <a:rPr lang="fr-FR" dirty="0" err="1" smtClean="0"/>
              <a:t>insulinorésistance</a:t>
            </a:r>
            <a:r>
              <a:rPr lang="fr-FR" dirty="0" smtClean="0"/>
              <a:t> </a:t>
            </a:r>
            <a:endParaRPr lang="fr-FR" dirty="0"/>
          </a:p>
        </p:txBody>
      </p:sp>
      <p:sp>
        <p:nvSpPr>
          <p:cNvPr id="3" name="Rectangle 2"/>
          <p:cNvSpPr/>
          <p:nvPr/>
        </p:nvSpPr>
        <p:spPr>
          <a:xfrm>
            <a:off x="785786" y="2000240"/>
            <a:ext cx="7572428" cy="3416320"/>
          </a:xfrm>
          <a:prstGeom prst="rect">
            <a:avLst/>
          </a:prstGeom>
        </p:spPr>
        <p:txBody>
          <a:bodyPr wrap="square">
            <a:spAutoFit/>
          </a:bodyPr>
          <a:lstStyle/>
          <a:p>
            <a:pPr algn="just">
              <a:lnSpc>
                <a:spcPct val="150000"/>
              </a:lnSpc>
            </a:pPr>
            <a:r>
              <a:rPr lang="fr-FR" sz="2400" dirty="0">
                <a:latin typeface="Times New Roman" pitchFamily="18" charset="0"/>
                <a:cs typeface="Times New Roman" pitchFamily="18" charset="0"/>
              </a:rPr>
              <a:t>L’</a:t>
            </a:r>
            <a:r>
              <a:rPr lang="fr-FR" sz="2400" dirty="0" err="1">
                <a:latin typeface="Times New Roman" pitchFamily="18" charset="0"/>
                <a:cs typeface="Times New Roman" pitchFamily="18" charset="0"/>
              </a:rPr>
              <a:t>insulinorésistance</a:t>
            </a:r>
            <a:r>
              <a:rPr lang="fr-FR" sz="2400" dirty="0">
                <a:latin typeface="Times New Roman" pitchFamily="18" charset="0"/>
                <a:cs typeface="Times New Roman" pitchFamily="18" charset="0"/>
              </a:rPr>
              <a:t> se définit comme une baisse de sensibilité générale des tissus à l’action de l’insuline due à une altération de la voie de signalisation insulinique. Elle se traduit par l’incapacité des tissus cibles à utiliser convenablement les substrats énergétiques (acides gras et glucose).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1752" y="526908"/>
            <a:ext cx="8534400" cy="758952"/>
          </a:xfrm>
        </p:spPr>
        <p:txBody>
          <a:bodyPr>
            <a:normAutofit fontScale="90000"/>
          </a:bodyPr>
          <a:lstStyle/>
          <a:p>
            <a:r>
              <a:rPr lang="fr-FR" b="1" i="1" dirty="0" smtClean="0"/>
              <a:t>Les complications du diabète</a:t>
            </a:r>
            <a:br>
              <a:rPr lang="fr-FR" b="1" i="1" dirty="0" smtClean="0"/>
            </a:br>
            <a:endParaRPr lang="fr-FR" i="1" dirty="0"/>
          </a:p>
        </p:txBody>
      </p:sp>
      <p:sp>
        <p:nvSpPr>
          <p:cNvPr id="3" name="Rectangle 2"/>
          <p:cNvSpPr/>
          <p:nvPr/>
        </p:nvSpPr>
        <p:spPr>
          <a:xfrm>
            <a:off x="357158" y="1500174"/>
            <a:ext cx="8358246" cy="4247317"/>
          </a:xfrm>
          <a:prstGeom prst="rect">
            <a:avLst/>
          </a:prstGeom>
        </p:spPr>
        <p:txBody>
          <a:bodyPr wrap="square">
            <a:spAutoFit/>
          </a:bodyPr>
          <a:lstStyle/>
          <a:p>
            <a:pPr>
              <a:lnSpc>
                <a:spcPct val="150000"/>
              </a:lnSpc>
            </a:pPr>
            <a:r>
              <a:rPr lang="fr-FR" sz="2000" dirty="0">
                <a:latin typeface="Times New Roman" pitchFamily="18" charset="0"/>
                <a:cs typeface="Times New Roman" pitchFamily="18" charset="0"/>
              </a:rPr>
              <a:t>Le diabète entraîne </a:t>
            </a:r>
            <a:r>
              <a:rPr lang="fr-FR" sz="2000" b="1" dirty="0">
                <a:latin typeface="Times New Roman" pitchFamily="18" charset="0"/>
                <a:cs typeface="Times New Roman" pitchFamily="18" charset="0"/>
              </a:rPr>
              <a:t>des complications graves à long terme</a:t>
            </a:r>
            <a:r>
              <a:rPr lang="fr-FR" sz="2000" dirty="0">
                <a:latin typeface="Times New Roman" pitchFamily="18" charset="0"/>
                <a:cs typeface="Times New Roman" pitchFamily="18" charset="0"/>
              </a:rPr>
              <a:t>, pouvant survenir après 10 à 20 ans de déséquilibre glycémique. La maladie accélère en effet l’athérosclérose, à l’origine d’infarctus du myocarde, d’AVC ou d’artérites des membres inférieurs. En altérant également les </a:t>
            </a:r>
            <a:r>
              <a:rPr lang="fr-FR" sz="2000" dirty="0" err="1">
                <a:latin typeface="Times New Roman" pitchFamily="18" charset="0"/>
                <a:cs typeface="Times New Roman" pitchFamily="18" charset="0"/>
              </a:rPr>
              <a:t>microvaisseaux</a:t>
            </a:r>
            <a:r>
              <a:rPr lang="fr-FR" sz="2000" dirty="0">
                <a:latin typeface="Times New Roman" pitchFamily="18" charset="0"/>
                <a:cs typeface="Times New Roman" pitchFamily="18" charset="0"/>
              </a:rPr>
              <a:t>, le diabète est en outre à l’origine de rétinopathies (atteintes de la rétine entraînant un risque de déficience visuelle voire de cécité), de neuropathies périphériques, de néphropathies (insuffisances rénales), de maladies hépatiques (stéatose non alcoolique ou "maladie du foie gras") ou de problèmes de cicatrisation. Il peut aussi participer à une </a:t>
            </a:r>
            <a:r>
              <a:rPr lang="fr-FR" sz="2000" dirty="0" err="1">
                <a:latin typeface="Times New Roman" pitchFamily="18" charset="0"/>
                <a:cs typeface="Times New Roman" pitchFamily="18" charset="0"/>
              </a:rPr>
              <a:t>neurodégénérescence</a:t>
            </a:r>
            <a:r>
              <a:rPr lang="fr-FR" sz="2000" dirty="0">
                <a:latin typeface="Times New Roman" pitchFamily="18" charset="0"/>
                <a:cs typeface="Times New Roman" pitchFamily="18" charset="0"/>
              </a:rPr>
              <a:t>.</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i="1" dirty="0" smtClean="0"/>
              <a:t>Le système immunitaire et le diabète de type 2</a:t>
            </a:r>
            <a:endParaRPr lang="fr-FR" b="1" i="1" dirty="0"/>
          </a:p>
        </p:txBody>
      </p:sp>
      <p:sp>
        <p:nvSpPr>
          <p:cNvPr id="3" name="Rectangle 2"/>
          <p:cNvSpPr/>
          <p:nvPr/>
        </p:nvSpPr>
        <p:spPr>
          <a:xfrm>
            <a:off x="857224" y="2148480"/>
            <a:ext cx="7500990" cy="1754326"/>
          </a:xfrm>
          <a:prstGeom prst="rect">
            <a:avLst/>
          </a:prstGeom>
        </p:spPr>
        <p:txBody>
          <a:bodyPr wrap="square">
            <a:spAutoFit/>
          </a:bodyPr>
          <a:lstStyle/>
          <a:p>
            <a:pPr algn="just">
              <a:lnSpc>
                <a:spcPct val="150000"/>
              </a:lnSpc>
            </a:pPr>
            <a:r>
              <a:rPr lang="fr-FR" sz="2400" dirty="0">
                <a:latin typeface="Times New Roman" pitchFamily="18" charset="0"/>
                <a:cs typeface="Times New Roman" pitchFamily="18" charset="0"/>
              </a:rPr>
              <a:t>Dans le diabète de type 2, le système immunitaire est impliqué dans l'activation chronique du phénomène d'inflammation, néfaste sur le long terme pour les cellules.</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1752" y="455470"/>
            <a:ext cx="8534400" cy="758952"/>
          </a:xfrm>
        </p:spPr>
        <p:txBody>
          <a:bodyPr>
            <a:normAutofit fontScale="90000"/>
          </a:bodyPr>
          <a:lstStyle/>
          <a:p>
            <a:r>
              <a:rPr lang="fr-FR" b="1" i="1" dirty="0" smtClean="0"/>
              <a:t>Le système immunitaire et le diabète de type 2</a:t>
            </a:r>
            <a:endParaRPr lang="fr-FR" dirty="0"/>
          </a:p>
        </p:txBody>
      </p:sp>
      <p:sp>
        <p:nvSpPr>
          <p:cNvPr id="3" name="Rectangle 2"/>
          <p:cNvSpPr/>
          <p:nvPr/>
        </p:nvSpPr>
        <p:spPr>
          <a:xfrm>
            <a:off x="785786" y="2066876"/>
            <a:ext cx="7715304" cy="3785652"/>
          </a:xfrm>
          <a:prstGeom prst="rect">
            <a:avLst/>
          </a:prstGeom>
        </p:spPr>
        <p:txBody>
          <a:bodyPr wrap="square">
            <a:spAutoFit/>
          </a:bodyPr>
          <a:lstStyle/>
          <a:p>
            <a:pPr algn="just">
              <a:lnSpc>
                <a:spcPct val="150000"/>
              </a:lnSpc>
            </a:pPr>
            <a:r>
              <a:rPr lang="fr-FR" sz="2000" dirty="0">
                <a:latin typeface="Times New Roman" pitchFamily="18" charset="0"/>
                <a:cs typeface="Times New Roman" pitchFamily="18" charset="0"/>
              </a:rPr>
              <a:t>Les  molécules  responsables  de  l'activation  de  l'inflammation  sont fortement présentes dans les </a:t>
            </a:r>
            <a:r>
              <a:rPr lang="fr-FR" sz="2000" dirty="0" smtClean="0">
                <a:latin typeface="Times New Roman" pitchFamily="18" charset="0"/>
                <a:cs typeface="Times New Roman" pitchFamily="18" charset="0"/>
              </a:rPr>
              <a:t>tissus (tissu adipeux: sécrétion des cytokines pro-inflammatoires) </a:t>
            </a:r>
            <a:r>
              <a:rPr lang="fr-FR" sz="2000" dirty="0">
                <a:latin typeface="Times New Roman" pitchFamily="18" charset="0"/>
                <a:cs typeface="Times New Roman" pitchFamily="18" charset="0"/>
              </a:rPr>
              <a:t>du patient diabétique de type 2. </a:t>
            </a:r>
            <a:endParaRPr lang="fr-FR" sz="2000" dirty="0" smtClean="0">
              <a:latin typeface="Times New Roman" pitchFamily="18" charset="0"/>
              <a:cs typeface="Times New Roman" pitchFamily="18" charset="0"/>
            </a:endParaRPr>
          </a:p>
          <a:p>
            <a:pPr algn="just">
              <a:lnSpc>
                <a:spcPct val="150000"/>
              </a:lnSpc>
            </a:pPr>
            <a:endParaRPr lang="fr-FR" sz="2000" dirty="0" smtClean="0">
              <a:latin typeface="Times New Roman" pitchFamily="18" charset="0"/>
              <a:cs typeface="Times New Roman" pitchFamily="18" charset="0"/>
            </a:endParaRPr>
          </a:p>
          <a:p>
            <a:pPr algn="just">
              <a:lnSpc>
                <a:spcPct val="150000"/>
              </a:lnSpc>
            </a:pPr>
            <a:r>
              <a:rPr lang="fr-FR" sz="2000" dirty="0" smtClean="0">
                <a:latin typeface="Times New Roman" pitchFamily="18" charset="0"/>
                <a:cs typeface="Times New Roman" pitchFamily="18" charset="0"/>
              </a:rPr>
              <a:t>Elles participent dans le diminution de la sensibilité des muscles et du foie à l’action de l’insuline.</a:t>
            </a:r>
          </a:p>
          <a:p>
            <a:pPr>
              <a:lnSpc>
                <a:spcPct val="150000"/>
              </a:lnSpc>
            </a:pPr>
            <a:r>
              <a:rPr lang="fr-FR" sz="2000" dirty="0">
                <a:latin typeface="Times New Roman" pitchFamily="18" charset="0"/>
                <a:cs typeface="Times New Roman" pitchFamily="18" charset="0"/>
              </a:rPr>
              <a:t>C</a:t>
            </a:r>
            <a:r>
              <a:rPr lang="fr-FR" sz="2000" dirty="0" smtClean="0">
                <a:latin typeface="Times New Roman" pitchFamily="18" charset="0"/>
                <a:cs typeface="Times New Roman" pitchFamily="18" charset="0"/>
              </a:rPr>
              <a:t>e</a:t>
            </a:r>
            <a:r>
              <a:rPr lang="fr-FR" sz="2000" dirty="0">
                <a:latin typeface="Times New Roman" pitchFamily="18" charset="0"/>
                <a:cs typeface="Times New Roman" pitchFamily="18" charset="0"/>
              </a:rPr>
              <a:t>  phénomène appelé </a:t>
            </a:r>
            <a:r>
              <a:rPr lang="fr-FR" sz="2000" dirty="0" err="1">
                <a:latin typeface="Times New Roman" pitchFamily="18" charset="0"/>
                <a:cs typeface="Times New Roman" pitchFamily="18" charset="0"/>
              </a:rPr>
              <a:t>insulinorésistance</a:t>
            </a:r>
            <a:r>
              <a:rPr lang="fr-FR" sz="2000" dirty="0">
                <a:latin typeface="Times New Roman" pitchFamily="18" charset="0"/>
                <a:cs typeface="Times New Roman" pitchFamily="18" charset="0"/>
              </a:rPr>
              <a:t> provoque l'accumulation du glucose dans le sang.</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i="1" dirty="0" smtClean="0"/>
              <a:t>Le système immunitaire et le diabète de type 2</a:t>
            </a:r>
            <a:endParaRPr lang="fr-FR" dirty="0"/>
          </a:p>
        </p:txBody>
      </p:sp>
      <p:sp>
        <p:nvSpPr>
          <p:cNvPr id="3" name="Rectangle 2"/>
          <p:cNvSpPr/>
          <p:nvPr/>
        </p:nvSpPr>
        <p:spPr>
          <a:xfrm>
            <a:off x="357158" y="2413338"/>
            <a:ext cx="8429684" cy="2795958"/>
          </a:xfrm>
          <a:prstGeom prst="rect">
            <a:avLst/>
          </a:prstGeom>
        </p:spPr>
        <p:txBody>
          <a:bodyPr wrap="square">
            <a:spAutoFit/>
          </a:bodyPr>
          <a:lstStyle/>
          <a:p>
            <a:pPr algn="just">
              <a:lnSpc>
                <a:spcPct val="150000"/>
              </a:lnSpc>
            </a:pPr>
            <a:r>
              <a:rPr lang="fr-FR" sz="2400" dirty="0">
                <a:latin typeface="Times New Roman" pitchFamily="18" charset="0"/>
                <a:cs typeface="Times New Roman" pitchFamily="18" charset="0"/>
              </a:rPr>
              <a:t>Ces  molécules  dites  </a:t>
            </a:r>
            <a:r>
              <a:rPr lang="fr-FR" sz="2400" dirty="0" smtClean="0">
                <a:latin typeface="Times New Roman" pitchFamily="18" charset="0"/>
                <a:cs typeface="Times New Roman" pitchFamily="18" charset="0"/>
              </a:rPr>
              <a:t>pro-inflammatoire , agissent également sur le pancréas. </a:t>
            </a:r>
          </a:p>
          <a:p>
            <a:pPr algn="just">
              <a:lnSpc>
                <a:spcPct val="150000"/>
              </a:lnSpc>
            </a:pPr>
            <a:r>
              <a:rPr lang="fr-FR" sz="2400" dirty="0" smtClean="0">
                <a:latin typeface="Times New Roman" pitchFamily="18" charset="0"/>
                <a:cs typeface="Times New Roman" pitchFamily="18" charset="0"/>
              </a:rPr>
              <a:t>Leur</a:t>
            </a:r>
            <a:r>
              <a:rPr lang="fr-FR" sz="2400" dirty="0">
                <a:latin typeface="Times New Roman" pitchFamily="18" charset="0"/>
                <a:cs typeface="Times New Roman" pitchFamily="18" charset="0"/>
              </a:rPr>
              <a:t>  présence perturbe le fonctionnement des cellules bêta et par conséquent la production de l'insuline qui en sera fortement diminuée (</a:t>
            </a:r>
            <a:r>
              <a:rPr lang="fr-FR" sz="2400" dirty="0" err="1">
                <a:latin typeface="Times New Roman" pitchFamily="18" charset="0"/>
                <a:cs typeface="Times New Roman" pitchFamily="18" charset="0"/>
              </a:rPr>
              <a:t>insulinopénie</a:t>
            </a:r>
            <a:r>
              <a:rPr lang="fr-FR" sz="2400" dirty="0">
                <a:latin typeface="Times New Roman" pitchFamily="18" charset="0"/>
                <a:cs typeface="Times New Roman" pitchFamily="18" charset="0"/>
              </a:rPr>
              <a:t>).</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1752" y="384032"/>
            <a:ext cx="8534400" cy="758952"/>
          </a:xfrm>
        </p:spPr>
        <p:txBody>
          <a:bodyPr>
            <a:normAutofit fontScale="90000"/>
          </a:bodyPr>
          <a:lstStyle/>
          <a:p>
            <a:r>
              <a:rPr lang="fr-FR" b="1" i="1" dirty="0" smtClean="0"/>
              <a:t>Le système immunitaire et le diabète de type 2</a:t>
            </a:r>
            <a:endParaRPr lang="fr-FR" dirty="0"/>
          </a:p>
        </p:txBody>
      </p:sp>
      <p:sp>
        <p:nvSpPr>
          <p:cNvPr id="3" name="Rectangle 2"/>
          <p:cNvSpPr/>
          <p:nvPr/>
        </p:nvSpPr>
        <p:spPr>
          <a:xfrm>
            <a:off x="500034" y="1859340"/>
            <a:ext cx="8429684" cy="4524315"/>
          </a:xfrm>
          <a:prstGeom prst="rect">
            <a:avLst/>
          </a:prstGeom>
        </p:spPr>
        <p:txBody>
          <a:bodyPr wrap="square">
            <a:spAutoFit/>
          </a:bodyPr>
          <a:lstStyle/>
          <a:p>
            <a:pPr algn="just">
              <a:lnSpc>
                <a:spcPct val="150000"/>
              </a:lnSpc>
            </a:pPr>
            <a:r>
              <a:rPr lang="fr-FR" sz="2400" dirty="0">
                <a:latin typeface="Times New Roman" pitchFamily="18" charset="0"/>
                <a:cs typeface="Times New Roman" pitchFamily="18" charset="0"/>
              </a:rPr>
              <a:t>La présence des molécules inflammatoires semble être fortement augmentée en cas d'obésité. </a:t>
            </a:r>
            <a:r>
              <a:rPr lang="fr-FR" sz="2400" dirty="0" smtClean="0">
                <a:latin typeface="Times New Roman" pitchFamily="18" charset="0"/>
                <a:cs typeface="Times New Roman" pitchFamily="18" charset="0"/>
              </a:rPr>
              <a:t>En </a:t>
            </a:r>
            <a:r>
              <a:rPr lang="fr-FR" sz="2400" dirty="0">
                <a:latin typeface="Times New Roman" pitchFamily="18" charset="0"/>
                <a:cs typeface="Times New Roman" pitchFamily="18" charset="0"/>
              </a:rPr>
              <a:t>effet, dans les conditions normales, il existe un équilibre entre la production des molécules favorisant  l'inflammation  et  les  molécules  dites  anti-inflammatoires. </a:t>
            </a:r>
            <a:endParaRPr lang="fr-FR" sz="2400" dirty="0" smtClean="0">
              <a:latin typeface="Times New Roman" pitchFamily="18" charset="0"/>
              <a:cs typeface="Times New Roman" pitchFamily="18" charset="0"/>
            </a:endParaRPr>
          </a:p>
          <a:p>
            <a:pPr algn="just">
              <a:lnSpc>
                <a:spcPct val="150000"/>
              </a:lnSpc>
            </a:pPr>
            <a:r>
              <a:rPr lang="fr-FR" sz="2400" dirty="0" smtClean="0">
                <a:latin typeface="Times New Roman" pitchFamily="18" charset="0"/>
                <a:cs typeface="Times New Roman" pitchFamily="18" charset="0"/>
              </a:rPr>
              <a:t> </a:t>
            </a:r>
            <a:r>
              <a:rPr lang="fr-FR" sz="2400" dirty="0">
                <a:latin typeface="Times New Roman" pitchFamily="18" charset="0"/>
                <a:cs typeface="Times New Roman" pitchFamily="18" charset="0"/>
              </a:rPr>
              <a:t>Les  cellules  du  tissu adipeux  perturbent cet  équilibre  en  favorisant  la  production  des  molécules </a:t>
            </a:r>
            <a:endParaRPr lang="fr-FR" sz="2400" dirty="0" smtClean="0">
              <a:latin typeface="Times New Roman" pitchFamily="18" charset="0"/>
              <a:cs typeface="Times New Roman" pitchFamily="18" charset="0"/>
            </a:endParaRPr>
          </a:p>
          <a:p>
            <a:pPr algn="just">
              <a:lnSpc>
                <a:spcPct val="150000"/>
              </a:lnSpc>
            </a:pPr>
            <a:r>
              <a:rPr lang="fr-FR" sz="2400" dirty="0" smtClean="0">
                <a:latin typeface="Times New Roman" pitchFamily="18" charset="0"/>
                <a:cs typeface="Times New Roman" pitchFamily="18" charset="0"/>
              </a:rPr>
              <a:t> </a:t>
            </a:r>
            <a:r>
              <a:rPr lang="fr-FR" sz="2400" dirty="0" err="1">
                <a:latin typeface="Times New Roman" pitchFamily="18" charset="0"/>
                <a:cs typeface="Times New Roman" pitchFamily="18" charset="0"/>
              </a:rPr>
              <a:t>proinflammatoires</a:t>
            </a:r>
            <a:r>
              <a:rPr lang="fr-FR" sz="2400" dirty="0">
                <a:latin typeface="Times New Roman" pitchFamily="18" charset="0"/>
                <a:cs typeface="Times New Roman" pitchFamily="18" charset="0"/>
              </a:rPr>
              <a:t>. </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l">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ivil">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l">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114</TotalTime>
  <Words>397</Words>
  <Application>Microsoft Office PowerPoint</Application>
  <PresentationFormat>Affichage à l'écran (4:3)</PresentationFormat>
  <Paragraphs>31</Paragraphs>
  <Slides>11</Slides>
  <Notes>0</Notes>
  <HiddenSlides>0</HiddenSlides>
  <MMClips>0</MMClips>
  <ScaleCrop>false</ScaleCrop>
  <HeadingPairs>
    <vt:vector size="4" baseType="variant">
      <vt:variant>
        <vt:lpstr>Thème</vt:lpstr>
      </vt:variant>
      <vt:variant>
        <vt:i4>1</vt:i4>
      </vt:variant>
      <vt:variant>
        <vt:lpstr>Titres des diapositives</vt:lpstr>
      </vt:variant>
      <vt:variant>
        <vt:i4>11</vt:i4>
      </vt:variant>
    </vt:vector>
  </HeadingPairs>
  <TitlesOfParts>
    <vt:vector size="12" baseType="lpstr">
      <vt:lpstr>Civil</vt:lpstr>
      <vt:lpstr>Le diabète de type 2 et le système immunitaire</vt:lpstr>
      <vt:lpstr>Définition  </vt:lpstr>
      <vt:lpstr>Etiologie du diabète de type 2 </vt:lpstr>
      <vt:lpstr>L’insulinorésistance </vt:lpstr>
      <vt:lpstr>Les complications du diabète </vt:lpstr>
      <vt:lpstr>Le système immunitaire et le diabète de type 2</vt:lpstr>
      <vt:lpstr>Le système immunitaire et le diabète de type 2</vt:lpstr>
      <vt:lpstr>Le système immunitaire et le diabète de type 2</vt:lpstr>
      <vt:lpstr>Le système immunitaire et le diabète de type 2</vt:lpstr>
      <vt:lpstr>Le système immunitaire et le diabète de type 2</vt:lpstr>
      <vt:lpstr>Un lien entre diabète, infection et tumeur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 diabète de type 2 et le système immunitaire</dc:title>
  <dc:creator>client</dc:creator>
  <cp:lastModifiedBy>client</cp:lastModifiedBy>
  <cp:revision>5</cp:revision>
  <dcterms:created xsi:type="dcterms:W3CDTF">2019-05-20T22:11:58Z</dcterms:created>
  <dcterms:modified xsi:type="dcterms:W3CDTF">2019-05-21T00:06:56Z</dcterms:modified>
</cp:coreProperties>
</file>