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70" r:id="rId9"/>
    <p:sldId id="273" r:id="rId10"/>
    <p:sldId id="274" r:id="rId11"/>
    <p:sldId id="276" r:id="rId12"/>
    <p:sldId id="261" r:id="rId13"/>
    <p:sldId id="318" r:id="rId14"/>
    <p:sldId id="320" r:id="rId15"/>
    <p:sldId id="262" r:id="rId16"/>
    <p:sldId id="321" r:id="rId17"/>
    <p:sldId id="377" r:id="rId18"/>
    <p:sldId id="290" r:id="rId19"/>
    <p:sldId id="326" r:id="rId20"/>
    <p:sldId id="353" r:id="rId21"/>
    <p:sldId id="301" r:id="rId22"/>
    <p:sldId id="338" r:id="rId23"/>
    <p:sldId id="340" r:id="rId24"/>
    <p:sldId id="341" r:id="rId25"/>
    <p:sldId id="378" r:id="rId26"/>
    <p:sldId id="342" r:id="rId27"/>
    <p:sldId id="365" r:id="rId28"/>
    <p:sldId id="343" r:id="rId29"/>
    <p:sldId id="364" r:id="rId30"/>
    <p:sldId id="366" r:id="rId31"/>
    <p:sldId id="368" r:id="rId32"/>
    <p:sldId id="370" r:id="rId33"/>
    <p:sldId id="371" r:id="rId34"/>
    <p:sldId id="372" r:id="rId35"/>
    <p:sldId id="367" r:id="rId36"/>
    <p:sldId id="369" r:id="rId37"/>
    <p:sldId id="344" r:id="rId38"/>
    <p:sldId id="345" r:id="rId39"/>
    <p:sldId id="373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86949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74EAE-4E92-4A5D-8BD4-DA0F83F1BA4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6F041B0-73F6-43D2-B795-ADDB22351383}">
      <dgm:prSet phldrT="[Texte]"/>
      <dgm:spPr/>
      <dgm:t>
        <a:bodyPr/>
        <a:lstStyle/>
        <a:p>
          <a:r>
            <a:rPr lang="en-US" dirty="0" smtClean="0"/>
            <a:t>BZD</a:t>
          </a:r>
          <a:endParaRPr lang="fr-FR" dirty="0"/>
        </a:p>
      </dgm:t>
    </dgm:pt>
    <dgm:pt modelId="{F9A87A0A-3223-4018-BA8B-8E859EAFBC6D}" type="parTrans" cxnId="{0A4F7D7D-F87B-4A0D-953D-CC760D083A89}">
      <dgm:prSet/>
      <dgm:spPr/>
      <dgm:t>
        <a:bodyPr/>
        <a:lstStyle/>
        <a:p>
          <a:endParaRPr lang="fr-FR"/>
        </a:p>
      </dgm:t>
    </dgm:pt>
    <dgm:pt modelId="{F90445C4-7CA2-4188-A5DB-1581E3A229DE}" type="sibTrans" cxnId="{0A4F7D7D-F87B-4A0D-953D-CC760D083A89}">
      <dgm:prSet/>
      <dgm:spPr/>
      <dgm:t>
        <a:bodyPr/>
        <a:lstStyle/>
        <a:p>
          <a:endParaRPr lang="fr-FR"/>
        </a:p>
      </dgm:t>
    </dgm:pt>
    <dgm:pt modelId="{86E3838C-52ED-4C45-95D0-C108C67057D3}">
      <dgm:prSet phldrT="[Texte]" custT="1"/>
      <dgm:spPr/>
      <dgm:t>
        <a:bodyPr/>
        <a:lstStyle/>
        <a:p>
          <a:r>
            <a:rPr lang="fr-FR" sz="2000" dirty="0" smtClean="0"/>
            <a:t>Anxiolytiques</a:t>
          </a:r>
          <a:endParaRPr lang="fr-FR" sz="2000" dirty="0"/>
        </a:p>
      </dgm:t>
    </dgm:pt>
    <dgm:pt modelId="{87802ADD-BEB2-48BA-B595-41ECC977AF92}" type="parTrans" cxnId="{CC0B09C6-D556-43DE-BAD5-9602064B0541}">
      <dgm:prSet/>
      <dgm:spPr/>
      <dgm:t>
        <a:bodyPr/>
        <a:lstStyle/>
        <a:p>
          <a:endParaRPr lang="fr-FR"/>
        </a:p>
      </dgm:t>
    </dgm:pt>
    <dgm:pt modelId="{E0E93F6C-1E5D-4862-B56D-0A8255853C44}" type="sibTrans" cxnId="{CC0B09C6-D556-43DE-BAD5-9602064B0541}">
      <dgm:prSet/>
      <dgm:spPr/>
      <dgm:t>
        <a:bodyPr/>
        <a:lstStyle/>
        <a:p>
          <a:endParaRPr lang="fr-FR"/>
        </a:p>
      </dgm:t>
    </dgm:pt>
    <dgm:pt modelId="{CA4C2AF2-1DF3-454D-A35C-DC04D23F543A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dirty="0" smtClean="0"/>
            <a:t>Hypnotiques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dirty="0"/>
        </a:p>
      </dgm:t>
    </dgm:pt>
    <dgm:pt modelId="{944040B6-3F84-4970-81A9-EF38C59112E1}" type="parTrans" cxnId="{30D96030-A13D-4E92-9B7A-EE9D2093F33D}">
      <dgm:prSet/>
      <dgm:spPr/>
      <dgm:t>
        <a:bodyPr/>
        <a:lstStyle/>
        <a:p>
          <a:endParaRPr lang="fr-FR"/>
        </a:p>
      </dgm:t>
    </dgm:pt>
    <dgm:pt modelId="{DBA9D0F7-E771-4963-9263-5F15DD4E902E}" type="sibTrans" cxnId="{30D96030-A13D-4E92-9B7A-EE9D2093F33D}">
      <dgm:prSet/>
      <dgm:spPr/>
      <dgm:t>
        <a:bodyPr/>
        <a:lstStyle/>
        <a:p>
          <a:endParaRPr lang="fr-FR"/>
        </a:p>
      </dgm:t>
    </dgm:pt>
    <dgm:pt modelId="{71E035C4-B085-4C12-9135-42903E0F9039}">
      <dgm:prSet phldrT="[Texte]" custT="1"/>
      <dgm:spPr/>
      <dgm:t>
        <a:bodyPr/>
        <a:lstStyle/>
        <a:p>
          <a:r>
            <a:rPr lang="fr-FR" sz="1600" dirty="0" smtClean="0"/>
            <a:t>Anticonvulsivants</a:t>
          </a:r>
          <a:endParaRPr lang="fr-FR" sz="1600" dirty="0"/>
        </a:p>
      </dgm:t>
    </dgm:pt>
    <dgm:pt modelId="{3AA69BE6-6C7B-44B2-B318-AF9F72CE49C9}" type="parTrans" cxnId="{EFF12F63-4806-4DCD-B390-12275591D2E5}">
      <dgm:prSet/>
      <dgm:spPr/>
      <dgm:t>
        <a:bodyPr/>
        <a:lstStyle/>
        <a:p>
          <a:endParaRPr lang="fr-FR"/>
        </a:p>
      </dgm:t>
    </dgm:pt>
    <dgm:pt modelId="{03A7FE07-096F-4985-8BD9-BE08D72D4BDD}" type="sibTrans" cxnId="{EFF12F63-4806-4DCD-B390-12275591D2E5}">
      <dgm:prSet/>
      <dgm:spPr/>
      <dgm:t>
        <a:bodyPr/>
        <a:lstStyle/>
        <a:p>
          <a:endParaRPr lang="fr-FR"/>
        </a:p>
      </dgm:t>
    </dgm:pt>
    <dgm:pt modelId="{7E3717D6-E45E-409B-98E3-BF4F22FFD010}">
      <dgm:prSet custT="1"/>
      <dgm:spPr/>
      <dgm:t>
        <a:bodyPr/>
        <a:lstStyle/>
        <a:p>
          <a:r>
            <a:rPr lang="fr-FR" sz="1600" dirty="0" smtClean="0"/>
            <a:t>Relaxants musculaires</a:t>
          </a:r>
        </a:p>
      </dgm:t>
    </dgm:pt>
    <dgm:pt modelId="{DE902369-BB5D-4321-87BE-E1C587F1F6FD}" type="parTrans" cxnId="{0E3C4F53-DA42-4C20-B987-5FFA90F37239}">
      <dgm:prSet/>
      <dgm:spPr/>
      <dgm:t>
        <a:bodyPr/>
        <a:lstStyle/>
        <a:p>
          <a:endParaRPr lang="fr-FR"/>
        </a:p>
      </dgm:t>
    </dgm:pt>
    <dgm:pt modelId="{C382C447-96E9-4686-989C-ED2B1C5BE402}" type="sibTrans" cxnId="{0E3C4F53-DA42-4C20-B987-5FFA90F37239}">
      <dgm:prSet/>
      <dgm:spPr/>
      <dgm:t>
        <a:bodyPr/>
        <a:lstStyle/>
        <a:p>
          <a:endParaRPr lang="fr-FR"/>
        </a:p>
      </dgm:t>
    </dgm:pt>
    <dgm:pt modelId="{CE1ED4A5-E6FC-41B7-B98A-1DAE3E6A33ED}" type="pres">
      <dgm:prSet presAssocID="{EB274EAE-4E92-4A5D-8BD4-DA0F83F1BA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96C6C52-A6C3-46FF-8899-EE2AE61492D0}" type="pres">
      <dgm:prSet presAssocID="{B6F041B0-73F6-43D2-B795-ADDB22351383}" presName="centerShape" presStyleLbl="node0" presStyleIdx="0" presStyleCnt="1"/>
      <dgm:spPr/>
      <dgm:t>
        <a:bodyPr/>
        <a:lstStyle/>
        <a:p>
          <a:endParaRPr lang="fr-FR"/>
        </a:p>
      </dgm:t>
    </dgm:pt>
    <dgm:pt modelId="{137B4D63-12F5-475D-A633-77D080460A1C}" type="pres">
      <dgm:prSet presAssocID="{87802ADD-BEB2-48BA-B595-41ECC977AF92}" presName="parTrans" presStyleLbl="sibTrans2D1" presStyleIdx="0" presStyleCnt="4"/>
      <dgm:spPr/>
      <dgm:t>
        <a:bodyPr/>
        <a:lstStyle/>
        <a:p>
          <a:endParaRPr lang="fr-FR"/>
        </a:p>
      </dgm:t>
    </dgm:pt>
    <dgm:pt modelId="{2EBCFE6F-F1D2-4C32-8A4A-FDDEF433DD18}" type="pres">
      <dgm:prSet presAssocID="{87802ADD-BEB2-48BA-B595-41ECC977AF92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6B1D21C4-CB63-4798-BD73-ADF6909EAE22}" type="pres">
      <dgm:prSet presAssocID="{86E3838C-52ED-4C45-95D0-C108C67057D3}" presName="node" presStyleLbl="node1" presStyleIdx="0" presStyleCnt="4" custScaleX="2871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FA8787-693B-4603-8EBF-13DDCE4D79EE}" type="pres">
      <dgm:prSet presAssocID="{944040B6-3F84-4970-81A9-EF38C59112E1}" presName="parTrans" presStyleLbl="sibTrans2D1" presStyleIdx="1" presStyleCnt="4"/>
      <dgm:spPr/>
      <dgm:t>
        <a:bodyPr/>
        <a:lstStyle/>
        <a:p>
          <a:endParaRPr lang="fr-FR"/>
        </a:p>
      </dgm:t>
    </dgm:pt>
    <dgm:pt modelId="{7C2BE8F7-4938-4D7E-A70D-3C3C36393056}" type="pres">
      <dgm:prSet presAssocID="{944040B6-3F84-4970-81A9-EF38C59112E1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FCE23C7B-C530-44FC-86E8-B6E072C041C5}" type="pres">
      <dgm:prSet presAssocID="{CA4C2AF2-1DF3-454D-A35C-DC04D23F543A}" presName="node" presStyleLbl="node1" presStyleIdx="1" presStyleCnt="4" custScaleX="233729" custRadScaleRad="204383" custRadScaleInc="-32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E0936B-032C-4F28-BA3F-E220D7EDE2E9}" type="pres">
      <dgm:prSet presAssocID="{3AA69BE6-6C7B-44B2-B318-AF9F72CE49C9}" presName="parTrans" presStyleLbl="sibTrans2D1" presStyleIdx="2" presStyleCnt="4"/>
      <dgm:spPr/>
      <dgm:t>
        <a:bodyPr/>
        <a:lstStyle/>
        <a:p>
          <a:endParaRPr lang="fr-FR"/>
        </a:p>
      </dgm:t>
    </dgm:pt>
    <dgm:pt modelId="{C7F2D260-CBB6-4A9F-8FE5-54B781A2849F}" type="pres">
      <dgm:prSet presAssocID="{3AA69BE6-6C7B-44B2-B318-AF9F72CE49C9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55A55DB7-E7DB-4609-9F32-2CAD3C8FF4AB}" type="pres">
      <dgm:prSet presAssocID="{71E035C4-B085-4C12-9135-42903E0F9039}" presName="node" presStyleLbl="node1" presStyleIdx="2" presStyleCnt="4" custScaleX="2736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F4A0C4-BE39-43EE-A3FB-EC38A50D2BB0}" type="pres">
      <dgm:prSet presAssocID="{DE902369-BB5D-4321-87BE-E1C587F1F6FD}" presName="parTrans" presStyleLbl="sibTrans2D1" presStyleIdx="3" presStyleCnt="4"/>
      <dgm:spPr/>
      <dgm:t>
        <a:bodyPr/>
        <a:lstStyle/>
        <a:p>
          <a:endParaRPr lang="fr-FR"/>
        </a:p>
      </dgm:t>
    </dgm:pt>
    <dgm:pt modelId="{235C5DCB-79B8-454F-9398-CDE0A8022F0D}" type="pres">
      <dgm:prSet presAssocID="{DE902369-BB5D-4321-87BE-E1C587F1F6FD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046CD84A-A0B6-4D40-BA5C-578FAC831AB4}" type="pres">
      <dgm:prSet presAssocID="{7E3717D6-E45E-409B-98E3-BF4F22FFD010}" presName="node" presStyleLbl="node1" presStyleIdx="3" presStyleCnt="4" custScaleX="280764" custRadScaleRad="230596" custRadScaleInc="64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3C4F53-DA42-4C20-B987-5FFA90F37239}" srcId="{B6F041B0-73F6-43D2-B795-ADDB22351383}" destId="{7E3717D6-E45E-409B-98E3-BF4F22FFD010}" srcOrd="3" destOrd="0" parTransId="{DE902369-BB5D-4321-87BE-E1C587F1F6FD}" sibTransId="{C382C447-96E9-4686-989C-ED2B1C5BE402}"/>
    <dgm:cxn modelId="{0A4F7D7D-F87B-4A0D-953D-CC760D083A89}" srcId="{EB274EAE-4E92-4A5D-8BD4-DA0F83F1BA4F}" destId="{B6F041B0-73F6-43D2-B795-ADDB22351383}" srcOrd="0" destOrd="0" parTransId="{F9A87A0A-3223-4018-BA8B-8E859EAFBC6D}" sibTransId="{F90445C4-7CA2-4188-A5DB-1581E3A229DE}"/>
    <dgm:cxn modelId="{6837A343-349C-4039-9F1A-D157DB3A6E15}" type="presOf" srcId="{B6F041B0-73F6-43D2-B795-ADDB22351383}" destId="{D96C6C52-A6C3-46FF-8899-EE2AE61492D0}" srcOrd="0" destOrd="0" presId="urn:microsoft.com/office/officeart/2005/8/layout/radial5"/>
    <dgm:cxn modelId="{A62B8DA9-AEA1-4556-81C4-35557987D0B1}" type="presOf" srcId="{CA4C2AF2-1DF3-454D-A35C-DC04D23F543A}" destId="{FCE23C7B-C530-44FC-86E8-B6E072C041C5}" srcOrd="0" destOrd="0" presId="urn:microsoft.com/office/officeart/2005/8/layout/radial5"/>
    <dgm:cxn modelId="{53AEAE27-6815-4E54-98E0-3D0FD11A46E5}" type="presOf" srcId="{944040B6-3F84-4970-81A9-EF38C59112E1}" destId="{7C2BE8F7-4938-4D7E-A70D-3C3C36393056}" srcOrd="1" destOrd="0" presId="urn:microsoft.com/office/officeart/2005/8/layout/radial5"/>
    <dgm:cxn modelId="{7F4BB91C-71F2-4E66-B1DF-E295758DE97B}" type="presOf" srcId="{71E035C4-B085-4C12-9135-42903E0F9039}" destId="{55A55DB7-E7DB-4609-9F32-2CAD3C8FF4AB}" srcOrd="0" destOrd="0" presId="urn:microsoft.com/office/officeart/2005/8/layout/radial5"/>
    <dgm:cxn modelId="{CC0B09C6-D556-43DE-BAD5-9602064B0541}" srcId="{B6F041B0-73F6-43D2-B795-ADDB22351383}" destId="{86E3838C-52ED-4C45-95D0-C108C67057D3}" srcOrd="0" destOrd="0" parTransId="{87802ADD-BEB2-48BA-B595-41ECC977AF92}" sibTransId="{E0E93F6C-1E5D-4862-B56D-0A8255853C44}"/>
    <dgm:cxn modelId="{875C3991-8EA8-4FBF-A169-03F109ECF259}" type="presOf" srcId="{87802ADD-BEB2-48BA-B595-41ECC977AF92}" destId="{137B4D63-12F5-475D-A633-77D080460A1C}" srcOrd="0" destOrd="0" presId="urn:microsoft.com/office/officeart/2005/8/layout/radial5"/>
    <dgm:cxn modelId="{4DB91394-60D2-4039-B1CF-F88FA7E55843}" type="presOf" srcId="{7E3717D6-E45E-409B-98E3-BF4F22FFD010}" destId="{046CD84A-A0B6-4D40-BA5C-578FAC831AB4}" srcOrd="0" destOrd="0" presId="urn:microsoft.com/office/officeart/2005/8/layout/radial5"/>
    <dgm:cxn modelId="{3842C2B4-EB95-4037-B873-D6ACFC51D125}" type="presOf" srcId="{86E3838C-52ED-4C45-95D0-C108C67057D3}" destId="{6B1D21C4-CB63-4798-BD73-ADF6909EAE22}" srcOrd="0" destOrd="0" presId="urn:microsoft.com/office/officeart/2005/8/layout/radial5"/>
    <dgm:cxn modelId="{52F8F4AB-98D1-410E-BD58-A9124FFB5F84}" type="presOf" srcId="{EB274EAE-4E92-4A5D-8BD4-DA0F83F1BA4F}" destId="{CE1ED4A5-E6FC-41B7-B98A-1DAE3E6A33ED}" srcOrd="0" destOrd="0" presId="urn:microsoft.com/office/officeart/2005/8/layout/radial5"/>
    <dgm:cxn modelId="{9FBA774C-8FA6-456F-BB86-FE443FD3DF89}" type="presOf" srcId="{DE902369-BB5D-4321-87BE-E1C587F1F6FD}" destId="{235C5DCB-79B8-454F-9398-CDE0A8022F0D}" srcOrd="1" destOrd="0" presId="urn:microsoft.com/office/officeart/2005/8/layout/radial5"/>
    <dgm:cxn modelId="{30D96030-A13D-4E92-9B7A-EE9D2093F33D}" srcId="{B6F041B0-73F6-43D2-B795-ADDB22351383}" destId="{CA4C2AF2-1DF3-454D-A35C-DC04D23F543A}" srcOrd="1" destOrd="0" parTransId="{944040B6-3F84-4970-81A9-EF38C59112E1}" sibTransId="{DBA9D0F7-E771-4963-9263-5F15DD4E902E}"/>
    <dgm:cxn modelId="{8C093742-1D38-43EE-928A-3BDEB2A9AC8B}" type="presOf" srcId="{3AA69BE6-6C7B-44B2-B318-AF9F72CE49C9}" destId="{C7F2D260-CBB6-4A9F-8FE5-54B781A2849F}" srcOrd="1" destOrd="0" presId="urn:microsoft.com/office/officeart/2005/8/layout/radial5"/>
    <dgm:cxn modelId="{C8F3BDF0-A193-4DB6-9552-FC6F7735CCBF}" type="presOf" srcId="{DE902369-BB5D-4321-87BE-E1C587F1F6FD}" destId="{19F4A0C4-BE39-43EE-A3FB-EC38A50D2BB0}" srcOrd="0" destOrd="0" presId="urn:microsoft.com/office/officeart/2005/8/layout/radial5"/>
    <dgm:cxn modelId="{20E9FC8E-9474-45E2-9A97-1973DE092445}" type="presOf" srcId="{3AA69BE6-6C7B-44B2-B318-AF9F72CE49C9}" destId="{7DE0936B-032C-4F28-BA3F-E220D7EDE2E9}" srcOrd="0" destOrd="0" presId="urn:microsoft.com/office/officeart/2005/8/layout/radial5"/>
    <dgm:cxn modelId="{09BC5434-FF1C-4897-B095-8D0A5225CD15}" type="presOf" srcId="{87802ADD-BEB2-48BA-B595-41ECC977AF92}" destId="{2EBCFE6F-F1D2-4C32-8A4A-FDDEF433DD18}" srcOrd="1" destOrd="0" presId="urn:microsoft.com/office/officeart/2005/8/layout/radial5"/>
    <dgm:cxn modelId="{1B950758-F8A9-46E9-AF48-5F65885AE436}" type="presOf" srcId="{944040B6-3F84-4970-81A9-EF38C59112E1}" destId="{BFFA8787-693B-4603-8EBF-13DDCE4D79EE}" srcOrd="0" destOrd="0" presId="urn:microsoft.com/office/officeart/2005/8/layout/radial5"/>
    <dgm:cxn modelId="{EFF12F63-4806-4DCD-B390-12275591D2E5}" srcId="{B6F041B0-73F6-43D2-B795-ADDB22351383}" destId="{71E035C4-B085-4C12-9135-42903E0F9039}" srcOrd="2" destOrd="0" parTransId="{3AA69BE6-6C7B-44B2-B318-AF9F72CE49C9}" sibTransId="{03A7FE07-096F-4985-8BD9-BE08D72D4BDD}"/>
    <dgm:cxn modelId="{B08472A6-E9E4-40A8-90C5-612F9BC5AF26}" type="presParOf" srcId="{CE1ED4A5-E6FC-41B7-B98A-1DAE3E6A33ED}" destId="{D96C6C52-A6C3-46FF-8899-EE2AE61492D0}" srcOrd="0" destOrd="0" presId="urn:microsoft.com/office/officeart/2005/8/layout/radial5"/>
    <dgm:cxn modelId="{6728B2AE-0D54-4ADD-ADA1-C9AA335CB0A5}" type="presParOf" srcId="{CE1ED4A5-E6FC-41B7-B98A-1DAE3E6A33ED}" destId="{137B4D63-12F5-475D-A633-77D080460A1C}" srcOrd="1" destOrd="0" presId="urn:microsoft.com/office/officeart/2005/8/layout/radial5"/>
    <dgm:cxn modelId="{CC737C18-1F46-4BBA-8736-4FE94B0B9E5D}" type="presParOf" srcId="{137B4D63-12F5-475D-A633-77D080460A1C}" destId="{2EBCFE6F-F1D2-4C32-8A4A-FDDEF433DD18}" srcOrd="0" destOrd="0" presId="urn:microsoft.com/office/officeart/2005/8/layout/radial5"/>
    <dgm:cxn modelId="{85786217-B75B-4E9E-B787-7C5A8D88F906}" type="presParOf" srcId="{CE1ED4A5-E6FC-41B7-B98A-1DAE3E6A33ED}" destId="{6B1D21C4-CB63-4798-BD73-ADF6909EAE22}" srcOrd="2" destOrd="0" presId="urn:microsoft.com/office/officeart/2005/8/layout/radial5"/>
    <dgm:cxn modelId="{0623E093-53D1-47B6-952C-B5CDB12B9D84}" type="presParOf" srcId="{CE1ED4A5-E6FC-41B7-B98A-1DAE3E6A33ED}" destId="{BFFA8787-693B-4603-8EBF-13DDCE4D79EE}" srcOrd="3" destOrd="0" presId="urn:microsoft.com/office/officeart/2005/8/layout/radial5"/>
    <dgm:cxn modelId="{3D878F17-3416-4267-BCC3-B3207F6430D2}" type="presParOf" srcId="{BFFA8787-693B-4603-8EBF-13DDCE4D79EE}" destId="{7C2BE8F7-4938-4D7E-A70D-3C3C36393056}" srcOrd="0" destOrd="0" presId="urn:microsoft.com/office/officeart/2005/8/layout/radial5"/>
    <dgm:cxn modelId="{AA0AA70C-BF85-4533-96EF-8748DC6CC5A0}" type="presParOf" srcId="{CE1ED4A5-E6FC-41B7-B98A-1DAE3E6A33ED}" destId="{FCE23C7B-C530-44FC-86E8-B6E072C041C5}" srcOrd="4" destOrd="0" presId="urn:microsoft.com/office/officeart/2005/8/layout/radial5"/>
    <dgm:cxn modelId="{20B8FBBB-F67E-4FD3-B20E-C573E498C80E}" type="presParOf" srcId="{CE1ED4A5-E6FC-41B7-B98A-1DAE3E6A33ED}" destId="{7DE0936B-032C-4F28-BA3F-E220D7EDE2E9}" srcOrd="5" destOrd="0" presId="urn:microsoft.com/office/officeart/2005/8/layout/radial5"/>
    <dgm:cxn modelId="{91EB0316-3452-46CE-8B53-008F0A8D3D5E}" type="presParOf" srcId="{7DE0936B-032C-4F28-BA3F-E220D7EDE2E9}" destId="{C7F2D260-CBB6-4A9F-8FE5-54B781A2849F}" srcOrd="0" destOrd="0" presId="urn:microsoft.com/office/officeart/2005/8/layout/radial5"/>
    <dgm:cxn modelId="{A5F89D6E-1D94-42A2-B12A-722D8C1DED33}" type="presParOf" srcId="{CE1ED4A5-E6FC-41B7-B98A-1DAE3E6A33ED}" destId="{55A55DB7-E7DB-4609-9F32-2CAD3C8FF4AB}" srcOrd="6" destOrd="0" presId="urn:microsoft.com/office/officeart/2005/8/layout/radial5"/>
    <dgm:cxn modelId="{2D7941DF-6C7D-47E2-B589-AC9F742BEC82}" type="presParOf" srcId="{CE1ED4A5-E6FC-41B7-B98A-1DAE3E6A33ED}" destId="{19F4A0C4-BE39-43EE-A3FB-EC38A50D2BB0}" srcOrd="7" destOrd="0" presId="urn:microsoft.com/office/officeart/2005/8/layout/radial5"/>
    <dgm:cxn modelId="{4565D603-2EF6-4166-A198-2A4AB839664E}" type="presParOf" srcId="{19F4A0C4-BE39-43EE-A3FB-EC38A50D2BB0}" destId="{235C5DCB-79B8-454F-9398-CDE0A8022F0D}" srcOrd="0" destOrd="0" presId="urn:microsoft.com/office/officeart/2005/8/layout/radial5"/>
    <dgm:cxn modelId="{3139353F-FCF6-449D-B9B6-4B40E0A16D24}" type="presParOf" srcId="{CE1ED4A5-E6FC-41B7-B98A-1DAE3E6A33ED}" destId="{046CD84A-A0B6-4D40-BA5C-578FAC831AB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C6C52-A6C3-46FF-8899-EE2AE61492D0}">
      <dsp:nvSpPr>
        <dsp:cNvPr id="0" name=""/>
        <dsp:cNvSpPr/>
      </dsp:nvSpPr>
      <dsp:spPr>
        <a:xfrm>
          <a:off x="3674816" y="1179427"/>
          <a:ext cx="841048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BZD</a:t>
          </a:r>
          <a:endParaRPr lang="fr-FR" sz="2500" kern="1200" dirty="0"/>
        </a:p>
      </dsp:txBody>
      <dsp:txXfrm>
        <a:off x="3674816" y="1179427"/>
        <a:ext cx="841048" cy="841048"/>
      </dsp:txXfrm>
    </dsp:sp>
    <dsp:sp modelId="{137B4D63-12F5-475D-A633-77D080460A1C}">
      <dsp:nvSpPr>
        <dsp:cNvPr id="0" name=""/>
        <dsp:cNvSpPr/>
      </dsp:nvSpPr>
      <dsp:spPr>
        <a:xfrm rot="16200000">
          <a:off x="4006213" y="873329"/>
          <a:ext cx="178254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6200000">
        <a:off x="4006213" y="873329"/>
        <a:ext cx="178254" cy="285956"/>
      </dsp:txXfrm>
    </dsp:sp>
    <dsp:sp modelId="{6B1D21C4-CB63-4798-BD73-ADF6909EAE22}">
      <dsp:nvSpPr>
        <dsp:cNvPr id="0" name=""/>
        <dsp:cNvSpPr/>
      </dsp:nvSpPr>
      <dsp:spPr>
        <a:xfrm>
          <a:off x="2887881" y="2049"/>
          <a:ext cx="2414919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Anxiolytiques</a:t>
          </a:r>
          <a:endParaRPr lang="fr-FR" sz="2000" kern="1200" dirty="0"/>
        </a:p>
      </dsp:txBody>
      <dsp:txXfrm>
        <a:off x="2887881" y="2049"/>
        <a:ext cx="2414919" cy="841048"/>
      </dsp:txXfrm>
    </dsp:sp>
    <dsp:sp modelId="{BFFA8787-693B-4603-8EBF-13DDCE4D79EE}">
      <dsp:nvSpPr>
        <dsp:cNvPr id="0" name=""/>
        <dsp:cNvSpPr/>
      </dsp:nvSpPr>
      <dsp:spPr>
        <a:xfrm rot="21512331">
          <a:off x="4736532" y="1433829"/>
          <a:ext cx="532317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21512331">
        <a:off x="4736532" y="1433829"/>
        <a:ext cx="532317" cy="285956"/>
      </dsp:txXfrm>
    </dsp:sp>
    <dsp:sp modelId="{FCE23C7B-C530-44FC-86E8-B6E072C041C5}">
      <dsp:nvSpPr>
        <dsp:cNvPr id="0" name=""/>
        <dsp:cNvSpPr/>
      </dsp:nvSpPr>
      <dsp:spPr>
        <a:xfrm>
          <a:off x="5518033" y="1118067"/>
          <a:ext cx="1965774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kern="1200" dirty="0" smtClean="0"/>
            <a:t>Hypnotiques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5518033" y="1118067"/>
        <a:ext cx="1965774" cy="841048"/>
      </dsp:txXfrm>
    </dsp:sp>
    <dsp:sp modelId="{7DE0936B-032C-4F28-BA3F-E220D7EDE2E9}">
      <dsp:nvSpPr>
        <dsp:cNvPr id="0" name=""/>
        <dsp:cNvSpPr/>
      </dsp:nvSpPr>
      <dsp:spPr>
        <a:xfrm rot="5400000">
          <a:off x="4006213" y="2040618"/>
          <a:ext cx="178254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5400000">
        <a:off x="4006213" y="2040618"/>
        <a:ext cx="178254" cy="285956"/>
      </dsp:txXfrm>
    </dsp:sp>
    <dsp:sp modelId="{55A55DB7-E7DB-4609-9F32-2CAD3C8FF4AB}">
      <dsp:nvSpPr>
        <dsp:cNvPr id="0" name=""/>
        <dsp:cNvSpPr/>
      </dsp:nvSpPr>
      <dsp:spPr>
        <a:xfrm>
          <a:off x="2944437" y="2356806"/>
          <a:ext cx="2301806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Anticonvulsivants</a:t>
          </a:r>
          <a:endParaRPr lang="fr-FR" sz="1600" kern="1200" dirty="0"/>
        </a:p>
      </dsp:txBody>
      <dsp:txXfrm>
        <a:off x="2944437" y="2356806"/>
        <a:ext cx="2301806" cy="841048"/>
      </dsp:txXfrm>
    </dsp:sp>
    <dsp:sp modelId="{19F4A0C4-BE39-43EE-A3FB-EC38A50D2BB0}">
      <dsp:nvSpPr>
        <dsp:cNvPr id="0" name=""/>
        <dsp:cNvSpPr/>
      </dsp:nvSpPr>
      <dsp:spPr>
        <a:xfrm rot="10973070">
          <a:off x="2833084" y="1408380"/>
          <a:ext cx="595688" cy="2859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10973070">
        <a:off x="2833084" y="1408380"/>
        <a:ext cx="595688" cy="285956"/>
      </dsp:txXfrm>
    </dsp:sp>
    <dsp:sp modelId="{046CD84A-A0B6-4D40-BA5C-578FAC831AB4}">
      <dsp:nvSpPr>
        <dsp:cNvPr id="0" name=""/>
        <dsp:cNvSpPr/>
      </dsp:nvSpPr>
      <dsp:spPr>
        <a:xfrm>
          <a:off x="203111" y="1042802"/>
          <a:ext cx="2361361" cy="841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Relaxants musculaires</a:t>
          </a:r>
          <a:endParaRPr lang="fr-FR" sz="1600" kern="1200" dirty="0" smtClean="0"/>
        </a:p>
      </dsp:txBody>
      <dsp:txXfrm>
        <a:off x="203111" y="1042802"/>
        <a:ext cx="2361361" cy="841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8904-3EAB-4F5E-A4F9-392B7C62AD59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3FB8-A5B2-42AA-A17B-481D7BEE10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xel.guyon.free.fr/fonctionnement/benzene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L’action toxicomanogène des substances 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psychoactives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 (benzodiazépines comprises) est en relation directe avec l’activation du </a:t>
            </a:r>
            <a:r>
              <a:rPr lang="fr-FR" sz="1200" i="1" dirty="0" smtClean="0">
                <a:solidFill>
                  <a:schemeClr val="accent1"/>
                </a:solidFill>
                <a:latin typeface="Comic Sans MS" pitchFamily="66" charset="0"/>
              </a:rPr>
              <a:t>système de récompense dopaminergique - 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SRD. </a:t>
            </a:r>
          </a:p>
          <a:p>
            <a:pPr>
              <a:lnSpc>
                <a:spcPct val="80000"/>
              </a:lnSpc>
            </a:pP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Le SRD explique le renforcement des comportements de consommation de substances </a:t>
            </a:r>
            <a:r>
              <a:rPr lang="fr-FR" sz="1200" dirty="0" err="1" smtClean="0">
                <a:solidFill>
                  <a:schemeClr val="accent1"/>
                </a:solidFill>
                <a:latin typeface="Comic Sans MS" pitchFamily="66" charset="0"/>
              </a:rPr>
              <a:t>psychoactives</a:t>
            </a:r>
            <a:r>
              <a:rPr lang="fr-FR" sz="1200" i="1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par une " mise en valeur " du plaisir éprouvée lors de la consommation et par les effets intrinsèques liés au produit (euphorie, sédation).</a:t>
            </a:r>
          </a:p>
          <a:p>
            <a:pPr>
              <a:lnSpc>
                <a:spcPct val="80000"/>
              </a:lnSpc>
            </a:pPr>
            <a:endParaRPr lang="en-US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Les BZD sont utilisés par les toxicomanes pour diverses raisons dont: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Bon substitutif en cas de manque. 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Facilité relative d'acquisition. 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Utilisation licite. </a:t>
            </a:r>
          </a:p>
          <a:p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Prix de revient bien moindre qu'une drogue classique. </a:t>
            </a:r>
          </a:p>
          <a:p>
            <a:pPr>
              <a:buFontTx/>
              <a:buNone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 </a:t>
            </a:r>
          </a:p>
          <a:p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Les " roches " donnent un état caractéristique, " être en Roche ", état décrit souvent comme une explosion interne. </a:t>
            </a:r>
          </a:p>
          <a:p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Les " roche-man " ont des passages à l’acte fréquents, suivis d’un état d’amnésie antérograde totale .</a:t>
            </a:r>
          </a:p>
          <a:p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r>
              <a:rPr lang="fr-FR" sz="1200" dirty="0" smtClean="0">
                <a:solidFill>
                  <a:schemeClr val="accent1"/>
                </a:solidFill>
                <a:latin typeface="Comic Sans MS" pitchFamily="66" charset="0"/>
              </a:rPr>
              <a:t> les BZD font partie actuellement des drogues de rue les plus répandues.</a:t>
            </a:r>
          </a:p>
          <a:p>
            <a:pPr>
              <a:buFontTx/>
              <a:buNone/>
            </a:pPr>
            <a:endParaRPr lang="fr-FR" sz="12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- La biotransformation hépatique des BZD est le facteur essentiel de leur clairance et seul un infime % de la dose administrée est éliminé s/f inchangée.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- Les principales réactions sont des réactions d'oxydation microsomiales. Les métabolites sont dans un deuxième temps </a:t>
            </a:r>
            <a:r>
              <a:rPr lang="fr-FR" dirty="0" err="1" smtClean="0">
                <a:latin typeface="Comic Sans MS" pitchFamily="66" charset="0"/>
              </a:rPr>
              <a:t>glucuroconjugués</a:t>
            </a:r>
            <a:r>
              <a:rPr lang="fr-FR" dirty="0" smtClean="0">
                <a:latin typeface="Comic Sans MS" pitchFamily="66" charset="0"/>
              </a:rPr>
              <a:t> (ce qui les rend inactifs), puis éliminés dans les urines.</a:t>
            </a:r>
          </a:p>
          <a:p>
            <a:pPr>
              <a:lnSpc>
                <a:spcPct val="8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dirty="0" smtClean="0">
                <a:latin typeface="Comic Sans MS" pitchFamily="66" charset="0"/>
              </a:rPr>
              <a:t>Le N-</a:t>
            </a:r>
            <a:r>
              <a:rPr lang="fr-FR" dirty="0" err="1" smtClean="0">
                <a:latin typeface="Comic Sans MS" pitchFamily="66" charset="0"/>
              </a:rPr>
              <a:t>desméthyldiazépam</a:t>
            </a:r>
            <a:r>
              <a:rPr lang="fr-FR" dirty="0" smtClean="0">
                <a:latin typeface="Comic Sans MS" pitchFamily="66" charset="0"/>
              </a:rPr>
              <a:t> (DMDZ ou </a:t>
            </a:r>
            <a:r>
              <a:rPr lang="fr-FR" dirty="0" err="1" smtClean="0">
                <a:latin typeface="Comic Sans MS" pitchFamily="66" charset="0"/>
              </a:rPr>
              <a:t>nordiazépam</a:t>
            </a:r>
            <a:r>
              <a:rPr lang="fr-FR" dirty="0" smtClean="0">
                <a:latin typeface="Comic Sans MS" pitchFamily="66" charset="0"/>
              </a:rPr>
              <a:t> ou NORDAZ ou </a:t>
            </a:r>
            <a:r>
              <a:rPr lang="fr-FR" dirty="0" err="1" smtClean="0">
                <a:latin typeface="Comic Sans MS" pitchFamily="66" charset="0"/>
              </a:rPr>
              <a:t>nordazépam</a:t>
            </a:r>
            <a:r>
              <a:rPr lang="fr-FR" dirty="0" smtClean="0">
                <a:latin typeface="Comic Sans MS" pitchFamily="66" charset="0"/>
              </a:rPr>
              <a:t>), principal métabolite de nombreuses BZD, a une t 1/2 d'environ 65 heures. Lui-même est métabolisé en </a:t>
            </a:r>
            <a:r>
              <a:rPr lang="fr-FR" dirty="0" err="1" smtClean="0">
                <a:latin typeface="Comic Sans MS" pitchFamily="66" charset="0"/>
              </a:rPr>
              <a:t>oxazépam</a:t>
            </a:r>
            <a:r>
              <a:rPr lang="fr-FR" dirty="0" smtClean="0">
                <a:latin typeface="Comic Sans MS" pitchFamily="66" charset="0"/>
              </a:rPr>
              <a:t> (le SÉRESTA !). La t 1/2 des BZD elles-mêmes a donc souvent peu de signification hormis pour les composés ne possédant pas de métabolites actifs (la plupart des BZD hypnotiques).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fr-FR" b="1" dirty="0" smtClean="0">
                <a:sym typeface="Wingdings" pitchFamily="2" charset="2"/>
              </a:rPr>
              <a:t>Biotransformation hépatique :</a:t>
            </a:r>
          </a:p>
          <a:p>
            <a:r>
              <a:rPr lang="en-US" b="1" dirty="0" smtClean="0">
                <a:sym typeface="Wingdings" pitchFamily="2" charset="2"/>
              </a:rPr>
              <a:t>Hydroxylation en C3;</a:t>
            </a:r>
            <a:endParaRPr lang="fr-FR" b="1" dirty="0" smtClean="0">
              <a:sym typeface="Wingdings" pitchFamily="2" charset="2"/>
            </a:endParaRPr>
          </a:p>
          <a:p>
            <a:r>
              <a:rPr lang="fr-FR" b="1" dirty="0" smtClean="0">
                <a:sym typeface="Wingdings" pitchFamily="2" charset="2"/>
              </a:rPr>
              <a:t>Conjugaison surtout à l’acide </a:t>
            </a:r>
            <a:r>
              <a:rPr lang="fr-FR" b="1" dirty="0" err="1" smtClean="0">
                <a:sym typeface="Wingdings" pitchFamily="2" charset="2"/>
              </a:rPr>
              <a:t>glucuronique</a:t>
            </a:r>
            <a:r>
              <a:rPr lang="fr-FR" b="1" dirty="0" smtClean="0">
                <a:sym typeface="Wingdings" pitchFamily="2" charset="2"/>
              </a:rPr>
              <a:t>;</a:t>
            </a:r>
          </a:p>
          <a:p>
            <a:r>
              <a:rPr lang="fr-FR" b="1" dirty="0" smtClean="0">
                <a:sym typeface="Wingdings" pitchFamily="2" charset="2"/>
              </a:rPr>
              <a:t>Elimination des </a:t>
            </a:r>
            <a:r>
              <a:rPr lang="fr-FR" b="1" dirty="0" err="1" smtClean="0">
                <a:sym typeface="Wingdings" pitchFamily="2" charset="2"/>
              </a:rPr>
              <a:t>substituants</a:t>
            </a:r>
            <a:r>
              <a:rPr lang="fr-FR" b="1" dirty="0" smtClean="0">
                <a:sym typeface="Wingdings" pitchFamily="2" charset="2"/>
              </a:rPr>
              <a:t> du cycle B;</a:t>
            </a:r>
          </a:p>
          <a:p>
            <a:pPr>
              <a:buFont typeface="Wingdings" pitchFamily="2" charset="2"/>
              <a:buNone/>
            </a:pPr>
            <a:r>
              <a:rPr lang="fr-FR" b="1" dirty="0" smtClean="0">
                <a:sym typeface="Wingdings" pitchFamily="2" charset="2"/>
              </a:rPr>
              <a:t>2 types de métabolites:</a:t>
            </a:r>
          </a:p>
          <a:p>
            <a:pPr>
              <a:buFont typeface="Wingdings" pitchFamily="2" charset="2"/>
              <a:buChar char="©"/>
            </a:pPr>
            <a:r>
              <a:rPr lang="fr-FR" dirty="0" smtClean="0"/>
              <a:t>métabolites conjugués inactifs</a:t>
            </a:r>
          </a:p>
          <a:p>
            <a:pPr>
              <a:buFont typeface="Wingdings" pitchFamily="2" charset="2"/>
              <a:buChar char="©"/>
            </a:pPr>
            <a:r>
              <a:rPr lang="fr-FR" dirty="0" smtClean="0"/>
              <a:t>métabolites plus actif que la molécule mère</a:t>
            </a:r>
          </a:p>
          <a:p>
            <a:pPr>
              <a:buFont typeface="Wingdings" pitchFamily="2" charset="2"/>
              <a:buNone/>
            </a:pPr>
            <a:r>
              <a:rPr lang="fr-FR" u="sng" dirty="0" err="1" smtClean="0"/>
              <a:t>Exp</a:t>
            </a:r>
            <a:r>
              <a:rPr lang="fr-FR" dirty="0" smtClean="0"/>
              <a:t>: Le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CCFF33"/>
                </a:solidFill>
              </a:rPr>
              <a:t>Prazépam</a:t>
            </a:r>
            <a:r>
              <a:rPr lang="fr-FR" dirty="0" smtClean="0"/>
              <a:t> donne naissance au </a:t>
            </a:r>
            <a:r>
              <a:rPr lang="fr-FR" b="1" dirty="0" err="1" smtClean="0">
                <a:solidFill>
                  <a:srgbClr val="CCFF33"/>
                </a:solidFill>
              </a:rPr>
              <a:t>Nordiazépam</a:t>
            </a:r>
            <a:r>
              <a:rPr lang="fr-FR" dirty="0" smtClean="0"/>
              <a:t> à demi-vie plus longue.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dirty="0" smtClean="0"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latin typeface="Comic Sans MS" pitchFamily="66" charset="0"/>
              </a:rPr>
              <a:t>Les caractéristiques pharmacocinétiques des BZD sont très variées </a:t>
            </a:r>
          </a:p>
          <a:p>
            <a:r>
              <a:rPr lang="fr-FR" dirty="0" smtClean="0">
                <a:latin typeface="Comic Sans MS" pitchFamily="66" charset="0"/>
              </a:rPr>
              <a:t>Les facteurs les plus importants sont le </a:t>
            </a:r>
            <a:r>
              <a:rPr lang="fr-FR" dirty="0" err="1" smtClean="0">
                <a:latin typeface="Comic Sans MS" pitchFamily="66" charset="0"/>
              </a:rPr>
              <a:t>Vd</a:t>
            </a:r>
            <a:r>
              <a:rPr lang="fr-FR" dirty="0" smtClean="0">
                <a:latin typeface="Comic Sans MS" pitchFamily="66" charset="0"/>
              </a:rPr>
              <a:t> du </a:t>
            </a:r>
            <a:r>
              <a:rPr lang="fr-FR" dirty="0" err="1" smtClean="0">
                <a:latin typeface="Comic Sans MS" pitchFamily="66" charset="0"/>
              </a:rPr>
              <a:t>mdt</a:t>
            </a:r>
            <a:r>
              <a:rPr lang="fr-FR" dirty="0" smtClean="0">
                <a:latin typeface="Comic Sans MS" pitchFamily="66" charset="0"/>
              </a:rPr>
              <a:t> , la V d’absorption et sa demi-vie d’élimination</a:t>
            </a:r>
          </a:p>
          <a:p>
            <a:r>
              <a:rPr lang="fr-FR" dirty="0" smtClean="0">
                <a:latin typeface="Comic Sans MS" pitchFamily="66" charset="0"/>
              </a:rPr>
              <a:t> la liaison aux protéines ne joue qu’un rôle mineurs dons la détermination des effets cliniques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En fonction des </a:t>
            </a:r>
            <a:r>
              <a:rPr lang="fr-FR" dirty="0" err="1" smtClean="0"/>
              <a:t>substituants</a:t>
            </a:r>
            <a:r>
              <a:rPr lang="fr-FR" dirty="0" smtClean="0"/>
              <a:t>, une de ces propriétés prendra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alors le dessus par rapport aux autres.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utilisations selon le profil pharmacologique : anxiolytique, antiépileptique ou hypnotique. 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/>
              <a:t>GABA=acide </a:t>
            </a:r>
            <a:r>
              <a:rPr lang="fr-FR" dirty="0" err="1" smtClean="0">
                <a:cs typeface="Times New Roman" charset="0"/>
              </a:rPr>
              <a:t>δaminobutyrique</a:t>
            </a:r>
            <a:r>
              <a:rPr lang="fr-FR" dirty="0" smtClean="0">
                <a:cs typeface="Times New Roman" charset="0"/>
              </a:rPr>
              <a:t> (Aa neutre).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</a:t>
            </a:r>
            <a:r>
              <a:rPr lang="fr-FR" dirty="0" err="1" smtClean="0">
                <a:cs typeface="Times New Roman" charset="0"/>
              </a:rPr>
              <a:t>Ac.glutamiq</a:t>
            </a:r>
            <a:r>
              <a:rPr lang="fr-FR" dirty="0" smtClean="0">
                <a:cs typeface="Times New Roman" charset="0"/>
              </a:rPr>
              <a:t>                                          GABA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              </a:t>
            </a:r>
            <a:r>
              <a:rPr lang="fr-FR" dirty="0" err="1" smtClean="0">
                <a:cs typeface="Times New Roman" charset="0"/>
              </a:rPr>
              <a:t>Ac.glutamiq</a:t>
            </a:r>
            <a:r>
              <a:rPr lang="fr-FR" dirty="0" smtClean="0">
                <a:cs typeface="Times New Roman" charset="0"/>
              </a:rPr>
              <a:t> décarboxylase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-Neurotransmetteur.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-Stocké </a:t>
            </a:r>
            <a:r>
              <a:rPr lang="fr-FR" dirty="0" err="1" smtClean="0">
                <a:cs typeface="Times New Roman" charset="0"/>
              </a:rPr>
              <a:t>ds</a:t>
            </a:r>
            <a:r>
              <a:rPr lang="fr-FR" dirty="0" smtClean="0">
                <a:cs typeface="Times New Roman" charset="0"/>
              </a:rPr>
              <a:t> vésicules </a:t>
            </a:r>
            <a:r>
              <a:rPr lang="fr-FR" dirty="0" err="1" smtClean="0">
                <a:cs typeface="Times New Roman" charset="0"/>
              </a:rPr>
              <a:t>synaptiques,libéré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ds</a:t>
            </a:r>
            <a:r>
              <a:rPr lang="fr-FR" dirty="0" smtClean="0">
                <a:cs typeface="Times New Roman" charset="0"/>
              </a:rPr>
              <a:t> fente </a:t>
            </a:r>
            <a:r>
              <a:rPr lang="fr-FR" dirty="0" err="1" smtClean="0">
                <a:cs typeface="Times New Roman" charset="0"/>
              </a:rPr>
              <a:t>synaptiq</a:t>
            </a:r>
            <a:r>
              <a:rPr lang="fr-FR" dirty="0" smtClean="0">
                <a:cs typeface="Times New Roman" charset="0"/>
              </a:rPr>
              <a:t> </a:t>
            </a:r>
            <a:r>
              <a:rPr lang="fr-FR" dirty="0" err="1" smtClean="0">
                <a:cs typeface="Times New Roman" charset="0"/>
              </a:rPr>
              <a:t>pdt</a:t>
            </a:r>
            <a:r>
              <a:rPr lang="fr-FR" dirty="0" smtClean="0">
                <a:cs typeface="Times New Roman" charset="0"/>
              </a:rPr>
              <a:t> potentiel d’action.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-</a:t>
            </a:r>
            <a:r>
              <a:rPr lang="fr-FR" dirty="0" err="1" smtClean="0">
                <a:cs typeface="Times New Roman" charset="0"/>
              </a:rPr>
              <a:t>Intéraction</a:t>
            </a:r>
            <a:r>
              <a:rPr lang="fr-FR" dirty="0" smtClean="0">
                <a:cs typeface="Times New Roman" charset="0"/>
              </a:rPr>
              <a:t> avec récepteurs </a:t>
            </a:r>
            <a:r>
              <a:rPr lang="fr-FR" dirty="0" err="1" smtClean="0">
                <a:cs typeface="Times New Roman" charset="0"/>
              </a:rPr>
              <a:t>GABArgiq</a:t>
            </a:r>
            <a:r>
              <a:rPr lang="fr-FR" dirty="0" smtClean="0">
                <a:cs typeface="Times New Roman" charset="0"/>
              </a:rPr>
              <a:t> situés: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*</a:t>
            </a:r>
            <a:r>
              <a:rPr lang="fr-FR" dirty="0" err="1" smtClean="0">
                <a:cs typeface="Times New Roman" charset="0"/>
              </a:rPr>
              <a:t>mbne</a:t>
            </a:r>
            <a:r>
              <a:rPr lang="fr-FR" dirty="0" smtClean="0">
                <a:cs typeface="Times New Roman" charset="0"/>
              </a:rPr>
              <a:t> post-</a:t>
            </a:r>
            <a:r>
              <a:rPr lang="fr-FR" dirty="0" err="1" smtClean="0">
                <a:cs typeface="Times New Roman" charset="0"/>
              </a:rPr>
              <a:t>synaptiq</a:t>
            </a:r>
            <a:r>
              <a:rPr lang="fr-FR" dirty="0" smtClean="0">
                <a:cs typeface="Times New Roman" charset="0"/>
              </a:rPr>
              <a:t> des neurones;</a:t>
            </a:r>
          </a:p>
          <a:p>
            <a:pPr>
              <a:buFont typeface="Wingdings" pitchFamily="2" charset="2"/>
              <a:buNone/>
            </a:pPr>
            <a:r>
              <a:rPr lang="fr-FR" dirty="0" smtClean="0">
                <a:cs typeface="Times New Roman" charset="0"/>
              </a:rPr>
              <a:t>   *</a:t>
            </a:r>
            <a:r>
              <a:rPr lang="fr-FR" dirty="0" err="1" smtClean="0">
                <a:cs typeface="Times New Roman" charset="0"/>
              </a:rPr>
              <a:t>mbne</a:t>
            </a:r>
            <a:r>
              <a:rPr lang="fr-FR" dirty="0" smtClean="0">
                <a:cs typeface="Times New Roman" charset="0"/>
              </a:rPr>
              <a:t> de la terminaison nerveuse qui le </a:t>
            </a:r>
            <a:r>
              <a:rPr lang="fr-FR" dirty="0" err="1" smtClean="0">
                <a:cs typeface="Times New Roman" charset="0"/>
              </a:rPr>
              <a:t>libére</a:t>
            </a:r>
            <a:r>
              <a:rPr lang="fr-FR" dirty="0" smtClean="0">
                <a:cs typeface="Times New Roman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cs typeface="Times New Roman" charset="0"/>
            </a:endParaRPr>
          </a:p>
          <a:p>
            <a:pPr>
              <a:buFont typeface="Wingdings" pitchFamily="2" charset="2"/>
              <a:buNone/>
            </a:pPr>
            <a:r>
              <a:rPr lang="fr-FR" dirty="0" smtClean="0"/>
              <a:t>Transmission </a:t>
            </a:r>
            <a:r>
              <a:rPr lang="fr-FR" dirty="0" err="1" smtClean="0"/>
              <a:t>GABAergique</a:t>
            </a:r>
            <a:r>
              <a:rPr lang="fr-FR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*pas par substitution au GABA mais par potentialisation de son action :les neurones + sensibles au GABA.</a:t>
            </a:r>
          </a:p>
          <a:p>
            <a:pPr marL="85725" lvl="0" indent="-857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/>
              <a:t>le GABA est un neurotransmetteur dit </a:t>
            </a:r>
            <a:r>
              <a:rPr lang="fr-FR" b="1" dirty="0" err="1" smtClean="0"/>
              <a:t>inhibiteur</a:t>
            </a:r>
            <a:r>
              <a:rPr lang="fr-FR" dirty="0" err="1" smtClean="0">
                <a:ea typeface="Times New Roman" pitchFamily="18" charset="0"/>
              </a:rPr>
              <a:t>L'anxiété</a:t>
            </a:r>
            <a:r>
              <a:rPr lang="fr-FR" dirty="0" smtClean="0">
                <a:ea typeface="Times New Roman" pitchFamily="18" charset="0"/>
              </a:rPr>
              <a:t> est une hyperactivité neuronale, </a:t>
            </a:r>
          </a:p>
          <a:p>
            <a:pPr marL="85725" lvl="0" indent="-8572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ea typeface="Times New Roman" pitchFamily="18" charset="0"/>
              </a:rPr>
              <a:t>le </a:t>
            </a:r>
            <a:r>
              <a:rPr lang="fr-FR" b="1" dirty="0" smtClean="0">
                <a:ea typeface="Times New Roman" pitchFamily="18" charset="0"/>
              </a:rPr>
              <a:t>GABA </a:t>
            </a:r>
            <a:r>
              <a:rPr lang="fr-FR" dirty="0" smtClean="0">
                <a:ea typeface="Times New Roman" pitchFamily="18" charset="0"/>
              </a:rPr>
              <a:t>est un neuromédiateur de choix à utiliser comme moyen de contrôle de cette pathologie puisque c'est le principal neurotransmetteur (NT) inhibiteur.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fr-FR" dirty="0" smtClean="0"/>
              <a:t>5 S-U  </a:t>
            </a:r>
            <a:r>
              <a:rPr lang="fr-FR" dirty="0" err="1" smtClean="0"/>
              <a:t>glycoprotéiques</a:t>
            </a:r>
            <a:r>
              <a:rPr lang="fr-FR" dirty="0" smtClean="0"/>
              <a:t> , qui s'organisent de façon pseudo-symétrique autour d'un pore de conduction des ions chlorures </a:t>
            </a:r>
          </a:p>
          <a:p>
            <a:pPr marL="180975" indent="-180975">
              <a:buFont typeface="Wingdings" pitchFamily="2" charset="2"/>
              <a:buChar char="ü"/>
              <a:tabLst>
                <a:tab pos="180975" algn="l"/>
              </a:tabLst>
            </a:pPr>
            <a:r>
              <a:rPr lang="fr-FR" dirty="0" smtClean="0"/>
              <a:t>Chaque SU :</a:t>
            </a:r>
          </a:p>
          <a:p>
            <a:pPr marL="180975" indent="-180975">
              <a:tabLst>
                <a:tab pos="180975" algn="l"/>
              </a:tabLst>
            </a:pPr>
            <a:r>
              <a:rPr lang="fr-FR" dirty="0" smtClean="0"/>
              <a:t>    domaine extra-mb = fixation du GABA et d'autres effecteurs, </a:t>
            </a:r>
          </a:p>
          <a:p>
            <a:pPr marL="180975" indent="-180975">
              <a:tabLst>
                <a:tab pos="180975" algn="l"/>
              </a:tabLst>
            </a:pPr>
            <a:r>
              <a:rPr lang="fr-FR" dirty="0" smtClean="0"/>
              <a:t>    domaine hydrophobe membranaire =  qui définit le pore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-NB : les BZD peuvent être utilisées en complément des ATD (en attendant l’effet thérapeutique de ceux-ci) dans le traitement des TOC, des syndromes dépressifs, des attaques de panique et du « trouble panique 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chemeClr val="accent1"/>
                </a:solidFill>
                <a:latin typeface="Comic Sans MS" pitchFamily="66" charset="0"/>
              </a:rPr>
              <a:t>L’intoxication volontaire par la chloroquine, représente une des formes les plus graves d’intoxication médicamenteuse, de par les effets cardiaques . Le diazépam / IV à la dose de 1 mg/kg en 20 mn possède des propriétés stabilisantes de membrane et anti-arythmiques. Ces propriétés ont été découvertes de façon empirique, et le mode d’action exact périphérique ou central reste objet d’hypothèses. D’autres BZD pourraient avoir les mêmes propriétés. </a:t>
            </a:r>
            <a:endParaRPr lang="fr-FR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0D5A-818E-4423-BA88-F4CA3EB74CAD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 err="1" smtClean="0">
                <a:latin typeface="Comic Sans MS" pitchFamily="66" charset="0"/>
              </a:rPr>
              <a:t>azépine</a:t>
            </a:r>
            <a:r>
              <a:rPr lang="fr-FR" dirty="0" smtClean="0">
                <a:latin typeface="Comic Sans MS" pitchFamily="66" charset="0"/>
              </a:rPr>
              <a:t> désigne un hétérocycle, un cycle de </a:t>
            </a:r>
            <a:r>
              <a:rPr lang="fr-FR" dirty="0" smtClean="0">
                <a:latin typeface="Comic Sans MS" pitchFamily="66" charset="0"/>
                <a:hlinkClick r:id="rId3"/>
              </a:rPr>
              <a:t>benzène</a:t>
            </a:r>
            <a:r>
              <a:rPr lang="fr-FR" dirty="0" smtClean="0">
                <a:latin typeface="Comic Sans MS" pitchFamily="66" charset="0"/>
              </a:rPr>
              <a:t> où un C  a été remplacé par un N. Le terme </a:t>
            </a:r>
            <a:r>
              <a:rPr lang="fr-FR" i="1" dirty="0" smtClean="0">
                <a:latin typeface="Comic Sans MS" pitchFamily="66" charset="0"/>
              </a:rPr>
              <a:t>di= 2C</a:t>
            </a:r>
            <a:r>
              <a:rPr lang="fr-FR" dirty="0" smtClean="0">
                <a:latin typeface="Comic Sans MS" pitchFamily="66" charset="0"/>
              </a:rPr>
              <a:t> ont été remplacés  , et le terme </a:t>
            </a:r>
            <a:r>
              <a:rPr lang="fr-FR" i="1" dirty="0" err="1" smtClean="0">
                <a:latin typeface="Comic Sans MS" pitchFamily="66" charset="0"/>
              </a:rPr>
              <a:t>benzo</a:t>
            </a:r>
            <a:r>
              <a:rPr lang="fr-FR" dirty="0" smtClean="0">
                <a:latin typeface="Comic Sans MS" pitchFamily="66" charset="0"/>
              </a:rPr>
              <a:t> désigne l'adjonction d'un cycle benzénique au </a:t>
            </a:r>
            <a:r>
              <a:rPr lang="fr-FR" dirty="0" err="1" smtClean="0">
                <a:latin typeface="Comic Sans MS" pitchFamily="66" charset="0"/>
              </a:rPr>
              <a:t>diazépine</a:t>
            </a:r>
            <a:r>
              <a:rPr lang="fr-FR" dirty="0" smtClean="0">
                <a:latin typeface="Comic Sans MS" pitchFamily="66" charset="0"/>
              </a:rPr>
              <a:t>.</a:t>
            </a:r>
            <a:br>
              <a:rPr lang="fr-FR" dirty="0" smtClean="0">
                <a:latin typeface="Comic Sans MS" pitchFamily="66" charset="0"/>
              </a:rPr>
            </a:br>
            <a:r>
              <a:rPr lang="fr-FR" dirty="0" smtClean="0">
                <a:latin typeface="Comic Sans MS" pitchFamily="66" charset="0"/>
              </a:rPr>
              <a:t>La structure de base d'une benzodiazépine ressemble donc à cela:</a:t>
            </a:r>
          </a:p>
          <a:p>
            <a:r>
              <a:rPr lang="fr-FR" dirty="0" smtClean="0">
                <a:latin typeface="Comic Sans MS" pitchFamily="66" charset="0"/>
              </a:rPr>
              <a:t>Mais la structure générale des benzodiazépines comprend également l'adjonction d'un cycle benzénique supplémentaire 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molécules de </a:t>
            </a:r>
            <a:r>
              <a:rPr lang="fr-FR" dirty="0" err="1" smtClean="0"/>
              <a:t>loprazolam</a:t>
            </a:r>
            <a:r>
              <a:rPr lang="fr-FR" dirty="0" smtClean="0"/>
              <a:t> (</a:t>
            </a:r>
            <a:r>
              <a:rPr lang="fr-FR" dirty="0" err="1" smtClean="0"/>
              <a:t>Havlane</a:t>
            </a:r>
            <a:r>
              <a:rPr lang="fr-FR" dirty="0" smtClean="0"/>
              <a:t>®), d'</a:t>
            </a:r>
            <a:r>
              <a:rPr lang="fr-FR" dirty="0" err="1" smtClean="0"/>
              <a:t>estazolam</a:t>
            </a:r>
            <a:r>
              <a:rPr lang="fr-FR" dirty="0" smtClean="0"/>
              <a:t> (</a:t>
            </a:r>
            <a:r>
              <a:rPr lang="fr-FR" dirty="0" err="1" smtClean="0"/>
              <a:t>Nuctalon</a:t>
            </a:r>
            <a:r>
              <a:rPr lang="fr-FR" dirty="0" smtClean="0"/>
              <a:t>®) et de </a:t>
            </a:r>
            <a:r>
              <a:rPr lang="fr-FR" dirty="0" err="1" smtClean="0"/>
              <a:t>triazolam</a:t>
            </a:r>
            <a:r>
              <a:rPr lang="fr-FR" dirty="0" smtClean="0"/>
              <a:t> (</a:t>
            </a:r>
            <a:r>
              <a:rPr lang="fr-FR" dirty="0" err="1" smtClean="0"/>
              <a:t>Halcion</a:t>
            </a:r>
            <a:r>
              <a:rPr lang="fr-FR" dirty="0" smtClean="0"/>
              <a:t>®) font partie de la seconde génération des benzodiazépines, caractérisée par l'adjonction de cycles supplémentaires : le premier fait donc partie des </a:t>
            </a:r>
            <a:r>
              <a:rPr lang="fr-FR" dirty="0" err="1" smtClean="0"/>
              <a:t>imidazo</a:t>
            </a:r>
            <a:r>
              <a:rPr lang="fr-FR" dirty="0" smtClean="0"/>
              <a:t>-benzodiazépines, et les deux autres de la famille des </a:t>
            </a:r>
            <a:r>
              <a:rPr lang="fr-FR" dirty="0" err="1" smtClean="0"/>
              <a:t>triazolo</a:t>
            </a:r>
            <a:r>
              <a:rPr lang="fr-FR" dirty="0" smtClean="0"/>
              <a:t>-benzodiazépines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1200" dirty="0" smtClean="0"/>
              <a:t>La numérotation des atomes part de l’atome d’azote adjacent au noyau  </a:t>
            </a:r>
          </a:p>
          <a:p>
            <a:pPr>
              <a:buNone/>
            </a:pPr>
            <a:r>
              <a:rPr lang="fr-FR" sz="1200" dirty="0" smtClean="0"/>
              <a:t>aromatique et se déroule d’abord par le cycle à 7 atomes puis sur le noyau </a:t>
            </a:r>
          </a:p>
          <a:p>
            <a:pPr>
              <a:buNone/>
            </a:pPr>
            <a:r>
              <a:rPr lang="fr-FR" sz="1200" dirty="0" smtClean="0"/>
              <a:t>aromatique accolé. Enfin le noyau phényle en 5 est toujours présent, et </a:t>
            </a:r>
          </a:p>
          <a:p>
            <a:pPr>
              <a:buNone/>
            </a:pPr>
            <a:r>
              <a:rPr lang="fr-FR" sz="1200" dirty="0" smtClean="0"/>
              <a:t>lorsqu’il est </a:t>
            </a:r>
            <a:r>
              <a:rPr lang="fr-FR" sz="1200" dirty="0" err="1" smtClean="0"/>
              <a:t>substituté</a:t>
            </a:r>
            <a:r>
              <a:rPr lang="fr-FR" sz="1200" dirty="0" smtClean="0"/>
              <a:t> c’est toujours sur la position  ortho</a:t>
            </a:r>
          </a:p>
          <a:p>
            <a:pPr>
              <a:buNone/>
            </a:pPr>
            <a:endParaRPr lang="en-US" sz="1200" dirty="0" smtClean="0"/>
          </a:p>
          <a:p>
            <a:r>
              <a:rPr lang="fr-FR" dirty="0" smtClean="0"/>
              <a:t>Deux points sont importants à préciser dans ce type de produits : l’existence de </a:t>
            </a:r>
            <a:r>
              <a:rPr lang="fr-FR" dirty="0" err="1" smtClean="0"/>
              <a:t>conformères</a:t>
            </a:r>
            <a:r>
              <a:rPr lang="fr-FR" dirty="0" smtClean="0"/>
              <a:t> (</a:t>
            </a:r>
            <a:r>
              <a:rPr lang="fr-FR" dirty="0" err="1" smtClean="0"/>
              <a:t>dûs</a:t>
            </a:r>
            <a:endParaRPr lang="fr-FR" dirty="0" smtClean="0"/>
          </a:p>
          <a:p>
            <a:r>
              <a:rPr lang="fr-FR" dirty="0" smtClean="0"/>
              <a:t>aux rotations au niveau des liaisons du cycle à 7 atomes) et de configurations (dues à la présence</a:t>
            </a:r>
          </a:p>
          <a:p>
            <a:r>
              <a:rPr lang="fr-FR" dirty="0" smtClean="0"/>
              <a:t>d’un carbone asymétrique pour les produits substitués en position 3). Le cycle heptagonal n’est pas</a:t>
            </a:r>
          </a:p>
          <a:p>
            <a:r>
              <a:rPr lang="fr-FR" dirty="0" smtClean="0"/>
              <a:t>plan. Il adopte une conformation « sofa » dans laquelle les </a:t>
            </a:r>
            <a:r>
              <a:rPr lang="fr-FR" dirty="0" err="1" smtClean="0"/>
              <a:t>substituants</a:t>
            </a:r>
            <a:r>
              <a:rPr lang="fr-FR" dirty="0" smtClean="0"/>
              <a:t> (OH en l’occurrence) sont</a:t>
            </a:r>
          </a:p>
          <a:p>
            <a:r>
              <a:rPr lang="fr-FR" dirty="0" smtClean="0"/>
              <a:t>en position pseudo-axiale et pseudo-équatoriale. La conformation ayant le substituant en position pseudo-équatoriale est plus stable que celle ayant</a:t>
            </a:r>
          </a:p>
          <a:p>
            <a:r>
              <a:rPr lang="fr-FR" dirty="0" smtClean="0"/>
              <a:t>l’hydroxyle en position pseudo-axiale.</a:t>
            </a:r>
          </a:p>
          <a:p>
            <a:r>
              <a:rPr lang="fr-FR" dirty="0" smtClean="0"/>
              <a:t>Ainsi le composé ayant le carbone asymétrique de configuration S dans la conformation la plus</a:t>
            </a:r>
          </a:p>
          <a:p>
            <a:r>
              <a:rPr lang="fr-FR" dirty="0" smtClean="0"/>
              <a:t>stable est représenté ci-dessous .</a:t>
            </a:r>
          </a:p>
          <a:p>
            <a:r>
              <a:rPr lang="fr-FR" dirty="0" smtClean="0"/>
              <a:t>En </a:t>
            </a:r>
            <a:r>
              <a:rPr lang="fr-FR" dirty="0" err="1" smtClean="0"/>
              <a:t>interchangeant</a:t>
            </a:r>
            <a:r>
              <a:rPr lang="fr-FR" dirty="0" smtClean="0"/>
              <a:t> juste la position de deux </a:t>
            </a:r>
            <a:r>
              <a:rPr lang="fr-FR" dirty="0" err="1" smtClean="0"/>
              <a:t>substituants</a:t>
            </a:r>
            <a:r>
              <a:rPr lang="fr-FR" dirty="0" smtClean="0"/>
              <a:t> (OH et H par exemple) on obtient le</a:t>
            </a:r>
          </a:p>
          <a:p>
            <a:r>
              <a:rPr lang="fr-FR" dirty="0" smtClean="0"/>
              <a:t>composé R. Celui-ci est alors en conformation pseudo-axiale comme représentée ci-dessous :La conformation stable est aussi en position pseudo-équatoriale, il y a alors </a:t>
            </a:r>
            <a:r>
              <a:rPr lang="fr-FR" dirty="0" err="1" smtClean="0"/>
              <a:t>interconversionPour</a:t>
            </a:r>
            <a:r>
              <a:rPr lang="fr-FR" dirty="0" smtClean="0"/>
              <a:t> les produits commercialisés, les deux énantiomères ne sont pas séparés et le racémique est</a:t>
            </a:r>
          </a:p>
          <a:p>
            <a:r>
              <a:rPr lang="fr-FR" dirty="0" smtClean="0"/>
              <a:t>donc commercialisé.</a:t>
            </a:r>
          </a:p>
          <a:p>
            <a:pPr>
              <a:buNone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 très nombreuses benzodiazépines ont été synthétisées. On a pu ainsi définir des nécessités</a:t>
            </a:r>
          </a:p>
          <a:p>
            <a:r>
              <a:rPr lang="fr-FR" dirty="0" smtClean="0"/>
              <a:t>structurales pour orienter l’activité.</a:t>
            </a:r>
          </a:p>
          <a:p>
            <a:endParaRPr lang="en-US" dirty="0" smtClean="0"/>
          </a:p>
          <a:p>
            <a:r>
              <a:rPr lang="fr-FR" dirty="0" smtClean="0"/>
              <a:t>Vraisemblablement la nécessité du </a:t>
            </a:r>
            <a:r>
              <a:rPr lang="fr-FR" b="1" dirty="0" smtClean="0"/>
              <a:t>caractère</a:t>
            </a:r>
          </a:p>
          <a:p>
            <a:r>
              <a:rPr lang="fr-FR" b="1" dirty="0" smtClean="0"/>
              <a:t>aromatique est due à la fixation par Π-</a:t>
            </a:r>
            <a:r>
              <a:rPr lang="fr-FR" b="1" dirty="0" err="1" smtClean="0"/>
              <a:t>stacking</a:t>
            </a:r>
            <a:r>
              <a:rPr lang="fr-FR" b="1" dirty="0" smtClean="0"/>
              <a:t> des benzodiazépines sur un acide aminé</a:t>
            </a:r>
          </a:p>
          <a:p>
            <a:r>
              <a:rPr lang="fr-FR" dirty="0" smtClean="0"/>
              <a:t>aromatique du récepteur. </a:t>
            </a:r>
            <a:r>
              <a:rPr lang="fr-FR" sz="1200" dirty="0" smtClean="0"/>
              <a:t>En général la substitution en </a:t>
            </a:r>
            <a:r>
              <a:rPr lang="fr-FR" sz="1200" baseline="0" dirty="0" smtClean="0"/>
              <a:t> </a:t>
            </a:r>
            <a:r>
              <a:rPr lang="fr-FR" sz="1200" dirty="0" smtClean="0"/>
              <a:t>position 6,8 et 9 diminue la composante anxiolytique.</a:t>
            </a:r>
          </a:p>
          <a:p>
            <a:endParaRPr lang="fr-FR" dirty="0" smtClean="0"/>
          </a:p>
          <a:p>
            <a:r>
              <a:rPr lang="fr-FR" dirty="0" smtClean="0"/>
              <a:t>En position 1 l’azote peut être non substitué ou porté un groupe méthyle (cet atome en position 1 est la plupart du temps un atome d’azote).</a:t>
            </a:r>
          </a:p>
          <a:p>
            <a:r>
              <a:rPr lang="fr-FR" dirty="0" smtClean="0"/>
              <a:t>-En position 2 un groupe électro-attracteur est nécessaire. La plupart du temps celui est une fonction carbonylée. On a alors un amide. Dans certain cas un groupe CH2 peut être présent.</a:t>
            </a:r>
          </a:p>
          <a:p>
            <a:r>
              <a:rPr lang="fr-FR" dirty="0" smtClean="0"/>
              <a:t>Enfin un cycle supplémentaire peut « coiffer » la benzodiazépine entre l’atome d’azote en 1 et l’atome 2. Ce sont les composés de nouvelle génération.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En position 3 très souvent un CH2 est présent. Mais une substitution est possible, par soit un OH</a:t>
            </a:r>
          </a:p>
          <a:p>
            <a:r>
              <a:rPr lang="fr-FR" dirty="0" smtClean="0"/>
              <a:t>soit par un COOH, il y a alors formation d’un carbone asymétrique. (Voir plus haut paragraphe</a:t>
            </a:r>
          </a:p>
          <a:p>
            <a:r>
              <a:rPr lang="fr-FR" dirty="0" smtClean="0"/>
              <a:t>concernant la structure générale)</a:t>
            </a:r>
          </a:p>
          <a:p>
            <a:r>
              <a:rPr lang="fr-FR" dirty="0" smtClean="0"/>
              <a:t>L’hydroxyle en 3 et la fonction carboxylique peuvent former des sels (</a:t>
            </a:r>
            <a:r>
              <a:rPr lang="fr-FR" dirty="0" err="1" smtClean="0"/>
              <a:t>chlorazépate</a:t>
            </a:r>
            <a:r>
              <a:rPr lang="fr-FR" dirty="0" smtClean="0"/>
              <a:t>, </a:t>
            </a:r>
            <a:r>
              <a:rPr lang="fr-FR" dirty="0" err="1" smtClean="0"/>
              <a:t>lorazépate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hydrosolubles. Le </a:t>
            </a:r>
            <a:r>
              <a:rPr lang="fr-FR" dirty="0" err="1" smtClean="0"/>
              <a:t>loflazepate</a:t>
            </a:r>
            <a:r>
              <a:rPr lang="fr-FR" dirty="0" smtClean="0"/>
              <a:t> est un ester qui est rapidement hydrolysé par les estérases. Le remplacement du CH2 par une imine (déplacement de l’azote) a été réalisé dans le </a:t>
            </a:r>
            <a:r>
              <a:rPr lang="fr-FR" dirty="0" err="1" smtClean="0"/>
              <a:t>clobazam</a:t>
            </a:r>
            <a:r>
              <a:rPr lang="fr-FR" dirty="0" smtClean="0"/>
              <a:t> et</a:t>
            </a:r>
          </a:p>
          <a:p>
            <a:r>
              <a:rPr lang="fr-FR" dirty="0" smtClean="0"/>
              <a:t>cela ne nuit pas à l’activité anxiolytique (benzodiazépine [1,5].</a:t>
            </a:r>
          </a:p>
          <a:p>
            <a:r>
              <a:rPr lang="fr-FR" dirty="0" smtClean="0"/>
              <a:t>L’atome d’azote en 4 est presque toujours une imine, mais parfois un oxyde d’amine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chlordiazépoxide</a:t>
            </a:r>
            <a:r>
              <a:rPr lang="fr-FR" dirty="0" smtClean="0"/>
              <a:t>) -En position 5, la présence d’un phényle est obligatoire. Celui-ci, s’il est substitué ne peut l’être</a:t>
            </a:r>
          </a:p>
          <a:p>
            <a:r>
              <a:rPr lang="fr-FR" dirty="0" smtClean="0"/>
              <a:t>qu’en position ortho par un halogène. On a remarqué que ce cycle en 5 n’est pas nécessaire à</a:t>
            </a:r>
          </a:p>
          <a:p>
            <a:r>
              <a:rPr lang="fr-FR" dirty="0" smtClean="0"/>
              <a:t>l’activité (liaison sur le récepteur) mais il participe à la </a:t>
            </a:r>
            <a:r>
              <a:rPr lang="fr-FR" dirty="0" err="1" smtClean="0"/>
              <a:t>lipophilie</a:t>
            </a:r>
            <a:r>
              <a:rPr lang="fr-FR" dirty="0" smtClean="0"/>
              <a:t> et à la conformation de la</a:t>
            </a:r>
          </a:p>
          <a:p>
            <a:r>
              <a:rPr lang="fr-FR" dirty="0" smtClean="0"/>
              <a:t>molécule.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fr-FR" b="1" dirty="0" smtClean="0"/>
              <a:t>Benzodiazépines de nouvelle génération :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tofisopam</a:t>
            </a:r>
            <a:r>
              <a:rPr lang="fr-FR" dirty="0" smtClean="0"/>
              <a:t> se caractérise par la présence de deux groupes </a:t>
            </a:r>
            <a:r>
              <a:rPr lang="fr-FR" dirty="0" err="1" smtClean="0"/>
              <a:t>méthoxy</a:t>
            </a:r>
            <a:r>
              <a:rPr lang="fr-FR" dirty="0" smtClean="0"/>
              <a:t> sur le noyau A.</a:t>
            </a:r>
          </a:p>
          <a:p>
            <a:r>
              <a:rPr lang="fr-FR" dirty="0" smtClean="0"/>
              <a:t>Enfin, nous avons déjà signalé l’existence de benzodiazépines de nouvelle génération comportant</a:t>
            </a:r>
          </a:p>
          <a:p>
            <a:r>
              <a:rPr lang="fr-FR" dirty="0" smtClean="0"/>
              <a:t>un cycle supplémentaire (</a:t>
            </a:r>
            <a:r>
              <a:rPr lang="fr-FR" dirty="0" err="1" smtClean="0"/>
              <a:t>triazole</a:t>
            </a:r>
            <a:r>
              <a:rPr lang="fr-FR" dirty="0" smtClean="0"/>
              <a:t>, imidazole : </a:t>
            </a:r>
            <a:r>
              <a:rPr lang="fr-FR" dirty="0" err="1" smtClean="0"/>
              <a:t>estazolam</a:t>
            </a:r>
            <a:r>
              <a:rPr lang="fr-FR" dirty="0" smtClean="0"/>
              <a:t> par exemple) qui conduit à des produits de</a:t>
            </a:r>
          </a:p>
          <a:p>
            <a:r>
              <a:rPr lang="fr-FR" dirty="0" smtClean="0"/>
              <a:t>haute affinité sur le récepteur.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admet que la présence du groupe NO2 favorise l’action hypnotique (</a:t>
            </a:r>
            <a:r>
              <a:rPr lang="fr-FR" dirty="0" err="1" smtClean="0"/>
              <a:t>nitrazépam</a:t>
            </a:r>
            <a:r>
              <a:rPr lang="fr-FR" dirty="0" smtClean="0"/>
              <a:t>).</a:t>
            </a:r>
          </a:p>
          <a:p>
            <a:r>
              <a:rPr lang="fr-FR" dirty="0" smtClean="0"/>
              <a:t>Les composés lipophiles sont utilisés en anesthésiologie (</a:t>
            </a:r>
            <a:r>
              <a:rPr lang="fr-FR" dirty="0" err="1" smtClean="0"/>
              <a:t>midazolam</a:t>
            </a:r>
            <a:r>
              <a:rPr lang="fr-FR" dirty="0" smtClean="0"/>
              <a:t> HYPNOVEL®) Les composés anxiolytiques sont en général plutôt porteurs d’un atome de chlore en 7 mais pas</a:t>
            </a:r>
          </a:p>
          <a:p>
            <a:r>
              <a:rPr lang="fr-FR" dirty="0" smtClean="0"/>
              <a:t>uniquement, alors que les hypnotiques sont porteurs souvent d’un groupe NO2 ou d’un troisième</a:t>
            </a:r>
          </a:p>
          <a:p>
            <a:r>
              <a:rPr lang="fr-FR" dirty="0" smtClean="0"/>
              <a:t>cycle, ce qui a pour conséquence d’augmenter le </a:t>
            </a:r>
            <a:r>
              <a:rPr lang="fr-FR" dirty="0" err="1" smtClean="0"/>
              <a:t>lipophilie</a:t>
            </a:r>
            <a:r>
              <a:rPr lang="fr-FR" dirty="0" smtClean="0"/>
              <a:t> et de faciliter le passage de la barrière</a:t>
            </a:r>
          </a:p>
          <a:p>
            <a:r>
              <a:rPr lang="fr-FR" dirty="0" smtClean="0"/>
              <a:t>hémato-encéphalique. On a alors des composés à action relativement rapide.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lorsque l’azote en 1 n’est pas substitué : sous cette forme ils sont lipophiles. Seuls les anesthésiques sont utilisés sous forme de sels hydrosolubles en préparations </a:t>
            </a:r>
            <a:r>
              <a:rPr lang="fr-FR" dirty="0" err="1" smtClean="0"/>
              <a:t>intra-veineuses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En milieu fortement basique le proton porté par l’azote en 1 est arraché et l’anion formé peut</a:t>
            </a:r>
          </a:p>
          <a:p>
            <a:r>
              <a:rPr lang="fr-FR" dirty="0" smtClean="0"/>
              <a:t>réagir avec le </a:t>
            </a:r>
            <a:r>
              <a:rPr lang="fr-FR" dirty="0" err="1" smtClean="0"/>
              <a:t>métadinitrobenzène</a:t>
            </a:r>
            <a:r>
              <a:rPr lang="fr-FR" dirty="0" smtClean="0"/>
              <a:t> (réaction d’addition nucléophile aromatique) pour formé un</a:t>
            </a:r>
          </a:p>
          <a:p>
            <a:r>
              <a:rPr lang="fr-FR" dirty="0" smtClean="0"/>
              <a:t>complexe coloré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200" dirty="0" smtClean="0"/>
              <a:t>La nature des </a:t>
            </a:r>
            <a:r>
              <a:rPr lang="fr-FR" sz="1200" dirty="0" err="1" smtClean="0"/>
              <a:t>substituants</a:t>
            </a:r>
            <a:r>
              <a:rPr lang="fr-FR" sz="1200" dirty="0" smtClean="0"/>
              <a:t>, leur électronégativité et la </a:t>
            </a:r>
            <a:r>
              <a:rPr lang="fr-FR" sz="1200" dirty="0" err="1" smtClean="0"/>
              <a:t>lipophilie</a:t>
            </a:r>
            <a:r>
              <a:rPr lang="fr-FR" sz="1200" dirty="0" smtClean="0"/>
              <a:t> des benzodiazépines influencent énormément </a:t>
            </a:r>
          </a:p>
          <a:p>
            <a:pPr>
              <a:buNone/>
            </a:pPr>
            <a:r>
              <a:rPr lang="fr-FR" sz="1200" dirty="0" smtClean="0"/>
              <a:t>l’</a:t>
            </a:r>
            <a:r>
              <a:rPr lang="fr-FR" sz="1200" dirty="0" err="1" smtClean="0"/>
              <a:t>absorbtion</a:t>
            </a:r>
            <a:r>
              <a:rPr lang="fr-FR" sz="1200" dirty="0" smtClean="0"/>
              <a:t>, le distribution et le métabolisme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V.O : partie haute du TD 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        Rapide et complète sauf pour le </a:t>
            </a:r>
            <a:r>
              <a:rPr lang="fr-FR" dirty="0" err="1" smtClean="0">
                <a:latin typeface="Comic Sans MS" pitchFamily="66" charset="0"/>
              </a:rPr>
              <a:t>prazépam</a:t>
            </a:r>
            <a:r>
              <a:rPr lang="fr-FR" dirty="0" smtClean="0">
                <a:latin typeface="Comic Sans MS" pitchFamily="66" charset="0"/>
              </a:rPr>
              <a:t> .</a:t>
            </a:r>
          </a:p>
          <a:p>
            <a:pPr>
              <a:lnSpc>
                <a:spcPct val="80000"/>
              </a:lnSpc>
            </a:pPr>
            <a:r>
              <a:rPr lang="fr-FR" dirty="0" smtClean="0">
                <a:latin typeface="Comic Sans MS" pitchFamily="66" charset="0"/>
              </a:rPr>
              <a:t>Le </a:t>
            </a:r>
            <a:r>
              <a:rPr lang="fr-FR" dirty="0" err="1" smtClean="0">
                <a:latin typeface="Comic Sans MS" pitchFamily="66" charset="0"/>
              </a:rPr>
              <a:t>clorazépate</a:t>
            </a:r>
            <a:r>
              <a:rPr lang="fr-FR" dirty="0" smtClean="0">
                <a:latin typeface="Comic Sans MS" pitchFamily="66" charset="0"/>
              </a:rPr>
              <a:t> et le </a:t>
            </a:r>
            <a:r>
              <a:rPr lang="fr-FR" dirty="0" err="1" smtClean="0">
                <a:latin typeface="Comic Sans MS" pitchFamily="66" charset="0"/>
              </a:rPr>
              <a:t>prazépam</a:t>
            </a:r>
            <a:r>
              <a:rPr lang="fr-FR" dirty="0" smtClean="0">
                <a:latin typeface="Comic Sans MS" pitchFamily="66" charset="0"/>
              </a:rPr>
              <a:t> :métabolisés le 1er dans l’estomac le 2nd dans le foie en </a:t>
            </a:r>
            <a:r>
              <a:rPr lang="fr-FR" dirty="0" err="1" smtClean="0">
                <a:latin typeface="Comic Sans MS" pitchFamily="66" charset="0"/>
              </a:rPr>
              <a:t>desméthyldiazépam</a:t>
            </a:r>
            <a:r>
              <a:rPr lang="fr-FR" dirty="0" smtClean="0">
                <a:latin typeface="Comic Sans MS" pitchFamily="66" charset="0"/>
              </a:rPr>
              <a:t> qui seul atteint la C G</a:t>
            </a:r>
            <a:r>
              <a:rPr lang="fr-FR" sz="900" dirty="0" smtClean="0">
                <a:latin typeface="Comic Sans MS" pitchFamily="66" charset="0"/>
              </a:rPr>
              <a:t>ale</a:t>
            </a:r>
            <a:r>
              <a:rPr lang="fr-FR" dirty="0" smtClean="0">
                <a:latin typeface="Comic Sans MS" pitchFamily="66" charset="0"/>
              </a:rPr>
              <a:t>  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chlorazépate</a:t>
            </a:r>
            <a:r>
              <a:rPr lang="fr-FR" dirty="0" smtClean="0"/>
              <a:t> fait exception car il est rapidement </a:t>
            </a:r>
            <a:r>
              <a:rPr lang="fr-FR" dirty="0" err="1" smtClean="0"/>
              <a:t>décarboxylé</a:t>
            </a:r>
            <a:r>
              <a:rPr lang="fr-FR" dirty="0" smtClean="0"/>
              <a:t> en </a:t>
            </a:r>
            <a:r>
              <a:rPr lang="fr-FR" dirty="0" err="1" smtClean="0"/>
              <a:t>desméthyldiazépam</a:t>
            </a:r>
            <a:r>
              <a:rPr lang="fr-FR" dirty="0" smtClean="0"/>
              <a:t> qui est à</a:t>
            </a:r>
          </a:p>
          <a:p>
            <a:r>
              <a:rPr lang="fr-FR" dirty="0" smtClean="0"/>
              <a:t>son tour absorbé.</a:t>
            </a:r>
          </a:p>
          <a:p>
            <a:r>
              <a:rPr lang="fr-FR" dirty="0" smtClean="0"/>
              <a:t>Par ces voies métaboliques les benzodiazépines se transforment les unes dans les autres ce qui</a:t>
            </a:r>
          </a:p>
          <a:p>
            <a:r>
              <a:rPr lang="fr-FR" dirty="0" smtClean="0"/>
              <a:t>explique la longue durée d’action de certaines d’entre elles.</a:t>
            </a:r>
          </a:p>
          <a:p>
            <a:endParaRPr lang="en-US" dirty="0" smtClean="0"/>
          </a:p>
          <a:p>
            <a:pPr marL="265113" lvl="0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Faiblement soluble dans l’eau ; soluble dans l'éthanol, chloroforme, et dans l'éther.</a:t>
            </a:r>
          </a:p>
          <a:p>
            <a:pPr marL="265113" lvl="0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b="1" i="1" dirty="0" err="1" smtClean="0">
                <a:solidFill>
                  <a:srgbClr val="FF0000"/>
                </a:solidFill>
              </a:rPr>
              <a:t>Chlordiazépoxide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 le </a:t>
            </a:r>
            <a:r>
              <a:rPr lang="fr-FR" b="1" i="1" dirty="0" err="1" smtClean="0">
                <a:solidFill>
                  <a:srgbClr val="FF0000"/>
                </a:solidFill>
              </a:rPr>
              <a:t>Midazolam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sont des bases plus fortes et forment des sels hydrosolubles (à des pH d’environ 4). </a:t>
            </a:r>
          </a:p>
          <a:p>
            <a:pPr marL="265113" lvl="0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solidFill>
                  <a:schemeClr val="tx1"/>
                </a:solidFill>
              </a:rPr>
              <a:t>Le coefficient de partition </a:t>
            </a:r>
            <a:r>
              <a:rPr lang="fr-FR" dirty="0" err="1" smtClean="0">
                <a:solidFill>
                  <a:schemeClr val="tx1"/>
                </a:solidFill>
              </a:rPr>
              <a:t>Octanol</a:t>
            </a:r>
            <a:r>
              <a:rPr lang="fr-FR" dirty="0" smtClean="0">
                <a:solidFill>
                  <a:schemeClr val="tx1"/>
                </a:solidFill>
              </a:rPr>
              <a:t> / Eau (à un pH physiologique) varie de </a:t>
            </a:r>
            <a:r>
              <a:rPr lang="fr-FR" b="1" dirty="0" smtClean="0">
                <a:solidFill>
                  <a:srgbClr val="FF0000"/>
                </a:solidFill>
              </a:rPr>
              <a:t>3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pour le </a:t>
            </a:r>
            <a:r>
              <a:rPr lang="fr-FR" b="1" i="1" dirty="0" err="1" smtClean="0">
                <a:solidFill>
                  <a:srgbClr val="FF0000"/>
                </a:solidFill>
              </a:rPr>
              <a:t>Clorazépate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7000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pour </a:t>
            </a:r>
            <a:r>
              <a:rPr lang="fr-FR" b="1" dirty="0" smtClean="0">
                <a:solidFill>
                  <a:srgbClr val="FF0000"/>
                </a:solidFill>
              </a:rPr>
              <a:t>le </a:t>
            </a:r>
            <a:r>
              <a:rPr lang="fr-FR" b="1" i="1" dirty="0" err="1" smtClean="0">
                <a:solidFill>
                  <a:srgbClr val="FF0000"/>
                </a:solidFill>
              </a:rPr>
              <a:t>Midazolam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73FB8-A5B2-42AA-A17B-481D7BEE106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DA88-EF0D-470E-81A5-D4A7A357C1BF}" type="datetimeFigureOut">
              <a:rPr lang="fr-FR" smtClean="0"/>
              <a:pPr/>
              <a:t>04/12/2013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27F4B-930E-46D8-8A88-96F5125C63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fr/imgres?imgurl=http://www.sceptiques.qc.ca/forum/images/denis/img/angoisse1.jpeg&amp;imgrefurl=http://www.sceptiques.qc.ca/forum/2009-le-debut-de-l-apocalypse-t6037-75.html&amp;usg=___urMdK8ks9looL3ZfRyGBtB1Cww=&amp;h=425&amp;w=425&amp;sz=28&amp;hl=fr&amp;start=1&amp;tbnid=GmjpMBG-3CU_wM:&amp;tbnh=126&amp;tbnw=126&amp;prev=/images?q=angoisse&amp;gbv=2&amp;hl=fr&amp;sa=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2348880"/>
            <a:ext cx="712879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Pharmacologie des </a:t>
            </a:r>
            <a:r>
              <a:rPr lang="en-US" sz="4400" b="1" smtClean="0"/>
              <a:t>Benzodiazépines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400600"/>
          </a:xfrm>
        </p:spPr>
        <p:txBody>
          <a:bodyPr>
            <a:normAutofit/>
          </a:bodyPr>
          <a:lstStyle/>
          <a:p>
            <a:r>
              <a:rPr lang="fr-FR" b="1" dirty="0" smtClean="0"/>
              <a:t>Influence sur les Propriétés </a:t>
            </a:r>
            <a:r>
              <a:rPr lang="fr-FR" b="1" dirty="0"/>
              <a:t>physicochimiques</a:t>
            </a:r>
          </a:p>
          <a:p>
            <a:pPr>
              <a:buNone/>
            </a:pPr>
            <a:r>
              <a:rPr lang="fr-FR" dirty="0" smtClean="0"/>
              <a:t>-</a:t>
            </a:r>
            <a:r>
              <a:rPr lang="fr-FR" sz="2000" dirty="0" smtClean="0"/>
              <a:t>Bases faibles</a:t>
            </a:r>
          </a:p>
          <a:p>
            <a:pPr>
              <a:buNone/>
            </a:pPr>
            <a:r>
              <a:rPr lang="fr-FR" sz="2000" dirty="0" smtClean="0"/>
              <a:t>-La </a:t>
            </a:r>
            <a:r>
              <a:rPr lang="fr-FR" sz="2000" dirty="0"/>
              <a:t>double liaison 4-5 et le doublet de l’atome d’azote en 1 sont responsables d’une </a:t>
            </a:r>
            <a:r>
              <a:rPr lang="fr-FR" sz="2000" dirty="0" smtClean="0"/>
              <a:t>conjugaison</a:t>
            </a:r>
          </a:p>
          <a:p>
            <a:pPr>
              <a:buNone/>
            </a:pPr>
            <a:r>
              <a:rPr lang="fr-FR" sz="2000" dirty="0" smtClean="0"/>
              <a:t>-</a:t>
            </a:r>
            <a:r>
              <a:rPr lang="fr-FR" sz="2000" dirty="0" err="1" smtClean="0"/>
              <a:t>clorazépate</a:t>
            </a:r>
            <a:r>
              <a:rPr lang="fr-FR" sz="2000" dirty="0" smtClean="0"/>
              <a:t> (TRANXENE®) donne des sels hydrosolubles. </a:t>
            </a:r>
          </a:p>
          <a:p>
            <a:pPr>
              <a:buNone/>
            </a:pPr>
            <a:r>
              <a:rPr lang="fr-FR" sz="2000" dirty="0" smtClean="0"/>
              <a:t>-Les composés hypnotiques sont assez fortement lipophiles. Ils comportent donc souvent un groupe NO2, un azote 1 substitué ou un troisième cycle</a:t>
            </a:r>
            <a:endParaRPr lang="fr-FR" sz="20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293223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Relation structure-Activité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Structure chimique générale des benzodiazép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4293096"/>
            <a:ext cx="5184576" cy="256490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dirty="0" smtClean="0"/>
              <a:t>coefficient </a:t>
            </a:r>
            <a:r>
              <a:rPr lang="fr-FR" sz="1600" dirty="0"/>
              <a:t>de partage lipide/eau (</a:t>
            </a:r>
            <a:r>
              <a:rPr lang="fr-FR" sz="1600" dirty="0" err="1"/>
              <a:t>logP</a:t>
            </a:r>
            <a:r>
              <a:rPr lang="fr-FR" sz="1600" dirty="0"/>
              <a:t>) est </a:t>
            </a:r>
            <a:r>
              <a:rPr lang="fr-FR" sz="1600" dirty="0" smtClean="0"/>
              <a:t>élevé 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800" b="1" dirty="0" smtClean="0"/>
              <a:t>Absorption </a:t>
            </a:r>
          </a:p>
          <a:p>
            <a:pPr>
              <a:buNone/>
            </a:pPr>
            <a:r>
              <a:rPr lang="fr-FR" sz="1600" dirty="0" smtClean="0"/>
              <a:t>VO:  </a:t>
            </a:r>
            <a:r>
              <a:rPr lang="fr-FR" sz="1600" dirty="0" err="1" smtClean="0"/>
              <a:t>compléte</a:t>
            </a:r>
            <a:r>
              <a:rPr lang="fr-FR" sz="1600" dirty="0" smtClean="0"/>
              <a:t> </a:t>
            </a:r>
            <a:r>
              <a:rPr lang="fr-FR" sz="1600" b="1" dirty="0" err="1" smtClean="0"/>
              <a:t>ds</a:t>
            </a:r>
            <a:r>
              <a:rPr lang="fr-FR" sz="1600" b="1" dirty="0" smtClean="0"/>
              <a:t> le tractus intestinal</a:t>
            </a:r>
            <a:r>
              <a:rPr lang="fr-FR" sz="1600" dirty="0" smtClean="0"/>
              <a:t> (</a:t>
            </a:r>
            <a:r>
              <a:rPr lang="fr-FR" sz="1600" b="1" dirty="0" smtClean="0"/>
              <a:t>de 30 mn à 6 h)</a:t>
            </a:r>
            <a:r>
              <a:rPr lang="fr-FR" sz="1600" dirty="0" smtClean="0"/>
              <a:t> </a:t>
            </a:r>
            <a:endParaRPr lang="en-US" sz="16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dirty="0" smtClean="0">
                <a:solidFill>
                  <a:srgbClr val="0000FF"/>
                </a:solidFill>
                <a:sym typeface="Wingdings" pitchFamily="2" charset="2"/>
              </a:rPr>
              <a:t></a:t>
            </a:r>
            <a:r>
              <a:rPr lang="fr-FR" sz="1600" b="1" dirty="0" smtClean="0"/>
              <a:t>pic plasmatique</a:t>
            </a:r>
            <a:r>
              <a:rPr lang="fr-FR" sz="1600" dirty="0" smtClean="0"/>
              <a:t> : en 1H (</a:t>
            </a:r>
            <a:r>
              <a:rPr lang="fr-FR" sz="1600" dirty="0" err="1" smtClean="0"/>
              <a:t>Tranxène</a:t>
            </a:r>
            <a:r>
              <a:rPr lang="fr-FR" sz="1600" dirty="0" smtClean="0"/>
              <a:t>, Valium) à 4H (</a:t>
            </a:r>
            <a:r>
              <a:rPr lang="fr-FR" sz="1600" dirty="0" err="1" smtClean="0"/>
              <a:t>Lysanxia</a:t>
            </a:r>
            <a:r>
              <a:rPr lang="fr-FR" sz="1600" dirty="0" smtClean="0"/>
              <a:t>) après ingestion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1600" dirty="0" smtClean="0"/>
          </a:p>
          <a:p>
            <a:pPr>
              <a:lnSpc>
                <a:spcPct val="80000"/>
              </a:lnSpc>
              <a:buNone/>
            </a:pPr>
            <a:r>
              <a:rPr lang="fr-FR" sz="1600" dirty="0" smtClean="0"/>
              <a:t>I.M </a:t>
            </a:r>
            <a:r>
              <a:rPr lang="fr-FR" sz="1600" b="1" dirty="0" smtClean="0"/>
              <a:t>résorption irrégulière  moins complète et + lente </a:t>
            </a:r>
            <a:r>
              <a:rPr lang="fr-FR" sz="1600" dirty="0" smtClean="0"/>
              <a:t>que la V.O </a:t>
            </a:r>
          </a:p>
          <a:p>
            <a:pPr>
              <a:lnSpc>
                <a:spcPct val="80000"/>
              </a:lnSpc>
              <a:buNone/>
            </a:pPr>
            <a:r>
              <a:rPr lang="fr-FR" sz="1600" dirty="0" smtClean="0"/>
              <a:t>V.R :satisfaisante :  convulsion de l’enfant lorsque la V. IV  ne peut être utilisée  </a:t>
            </a:r>
            <a:endParaRPr lang="fr-FR" sz="1600" b="1" dirty="0" smtClean="0"/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en-US" sz="1800" b="1" dirty="0" smtClean="0"/>
              <a:t>Distribution </a:t>
            </a:r>
            <a:endParaRPr lang="fr-FR" sz="1800" b="1" dirty="0" smtClean="0"/>
          </a:p>
          <a:p>
            <a:pPr>
              <a:buNone/>
            </a:pPr>
            <a:r>
              <a:rPr lang="fr-FR" sz="1600" b="1" dirty="0" err="1" smtClean="0"/>
              <a:t>lipophilie</a:t>
            </a:r>
            <a:r>
              <a:rPr lang="fr-FR" sz="1600" dirty="0" smtClean="0"/>
              <a:t> </a:t>
            </a:r>
            <a:r>
              <a:rPr lang="en-US" sz="2000" b="1" dirty="0" smtClean="0">
                <a:cs typeface="Times New Roman" charset="0"/>
              </a:rPr>
              <a:t>=&gt; </a:t>
            </a:r>
            <a:r>
              <a:rPr lang="fr-FR" sz="1600" b="1" dirty="0" smtClean="0"/>
              <a:t>distribution tissulaire</a:t>
            </a:r>
            <a:r>
              <a:rPr lang="fr-FR" sz="1600" dirty="0" smtClean="0"/>
              <a:t> </a:t>
            </a:r>
            <a:r>
              <a:rPr lang="fr-FR" sz="1600" b="1" dirty="0" smtClean="0"/>
              <a:t>+++ </a:t>
            </a:r>
            <a:r>
              <a:rPr lang="fr-FR" sz="1600" dirty="0" smtClean="0"/>
              <a:t>au </a:t>
            </a:r>
            <a:r>
              <a:rPr lang="fr-FR" sz="1600" dirty="0"/>
              <a:t>niveau du cerveau et autres </a:t>
            </a:r>
            <a:r>
              <a:rPr lang="fr-FR" sz="1600" dirty="0" smtClean="0"/>
              <a:t>organes  hautement </a:t>
            </a:r>
            <a:r>
              <a:rPr lang="fr-FR" sz="1600" dirty="0"/>
              <a:t>perfusés</a:t>
            </a:r>
            <a:r>
              <a:rPr lang="fr-FR" sz="1600" dirty="0" smtClean="0"/>
              <a:t>.</a:t>
            </a:r>
            <a:endParaRPr lang="fr-FR" sz="1600" dirty="0"/>
          </a:p>
          <a:p>
            <a:pPr>
              <a:buNone/>
            </a:pPr>
            <a:r>
              <a:rPr lang="fr-FR" sz="1600" b="1" dirty="0" smtClean="0"/>
              <a:t>volume de distribution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F00FF"/>
                </a:solidFill>
              </a:rPr>
              <a:t>&gt;1 l/kg.</a:t>
            </a:r>
          </a:p>
          <a:p>
            <a:pPr>
              <a:buNone/>
            </a:pPr>
            <a:r>
              <a:rPr lang="fr-FR" sz="1600" dirty="0" smtClean="0"/>
              <a:t>Liaison aux protéines </a:t>
            </a:r>
            <a:r>
              <a:rPr lang="fr-FR" sz="1600" dirty="0"/>
              <a:t>plasmatiques en fonction de leur </a:t>
            </a:r>
            <a:r>
              <a:rPr lang="fr-FR" sz="1600" dirty="0" err="1" smtClean="0"/>
              <a:t>lipophilie</a:t>
            </a:r>
            <a:r>
              <a:rPr lang="fr-FR" sz="1600" dirty="0"/>
              <a:t> </a:t>
            </a:r>
            <a:r>
              <a:rPr lang="fr-FR" sz="1600" dirty="0" smtClean="0"/>
              <a:t>(70</a:t>
            </a:r>
            <a:r>
              <a:rPr lang="fr-FR" sz="1600" dirty="0"/>
              <a:t>% </a:t>
            </a:r>
            <a:r>
              <a:rPr lang="fr-FR" sz="1600" dirty="0" smtClean="0"/>
              <a:t>à </a:t>
            </a:r>
            <a:r>
              <a:rPr lang="fr-FR" sz="1600" dirty="0"/>
              <a:t>99</a:t>
            </a:r>
            <a:r>
              <a:rPr lang="fr-FR" sz="1600" dirty="0" smtClean="0"/>
              <a:t>%)</a:t>
            </a:r>
            <a:endParaRPr lang="fr-FR" sz="1600" b="1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600" dirty="0" smtClean="0"/>
              <a:t>Risque d'accumulation en cas d'</a:t>
            </a:r>
            <a:r>
              <a:rPr lang="fr-FR" sz="1600" dirty="0" err="1" smtClean="0"/>
              <a:t>hypoprotidémie</a:t>
            </a:r>
            <a:r>
              <a:rPr lang="fr-FR" sz="1600" dirty="0" smtClean="0"/>
              <a:t> (patients âgés)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err="1" smtClean="0"/>
              <a:t>Traversent</a:t>
            </a:r>
            <a:r>
              <a:rPr lang="en-US" sz="1600" dirty="0" smtClean="0"/>
              <a:t> </a:t>
            </a:r>
            <a:r>
              <a:rPr lang="fr-FR" sz="1600" dirty="0" smtClean="0">
                <a:latin typeface="Comic Sans MS" pitchFamily="66" charset="0"/>
              </a:rPr>
              <a:t>la barrière placentaire et la BHE</a:t>
            </a:r>
            <a:endParaRPr lang="fr-FR" sz="1600" dirty="0" smtClean="0"/>
          </a:p>
          <a:p>
            <a:pPr>
              <a:buNone/>
            </a:pPr>
            <a:endParaRPr lang="fr-FR" sz="16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Propriétés pharmacocinétiques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7058"/>
            <a:ext cx="9143999" cy="468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18864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sz="2000" b="1" dirty="0"/>
              <a:t>M</a:t>
            </a:r>
            <a:r>
              <a:rPr lang="fr-FR" sz="2000" b="1" dirty="0" smtClean="0"/>
              <a:t>étabolisme </a:t>
            </a:r>
            <a:r>
              <a:rPr lang="fr-FR" b="1" dirty="0" smtClean="0"/>
              <a:t>: </a:t>
            </a:r>
            <a:r>
              <a:rPr lang="fr-FR" dirty="0" smtClean="0"/>
              <a:t>fonction de la substitution. </a:t>
            </a:r>
          </a:p>
          <a:p>
            <a:pPr>
              <a:buNone/>
            </a:pPr>
            <a:r>
              <a:rPr lang="fr-FR" dirty="0" smtClean="0"/>
              <a:t>Deux voies majoritaires de phase I  participent à celui-ci :</a:t>
            </a:r>
          </a:p>
          <a:p>
            <a:pPr>
              <a:buNone/>
            </a:pPr>
            <a:r>
              <a:rPr lang="fr-FR" dirty="0" smtClean="0"/>
              <a:t>-la N-</a:t>
            </a:r>
            <a:r>
              <a:rPr lang="fr-FR" dirty="0" err="1" smtClean="0"/>
              <a:t>déméthylation</a:t>
            </a:r>
            <a:r>
              <a:rPr lang="fr-FR" dirty="0" smtClean="0"/>
              <a:t> oxydative</a:t>
            </a:r>
          </a:p>
          <a:p>
            <a:pPr>
              <a:buNone/>
            </a:pPr>
            <a:r>
              <a:rPr lang="fr-FR" dirty="0" smtClean="0"/>
              <a:t>-l’hydroxylation aliphatique.</a:t>
            </a:r>
          </a:p>
          <a:p>
            <a:r>
              <a:rPr lang="fr-FR" dirty="0"/>
              <a:t>M</a:t>
            </a:r>
            <a:r>
              <a:rPr lang="fr-FR" dirty="0" smtClean="0"/>
              <a:t>étabolisme de phase II : </a:t>
            </a:r>
            <a:r>
              <a:rPr lang="fr-FR" dirty="0" err="1" smtClean="0"/>
              <a:t>glucuronoconjuguées</a:t>
            </a:r>
            <a:r>
              <a:rPr lang="fr-FR" dirty="0" smtClean="0"/>
              <a:t> et excrétées par les urines</a:t>
            </a: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-133350"/>
            <a:ext cx="9758362" cy="712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76064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+mj-lt"/>
              </a:rPr>
              <a:t>Une faible fraction est éliminée par voie biliaire et le lait maternel.</a:t>
            </a:r>
          </a:p>
          <a:p>
            <a:r>
              <a:rPr lang="fr-FR" sz="2800" b="1" dirty="0" smtClean="0">
                <a:solidFill>
                  <a:srgbClr val="FFFF00"/>
                </a:solidFill>
                <a:latin typeface="+mj-lt"/>
                <a:sym typeface="Wingdings" pitchFamily="2" charset="2"/>
              </a:rPr>
              <a:t>1%</a:t>
            </a:r>
            <a:r>
              <a:rPr lang="fr-FR" sz="2800" b="1" dirty="0" smtClean="0">
                <a:latin typeface="+mj-lt"/>
                <a:sym typeface="Wingdings" pitchFamily="2" charset="2"/>
              </a:rPr>
              <a:t> du produit est éliminé sous forme inchangée</a:t>
            </a:r>
          </a:p>
          <a:p>
            <a:pPr>
              <a:buNone/>
            </a:pPr>
            <a:endParaRPr lang="fr-FR" sz="2800" b="1" dirty="0" smtClean="0">
              <a:latin typeface="+mj-lt"/>
              <a:sym typeface="Wingdings" pitchFamily="2" charset="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800" dirty="0" smtClean="0">
                <a:latin typeface="+mj-lt"/>
                <a:sym typeface="Wingdings" pitchFamily="2" charset="2"/>
              </a:rPr>
              <a:t>Selon la demi-vie, nous distinguons 3 groupes de BZD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+mj-lt"/>
                <a:sym typeface="Wingdings" pitchFamily="2" charset="2"/>
              </a:rPr>
              <a:t>BZD à demi-vie courte (&lt;5h) :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Triazolam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 </a:t>
            </a:r>
            <a:r>
              <a:rPr lang="fr-FR" sz="2800" b="1" dirty="0" smtClean="0">
                <a:latin typeface="+mj-lt"/>
                <a:sym typeface="Wingdings" pitchFamily="2" charset="2"/>
              </a:rPr>
              <a:t>(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HALCION</a:t>
            </a:r>
            <a:r>
              <a:rPr lang="fr-FR" sz="2800" b="1" dirty="0" smtClean="0">
                <a:latin typeface="+mj-lt"/>
                <a:sym typeface="Wingdings" pitchFamily="2" charset="2"/>
              </a:rPr>
              <a:t>®).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+mj-lt"/>
                <a:sym typeface="Wingdings" pitchFamily="2" charset="2"/>
              </a:rPr>
              <a:t>BZD à demi-vie intermédiaire (5-20 h) :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Lorazépam</a:t>
            </a:r>
            <a:r>
              <a:rPr lang="fr-FR" sz="2800" b="1" dirty="0" smtClean="0">
                <a:latin typeface="+mj-lt"/>
                <a:sym typeface="Wingdings" pitchFamily="2" charset="2"/>
              </a:rPr>
              <a:t> (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TEMESTA</a:t>
            </a:r>
            <a:r>
              <a:rPr lang="fr-FR" sz="2800" b="1" dirty="0" smtClean="0">
                <a:latin typeface="+mj-lt"/>
                <a:sym typeface="Wingdings" pitchFamily="2" charset="2"/>
              </a:rPr>
              <a:t>®),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Bromazépam</a:t>
            </a:r>
            <a:r>
              <a:rPr lang="fr-FR" sz="2800" b="1" dirty="0" smtClean="0">
                <a:latin typeface="+mj-lt"/>
                <a:sym typeface="Wingdings" pitchFamily="2" charset="2"/>
              </a:rPr>
              <a:t> (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LEXOMIL</a:t>
            </a:r>
            <a:r>
              <a:rPr lang="fr-FR" sz="2800" b="1" dirty="0" smtClean="0">
                <a:latin typeface="+mj-lt"/>
                <a:sym typeface="Wingdings" pitchFamily="2" charset="2"/>
              </a:rPr>
              <a:t>®).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fr-FR" sz="2800" b="1" dirty="0" smtClean="0">
                <a:latin typeface="+mj-lt"/>
                <a:sym typeface="Wingdings" pitchFamily="2" charset="2"/>
              </a:rPr>
              <a:t>BZD à demi-vie longue (&gt;24 h) : </a:t>
            </a:r>
            <a:r>
              <a:rPr lang="fr-FR" sz="2800" b="1" dirty="0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Diazépam</a:t>
            </a:r>
            <a:r>
              <a:rPr lang="fr-FR" sz="2800" b="1" dirty="0" smtClean="0">
                <a:latin typeface="+mj-lt"/>
                <a:sym typeface="Wingdings" pitchFamily="2" charset="2"/>
              </a:rPr>
              <a:t>, </a:t>
            </a:r>
            <a:r>
              <a:rPr lang="fr-FR" sz="2800" b="1" dirty="0" err="1" smtClean="0">
                <a:solidFill>
                  <a:srgbClr val="FF00FF"/>
                </a:solidFill>
                <a:latin typeface="+mj-lt"/>
                <a:sym typeface="Wingdings" pitchFamily="2" charset="2"/>
              </a:rPr>
              <a:t>Nordiazépam</a:t>
            </a:r>
            <a:endParaRPr lang="fr-F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5328592"/>
          </a:xfrm>
        </p:spPr>
        <p:txBody>
          <a:bodyPr>
            <a:normAutofit fontScale="85000" lnSpcReduction="20000"/>
          </a:bodyPr>
          <a:lstStyle/>
          <a:p>
            <a:r>
              <a:rPr lang="fr-FR" sz="2600" u="sng" dirty="0">
                <a:solidFill>
                  <a:srgbClr val="660066"/>
                </a:solidFill>
                <a:latin typeface="Comic Sans MS" pitchFamily="66" charset="0"/>
              </a:rPr>
              <a:t>F</a:t>
            </a:r>
            <a:r>
              <a:rPr lang="fr-FR" sz="2600" u="sng" dirty="0" smtClean="0">
                <a:solidFill>
                  <a:srgbClr val="660066"/>
                </a:solidFill>
                <a:latin typeface="Comic Sans MS" pitchFamily="66" charset="0"/>
              </a:rPr>
              <a:t>acteurs de variation des paramètres pharmacocinétiques</a:t>
            </a:r>
            <a:endParaRPr lang="fr-FR" sz="2600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fr-FR" dirty="0" smtClean="0">
                <a:solidFill>
                  <a:srgbClr val="660066"/>
                </a:solidFill>
                <a:latin typeface="Comic Sans MS" pitchFamily="66" charset="0"/>
              </a:rPr>
              <a:t>           </a:t>
            </a:r>
          </a:p>
          <a:p>
            <a:r>
              <a:rPr lang="fr-FR" dirty="0" smtClean="0">
                <a:solidFill>
                  <a:srgbClr val="660066"/>
                </a:solidFill>
                <a:latin typeface="Comic Sans MS" pitchFamily="66" charset="0"/>
              </a:rPr>
              <a:t>L’âge </a:t>
            </a:r>
            <a:r>
              <a:rPr lang="fr-FR" dirty="0" smtClean="0">
                <a:latin typeface="Comic Sans MS" pitchFamily="66" charset="0"/>
              </a:rPr>
              <a:t>: chez le nouveau-né et le sujet âgé: ralentissement de la résorption digestive et des capacités métaboliques  et excrétoires</a:t>
            </a:r>
          </a:p>
          <a:p>
            <a:endParaRPr lang="fr-FR" dirty="0" smtClean="0">
              <a:latin typeface="Comic Sans MS" pitchFamily="66" charset="0"/>
            </a:endParaRPr>
          </a:p>
          <a:p>
            <a:r>
              <a:rPr lang="fr-FR" dirty="0" smtClean="0">
                <a:latin typeface="Comic Sans MS" pitchFamily="66" charset="0"/>
              </a:rPr>
              <a:t>La </a:t>
            </a:r>
            <a:r>
              <a:rPr lang="fr-FR" dirty="0" err="1" smtClean="0">
                <a:latin typeface="Comic Sans MS" pitchFamily="66" charset="0"/>
              </a:rPr>
              <a:t>co</a:t>
            </a:r>
            <a:r>
              <a:rPr lang="fr-FR" dirty="0" smtClean="0">
                <a:latin typeface="Comic Sans MS" pitchFamily="66" charset="0"/>
              </a:rPr>
              <a:t>-ingestion d’aliments (diminution de la résorption), d’alcool (augmentation de l’absorption du diazépam).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L’insuffisance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hépatique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L’insuffisance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rénale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fr-FR" dirty="0" smtClean="0">
              <a:latin typeface="Comic Sans MS" pitchFamily="66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861048"/>
            <a:ext cx="8229600" cy="27363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sz="2000" dirty="0" smtClean="0"/>
              <a:t>Les </a:t>
            </a:r>
            <a:r>
              <a:rPr lang="fr-FR" sz="2000" dirty="0"/>
              <a:t>anxiolytiques </a:t>
            </a:r>
            <a:r>
              <a:rPr lang="fr-FR" sz="2000" dirty="0" smtClean="0"/>
              <a:t>: demi-vie longue</a:t>
            </a:r>
          </a:p>
          <a:p>
            <a:pPr>
              <a:buNone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dirty="0"/>
              <a:t>hypnotiques </a:t>
            </a:r>
            <a:r>
              <a:rPr lang="fr-FR" sz="2000" dirty="0" smtClean="0"/>
              <a:t>: action </a:t>
            </a:r>
            <a:r>
              <a:rPr lang="fr-FR" sz="2000" dirty="0"/>
              <a:t>rapide</a:t>
            </a:r>
            <a:r>
              <a:rPr lang="fr-FR" sz="2000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Les effets pharmacologiques dépendent de:</a:t>
            </a:r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cinétique</a:t>
            </a:r>
            <a:endParaRPr lang="fr-FR" sz="2000" dirty="0" smtClean="0"/>
          </a:p>
          <a:p>
            <a:r>
              <a:rPr lang="en-US" sz="2000" dirty="0" err="1" smtClean="0"/>
              <a:t>l’activité</a:t>
            </a:r>
            <a:r>
              <a:rPr lang="en-US" sz="2000" dirty="0" smtClean="0"/>
              <a:t> </a:t>
            </a:r>
            <a:r>
              <a:rPr lang="en-US" sz="2000" dirty="0" err="1" smtClean="0"/>
              <a:t>intrinséque</a:t>
            </a:r>
            <a:endParaRPr lang="fr-FR" sz="2000" dirty="0" smtClean="0"/>
          </a:p>
          <a:p>
            <a:r>
              <a:rPr lang="fr-FR" sz="2000" dirty="0" smtClean="0"/>
              <a:t>l’affinité pour les sites récepteurs</a:t>
            </a:r>
            <a:endParaRPr lang="en-US" sz="2000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95536" y="1052736"/>
          <a:ext cx="7992888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511256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u="sng" dirty="0" smtClean="0">
                <a:solidFill>
                  <a:schemeClr val="accent1"/>
                </a:solidFill>
              </a:rPr>
              <a:t>Action sur le SNC :    </a:t>
            </a:r>
          </a:p>
          <a:p>
            <a:pPr>
              <a:buFont typeface="Wingdings" pitchFamily="2" charset="2"/>
              <a:buNone/>
            </a:pPr>
            <a:r>
              <a:rPr lang="fr-FR" dirty="0" smtClean="0"/>
              <a:t>             </a:t>
            </a:r>
            <a:endParaRPr lang="fr-FR" dirty="0"/>
          </a:p>
        </p:txBody>
      </p:sp>
      <p:pic>
        <p:nvPicPr>
          <p:cNvPr id="4" name="Picture 5" descr="Figure 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793614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i_04_m_peu_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1772816"/>
            <a:ext cx="8208912" cy="475190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7019"/>
            <a:ext cx="8784976" cy="554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6"/>
          <p:cNvGrpSpPr/>
          <p:nvPr/>
        </p:nvGrpSpPr>
        <p:grpSpPr>
          <a:xfrm>
            <a:off x="0" y="-27384"/>
            <a:ext cx="9144000" cy="648072"/>
            <a:chOff x="3149500" y="1422995"/>
            <a:chExt cx="2181122" cy="1218009"/>
          </a:xfrm>
        </p:grpSpPr>
        <p:sp>
          <p:nvSpPr>
            <p:cNvPr id="8" name="Rectangle 7"/>
            <p:cNvSpPr/>
            <p:nvPr/>
          </p:nvSpPr>
          <p:spPr>
            <a:xfrm>
              <a:off x="3149500" y="1422995"/>
              <a:ext cx="2181122" cy="1218009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fr-FR" sz="3200" b="1" dirty="0" smtClean="0">
                  <a:solidFill>
                    <a:srgbClr val="FFFF00"/>
                  </a:solidFill>
                </a:rPr>
                <a:t>                                   1. Les Benzodiazépines</a:t>
              </a:r>
              <a:endParaRPr lang="fr-FR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49500" y="1422995"/>
              <a:ext cx="2138303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5500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1763688" y="69443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Mécanisme d’action des BZD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204864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Site BZD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3257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2520280"/>
          </a:xfrm>
        </p:spPr>
        <p:txBody>
          <a:bodyPr>
            <a:normAutofit/>
          </a:bodyPr>
          <a:lstStyle/>
          <a:p>
            <a:pPr marL="180975" lvl="0" indent="-180975">
              <a:tabLst>
                <a:tab pos="180975" algn="l"/>
              </a:tabLst>
            </a:pPr>
            <a:r>
              <a:rPr lang="fr-FR" b="1" dirty="0" smtClean="0"/>
              <a:t>Fonctionnement</a:t>
            </a:r>
            <a:r>
              <a:rPr lang="fr-FR" dirty="0" smtClean="0"/>
              <a:t> :</a:t>
            </a:r>
          </a:p>
          <a:p>
            <a:pPr marL="180975" lvl="0" indent="-180975">
              <a:tabLst>
                <a:tab pos="180975" algn="l"/>
              </a:tabLst>
            </a:pPr>
            <a:endParaRPr lang="en-US" dirty="0"/>
          </a:p>
          <a:p>
            <a:pPr marL="180975" lvl="0" indent="-180975">
              <a:tabLst>
                <a:tab pos="180975" algn="l"/>
              </a:tabLst>
            </a:pPr>
            <a:endParaRPr lang="fr-FR" dirty="0" smtClean="0"/>
          </a:p>
          <a:p>
            <a:pPr lvl="0">
              <a:buNone/>
              <a:tabLst>
                <a:tab pos="180975" algn="l"/>
              </a:tabLst>
            </a:pPr>
            <a:endParaRPr lang="fr-FR" dirty="0" smtClean="0"/>
          </a:p>
        </p:txBody>
      </p:sp>
      <p:sp>
        <p:nvSpPr>
          <p:cNvPr id="7" name="Rectangle 6"/>
          <p:cNvSpPr/>
          <p:nvPr/>
        </p:nvSpPr>
        <p:spPr>
          <a:xfrm>
            <a:off x="395536" y="188640"/>
            <a:ext cx="81724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i="1" dirty="0" smtClean="0">
                <a:latin typeface="Comic Sans MS" pitchFamily="66" charset="0"/>
              </a:rPr>
              <a:t>le récepteur GABA-A  est  </a:t>
            </a:r>
            <a:r>
              <a:rPr lang="fr-FR" dirty="0" smtClean="0">
                <a:latin typeface="Comic Sans MS" pitchFamily="66" charset="0"/>
              </a:rPr>
              <a:t>présent à concentration maximale dans le 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cortex, le système limbique et le cervelet</a:t>
            </a:r>
            <a:r>
              <a:rPr lang="fr-FR" dirty="0" smtClean="0">
                <a:latin typeface="Comic Sans MS" pitchFamily="66" charset="0"/>
              </a:rPr>
              <a:t>, </a:t>
            </a:r>
            <a:r>
              <a:rPr lang="fr-FR" dirty="0" smtClean="0">
                <a:solidFill>
                  <a:srgbClr val="C00000"/>
                </a:solidFill>
                <a:latin typeface="Comic Sans MS" pitchFamily="66" charset="0"/>
              </a:rPr>
              <a:t>moelle osseuse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134076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la liaison des benzodiazépines  sur leurs sites régulateurs secondaires.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↑l’</a:t>
            </a:r>
            <a:r>
              <a:rPr lang="fr-FR" dirty="0" err="1" smtClean="0"/>
              <a:t>affinite</a:t>
            </a:r>
            <a:r>
              <a:rPr lang="fr-FR" dirty="0" smtClean="0"/>
              <a:t> du GABA pour son récepteur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changement de conformation allostérique 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↑ perméabilité au chlore: hyperpolarisation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fr-FR" dirty="0" smtClean="0"/>
              <a:t>Diminution de l’hyperactivité neuronale = ANXIOLYSE</a:t>
            </a:r>
          </a:p>
          <a:p>
            <a:pPr marL="85725" indent="-85725" algn="ctr"/>
            <a:r>
              <a:rPr lang="fr-FR" dirty="0" smtClean="0"/>
              <a:t>NB : les benzodiazépines sont sans effet  en l'absence de GABA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3568" y="3068960"/>
            <a:ext cx="763284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dirty="0" smtClean="0">
                <a:latin typeface="Comic Sans MS" pitchFamily="66" charset="0"/>
              </a:rPr>
              <a:t>Le modulateur le plus puissant de la perméabilité au chlore donc de la puissance inhibitrice du GABA est le site BZ. </a:t>
            </a:r>
          </a:p>
        </p:txBody>
      </p:sp>
      <p:pic>
        <p:nvPicPr>
          <p:cNvPr id="12" name="Picture 8" descr="i_04_m_peu_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3645024"/>
            <a:ext cx="8208912" cy="28797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Liaison BZD-récepteurs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                  *spécifique;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                  *réversible;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2000" dirty="0" smtClean="0"/>
              <a:t>                  *saturable;          </a:t>
            </a: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charset="0"/>
              </a:rPr>
              <a:t>La nature de la réponse dépend du degrés d’occupation  des récepteurs</a:t>
            </a:r>
            <a:endParaRPr lang="fr-FR" sz="20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Times New Roman" charset="0"/>
              </a:rPr>
              <a:t> L’effet des BZD atteint un plateau qui ne peut être  dépassé malgré l’augmentation de la posologie.  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3789040"/>
            <a:ext cx="8640960" cy="265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Conséquences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Diminution du tonus émotionnel: action anxiolytique (20% </a:t>
            </a:r>
            <a:r>
              <a:rPr kumimoji="0" lang="fr-F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récept.occupés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Trouble de la mémoire immédiate et antérograde.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Perte du tonus musculaire.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* Action sédative et narcotique(30 à 50% récepteurs occupés).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95536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Les intoxications </a:t>
            </a:r>
            <a:r>
              <a:rPr lang="en-US" sz="1600" dirty="0" err="1" smtClean="0"/>
              <a:t>medicamenteuses</a:t>
            </a:r>
            <a:r>
              <a:rPr lang="en-US" sz="1600" dirty="0" smtClean="0">
                <a:solidFill>
                  <a:srgbClr val="C00000"/>
                </a:solidFill>
              </a:rPr>
              <a:t>* 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660232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Overdose/ suicide , </a:t>
            </a:r>
            <a:r>
              <a:rPr lang="en-US" dirty="0" err="1" smtClean="0"/>
              <a:t>soumission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483768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suivi</a:t>
            </a:r>
            <a:r>
              <a:rPr lang="en-US" dirty="0" smtClean="0"/>
              <a:t> </a:t>
            </a:r>
            <a:r>
              <a:rPr lang="en-US" dirty="0" err="1" smtClean="0"/>
              <a:t>therapeutique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499992" y="4797152"/>
            <a:ext cx="18722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Usage </a:t>
            </a:r>
            <a:r>
              <a:rPr lang="en-US" dirty="0" err="1" smtClean="0"/>
              <a:t>toxicomanogene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47864" y="332656"/>
            <a:ext cx="208823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Les </a:t>
            </a:r>
            <a:r>
              <a:rPr lang="en-US" dirty="0" err="1" smtClean="0"/>
              <a:t>psychotropes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2" name="Rectangle à coins arrondis 11"/>
          <p:cNvSpPr/>
          <p:nvPr/>
        </p:nvSpPr>
        <p:spPr>
          <a:xfrm>
            <a:off x="539552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Psycholeptiques</a:t>
            </a:r>
            <a:r>
              <a:rPr lang="en-US" sz="1600" dirty="0" smtClean="0"/>
              <a:t>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Psychoanaleptiques</a:t>
            </a:r>
            <a:r>
              <a:rPr lang="en-US" sz="1400" dirty="0" smtClean="0"/>
              <a:t> 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076056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Psychodysleptiques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092280" y="1340768"/>
            <a:ext cx="1728192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Psychoisoleptiques</a:t>
            </a:r>
            <a:r>
              <a:rPr lang="en-US" sz="1400" dirty="0" smtClean="0"/>
              <a:t> 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2483768" y="2924944"/>
            <a:ext cx="40324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Toxicologie</a:t>
            </a:r>
            <a:r>
              <a:rPr lang="en-US" dirty="0" smtClean="0"/>
              <a:t> des </a:t>
            </a:r>
            <a:r>
              <a:rPr lang="en-US" dirty="0" err="1" smtClean="0"/>
              <a:t>psychotropes</a:t>
            </a:r>
            <a:r>
              <a:rPr lang="en-US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Autofit/>
          </a:bodyPr>
          <a:lstStyle/>
          <a:p>
            <a:r>
              <a:rPr lang="fr-FR" sz="2400" b="1" i="1" dirty="0" smtClean="0"/>
              <a:t>les différentes catégories de benzodiazépines.</a:t>
            </a:r>
            <a:endParaRPr lang="fr-FR" sz="2400" b="1" dirty="0" smtClean="0"/>
          </a:p>
          <a:p>
            <a:pPr>
              <a:buNone/>
            </a:pPr>
            <a:r>
              <a:rPr lang="fr-FR" sz="1800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agonistes </a:t>
            </a:r>
            <a:r>
              <a:rPr lang="fr-FR" sz="1800" dirty="0" smtClean="0"/>
              <a:t>qui augmentent la perméabilité au chlore et donc l'efficacité du GABA. Ils sont donc anxiolytiques.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antagonistes</a:t>
            </a:r>
            <a:r>
              <a:rPr lang="fr-FR" sz="1800" dirty="0" smtClean="0"/>
              <a:t> qui bloquent le site et empêchent la fixation d'autres BZ, ils sont sans effet propre sur l'impact du GABA sur son récepteur, ce sont des ligands neutre (le </a:t>
            </a:r>
            <a:r>
              <a:rPr lang="fr-FR" sz="1800" dirty="0" err="1" smtClean="0"/>
              <a:t>Flumazénil</a:t>
            </a:r>
            <a:r>
              <a:rPr lang="fr-FR" sz="1800" dirty="0" smtClean="0"/>
              <a:t>)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agonistes partiels </a:t>
            </a:r>
            <a:r>
              <a:rPr lang="fr-FR" sz="1800" dirty="0" smtClean="0"/>
              <a:t>qui potentialisent l'effet du GABA plus faiblement que les agonistes complets. </a:t>
            </a:r>
          </a:p>
          <a:p>
            <a:pPr>
              <a:lnSpc>
                <a:spcPct val="170000"/>
              </a:lnSpc>
              <a:buNone/>
            </a:pPr>
            <a:r>
              <a:rPr lang="fr-FR" sz="1800" dirty="0" smtClean="0">
                <a:solidFill>
                  <a:srgbClr val="C00000"/>
                </a:solidFill>
              </a:rPr>
              <a:t>agonistes inverses </a:t>
            </a:r>
            <a:r>
              <a:rPr lang="fr-FR" sz="1800" dirty="0" smtClean="0"/>
              <a:t>qui diminuent la perméabilité au chlore et donc l'efficacité du GABA. Ils sont donc anxiogènes. </a:t>
            </a:r>
            <a:br>
              <a:rPr lang="fr-FR" sz="1800" dirty="0" smtClean="0"/>
            </a:br>
            <a:endParaRPr lang="fr-FR" sz="1800" dirty="0" smtClean="0"/>
          </a:p>
          <a:p>
            <a:pPr>
              <a:lnSpc>
                <a:spcPct val="170000"/>
              </a:lnSpc>
              <a:buNone/>
            </a:pPr>
            <a:r>
              <a:rPr lang="fr-FR" sz="1400" dirty="0" smtClean="0"/>
              <a:t/>
            </a:r>
            <a:br>
              <a:rPr lang="fr-FR" sz="1400" dirty="0" smtClean="0"/>
            </a:br>
            <a:endParaRPr lang="fr-FR" sz="1400" dirty="0" smtClean="0"/>
          </a:p>
          <a:p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2565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fr-FR" sz="2000" u="sng" dirty="0" smtClean="0">
                <a:solidFill>
                  <a:schemeClr val="accent1"/>
                </a:solidFill>
              </a:rPr>
              <a:t>Action sur la ventilation</a:t>
            </a:r>
            <a:r>
              <a:rPr lang="fr-FR" sz="2000" dirty="0" smtClean="0">
                <a:solidFill>
                  <a:schemeClr val="accent1"/>
                </a:solidFill>
              </a:rPr>
              <a:t> :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   </a:t>
            </a:r>
            <a:r>
              <a:rPr lang="fr-FR" sz="2000" dirty="0" smtClean="0"/>
              <a:t>Dépression du réflexe  laryngé </a:t>
            </a:r>
          </a:p>
          <a:p>
            <a:pPr>
              <a:buFont typeface="Wingdings" pitchFamily="2" charset="2"/>
              <a:buNone/>
            </a:pPr>
            <a:r>
              <a:rPr lang="fr-FR" sz="2000" dirty="0" smtClean="0"/>
              <a:t>   Diminution de la fréquence et du volume respiratoire total (apnée).</a:t>
            </a:r>
          </a:p>
          <a:p>
            <a:pPr>
              <a:buFont typeface="Wingdings" pitchFamily="2" charset="2"/>
              <a:buNone/>
            </a:pPr>
            <a:endParaRPr lang="fr-FR" sz="2000" dirty="0" smtClean="0"/>
          </a:p>
          <a:p>
            <a:pPr>
              <a:buFont typeface="Wingdings" pitchFamily="2" charset="2"/>
              <a:buNone/>
            </a:pPr>
            <a:r>
              <a:rPr lang="fr-FR" sz="2000" u="sng" dirty="0" smtClean="0">
                <a:solidFill>
                  <a:schemeClr val="accent1"/>
                </a:solidFill>
              </a:rPr>
              <a:t>Action sur </a:t>
            </a:r>
            <a:r>
              <a:rPr lang="fr-FR" sz="2000" u="sng" dirty="0" err="1" smtClean="0">
                <a:solidFill>
                  <a:schemeClr val="accent1"/>
                </a:solidFill>
              </a:rPr>
              <a:t>sys.cardiovasculaire</a:t>
            </a:r>
            <a:r>
              <a:rPr lang="fr-FR" sz="2000" dirty="0" smtClean="0">
                <a:solidFill>
                  <a:schemeClr val="accent1"/>
                </a:solidFill>
              </a:rPr>
              <a:t> :</a:t>
            </a:r>
          </a:p>
          <a:p>
            <a:pPr>
              <a:buFont typeface="Wingdings" pitchFamily="2" charset="2"/>
              <a:buNone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diminution du débit cardiaque;</a:t>
            </a:r>
          </a:p>
          <a:p>
            <a:pPr>
              <a:buFontTx/>
              <a:buChar char="-"/>
            </a:pPr>
            <a:r>
              <a:rPr lang="fr-FR" sz="2000" dirty="0" smtClean="0"/>
              <a:t> diminution de la pression artérielle;</a:t>
            </a:r>
          </a:p>
          <a:p>
            <a:pPr>
              <a:buFontTx/>
              <a:buChar char="-"/>
            </a:pPr>
            <a:r>
              <a:rPr lang="fr-FR" sz="2000" dirty="0" smtClean="0"/>
              <a:t>Fréquence cardiaque conservée.</a:t>
            </a:r>
          </a:p>
          <a:p>
            <a:pPr>
              <a:buFontTx/>
              <a:buNone/>
            </a:pPr>
            <a:endParaRPr lang="fr-FR" sz="2000" dirty="0" smtClean="0"/>
          </a:p>
          <a:p>
            <a:pPr>
              <a:buFontTx/>
              <a:buNone/>
            </a:pPr>
            <a:r>
              <a:rPr lang="fr-FR" sz="2000" dirty="0" smtClean="0"/>
              <a:t>                 </a:t>
            </a:r>
            <a:r>
              <a:rPr lang="fr-FR" sz="2000" dirty="0" smtClean="0">
                <a:solidFill>
                  <a:schemeClr val="accent1"/>
                </a:solidFill>
              </a:rPr>
              <a:t>d. </a:t>
            </a:r>
            <a:r>
              <a:rPr lang="fr-FR" sz="2000" u="sng" dirty="0" smtClean="0">
                <a:solidFill>
                  <a:schemeClr val="accent1"/>
                </a:solidFill>
              </a:rPr>
              <a:t>Autres</a:t>
            </a:r>
            <a:r>
              <a:rPr lang="fr-FR" sz="2000" dirty="0" smtClean="0">
                <a:solidFill>
                  <a:schemeClr val="accent1"/>
                </a:solidFill>
              </a:rPr>
              <a:t> :</a:t>
            </a:r>
            <a:r>
              <a:rPr lang="fr-FR" sz="2000" dirty="0" smtClean="0"/>
              <a:t>    </a:t>
            </a:r>
          </a:p>
          <a:p>
            <a:pPr>
              <a:buFontTx/>
              <a:buChar char="-"/>
            </a:pPr>
            <a:r>
              <a:rPr lang="fr-FR" sz="2000" dirty="0" smtClean="0"/>
              <a:t> Hypotonie oculaire.</a:t>
            </a:r>
          </a:p>
          <a:p>
            <a:pPr>
              <a:buFontTx/>
              <a:buChar char="-"/>
            </a:pPr>
            <a:r>
              <a:rPr lang="fr-FR" sz="2000" dirty="0" smtClean="0"/>
              <a:t>Vasodilatation cutanée.</a:t>
            </a:r>
          </a:p>
          <a:p>
            <a:pPr>
              <a:buFontTx/>
              <a:buChar char="-"/>
            </a:pPr>
            <a:r>
              <a:rPr lang="fr-FR" sz="2000" dirty="0" smtClean="0"/>
              <a:t>Augmentation de la  thermolyse.</a:t>
            </a:r>
          </a:p>
          <a:p>
            <a:pPr>
              <a:buFontTx/>
              <a:buChar char="-"/>
            </a:pPr>
            <a:r>
              <a:rPr lang="fr-FR" sz="2000" dirty="0" smtClean="0"/>
              <a:t>Hyperglycémie (courte durée).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Propriétés pharmacologiques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156" y="102773"/>
            <a:ext cx="892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602472" y="719327"/>
            <a:ext cx="40570" cy="600091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nsorgan"/>
          <p:cNvPicPr>
            <a:picLocks noChangeAspect="1" noChangeArrowheads="1"/>
          </p:cNvPicPr>
          <p:nvPr/>
        </p:nvPicPr>
        <p:blipFill>
          <a:blip r:embed="rId3" cstate="print"/>
          <a:srcRect r="88741" b="51429"/>
          <a:stretch>
            <a:fillRect/>
          </a:stretch>
        </p:blipFill>
        <p:spPr bwMode="auto">
          <a:xfrm>
            <a:off x="4067944" y="548680"/>
            <a:ext cx="714380" cy="2016224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148064" y="1988840"/>
            <a:ext cx="371990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d - MYORELAXANTS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- Généralement : effet indésirable 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82563" marR="0" lvl="0" indent="-1825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- Peut être indiqué : le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tétrazépam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(MYOLASTAN</a:t>
            </a:r>
            <a:r>
              <a:rPr lang="fr-FR" sz="1400" dirty="0">
                <a:latin typeface="+mj-lt"/>
                <a:ea typeface="Times New Roman" pitchFamily="18" charset="0"/>
              </a:rPr>
              <a:t>)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traitement d'appoint des contractures.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60648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ACTIVITES CENTRALES</a:t>
            </a:r>
            <a:endParaRPr lang="fr-FR" sz="105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692696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a – ANXIOLYTIQUE </a:t>
            </a:r>
            <a:endParaRPr lang="fr-FR" sz="1400" dirty="0" smtClean="0">
              <a:solidFill>
                <a:srgbClr val="FF0000"/>
              </a:solidFill>
              <a:latin typeface="+mj-lt"/>
            </a:endParaRPr>
          </a:p>
          <a:p>
            <a:pPr marL="182563" lvl="0" indent="-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Les BZD atténuent les réactions émotionnelles exagérées induites par la peur, les frustrations ,  …..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32040" y="620688"/>
            <a:ext cx="42119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b - SÉDATIFS ET HYPNOTIQUES</a:t>
            </a:r>
            <a:endParaRPr lang="fr-FR" sz="1400" dirty="0" smtClean="0">
              <a:solidFill>
                <a:srgbClr val="FF0000"/>
              </a:solidFill>
              <a:latin typeface="+mj-lt"/>
            </a:endParaRPr>
          </a:p>
          <a:p>
            <a:pPr marL="182563" lvl="0" indent="-1825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↓ le temps de latence du sommeil</a:t>
            </a:r>
          </a:p>
          <a:p>
            <a:pPr marL="182563" lvl="0" indent="-1825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↑durée totale du sommeil.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  <a:p>
            <a:pPr marL="182563" lvl="0" indent="-1825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action accentuée par les propriété myorelaxantes.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1556792"/>
            <a:ext cx="35283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c - ANTI-ÉPILEPTIQUES</a:t>
            </a:r>
            <a:endParaRPr lang="fr-FR" sz="1400" dirty="0" smtClean="0">
              <a:solidFill>
                <a:srgbClr val="FF0000"/>
              </a:solidFill>
              <a:latin typeface="+mj-lt"/>
            </a:endParaRPr>
          </a:p>
          <a:p>
            <a:pPr marL="182563" lvl="0" indent="-96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TRT crises épileptiques aigu par voie </a:t>
            </a:r>
            <a:r>
              <a:rPr lang="fr-FR" sz="1400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IV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: le </a:t>
            </a:r>
            <a:r>
              <a:rPr lang="fr-FR" sz="1400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b="1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diazépam</a:t>
            </a:r>
            <a:r>
              <a:rPr lang="fr-FR" sz="1400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,  </a:t>
            </a:r>
            <a:r>
              <a:rPr lang="fr-FR" sz="1400" b="1" dirty="0" err="1" smtClean="0"/>
              <a:t>clonazépam</a:t>
            </a:r>
            <a:r>
              <a:rPr lang="fr-FR" sz="1400" dirty="0" smtClean="0"/>
              <a:t>(</a:t>
            </a:r>
            <a:r>
              <a:rPr lang="fr-FR" sz="1400" dirty="0" err="1" smtClean="0"/>
              <a:t>Rivotril</a:t>
            </a:r>
            <a:r>
              <a:rPr lang="fr-FR" sz="1400" dirty="0" smtClean="0"/>
              <a:t>®);</a:t>
            </a:r>
            <a:endParaRPr lang="fr-FR" sz="1400" dirty="0" smtClean="0">
              <a:solidFill>
                <a:prstClr val="black"/>
              </a:solidFill>
              <a:latin typeface="+mj-lt"/>
            </a:endParaRPr>
          </a:p>
          <a:p>
            <a:pPr marL="182563" lvl="0" indent="-96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- traitements ambulatoires de certaines épilepsies  par voie </a:t>
            </a:r>
            <a:r>
              <a:rPr lang="fr-FR" sz="1400" b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orale</a:t>
            </a:r>
            <a:r>
              <a:rPr lang="fr-FR" sz="1400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 : Le</a:t>
            </a:r>
            <a:r>
              <a:rPr lang="fr-FR" sz="1400" i="1" dirty="0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 </a:t>
            </a:r>
            <a:r>
              <a:rPr lang="fr-FR" sz="1400" b="1" i="1" dirty="0" err="1" smtClean="0">
                <a:solidFill>
                  <a:prstClr val="black"/>
                </a:solidFill>
                <a:latin typeface="+mj-lt"/>
                <a:ea typeface="Times New Roman" pitchFamily="18" charset="0"/>
              </a:rPr>
              <a:t>clobazam</a:t>
            </a:r>
            <a:endParaRPr lang="fr-FR" sz="1400" b="1" dirty="0" smtClean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27" name="Groupe 34"/>
          <p:cNvGrpSpPr/>
          <p:nvPr/>
        </p:nvGrpSpPr>
        <p:grpSpPr>
          <a:xfrm>
            <a:off x="395536" y="3789040"/>
            <a:ext cx="7704856" cy="1080120"/>
            <a:chOff x="1928794" y="2330893"/>
            <a:chExt cx="6858048" cy="1169551"/>
          </a:xfrm>
        </p:grpSpPr>
        <p:sp>
          <p:nvSpPr>
            <p:cNvPr id="28" name="Rectangle 27"/>
            <p:cNvSpPr/>
            <p:nvPr/>
          </p:nvSpPr>
          <p:spPr>
            <a:xfrm>
              <a:off x="2928926" y="2330893"/>
              <a:ext cx="5857916" cy="87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b="1" dirty="0" smtClean="0">
                  <a:solidFill>
                    <a:prstClr val="black"/>
                  </a:solidFill>
                  <a:ea typeface="Times New Roman" pitchFamily="18" charset="0"/>
                </a:rPr>
                <a:t>sujet sain</a:t>
              </a: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: 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modifications modérées de la ventilation alvéolaire ; de la PaCO2  sans conséquences cliniques, </a:t>
              </a:r>
              <a:endParaRPr lang="fr-FR" sz="1400" dirty="0" smtClean="0">
                <a:solidFill>
                  <a:prstClr val="black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b="1" dirty="0" smtClean="0">
                  <a:solidFill>
                    <a:prstClr val="black"/>
                  </a:solidFill>
                  <a:ea typeface="Times New Roman" pitchFamily="18" charset="0"/>
                </a:rPr>
                <a:t>chez l’insuffisant respiratoire</a:t>
              </a: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: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dépression  respiratoire  + aggravation des troubles . </a:t>
              </a:r>
              <a:endParaRPr lang="fr-FR" sz="14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9" name="Picture 4" descr="poumon_00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2786064"/>
              <a:ext cx="889006" cy="714380"/>
            </a:xfrm>
            <a:prstGeom prst="rect">
              <a:avLst/>
            </a:prstGeom>
            <a:noFill/>
          </p:spPr>
        </p:pic>
      </p:grpSp>
      <p:grpSp>
        <p:nvGrpSpPr>
          <p:cNvPr id="30" name="Groupe 33"/>
          <p:cNvGrpSpPr/>
          <p:nvPr/>
        </p:nvGrpSpPr>
        <p:grpSpPr>
          <a:xfrm>
            <a:off x="395536" y="5661248"/>
            <a:ext cx="5002991" cy="432048"/>
            <a:chOff x="-3690343" y="1687705"/>
            <a:chExt cx="6255229" cy="642942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-3150154" y="1768072"/>
              <a:ext cx="5715040" cy="39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</a:rPr>
                <a:t>très limités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</a:rPr>
                <a:t>diminution limitée de </a:t>
              </a:r>
              <a:r>
                <a:rPr lang="fr-FR" sz="1400" dirty="0" smtClean="0">
                  <a:ea typeface="Times New Roman" pitchFamily="18" charset="0"/>
                </a:rPr>
                <a:t>PA pour  le 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itchFamily="18" charset="0"/>
                </a:rPr>
                <a:t>diazépam en IV .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32" name="Picture 4" descr="coeur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90343" y="1687705"/>
              <a:ext cx="574816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e 35"/>
          <p:cNvGrpSpPr/>
          <p:nvPr/>
        </p:nvGrpSpPr>
        <p:grpSpPr>
          <a:xfrm>
            <a:off x="4860032" y="5157194"/>
            <a:ext cx="3983896" cy="1119766"/>
            <a:chOff x="2000232" y="3875066"/>
            <a:chExt cx="6681116" cy="839824"/>
          </a:xfrm>
        </p:grpSpPr>
        <p:pic>
          <p:nvPicPr>
            <p:cNvPr id="34" name="Picture 5" descr="C:\WINDOWS\Bureau\SN végétatif\effets SNV couleur.gif"/>
            <p:cNvPicPr>
              <a:picLocks noChangeAspect="1" noChangeArrowheads="1"/>
            </p:cNvPicPr>
            <p:nvPr/>
          </p:nvPicPr>
          <p:blipFill>
            <a:blip r:embed="rId6" cstate="print"/>
            <a:srcRect l="15265" t="51533" r="74380" b="33349"/>
            <a:stretch>
              <a:fillRect/>
            </a:stretch>
          </p:blipFill>
          <p:spPr bwMode="auto">
            <a:xfrm>
              <a:off x="2000232" y="3929072"/>
              <a:ext cx="714380" cy="785818"/>
            </a:xfrm>
            <a:prstGeom prst="rect">
              <a:avLst/>
            </a:prstGeom>
            <a:noFill/>
          </p:spPr>
        </p:pic>
        <p:sp>
          <p:nvSpPr>
            <p:cNvPr id="35" name="Rectangle 34"/>
            <p:cNvSpPr/>
            <p:nvPr/>
          </p:nvSpPr>
          <p:spPr>
            <a:xfrm>
              <a:off x="2966309" y="3875066"/>
              <a:ext cx="5715039" cy="715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secondaires à leurs effets centraux ; </a:t>
              </a:r>
              <a:endParaRPr lang="fr-FR" sz="1400" dirty="0" smtClean="0">
                <a:solidFill>
                  <a:prstClr val="black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diminution des volumes des sécrétions gastriques (débit acide), </a:t>
              </a:r>
              <a:endParaRPr lang="fr-FR" sz="1400" dirty="0" smtClean="0">
                <a:solidFill>
                  <a:prstClr val="black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ralentissement du transit.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pas d’effets antispasmodique et </a:t>
              </a:r>
              <a:r>
                <a:rPr lang="fr-FR" sz="1400" dirty="0" err="1" smtClean="0">
                  <a:solidFill>
                    <a:prstClr val="black"/>
                  </a:solidFill>
                  <a:ea typeface="Times New Roman" pitchFamily="18" charset="0"/>
                </a:rPr>
                <a:t>anticholinergique</a:t>
              </a:r>
              <a:r>
                <a:rPr lang="fr-FR" sz="1400" dirty="0" smtClean="0">
                  <a:solidFill>
                    <a:prstClr val="black"/>
                  </a:solidFill>
                  <a:ea typeface="Times New Roman" pitchFamily="18" charset="0"/>
                </a:rPr>
                <a:t>  </a:t>
              </a:r>
              <a:endParaRPr lang="fr-FR" sz="14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7814" y="3356992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ACTIVITES PERIPHERIQUES </a:t>
            </a:r>
            <a:endParaRPr lang="fr-FR" sz="105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467544" y="335699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052736"/>
            <a:ext cx="8964488" cy="4525963"/>
          </a:xfrm>
          <a:noFill/>
          <a:ln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3284984"/>
            <a:ext cx="8208912" cy="2878138"/>
          </a:xfrm>
          <a:prstGeom prst="rect">
            <a:avLst/>
          </a:prstGeom>
          <a:noFill/>
          <a:ln/>
        </p:spPr>
      </p:pic>
      <p:sp>
        <p:nvSpPr>
          <p:cNvPr id="6" name="Rectangle 5"/>
          <p:cNvSpPr/>
          <p:nvPr/>
        </p:nvSpPr>
        <p:spPr>
          <a:xfrm>
            <a:off x="251520" y="1124744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La prise aiguë d’alcool entraîne une potentialisation de la réponse </a:t>
            </a:r>
            <a:r>
              <a:rPr lang="fr-FR" dirty="0" err="1" smtClean="0">
                <a:latin typeface="Comic Sans MS" pitchFamily="66" charset="0"/>
              </a:rPr>
              <a:t>GABAergique</a:t>
            </a:r>
            <a:r>
              <a:rPr lang="fr-FR" dirty="0" smtClean="0">
                <a:latin typeface="Comic Sans MS" pitchFamily="66" charset="0"/>
              </a:rPr>
              <a:t>. Les effets sont dépresseurs sur le SNC. </a:t>
            </a:r>
          </a:p>
          <a:p>
            <a:pPr>
              <a:lnSpc>
                <a:spcPct val="90000"/>
              </a:lnSpc>
            </a:pPr>
            <a:endParaRPr lang="fr-FR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latin typeface="Comic Sans MS" pitchFamily="66" charset="0"/>
              </a:rPr>
              <a:t>La prise chronique d’alcool entraîne une « désensibilisation » des récepteurs </a:t>
            </a:r>
            <a:r>
              <a:rPr lang="fr-FR" dirty="0" err="1" smtClean="0">
                <a:latin typeface="Comic Sans MS" pitchFamily="66" charset="0"/>
              </a:rPr>
              <a:t>GABAergiques</a:t>
            </a:r>
            <a:r>
              <a:rPr lang="fr-FR" dirty="0" smtClean="0">
                <a:latin typeface="Comic Sans MS" pitchFamily="66" charset="0"/>
              </a:rPr>
              <a:t> . Les effets sont alors préférentiellement excitateurs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Interactions 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660066"/>
                </a:solidFill>
              </a:rPr>
              <a:t>1) Psychiatrie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fr-FR" sz="4400" dirty="0" smtClean="0"/>
              <a:t>- </a:t>
            </a:r>
            <a:r>
              <a:rPr lang="fr-FR" sz="4400" dirty="0" err="1" smtClean="0"/>
              <a:t>trt</a:t>
            </a:r>
            <a:r>
              <a:rPr lang="fr-FR" sz="4400" dirty="0" smtClean="0"/>
              <a:t> symptomatique des manifestations anxieuses sévères et/ou invalidantes.</a:t>
            </a:r>
          </a:p>
          <a:p>
            <a:pPr>
              <a:lnSpc>
                <a:spcPct val="80000"/>
              </a:lnSpc>
            </a:pPr>
            <a:endParaRPr lang="fr-FR" sz="4400" dirty="0" smtClean="0"/>
          </a:p>
          <a:p>
            <a:pPr>
              <a:lnSpc>
                <a:spcPct val="80000"/>
              </a:lnSpc>
              <a:buNone/>
            </a:pPr>
            <a:r>
              <a:rPr lang="fr-FR" sz="4400" dirty="0" smtClean="0"/>
              <a:t>-sevrage alcoolique : convulsion, delirium tremens</a:t>
            </a:r>
          </a:p>
          <a:p>
            <a:pPr>
              <a:lnSpc>
                <a:spcPct val="80000"/>
              </a:lnSpc>
            </a:pPr>
            <a:endParaRPr lang="fr-FR" sz="4400" dirty="0" smtClean="0"/>
          </a:p>
          <a:p>
            <a:pPr>
              <a:lnSpc>
                <a:spcPct val="80000"/>
              </a:lnSpc>
              <a:buNone/>
            </a:pPr>
            <a:r>
              <a:rPr lang="en-US" sz="4400" dirty="0" smtClean="0"/>
              <a:t>- Depression ????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660066"/>
                </a:solidFill>
              </a:rPr>
              <a:t>2) neurologie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rgbClr val="660066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fr-FR" sz="4400" dirty="0" smtClean="0"/>
              <a:t>- Certaines épilepsies de l’adulte et de l’enfant (diazépam, </a:t>
            </a:r>
            <a:r>
              <a:rPr lang="fr-FR" sz="4400" dirty="0" err="1" smtClean="0"/>
              <a:t>clonazépam</a:t>
            </a:r>
            <a:r>
              <a:rPr lang="fr-FR" sz="4400" dirty="0" smtClean="0"/>
              <a:t> </a:t>
            </a:r>
            <a:r>
              <a:rPr lang="fr-FR" sz="4400" dirty="0"/>
              <a:t>,</a:t>
            </a:r>
            <a:r>
              <a:rPr lang="fr-FR" sz="4400" dirty="0" err="1" smtClean="0"/>
              <a:t>clobazam</a:t>
            </a:r>
            <a:r>
              <a:rPr lang="fr-FR" sz="4400" dirty="0" smtClean="0"/>
              <a:t>).</a:t>
            </a:r>
          </a:p>
          <a:p>
            <a:pPr>
              <a:lnSpc>
                <a:spcPct val="80000"/>
              </a:lnSpc>
            </a:pPr>
            <a:endParaRPr lang="fr-FR" sz="4400" b="1" dirty="0" smtClean="0"/>
          </a:p>
          <a:p>
            <a:pPr>
              <a:lnSpc>
                <a:spcPct val="80000"/>
              </a:lnSpc>
            </a:pPr>
            <a:r>
              <a:rPr lang="fr-FR" sz="4400" b="1" dirty="0" smtClean="0">
                <a:solidFill>
                  <a:srgbClr val="660066"/>
                </a:solidFill>
              </a:rPr>
              <a:t>3) anesthésiologie</a:t>
            </a:r>
          </a:p>
          <a:p>
            <a:pPr>
              <a:lnSpc>
                <a:spcPct val="80000"/>
              </a:lnSpc>
            </a:pPr>
            <a:endParaRPr lang="fr-FR" sz="4400" dirty="0" smtClean="0">
              <a:solidFill>
                <a:srgbClr val="660066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fr-FR" sz="4400" dirty="0" smtClean="0"/>
              <a:t>- Prémédication par voie orale, ou même narcose (anesthésie générale) par l'utilisation des formes </a:t>
            </a:r>
            <a:r>
              <a:rPr lang="fr-FR" sz="4400" dirty="0" err="1" smtClean="0"/>
              <a:t>i.v</a:t>
            </a:r>
            <a:r>
              <a:rPr lang="fr-FR" sz="4400" dirty="0" smtClean="0"/>
              <a:t>. : </a:t>
            </a:r>
            <a:r>
              <a:rPr lang="fr-FR" sz="4400" dirty="0" err="1" smtClean="0"/>
              <a:t>flunitrazépam</a:t>
            </a:r>
            <a:r>
              <a:rPr lang="fr-FR" sz="4400" dirty="0" smtClean="0"/>
              <a:t> (NARCOZEP) et </a:t>
            </a:r>
            <a:r>
              <a:rPr lang="fr-FR" sz="4400" dirty="0" err="1" smtClean="0"/>
              <a:t>midazolam</a:t>
            </a:r>
            <a:r>
              <a:rPr lang="fr-FR" sz="4400" dirty="0" smtClean="0"/>
              <a:t> (HYPNOVEL)</a:t>
            </a:r>
          </a:p>
          <a:p>
            <a:pPr>
              <a:lnSpc>
                <a:spcPct val="80000"/>
              </a:lnSpc>
            </a:pPr>
            <a:endParaRPr lang="fr-FR" sz="4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4400" dirty="0" smtClean="0">
                <a:solidFill>
                  <a:srgbClr val="660066"/>
                </a:solidFill>
              </a:rPr>
              <a:t>     4</a:t>
            </a:r>
            <a:r>
              <a:rPr lang="fr-FR" sz="4400" b="1" dirty="0" smtClean="0">
                <a:solidFill>
                  <a:srgbClr val="660066"/>
                </a:solidFill>
              </a:rPr>
              <a:t>. Utilisation dans les intoxication à la chloroquine</a:t>
            </a:r>
            <a:endParaRPr lang="fr-FR" sz="4400" b="1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04244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 </a:t>
            </a:r>
          </a:p>
          <a:p>
            <a:pPr algn="ctr"/>
            <a:r>
              <a:rPr lang="fr-FR" sz="1600" b="1" dirty="0" smtClean="0"/>
              <a:t>Indications </a:t>
            </a:r>
          </a:p>
          <a:p>
            <a:pPr algn="ctr"/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204"/>
            <a:ext cx="8892479" cy="619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1520" y="1"/>
            <a:ext cx="8892480" cy="1628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00B0F0"/>
                </a:solidFill>
                <a:latin typeface="+mj-lt"/>
              </a:rPr>
              <a:t>Les benzodiazépines hypnotiques </a:t>
            </a:r>
            <a:r>
              <a:rPr lang="fr-FR" sz="4000" b="1" dirty="0">
                <a:solidFill>
                  <a:srgbClr val="00B0F0"/>
                </a:solidFill>
                <a:latin typeface="+mj-lt"/>
              </a:rPr>
              <a:t>ou </a:t>
            </a:r>
            <a:r>
              <a:rPr lang="fr-FR" sz="4000" b="1" dirty="0" smtClean="0">
                <a:solidFill>
                  <a:srgbClr val="00B0F0"/>
                </a:solidFill>
                <a:latin typeface="+mj-lt"/>
              </a:rPr>
              <a:t>anxiolytiques ?</a:t>
            </a:r>
            <a:r>
              <a:rPr lang="fr-FR" sz="4000" b="1" dirty="0" smtClean="0">
                <a:solidFill>
                  <a:srgbClr val="00B0F0"/>
                </a:solidFill>
              </a:rPr>
              <a:t>?</a:t>
            </a:r>
            <a:r>
              <a:rPr lang="fr-FR" sz="4000" b="1" dirty="0" smtClean="0">
                <a:solidFill>
                  <a:srgbClr val="00B0F0"/>
                </a:solidFill>
                <a:latin typeface="+mj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DAC9-646A-4DF8-8707-7AD21E9B767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28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124744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1. somnolence et sédation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9552" y="1772816"/>
            <a:ext cx="799288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/>
              <a:t>La somnolence est l'effet indésirable le plus courant. </a:t>
            </a:r>
          </a:p>
          <a:p>
            <a:pPr>
              <a:lnSpc>
                <a:spcPct val="90000"/>
              </a:lnSpc>
            </a:pPr>
            <a:r>
              <a:rPr lang="fr-FR" sz="3200" dirty="0" smtClean="0"/>
              <a:t>Elle s'estompe généralement en quelques semaines, ou après diminution de la posologie. </a:t>
            </a:r>
          </a:p>
          <a:p>
            <a:pPr>
              <a:lnSpc>
                <a:spcPct val="90000"/>
              </a:lnSpc>
            </a:pPr>
            <a:endParaRPr lang="fr-FR" sz="3200" dirty="0" smtClean="0"/>
          </a:p>
          <a:p>
            <a:pPr>
              <a:lnSpc>
                <a:spcPct val="90000"/>
              </a:lnSpc>
            </a:pPr>
            <a:r>
              <a:rPr lang="fr-FR" sz="3200" dirty="0" smtClean="0"/>
              <a:t>L'effet sédatif peut être responsable d' une asthénie.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467544" y="50131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2. Les troubles mnésiques</a:t>
            </a:r>
            <a:r>
              <a:rPr lang="fr-FR" dirty="0" smtClean="0">
                <a:solidFill>
                  <a:srgbClr val="FF66CC"/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(amnésie antérograde)</a:t>
            </a:r>
          </a:p>
          <a:p>
            <a:endParaRPr lang="fr-FR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dirty="0" smtClean="0"/>
              <a:t>½ vie </a:t>
            </a:r>
            <a:r>
              <a:rPr lang="en-US" dirty="0" err="1" smtClean="0"/>
              <a:t>courte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Traumatisme</a:t>
            </a:r>
            <a:r>
              <a:rPr lang="en-US" dirty="0" smtClean="0"/>
              <a:t>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3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.Tolérance</a:t>
            </a:r>
            <a:endParaRPr lang="fr-FR" sz="3200" dirty="0" smtClean="0"/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4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 Dépendance </a:t>
            </a:r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66CC"/>
                </a:solidFill>
                <a:latin typeface="Comic Sans MS" pitchFamily="66" charset="0"/>
              </a:rPr>
              <a:t>5</a:t>
            </a:r>
            <a:r>
              <a:rPr lang="en-US" sz="3200" b="1" dirty="0" smtClean="0">
                <a:solidFill>
                  <a:srgbClr val="FF66CC"/>
                </a:solidFill>
                <a:latin typeface="Comic Sans MS" pitchFamily="66" charset="0"/>
              </a:rPr>
              <a:t>. Addiction </a:t>
            </a:r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6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.Syndrome de sevrage</a:t>
            </a:r>
          </a:p>
          <a:p>
            <a:endParaRPr lang="en-US" sz="3200" b="1" dirty="0" smtClean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66CC"/>
                </a:solidFill>
                <a:latin typeface="Comic Sans MS" pitchFamily="66" charset="0"/>
              </a:rPr>
              <a:t>7</a:t>
            </a:r>
            <a:r>
              <a:rPr lang="en-US" sz="3200" b="1" dirty="0" smtClean="0">
                <a:solidFill>
                  <a:srgbClr val="FF66CC"/>
                </a:solidFill>
                <a:latin typeface="Comic Sans MS" pitchFamily="66" charset="0"/>
              </a:rPr>
              <a:t>. Le phenomene de rebond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196752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2.Tolérance</a:t>
            </a:r>
            <a:endParaRPr lang="fr-FR" sz="3200" dirty="0" smtClean="0"/>
          </a:p>
          <a:p>
            <a:endParaRPr lang="fr-FR" sz="3200" b="1" dirty="0" smtClean="0">
              <a:solidFill>
                <a:srgbClr val="FF66CC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27687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une plus forte dose est nécessaire pour obtenir à nouveau cet effet original. </a:t>
            </a:r>
          </a:p>
          <a:p>
            <a:endParaRPr lang="en-US" sz="2400" dirty="0"/>
          </a:p>
          <a:p>
            <a:r>
              <a:rPr lang="en-US" sz="2400" dirty="0" err="1" smtClean="0"/>
              <a:t>Hyp</a:t>
            </a:r>
            <a:r>
              <a:rPr lang="en-US" sz="2400" dirty="0" smtClean="0"/>
              <a:t>&gt; </a:t>
            </a:r>
            <a:r>
              <a:rPr lang="en-US" sz="2400" dirty="0" err="1" smtClean="0"/>
              <a:t>conv</a:t>
            </a:r>
            <a:r>
              <a:rPr lang="en-US" sz="2400" dirty="0" smtClean="0"/>
              <a:t>&gt; </a:t>
            </a:r>
            <a:r>
              <a:rPr lang="en-US" sz="2400" dirty="0" err="1" smtClean="0"/>
              <a:t>anx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3. Dépendance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170080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La prise de doses fortes ou de doses usuelles de façon prolongée peut induire des états de dépendance psychique, voire physique, exposant à un syndrome de sevrage. </a:t>
            </a:r>
          </a:p>
          <a:p>
            <a:endParaRPr lang="fr-FR" sz="2800" dirty="0" smtClean="0"/>
          </a:p>
          <a:p>
            <a:r>
              <a:rPr lang="fr-FR" sz="2800" b="1" dirty="0" smtClean="0"/>
              <a:t>Facteurs de risque : </a:t>
            </a:r>
          </a:p>
          <a:p>
            <a:pPr lvl="1">
              <a:buFontTx/>
              <a:buChar char="-"/>
            </a:pPr>
            <a:r>
              <a:rPr lang="fr-FR" sz="2400" dirty="0" smtClean="0"/>
              <a:t>produits d'action rapide et de 1/2 vie courte (hypnotiques) </a:t>
            </a:r>
          </a:p>
          <a:p>
            <a:pPr lvl="1">
              <a:buFontTx/>
              <a:buNone/>
            </a:pPr>
            <a:r>
              <a:rPr lang="fr-FR" sz="2400" dirty="0" smtClean="0"/>
              <a:t>- doses élevées et longue durée de consommation </a:t>
            </a:r>
          </a:p>
          <a:p>
            <a:pPr lvl="1">
              <a:buFontTx/>
              <a:buNone/>
            </a:pPr>
            <a:r>
              <a:rPr lang="fr-FR" sz="2400" dirty="0" smtClean="0"/>
              <a:t>- âge avancé </a:t>
            </a:r>
          </a:p>
          <a:p>
            <a:pPr lvl="1">
              <a:buFontTx/>
              <a:buNone/>
            </a:pPr>
            <a:r>
              <a:rPr lang="fr-FR" sz="2400" dirty="0" smtClean="0"/>
              <a:t>- conduite </a:t>
            </a:r>
            <a:r>
              <a:rPr lang="fr-FR" sz="2400" dirty="0" err="1" smtClean="0"/>
              <a:t>addictive</a:t>
            </a:r>
            <a:r>
              <a:rPr lang="fr-FR" sz="2400" dirty="0" smtClean="0"/>
              <a:t> (alcool, tabac…), troubles de la personnalité (type obsessionnel), névrose d'angoisse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195736" y="4509120"/>
            <a:ext cx="4428000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i="1" dirty="0" smtClean="0">
                <a:solidFill>
                  <a:schemeClr val="bg1"/>
                </a:solidFill>
              </a:rPr>
              <a:t>Les benzodiazépines 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195736" y="5373216"/>
            <a:ext cx="4428000" cy="321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b="1" i="1" dirty="0" smtClean="0">
                <a:solidFill>
                  <a:schemeClr val="bg1"/>
                </a:solidFill>
              </a:rPr>
              <a:t>Les </a:t>
            </a:r>
            <a:r>
              <a:rPr lang="fr-FR" b="1" i="1" dirty="0" err="1" smtClean="0">
                <a:solidFill>
                  <a:schemeClr val="bg1"/>
                </a:solidFill>
              </a:rPr>
              <a:t>carbamtes</a:t>
            </a:r>
            <a:endParaRPr lang="fr-FR" b="1" i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95736" y="5877272"/>
            <a:ext cx="4428000" cy="321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/>
              <a:t>Les antihistaminiques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195736" y="4941168"/>
            <a:ext cx="4428000" cy="3214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/>
              <a:t>BZD </a:t>
            </a:r>
            <a:r>
              <a:rPr lang="fr-FR" b="1" i="1" dirty="0" err="1" smtClean="0"/>
              <a:t>like</a:t>
            </a:r>
            <a:r>
              <a:rPr lang="fr-FR" b="1" i="1" dirty="0" smtClean="0"/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708920"/>
            <a:ext cx="8136904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chemeClr val="tx1"/>
                </a:solidFill>
              </a:rPr>
              <a:t>Les anxiolytiques </a:t>
            </a:r>
            <a:r>
              <a:rPr lang="en-US" sz="2000" b="1" i="1" dirty="0" err="1" smtClean="0">
                <a:solidFill>
                  <a:schemeClr val="tx1"/>
                </a:solidFill>
              </a:rPr>
              <a:t>ou</a:t>
            </a:r>
            <a:r>
              <a:rPr lang="en-US" sz="2000" b="1" i="1" dirty="0" smtClean="0">
                <a:solidFill>
                  <a:schemeClr val="tx1"/>
                </a:solidFill>
              </a:rPr>
              <a:t> tranquilisants mineurs: </a:t>
            </a:r>
            <a:endParaRPr lang="fr-FR" sz="2000" b="1" i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1"/>
                </a:solidFill>
              </a:rPr>
              <a:t>médicaments psychotropes psycholeptiques qui réduisent l'anxiété pathologique dans ses manifestations psychiques et somatiques (ils diminuent l’activité mentale). </a:t>
            </a:r>
          </a:p>
          <a:p>
            <a:pPr>
              <a:lnSpc>
                <a:spcPct val="90000"/>
              </a:lnSpc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51520" y="404664"/>
            <a:ext cx="7488832" cy="19442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L’anxiete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état émotionnel désagréable se manifestant par plusieurs symptômes psychologiques (ex: nervosité, indécision, peur diffuse, sentiment de problèmes imminents) et physiques (ex: tremblements, nausée, palpitations cardiaques, essoufflements, tension musculaire).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1" name="Picture 4" descr="http://t1.gstatic.com/images?q=tbn:GmjpMBG-3CU_wM:http://www.sceptiques.qc.ca/forum/images/denis/img/angoisse1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154766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3. Dépendance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772816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Facteurs prédictifs de dépendance aux BZD</a:t>
            </a:r>
          </a:p>
          <a:p>
            <a:endParaRPr lang="fr-FR" sz="3200" dirty="0" smtClean="0"/>
          </a:p>
          <a:p>
            <a:r>
              <a:rPr lang="fr-FR" sz="3200" dirty="0" smtClean="0"/>
              <a:t> </a:t>
            </a:r>
            <a:r>
              <a:rPr lang="nl-NL" sz="3200" dirty="0" err="1" smtClean="0"/>
              <a:t>Poso</a:t>
            </a:r>
            <a:r>
              <a:rPr lang="nl-NL" sz="3200" dirty="0" smtClean="0"/>
              <a:t> &gt; 15 mg/j de </a:t>
            </a:r>
            <a:r>
              <a:rPr lang="nl-NL" sz="3200" dirty="0" err="1" smtClean="0"/>
              <a:t>DiaZ</a:t>
            </a:r>
            <a:r>
              <a:rPr lang="nl-NL" sz="3200" dirty="0" smtClean="0"/>
              <a:t>………..2</a:t>
            </a:r>
            <a:endParaRPr lang="fr-FR" sz="3200" dirty="0" smtClean="0"/>
          </a:p>
          <a:p>
            <a:r>
              <a:rPr lang="fr-FR" sz="3200" dirty="0" smtClean="0"/>
              <a:t>Tt &gt; 3 mois……………………….2</a:t>
            </a:r>
          </a:p>
          <a:p>
            <a:r>
              <a:rPr lang="fr-FR" sz="3200" dirty="0" smtClean="0"/>
              <a:t>ATCD de dépendance  …………2</a:t>
            </a:r>
          </a:p>
          <a:p>
            <a:r>
              <a:rPr lang="fr-FR" sz="3200" dirty="0" smtClean="0"/>
              <a:t>Demi-vie de la molécule courte.. 1</a:t>
            </a:r>
          </a:p>
          <a:p>
            <a:r>
              <a:rPr lang="fr-FR" sz="3200" dirty="0" smtClean="0"/>
              <a:t>Escalade des doses……………..2</a:t>
            </a:r>
          </a:p>
          <a:p>
            <a:endParaRPr lang="en-US" sz="3200" dirty="0"/>
          </a:p>
          <a:p>
            <a:endParaRPr lang="fr-FR" sz="3200" dirty="0" smtClean="0"/>
          </a:p>
          <a:p>
            <a:r>
              <a:rPr lang="fr-FR" sz="3200" dirty="0" smtClean="0"/>
              <a:t>&lt;3 risque faible		 &gt;4risque fort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66CC"/>
                </a:solidFill>
                <a:latin typeface="Comic Sans MS" pitchFamily="66" charset="0"/>
              </a:rPr>
              <a:t>4</a:t>
            </a:r>
            <a:r>
              <a:rPr lang="fr-FR" sz="3200" b="1" dirty="0" smtClean="0">
                <a:solidFill>
                  <a:srgbClr val="FF66CC"/>
                </a:solidFill>
                <a:latin typeface="Comic Sans MS" pitchFamily="66" charset="0"/>
              </a:rPr>
              <a:t>. Addiction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1772816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DRUG SEEKING BEHAVIOR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i="1" dirty="0" err="1" smtClean="0"/>
              <a:t>Cas</a:t>
            </a:r>
            <a:r>
              <a:rPr lang="en-US" sz="7200" i="1" dirty="0" smtClean="0"/>
              <a:t> : 1 </a:t>
            </a:r>
          </a:p>
          <a:p>
            <a:pPr>
              <a:buNone/>
            </a:pPr>
            <a:endParaRPr lang="en-US" sz="7200" i="1" dirty="0" smtClean="0"/>
          </a:p>
          <a:p>
            <a:pPr>
              <a:buNone/>
            </a:pPr>
            <a:r>
              <a:rPr lang="en-US" sz="11200" i="1" dirty="0" err="1" smtClean="0"/>
              <a:t>Une</a:t>
            </a:r>
            <a:r>
              <a:rPr lang="en-US" sz="11200" i="1" dirty="0" smtClean="0"/>
              <a:t> femme agee de 33 </a:t>
            </a:r>
            <a:r>
              <a:rPr lang="en-US" sz="11200" i="1" dirty="0" err="1" smtClean="0"/>
              <a:t>ans</a:t>
            </a:r>
            <a:r>
              <a:rPr lang="en-US" sz="11200" i="1" dirty="0" smtClean="0"/>
              <a:t>, </a:t>
            </a:r>
            <a:r>
              <a:rPr lang="en-US" sz="11200" i="1" dirty="0" err="1" smtClean="0"/>
              <a:t>sous</a:t>
            </a:r>
            <a:r>
              <a:rPr lang="en-US" sz="11200" i="1" dirty="0" smtClean="0"/>
              <a:t>  </a:t>
            </a:r>
            <a:r>
              <a:rPr lang="en-US" sz="11200" i="1" dirty="0" err="1"/>
              <a:t>a</a:t>
            </a:r>
            <a:r>
              <a:rPr lang="en-US" sz="11200" i="1" dirty="0" err="1" smtClean="0"/>
              <a:t>lprazolam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depuis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smtClean="0"/>
              <a:t>3 </a:t>
            </a:r>
            <a:r>
              <a:rPr lang="en-US" sz="11200" i="1" dirty="0" err="1" smtClean="0"/>
              <a:t>ans</a:t>
            </a:r>
            <a:r>
              <a:rPr lang="en-US" sz="11200" i="1" dirty="0" smtClean="0"/>
              <a:t> pour des troubles de </a:t>
            </a:r>
            <a:r>
              <a:rPr lang="en-US" sz="11200" i="1" dirty="0" err="1" smtClean="0"/>
              <a:t>l’anxiete</a:t>
            </a:r>
            <a:r>
              <a:rPr lang="en-US" sz="11200" i="1" dirty="0" smtClean="0"/>
              <a:t>, </a:t>
            </a:r>
            <a:r>
              <a:rPr lang="en-US" sz="11200" i="1" dirty="0" err="1" smtClean="0"/>
              <a:t>elle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souffre</a:t>
            </a:r>
            <a:r>
              <a:rPr lang="en-US" sz="11200" i="1" dirty="0"/>
              <a:t> </a:t>
            </a:r>
            <a:endParaRPr lang="en-US" sz="11200" i="1" dirty="0" smtClean="0"/>
          </a:p>
          <a:p>
            <a:pPr>
              <a:buNone/>
            </a:pPr>
            <a:r>
              <a:rPr lang="en-US" sz="11200" i="1" dirty="0" err="1" smtClean="0"/>
              <a:t>d’aggravation</a:t>
            </a:r>
            <a:r>
              <a:rPr lang="en-US" sz="11200" i="1" dirty="0" smtClean="0"/>
              <a:t> de  </a:t>
            </a:r>
            <a:r>
              <a:rPr lang="en-US" sz="11200" i="1" dirty="0" err="1" smtClean="0"/>
              <a:t>l’anxiete</a:t>
            </a:r>
            <a:r>
              <a:rPr lang="en-US" sz="11200" i="1" dirty="0" smtClean="0"/>
              <a:t> qui a </a:t>
            </a:r>
            <a:r>
              <a:rPr lang="en-US" sz="11200" i="1" dirty="0" err="1" smtClean="0"/>
              <a:t>necessite</a:t>
            </a:r>
            <a:r>
              <a:rPr lang="en-US" sz="11200" i="1" dirty="0" smtClean="0"/>
              <a:t>  </a:t>
            </a:r>
            <a:r>
              <a:rPr lang="en-US" sz="11200" i="1" dirty="0" err="1" smtClean="0"/>
              <a:t>l’augmentation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smtClean="0"/>
              <a:t>de la dose a 8 mg/  jour.</a:t>
            </a:r>
          </a:p>
          <a:p>
            <a:pPr>
              <a:buNone/>
            </a:pPr>
            <a:endParaRPr lang="en-US" sz="11200" i="1" dirty="0" smtClean="0"/>
          </a:p>
          <a:p>
            <a:pPr>
              <a:buNone/>
            </a:pPr>
            <a:r>
              <a:rPr lang="en-US" sz="11200" i="1" dirty="0" smtClean="0"/>
              <a:t>Elle </a:t>
            </a:r>
            <a:r>
              <a:rPr lang="en-US" sz="11200" i="1" dirty="0" err="1" smtClean="0"/>
              <a:t>obtenait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l’alprazolam</a:t>
            </a:r>
            <a:r>
              <a:rPr lang="en-US" sz="11200" i="1" dirty="0" smtClean="0"/>
              <a:t> par des </a:t>
            </a:r>
            <a:r>
              <a:rPr lang="en-US" sz="11200" i="1" dirty="0" err="1" smtClean="0"/>
              <a:t>medecins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differents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afin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smtClean="0"/>
              <a:t>de ne pas </a:t>
            </a:r>
            <a:r>
              <a:rPr lang="en-US" sz="11200" i="1" dirty="0" err="1" smtClean="0"/>
              <a:t>etre</a:t>
            </a:r>
            <a:r>
              <a:rPr lang="en-US" sz="11200" i="1" dirty="0" smtClean="0"/>
              <a:t> a court de medication.</a:t>
            </a:r>
          </a:p>
          <a:p>
            <a:pPr>
              <a:buNone/>
            </a:pPr>
            <a:r>
              <a:rPr lang="en-US" sz="11200" i="1" dirty="0" smtClean="0"/>
              <a:t>Son </a:t>
            </a:r>
            <a:r>
              <a:rPr lang="en-US" sz="11200" i="1" dirty="0" err="1" smtClean="0"/>
              <a:t>anxiete</a:t>
            </a:r>
            <a:r>
              <a:rPr lang="en-US" sz="11200" i="1" dirty="0" smtClean="0"/>
              <a:t> ne </a:t>
            </a:r>
            <a:r>
              <a:rPr lang="en-US" sz="11200" i="1" dirty="0" err="1" smtClean="0"/>
              <a:t>s’est</a:t>
            </a:r>
            <a:r>
              <a:rPr lang="en-US" sz="11200" i="1" dirty="0" smtClean="0"/>
              <a:t> pas </a:t>
            </a:r>
            <a:r>
              <a:rPr lang="en-US" sz="11200" i="1" dirty="0" err="1" smtClean="0"/>
              <a:t>amelioree</a:t>
            </a:r>
            <a:r>
              <a:rPr lang="en-US" sz="11200" i="1" dirty="0" smtClean="0"/>
              <a:t>, son entourage </a:t>
            </a:r>
            <a:r>
              <a:rPr lang="en-US" sz="11200" i="1" dirty="0" err="1" smtClean="0"/>
              <a:t>etant</a:t>
            </a:r>
            <a:r>
              <a:rPr lang="en-US" sz="11200" i="1" dirty="0" smtClean="0"/>
              <a:t> </a:t>
            </a:r>
          </a:p>
          <a:p>
            <a:pPr>
              <a:buNone/>
            </a:pPr>
            <a:r>
              <a:rPr lang="en-US" sz="11200" i="1" dirty="0" err="1" smtClean="0"/>
              <a:t>tres</a:t>
            </a:r>
            <a:r>
              <a:rPr lang="en-US" sz="11200" i="1" dirty="0" smtClean="0"/>
              <a:t>  </a:t>
            </a:r>
            <a:r>
              <a:rPr lang="en-US" sz="11200" i="1" dirty="0" err="1" smtClean="0"/>
              <a:t>inquiet</a:t>
            </a:r>
            <a:r>
              <a:rPr lang="en-US" sz="11200" i="1" dirty="0" smtClean="0"/>
              <a:t>, </a:t>
            </a:r>
            <a:r>
              <a:rPr lang="en-US" sz="11200" i="1" dirty="0" err="1" smtClean="0"/>
              <a:t>elle</a:t>
            </a:r>
            <a:r>
              <a:rPr lang="en-US" sz="11200" i="1" dirty="0" smtClean="0"/>
              <a:t> a </a:t>
            </a:r>
            <a:r>
              <a:rPr lang="en-US" sz="11200" i="1" dirty="0" err="1" smtClean="0"/>
              <a:t>consulte</a:t>
            </a:r>
            <a:r>
              <a:rPr lang="en-US" sz="11200" i="1" dirty="0" smtClean="0"/>
              <a:t> un </a:t>
            </a:r>
            <a:r>
              <a:rPr lang="en-US" sz="11200" i="1" dirty="0" err="1" smtClean="0"/>
              <a:t>medecin</a:t>
            </a:r>
            <a:r>
              <a:rPr lang="en-US" sz="11200" i="1" dirty="0" smtClean="0"/>
              <a:t> pour </a:t>
            </a:r>
            <a:r>
              <a:rPr lang="en-US" sz="11200" i="1" dirty="0" err="1" smtClean="0"/>
              <a:t>diminuer</a:t>
            </a:r>
            <a:r>
              <a:rPr lang="en-US" sz="11200" i="1" dirty="0" smtClean="0"/>
              <a:t> les</a:t>
            </a:r>
          </a:p>
          <a:p>
            <a:pPr>
              <a:buNone/>
            </a:pPr>
            <a:r>
              <a:rPr lang="en-US" sz="11200" i="1" dirty="0" smtClean="0"/>
              <a:t>doses  </a:t>
            </a:r>
            <a:r>
              <a:rPr lang="en-US" sz="11200" i="1" dirty="0" err="1" smtClean="0"/>
              <a:t>mais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elle</a:t>
            </a:r>
            <a:r>
              <a:rPr lang="en-US" sz="11200" i="1" dirty="0" smtClean="0"/>
              <a:t> ne </a:t>
            </a:r>
            <a:r>
              <a:rPr lang="en-US" sz="11200" i="1" dirty="0" err="1" smtClean="0"/>
              <a:t>pouvais</a:t>
            </a:r>
            <a:r>
              <a:rPr lang="en-US" sz="11200" i="1" dirty="0" smtClean="0"/>
              <a:t> decider de </a:t>
            </a:r>
            <a:r>
              <a:rPr lang="en-US" sz="11200" i="1" dirty="0" err="1" smtClean="0"/>
              <a:t>suivre</a:t>
            </a:r>
            <a:r>
              <a:rPr lang="en-US" sz="11200" i="1" dirty="0" smtClean="0"/>
              <a:t> le plan de </a:t>
            </a:r>
          </a:p>
          <a:p>
            <a:pPr>
              <a:buNone/>
            </a:pPr>
            <a:r>
              <a:rPr lang="en-US" sz="11200" i="1" dirty="0" err="1" smtClean="0"/>
              <a:t>l’arret</a:t>
            </a:r>
            <a:r>
              <a:rPr lang="en-US" sz="11200" i="1" dirty="0" smtClean="0"/>
              <a:t>.</a:t>
            </a:r>
          </a:p>
          <a:p>
            <a:pPr>
              <a:buNone/>
            </a:pPr>
            <a:endParaRPr lang="en-US" sz="11200" i="1" dirty="0" smtClean="0"/>
          </a:p>
          <a:p>
            <a:pPr>
              <a:buNone/>
            </a:pPr>
            <a:r>
              <a:rPr lang="en-US" sz="11200" i="1" dirty="0" smtClean="0"/>
              <a:t>N.B: </a:t>
            </a:r>
            <a:r>
              <a:rPr lang="en-US" sz="11200" i="1" dirty="0" err="1" smtClean="0"/>
              <a:t>une</a:t>
            </a:r>
            <a:r>
              <a:rPr lang="en-US" sz="11200" i="1" dirty="0" smtClean="0"/>
              <a:t> tentative </a:t>
            </a:r>
            <a:r>
              <a:rPr lang="en-US" sz="11200" i="1" dirty="0" err="1" smtClean="0"/>
              <a:t>d’arret</a:t>
            </a:r>
            <a:r>
              <a:rPr lang="en-US" sz="11200" i="1" dirty="0" smtClean="0"/>
              <a:t> de 6 </a:t>
            </a:r>
            <a:r>
              <a:rPr lang="en-US" sz="11200" i="1" dirty="0" err="1" smtClean="0"/>
              <a:t>mois</a:t>
            </a:r>
            <a:r>
              <a:rPr lang="en-US" sz="11200" i="1" dirty="0" smtClean="0"/>
              <a:t> a </a:t>
            </a:r>
            <a:r>
              <a:rPr lang="en-US" sz="11200" i="1" dirty="0" err="1" smtClean="0"/>
              <a:t>ete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observee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auparavant</a:t>
            </a:r>
            <a:r>
              <a:rPr lang="en-US" sz="11200" i="1" dirty="0" smtClean="0"/>
              <a:t> </a:t>
            </a:r>
            <a:r>
              <a:rPr lang="en-US" sz="11200" i="1" dirty="0" err="1" smtClean="0"/>
              <a:t>mais</a:t>
            </a:r>
            <a:r>
              <a:rPr lang="en-US" sz="11200" i="1" dirty="0" smtClean="0"/>
              <a:t> a </a:t>
            </a:r>
            <a:r>
              <a:rPr lang="en-US" sz="11200" i="1" dirty="0" err="1" smtClean="0"/>
              <a:t>echouee</a:t>
            </a:r>
            <a:r>
              <a:rPr lang="en-US" sz="11200" i="1" dirty="0" smtClean="0"/>
              <a:t>.</a:t>
            </a:r>
          </a:p>
          <a:p>
            <a:pPr>
              <a:buNone/>
            </a:pPr>
            <a:endParaRPr lang="en-US" sz="8000" i="1" dirty="0" smtClean="0"/>
          </a:p>
          <a:p>
            <a:pPr>
              <a:buNone/>
            </a:pPr>
            <a:r>
              <a:rPr lang="en-US" sz="8000" i="1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76672"/>
            <a:ext cx="8496944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Cas</a:t>
            </a:r>
            <a:r>
              <a:rPr lang="en-US" dirty="0" smtClean="0"/>
              <a:t>: 2 </a:t>
            </a:r>
          </a:p>
          <a:p>
            <a:pPr>
              <a:buNone/>
            </a:pPr>
            <a:r>
              <a:rPr lang="en-US" dirty="0" smtClean="0"/>
              <a:t>Un </a:t>
            </a:r>
            <a:r>
              <a:rPr lang="en-US" dirty="0" err="1" smtClean="0"/>
              <a:t>homme</a:t>
            </a:r>
            <a:r>
              <a:rPr lang="en-US" dirty="0" smtClean="0"/>
              <a:t> de 55 </a:t>
            </a:r>
            <a:r>
              <a:rPr lang="en-US" dirty="0" err="1" smtClean="0"/>
              <a:t>ans</a:t>
            </a:r>
            <a:r>
              <a:rPr lang="en-US" dirty="0" smtClean="0"/>
              <a:t> </a:t>
            </a:r>
            <a:r>
              <a:rPr lang="en-US" dirty="0" err="1" smtClean="0"/>
              <a:t>sous</a:t>
            </a:r>
            <a:r>
              <a:rPr lang="en-US" dirty="0" smtClean="0"/>
              <a:t> </a:t>
            </a:r>
            <a:r>
              <a:rPr lang="en-US" dirty="0" err="1" smtClean="0"/>
              <a:t>chlordiazepoxide</a:t>
            </a:r>
            <a:r>
              <a:rPr lang="en-US" dirty="0" smtClean="0"/>
              <a:t> 50 </a:t>
            </a:r>
          </a:p>
          <a:p>
            <a:pPr>
              <a:buNone/>
            </a:pPr>
            <a:r>
              <a:rPr lang="en-US" dirty="0" smtClean="0"/>
              <a:t>mg/</a:t>
            </a:r>
            <a:r>
              <a:rPr lang="en-US" dirty="0" err="1" smtClean="0"/>
              <a:t>mois</a:t>
            </a:r>
            <a:r>
              <a:rPr lang="en-US" dirty="0" smtClean="0"/>
              <a:t> (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jours</a:t>
            </a:r>
            <a:r>
              <a:rPr lang="en-US" dirty="0" smtClean="0"/>
              <a:t> pendant 20 </a:t>
            </a:r>
            <a:r>
              <a:rPr lang="en-US" dirty="0" err="1" smtClean="0"/>
              <a:t>ans</a:t>
            </a:r>
            <a:r>
              <a:rPr lang="en-US" dirty="0" smtClean="0"/>
              <a:t>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Tentative </a:t>
            </a:r>
            <a:r>
              <a:rPr lang="en-US" dirty="0" err="1" smtClean="0"/>
              <a:t>d’arret</a:t>
            </a:r>
            <a:r>
              <a:rPr lang="en-US" dirty="0" smtClean="0"/>
              <a:t> sans </a:t>
            </a:r>
            <a:r>
              <a:rPr lang="en-US" dirty="0" err="1" smtClean="0"/>
              <a:t>succes</a:t>
            </a:r>
            <a:r>
              <a:rPr lang="en-US" dirty="0" smtClean="0"/>
              <a:t> (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rapporte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devenu</a:t>
            </a:r>
            <a:r>
              <a:rPr lang="en-US" dirty="0" smtClean="0"/>
              <a:t> plus </a:t>
            </a:r>
            <a:r>
              <a:rPr lang="en-US" dirty="0" err="1" smtClean="0"/>
              <a:t>anxieux</a:t>
            </a:r>
            <a:r>
              <a:rPr lang="en-US" dirty="0" smtClean="0"/>
              <a:t> a </a:t>
            </a:r>
            <a:r>
              <a:rPr lang="en-US" dirty="0" err="1" smtClean="0"/>
              <a:t>l’arret</a:t>
            </a:r>
            <a:r>
              <a:rPr lang="en-US" dirty="0" smtClean="0"/>
              <a:t>),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Son </a:t>
            </a:r>
            <a:r>
              <a:rPr lang="en-US" dirty="0" err="1" smtClean="0"/>
              <a:t>medecin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recommande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diminution </a:t>
            </a:r>
          </a:p>
          <a:p>
            <a:pPr>
              <a:buNone/>
            </a:pPr>
            <a:r>
              <a:rPr lang="en-US" dirty="0" smtClean="0"/>
              <a:t>progressive </a:t>
            </a:r>
            <a:r>
              <a:rPr lang="en-US" dirty="0" err="1" smtClean="0"/>
              <a:t>sur</a:t>
            </a:r>
            <a:r>
              <a:rPr lang="en-US" dirty="0" smtClean="0"/>
              <a:t> 5 </a:t>
            </a:r>
            <a:r>
              <a:rPr lang="en-US" dirty="0" err="1" smtClean="0"/>
              <a:t>semaines</a:t>
            </a:r>
            <a:r>
              <a:rPr lang="en-US" dirty="0" smtClean="0"/>
              <a:t> (10 mg/ </a:t>
            </a:r>
            <a:r>
              <a:rPr lang="en-US" dirty="0" err="1" smtClean="0"/>
              <a:t>semaines</a:t>
            </a:r>
            <a:r>
              <a:rPr lang="en-US" dirty="0" smtClean="0"/>
              <a:t>), le </a:t>
            </a:r>
          </a:p>
          <a:p>
            <a:pPr>
              <a:buNone/>
            </a:pPr>
            <a:r>
              <a:rPr lang="en-US" dirty="0" smtClean="0"/>
              <a:t>patient </a:t>
            </a:r>
            <a:r>
              <a:rPr lang="en-US" dirty="0" err="1" smtClean="0"/>
              <a:t>accepte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strategie</a:t>
            </a:r>
            <a:r>
              <a:rPr lang="en-US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57606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Cas:3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i="1" dirty="0" smtClean="0"/>
              <a:t>Femme de 46 </a:t>
            </a:r>
            <a:r>
              <a:rPr lang="en-US" i="1" dirty="0" err="1" smtClean="0"/>
              <a:t>ans</a:t>
            </a:r>
            <a:r>
              <a:rPr lang="en-US" i="1" dirty="0" smtClean="0"/>
              <a:t> </a:t>
            </a:r>
            <a:r>
              <a:rPr lang="en-US" i="1" dirty="0" err="1" smtClean="0"/>
              <a:t>sous</a:t>
            </a:r>
            <a:r>
              <a:rPr lang="en-US" i="1" dirty="0" smtClean="0"/>
              <a:t> </a:t>
            </a:r>
            <a:r>
              <a:rPr lang="en-US" i="1" dirty="0" err="1" smtClean="0"/>
              <a:t>flurazepam</a:t>
            </a:r>
            <a:r>
              <a:rPr lang="en-US" i="1" dirty="0" smtClean="0"/>
              <a:t> 30mg/ jour </a:t>
            </a:r>
          </a:p>
          <a:p>
            <a:pPr>
              <a:buNone/>
            </a:pPr>
            <a:r>
              <a:rPr lang="en-US" i="1" dirty="0" err="1" smtClean="0"/>
              <a:t>depuis</a:t>
            </a:r>
            <a:r>
              <a:rPr lang="en-US" i="1" dirty="0" smtClean="0"/>
              <a:t> 4 </a:t>
            </a:r>
            <a:r>
              <a:rPr lang="en-US" i="1" dirty="0" err="1" smtClean="0"/>
              <a:t>ans</a:t>
            </a:r>
            <a:r>
              <a:rPr lang="en-US" i="1" dirty="0" smtClean="0"/>
              <a:t> pour des </a:t>
            </a:r>
            <a:r>
              <a:rPr lang="en-US" i="1" dirty="0" err="1" smtClean="0"/>
              <a:t>insomnies</a:t>
            </a:r>
            <a:r>
              <a:rPr lang="en-US" i="1" dirty="0" smtClean="0"/>
              <a:t> , son </a:t>
            </a:r>
            <a:r>
              <a:rPr lang="en-US" i="1" dirty="0" err="1" smtClean="0"/>
              <a:t>mari</a:t>
            </a:r>
            <a:r>
              <a:rPr lang="en-US" i="1" dirty="0" smtClean="0"/>
              <a:t>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inquiet</a:t>
            </a:r>
            <a:r>
              <a:rPr lang="en-US" i="1" dirty="0" smtClean="0"/>
              <a:t> </a:t>
            </a:r>
            <a:r>
              <a:rPr lang="en-US" i="1" dirty="0" err="1" smtClean="0"/>
              <a:t>sur</a:t>
            </a:r>
            <a:r>
              <a:rPr lang="en-US" i="1" dirty="0" smtClean="0"/>
              <a:t> le fait de son </a:t>
            </a:r>
            <a:r>
              <a:rPr lang="en-US" i="1" dirty="0" err="1" smtClean="0"/>
              <a:t>besoin</a:t>
            </a:r>
            <a:r>
              <a:rPr lang="en-US" i="1" dirty="0" smtClean="0"/>
              <a:t> du medicament </a:t>
            </a:r>
          </a:p>
          <a:p>
            <a:pPr>
              <a:buNone/>
            </a:pPr>
            <a:r>
              <a:rPr lang="en-US" i="1" dirty="0" err="1" smtClean="0"/>
              <a:t>surtout</a:t>
            </a:r>
            <a:r>
              <a:rPr lang="en-US" i="1" dirty="0" smtClean="0"/>
              <a:t> </a:t>
            </a:r>
            <a:r>
              <a:rPr lang="en-US" i="1" dirty="0" err="1" smtClean="0"/>
              <a:t>quand</a:t>
            </a:r>
            <a:r>
              <a:rPr lang="en-US" i="1" dirty="0" smtClean="0"/>
              <a:t> </a:t>
            </a:r>
            <a:r>
              <a:rPr lang="en-US" i="1" dirty="0" err="1" smtClean="0"/>
              <a:t>elle</a:t>
            </a:r>
            <a:r>
              <a:rPr lang="en-US" i="1" dirty="0" smtClean="0"/>
              <a:t> </a:t>
            </a:r>
            <a:r>
              <a:rPr lang="en-US" i="1" dirty="0" err="1" smtClean="0"/>
              <a:t>boit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La </a:t>
            </a:r>
            <a:r>
              <a:rPr lang="en-US" i="1" dirty="0" err="1" smtClean="0"/>
              <a:t>patiente</a:t>
            </a:r>
            <a:r>
              <a:rPr lang="en-US" i="1" dirty="0" smtClean="0"/>
              <a:t> </a:t>
            </a:r>
            <a:r>
              <a:rPr lang="en-US" i="1" dirty="0" err="1" smtClean="0"/>
              <a:t>n’a</a:t>
            </a:r>
            <a:r>
              <a:rPr lang="en-US" i="1" dirty="0" smtClean="0"/>
              <a:t> pas </a:t>
            </a:r>
            <a:r>
              <a:rPr lang="en-US" i="1" dirty="0" err="1" smtClean="0"/>
              <a:t>essaye</a:t>
            </a:r>
            <a:r>
              <a:rPr lang="en-US" i="1" dirty="0" smtClean="0"/>
              <a:t> de </a:t>
            </a:r>
            <a:r>
              <a:rPr lang="en-US" i="1" dirty="0" err="1" smtClean="0"/>
              <a:t>diminuer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err="1" smtClean="0"/>
              <a:t>d’arreter</a:t>
            </a:r>
            <a:r>
              <a:rPr lang="en-US" i="1" dirty="0" smtClean="0"/>
              <a:t> son </a:t>
            </a:r>
            <a:r>
              <a:rPr lang="en-US" i="1" dirty="0" err="1" smtClean="0"/>
              <a:t>traitement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sa</a:t>
            </a:r>
            <a:r>
              <a:rPr lang="en-US" i="1" dirty="0" smtClean="0"/>
              <a:t> </a:t>
            </a:r>
            <a:r>
              <a:rPr lang="en-US" i="1" dirty="0" err="1" smtClean="0"/>
              <a:t>consommation</a:t>
            </a:r>
            <a:r>
              <a:rPr lang="en-US" i="1" dirty="0" smtClean="0"/>
              <a:t> de </a:t>
            </a:r>
          </a:p>
          <a:p>
            <a:pPr>
              <a:buNone/>
            </a:pPr>
            <a:r>
              <a:rPr lang="en-US" i="1" dirty="0" err="1" smtClean="0"/>
              <a:t>l’alcool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844824"/>
            <a:ext cx="878497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800" dirty="0" smtClean="0"/>
              <a:t>Survient après prescription:  3-12 mois (10%) ,</a:t>
            </a:r>
          </a:p>
          <a:p>
            <a:pPr>
              <a:lnSpc>
                <a:spcPct val="80000"/>
              </a:lnSpc>
            </a:pPr>
            <a:r>
              <a:rPr lang="fr-FR" sz="2800" dirty="0" smtClean="0"/>
              <a:t>			</a:t>
            </a:r>
            <a:r>
              <a:rPr lang="fr-FR" sz="2800" dirty="0"/>
              <a:t> </a:t>
            </a:r>
            <a:r>
              <a:rPr lang="fr-FR" sz="2800" dirty="0" smtClean="0"/>
              <a:t>                &gt;12 mois (25%)</a:t>
            </a:r>
          </a:p>
          <a:p>
            <a:pPr>
              <a:lnSpc>
                <a:spcPct val="80000"/>
              </a:lnSpc>
            </a:pPr>
            <a:endParaRPr lang="fr-FR" sz="2800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Manifestations</a:t>
            </a:r>
            <a:r>
              <a:rPr lang="fr-FR" sz="2400" dirty="0" smtClean="0"/>
              <a:t>  : </a:t>
            </a:r>
          </a:p>
          <a:p>
            <a:pPr>
              <a:lnSpc>
                <a:spcPct val="80000"/>
              </a:lnSpc>
            </a:pP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forme mineure    </a:t>
            </a:r>
            <a:r>
              <a:rPr lang="fr-FR" sz="2400" dirty="0" smtClean="0"/>
              <a:t>anxiété, tr du sommeil, vertiges , anorexie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forme modérée   </a:t>
            </a:r>
            <a:r>
              <a:rPr lang="fr-FR" sz="2400" dirty="0" smtClean="0"/>
              <a:t>agitation , tremblements , douleurs ,sueurs</a:t>
            </a:r>
          </a:p>
          <a:p>
            <a:pPr>
              <a:lnSpc>
                <a:spcPct val="80000"/>
              </a:lnSpc>
            </a:pPr>
            <a:r>
              <a:rPr lang="fr-FR" sz="2400" b="1" dirty="0" smtClean="0"/>
              <a:t>forme majeure    </a:t>
            </a:r>
            <a:r>
              <a:rPr lang="fr-FR" sz="2400" dirty="0" smtClean="0"/>
              <a:t>crises convulsives, épisodes psychotiques</a:t>
            </a:r>
            <a:r>
              <a:rPr lang="fr-FR" sz="2800" dirty="0" smtClean="0"/>
              <a:t>,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395536" y="544522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fr-FR" sz="2000" dirty="0">
                <a:solidFill>
                  <a:prstClr val="black"/>
                </a:solidFill>
              </a:rPr>
              <a:t>d’autant plus fréquent que les </a:t>
            </a:r>
            <a:r>
              <a:rPr lang="fr-FR" sz="2000" dirty="0" smtClean="0">
                <a:solidFill>
                  <a:prstClr val="black"/>
                </a:solidFill>
              </a:rPr>
              <a:t>doses </a:t>
            </a:r>
            <a:r>
              <a:rPr lang="fr-FR" sz="2000" dirty="0">
                <a:solidFill>
                  <a:prstClr val="black"/>
                </a:solidFill>
              </a:rPr>
              <a:t>sont élevées et qu’il y a une </a:t>
            </a:r>
            <a:r>
              <a:rPr lang="fr-FR" sz="2000" dirty="0" smtClean="0">
                <a:solidFill>
                  <a:prstClr val="black"/>
                </a:solidFill>
              </a:rPr>
              <a:t>association d’alcool </a:t>
            </a:r>
            <a:r>
              <a:rPr lang="fr-FR" sz="2000" dirty="0">
                <a:solidFill>
                  <a:prstClr val="black"/>
                </a:solidFill>
              </a:rPr>
              <a:t>ou de </a:t>
            </a:r>
            <a:r>
              <a:rPr lang="fr-FR" sz="2000" dirty="0" smtClean="0">
                <a:solidFill>
                  <a:prstClr val="black"/>
                </a:solidFill>
              </a:rPr>
              <a:t>BRB</a:t>
            </a:r>
            <a:endParaRPr lang="fr-FR" sz="20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fr-FR" sz="2000" dirty="0">
                <a:solidFill>
                  <a:prstClr val="black"/>
                </a:solidFill>
              </a:rPr>
              <a:t>Dg Différentiel </a:t>
            </a:r>
            <a:r>
              <a:rPr lang="fr-FR" sz="2000" dirty="0" smtClean="0">
                <a:solidFill>
                  <a:prstClr val="black"/>
                </a:solidFill>
              </a:rPr>
              <a:t>avec phénomène </a:t>
            </a:r>
            <a:r>
              <a:rPr lang="fr-FR" sz="2000" dirty="0">
                <a:solidFill>
                  <a:prstClr val="black"/>
                </a:solidFill>
              </a:rPr>
              <a:t>de rebond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119675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5.Syndrome de sevrage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19675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66CC"/>
                </a:solidFill>
                <a:latin typeface="Comic Sans MS" pitchFamily="66" charset="0"/>
              </a:rPr>
              <a:t>6</a:t>
            </a:r>
            <a:r>
              <a:rPr lang="fr-FR" b="1" dirty="0" smtClean="0">
                <a:solidFill>
                  <a:srgbClr val="FF66CC"/>
                </a:solidFill>
                <a:latin typeface="Comic Sans MS" pitchFamily="66" charset="0"/>
              </a:rPr>
              <a:t>.</a:t>
            </a:r>
            <a:r>
              <a:rPr lang="en-US" b="1" dirty="0" smtClean="0">
                <a:solidFill>
                  <a:srgbClr val="FF66CC"/>
                </a:solidFill>
                <a:latin typeface="Comic Sans MS" pitchFamily="66" charset="0"/>
              </a:rPr>
              <a:t> Le phenomene de rebond</a:t>
            </a:r>
            <a:endParaRPr lang="fr-FR" b="1" dirty="0" smtClean="0">
              <a:solidFill>
                <a:srgbClr val="FF66CC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84482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recrudescence importante de la symptomatologie initiale</a:t>
            </a:r>
          </a:p>
          <a:p>
            <a:endParaRPr lang="fr-FR" sz="2400" dirty="0"/>
          </a:p>
          <a:p>
            <a:pPr algn="ctr"/>
            <a:r>
              <a:rPr lang="en-US" sz="2400" dirty="0" smtClean="0"/>
              <a:t>INSOMNIE, CONVULSIONS, CONTRACTIONS MUSCULAIRES 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Effets indésirables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19675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66CC"/>
                </a:solidFill>
                <a:latin typeface="Comic Sans MS" pitchFamily="66" charset="0"/>
              </a:rPr>
              <a:t>8. Les réactions paradoxales </a:t>
            </a:r>
          </a:p>
          <a:p>
            <a:endParaRPr lang="fr-F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66CC"/>
                </a:solidFill>
                <a:latin typeface="Comic Sans MS" pitchFamily="66" charset="0"/>
              </a:rPr>
              <a:t>9. Dépression</a:t>
            </a:r>
          </a:p>
          <a:p>
            <a:endParaRPr lang="fr-FR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fr-FR" sz="2400" b="1" dirty="0" smtClean="0">
                <a:solidFill>
                  <a:srgbClr val="FF66CC"/>
                </a:solidFill>
                <a:latin typeface="Comic Sans MS" pitchFamily="66" charset="0"/>
              </a:rPr>
              <a:t>10. Hypotonie musculaire</a:t>
            </a:r>
            <a:r>
              <a:rPr lang="en-US" sz="2400" b="1" dirty="0" smtClean="0">
                <a:solidFill>
                  <a:srgbClr val="FF66CC"/>
                </a:solidFill>
                <a:latin typeface="Comic Sans MS" pitchFamily="66" charset="0"/>
              </a:rPr>
              <a:t> </a:t>
            </a:r>
          </a:p>
          <a:p>
            <a:endParaRPr lang="en-US" sz="2400" b="1" dirty="0">
              <a:solidFill>
                <a:srgbClr val="FF66CC"/>
              </a:solidFill>
              <a:latin typeface="Comic Sans MS" pitchFamily="66" charset="0"/>
            </a:endParaRPr>
          </a:p>
          <a:p>
            <a:r>
              <a:rPr lang="en-US" sz="2400" b="1" dirty="0" smtClean="0">
                <a:solidFill>
                  <a:srgbClr val="FF66CC"/>
                </a:solidFill>
                <a:latin typeface="Comic Sans MS" pitchFamily="66" charset="0"/>
              </a:rPr>
              <a:t>11. </a:t>
            </a:r>
            <a:r>
              <a:rPr lang="en-US" sz="2400" b="1" dirty="0" err="1">
                <a:solidFill>
                  <a:srgbClr val="FF66CC"/>
                </a:solidFill>
                <a:latin typeface="Comic Sans MS" pitchFamily="66" charset="0"/>
              </a:rPr>
              <a:t>A</a:t>
            </a:r>
            <a:r>
              <a:rPr lang="en-US" sz="2400" b="1" dirty="0" err="1" smtClean="0">
                <a:solidFill>
                  <a:srgbClr val="FF66CC"/>
                </a:solidFill>
                <a:latin typeface="Comic Sans MS" pitchFamily="66" charset="0"/>
              </a:rPr>
              <a:t>utres</a:t>
            </a:r>
            <a:r>
              <a:rPr lang="en-US" sz="2400" b="1" dirty="0" smtClean="0">
                <a:solidFill>
                  <a:srgbClr val="FF66CC"/>
                </a:solidFill>
                <a:latin typeface="Comic Sans MS" pitchFamily="66" charset="0"/>
              </a:rPr>
              <a:t>: depression respiratoire, eruption cutanee,… </a:t>
            </a:r>
            <a:endParaRPr lang="fr-FR" sz="2400" dirty="0">
              <a:solidFill>
                <a:srgbClr val="FF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156" y="102773"/>
            <a:ext cx="892800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602472" y="719327"/>
            <a:ext cx="40570" cy="6000915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3528" y="1412776"/>
            <a:ext cx="3960439" cy="1440160"/>
          </a:xfrm>
          <a:prstGeom prst="wedgeRectCallout">
            <a:avLst>
              <a:gd name="adj1" fmla="val -50212"/>
              <a:gd name="adj2" fmla="val 2379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Insuffisance respiratoire sévère.</a:t>
            </a:r>
            <a:endParaRPr lang="fr-FR" dirty="0" smtClean="0">
              <a:solidFill>
                <a:schemeClr val="tx1"/>
              </a:solidFill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ea typeface="Times New Roman" pitchFamily="18" charset="0"/>
              </a:rPr>
              <a:t>Syndrome d’apnée du sommeil.</a:t>
            </a: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Insuffisance hépatique sévère</a:t>
            </a:r>
            <a:endParaRPr lang="fr-FR" dirty="0" smtClean="0">
              <a:solidFill>
                <a:schemeClr val="tx1"/>
              </a:solidFill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7800" algn="l"/>
              </a:tabLst>
            </a:pPr>
            <a:r>
              <a:rPr lang="fr-FR" dirty="0" smtClean="0">
                <a:solidFill>
                  <a:schemeClr val="tx1"/>
                </a:solidFill>
                <a:ea typeface="Times New Roman" pitchFamily="18" charset="0"/>
              </a:rPr>
              <a:t>Hypersensibilité aux BZD.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3528" y="4005064"/>
            <a:ext cx="7416824" cy="2088232"/>
          </a:xfrm>
          <a:prstGeom prst="wedgeRectCallout">
            <a:avLst>
              <a:gd name="adj1" fmla="val -50212"/>
              <a:gd name="adj2" fmla="val 2379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Alcool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la femme enceinte et la  femme qui allaite 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- chez le déprimé :</a:t>
            </a:r>
            <a:endParaRPr lang="fr-FR" sz="1600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</a:rPr>
              <a:t>Prescrites seules, elles ne constituent pas un traitement de la dépression et peuvent même en cacher les signes.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</a:rPr>
              <a:t>-  </a:t>
            </a: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Myasthénie</a:t>
            </a:r>
            <a:endParaRPr lang="fr-FR" sz="1600" b="1" dirty="0" smtClean="0">
              <a:solidFill>
                <a:prstClr val="black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1600" b="1" dirty="0" smtClean="0">
                <a:solidFill>
                  <a:prstClr val="black"/>
                </a:solidFill>
                <a:ea typeface="Times New Roman" pitchFamily="18" charset="0"/>
              </a:rPr>
              <a:t>chez les conducteurs de véhicules et les utilisateurs de machines : </a:t>
            </a: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</a:rPr>
              <a:t>baisse de la vigilance, et aussi l'effet myorelaxant.</a:t>
            </a:r>
            <a:endParaRPr lang="fr-FR" sz="1600" dirty="0" smtClean="0">
              <a:solidFill>
                <a:prstClr val="black"/>
              </a:solidFill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77800" algn="l"/>
              </a:tabLst>
            </a:pPr>
            <a:endParaRPr lang="fr-FR" sz="1600" dirty="0" smtClean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27596" y="521314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contre-indications ABSOLUES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23528" y="3068960"/>
            <a:ext cx="2860228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b="1" dirty="0" smtClean="0">
                <a:solidFill>
                  <a:schemeClr val="bg1"/>
                </a:solidFill>
                <a:ea typeface="Times New Roman" pitchFamily="18" charset="0"/>
              </a:rPr>
              <a:t>contre-indications RELATIVES</a:t>
            </a:r>
            <a:endParaRPr lang="fr-FR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ecolporteur.files.wordpress.com/2009/09/monsieur-heure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-</a:t>
            </a:r>
            <a:r>
              <a:rPr lang="fr-FR" sz="2400" dirty="0"/>
              <a:t>Un cycle benzène (</a:t>
            </a:r>
            <a:r>
              <a:rPr lang="fr-FR" sz="2400" dirty="0" err="1"/>
              <a:t>benzo</a:t>
            </a:r>
            <a:r>
              <a:rPr lang="fr-FR" sz="2400" dirty="0"/>
              <a:t>)</a:t>
            </a:r>
          </a:p>
          <a:p>
            <a:r>
              <a:rPr lang="fr-FR" sz="2400" dirty="0"/>
              <a:t>-Deux atomes d’azote (</a:t>
            </a:r>
            <a:r>
              <a:rPr lang="fr-FR" sz="2400" dirty="0" err="1"/>
              <a:t>diaza</a:t>
            </a:r>
            <a:r>
              <a:rPr lang="fr-FR" sz="2400" dirty="0"/>
              <a:t>)</a:t>
            </a:r>
          </a:p>
          <a:p>
            <a:r>
              <a:rPr lang="fr-FR" sz="2400" dirty="0"/>
              <a:t>-Et un cycle azoté à 7 atomes </a:t>
            </a:r>
            <a:endParaRPr lang="fr-FR" dirty="0"/>
          </a:p>
        </p:txBody>
      </p:sp>
      <p:pic>
        <p:nvPicPr>
          <p:cNvPr id="7" name="Picture 7" descr="Structure de base d'une benzodiazép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052513"/>
            <a:ext cx="3672210" cy="1800225"/>
          </a:xfrm>
          <a:prstGeom prst="rect">
            <a:avLst/>
          </a:prstGeom>
          <a:noFill/>
          <a:ln/>
        </p:spPr>
      </p:pic>
      <p:pic>
        <p:nvPicPr>
          <p:cNvPr id="8" name="Picture 10" descr="Structure chimique générale des benzodiazépin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3068960"/>
            <a:ext cx="3888432" cy="3311326"/>
          </a:xfrm>
          <a:prstGeom prst="rect">
            <a:avLst/>
          </a:prstGeom>
          <a:noFill/>
          <a:ln/>
        </p:spPr>
      </p:pic>
      <p:sp>
        <p:nvSpPr>
          <p:cNvPr id="9" name="Rectangle 8"/>
          <p:cNvSpPr/>
          <p:nvPr/>
        </p:nvSpPr>
        <p:spPr>
          <a:xfrm>
            <a:off x="251520" y="364502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la 1,4 benzodiazépine constituée d’un noyau benzénique et d’un hétérocycle azoté. </a:t>
            </a:r>
          </a:p>
          <a:p>
            <a:endParaRPr lang="fr-FR" sz="2000" dirty="0"/>
          </a:p>
          <a:p>
            <a:r>
              <a:rPr lang="fr-FR" sz="2000" dirty="0" smtClean="0"/>
              <a:t>L’azote de l’hétérocycle heptagonal peut avoir 3 positions différentes:1,4-1,5 ou 3,4.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Structure chimique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olécules de benzodiazépines 1-4 hypnotiqu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9"/>
            <a:ext cx="4896544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b="1" dirty="0"/>
              <a:t>Numérotation des benzodiazépines </a:t>
            </a:r>
            <a:endParaRPr lang="fr-FR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28800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127596" y="521314"/>
            <a:ext cx="2212156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Structure chimique 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Cycle </a:t>
            </a:r>
            <a:r>
              <a:rPr lang="fr-FR" sz="2400" b="1" dirty="0"/>
              <a:t>A </a:t>
            </a:r>
            <a:r>
              <a:rPr lang="fr-FR" sz="2400" b="1" dirty="0" smtClean="0"/>
              <a:t>: </a:t>
            </a:r>
            <a:r>
              <a:rPr lang="fr-FR" sz="2000" dirty="0" smtClean="0"/>
              <a:t>peut </a:t>
            </a:r>
            <a:r>
              <a:rPr lang="fr-FR" sz="2000" dirty="0"/>
              <a:t>être aromatique ou </a:t>
            </a:r>
            <a:r>
              <a:rPr lang="fr-FR" sz="2000" dirty="0" err="1"/>
              <a:t>hétéroatomique</a:t>
            </a:r>
            <a:r>
              <a:rPr lang="fr-FR" sz="2000" dirty="0"/>
              <a:t>. 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Les </a:t>
            </a:r>
            <a:r>
              <a:rPr lang="fr-FR" sz="2000" dirty="0" err="1"/>
              <a:t>substituants</a:t>
            </a:r>
            <a:r>
              <a:rPr lang="fr-FR" sz="2000" dirty="0"/>
              <a:t> portés par ce noyau sont toujours </a:t>
            </a:r>
            <a:r>
              <a:rPr lang="fr-FR" sz="2000" dirty="0" smtClean="0"/>
              <a:t>électro-</a:t>
            </a:r>
          </a:p>
          <a:p>
            <a:pPr>
              <a:buNone/>
            </a:pPr>
            <a:r>
              <a:rPr lang="fr-FR" sz="2000" dirty="0" smtClean="0"/>
              <a:t>attracteurs </a:t>
            </a:r>
            <a:r>
              <a:rPr lang="fr-FR" sz="2000" dirty="0"/>
              <a:t>(Cl, NO2) en position 7. </a:t>
            </a:r>
            <a:endParaRPr lang="fr-FR" sz="2000" dirty="0" smtClean="0"/>
          </a:p>
          <a:p>
            <a:pPr>
              <a:buNone/>
            </a:pPr>
            <a:r>
              <a:rPr lang="fr-FR" sz="1800" dirty="0" smtClean="0"/>
              <a:t>Certains composés portent un noyau thiophène comme le </a:t>
            </a:r>
            <a:r>
              <a:rPr lang="fr-FR" sz="1800" b="1" dirty="0" err="1" smtClean="0"/>
              <a:t>clotiazepam</a:t>
            </a:r>
            <a:r>
              <a:rPr lang="fr-FR" sz="1800" b="1" dirty="0" smtClean="0"/>
              <a:t> </a:t>
            </a:r>
            <a:endParaRPr lang="fr-FR" sz="18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27596" y="521314"/>
            <a:ext cx="3076252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Relation structure-Activité</a:t>
            </a:r>
          </a:p>
          <a:p>
            <a:pPr algn="ctr"/>
            <a:r>
              <a:rPr lang="fr-FR" sz="1600" b="1" dirty="0" smtClean="0"/>
              <a:t>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1" y="1988840"/>
            <a:ext cx="1872208" cy="1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Structure chimique générale des benzodiazép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11752" y="620688"/>
            <a:ext cx="1908720" cy="1224136"/>
          </a:xfrm>
          <a:prstGeom prst="rect">
            <a:avLst/>
          </a:prstGeom>
          <a:noFill/>
          <a:ln/>
        </p:spPr>
      </p:pic>
      <p:sp>
        <p:nvSpPr>
          <p:cNvPr id="8" name="Rectangle 7"/>
          <p:cNvSpPr/>
          <p:nvPr/>
        </p:nvSpPr>
        <p:spPr>
          <a:xfrm>
            <a:off x="251520" y="32849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Cycle B heptagonal:</a:t>
            </a:r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17032"/>
            <a:ext cx="70567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7596" y="521314"/>
            <a:ext cx="3076252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Relation structure-Activité</a:t>
            </a:r>
          </a:p>
          <a:p>
            <a:pPr algn="ctr"/>
            <a:r>
              <a:rPr lang="fr-FR" sz="1600" b="1" dirty="0" smtClean="0"/>
              <a:t>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013176"/>
            <a:ext cx="3235821" cy="16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85184"/>
            <a:ext cx="3168352" cy="15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84249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636912"/>
            <a:ext cx="777686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/>
              <a:t>Influence de la substitution sur l’activité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3305" y="89692"/>
            <a:ext cx="8856000" cy="410355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LES BENZODIAZÉPINES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27596" y="521314"/>
            <a:ext cx="3076252" cy="407362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 smtClean="0"/>
          </a:p>
          <a:p>
            <a:pPr algn="ctr"/>
            <a:r>
              <a:rPr lang="fr-FR" sz="1600" b="1" dirty="0" smtClean="0"/>
              <a:t>Relation structure-Activité</a:t>
            </a:r>
          </a:p>
          <a:p>
            <a:pPr algn="ctr"/>
            <a:r>
              <a:rPr lang="fr-FR" sz="1600" b="1" dirty="0" smtClean="0"/>
              <a:t> 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1520" y="1556792"/>
            <a:ext cx="8229600" cy="4680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l’activité ↑ avec l’électronégativité: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R7 = N2O=CF3&gt;Br&gt;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&gt;CH3&gt;F&gt;H.</a:t>
            </a: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nitrosés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hypnotiques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nitrazépam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flunitrazépam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ou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antiépileptiques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clonazépam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halogénés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sont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anxiol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ytiques</a:t>
            </a: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R1 = méthyle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l’activité ↑.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R3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groupement </a:t>
            </a: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carboxylique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prodrogue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nécessite une activation pour donner un métabolite actif.</a:t>
            </a:r>
          </a:p>
          <a:p>
            <a:pPr marL="180975" marR="0" lvl="0" indent="-180975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cycle C est un groupement actif,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 suppression induit une perte d’activité (</a:t>
            </a:r>
            <a:r>
              <a:rPr kumimoji="0" lang="fr-FR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Flumazénil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</a:t>
            </a: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 substitution par un </a:t>
            </a:r>
            <a:r>
              <a:rPr kumimoji="0" lang="fr-F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halogéne</a:t>
            </a:r>
            <a: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induit une augmentation de l’activité (F&gt;Cl&gt;H).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fr-F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0" descr="Structure chimique générale des benzodiazép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2564904"/>
            <a:ext cx="3492896" cy="122413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7173</TotalTime>
  <Words>3287</Words>
  <Application>Microsoft Office PowerPoint</Application>
  <PresentationFormat>Affichage à l'écran (4:3)</PresentationFormat>
  <Paragraphs>503</Paragraphs>
  <Slides>39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pc</cp:lastModifiedBy>
  <cp:revision>104</cp:revision>
  <dcterms:created xsi:type="dcterms:W3CDTF">2012-10-26T13:54:55Z</dcterms:created>
  <dcterms:modified xsi:type="dcterms:W3CDTF">2013-12-04T15:02:57Z</dcterms:modified>
</cp:coreProperties>
</file>