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86B46-CA4A-4E3A-A06A-D95DA226B0DF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32D8C-7E12-4CC2-86D9-2FD5180120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32D8C-7E12-4CC2-86D9-2FD5180120B4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736BC-0D23-4C00-9229-7E2214E7507E}" type="datetimeFigureOut">
              <a:rPr lang="fr-FR" smtClean="0"/>
              <a:pPr/>
              <a:t>12/12/2020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74C45-1499-4F41-8A05-17150DA157E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143240" y="357166"/>
            <a:ext cx="4071966" cy="1785949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rtl="1"/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المحاضرة </a:t>
            </a:r>
            <a:r>
              <a:rPr lang="ar-SA" sz="2400" b="1" dirty="0">
                <a:latin typeface="Simplified Arabic" pitchFamily="18" charset="-78"/>
                <a:cs typeface="Simplified Arabic" pitchFamily="18" charset="-78"/>
              </a:rPr>
              <a:t>السادسة</a:t>
            </a:r>
            <a:r>
              <a:rPr lang="fr-FR" sz="2400" dirty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2400" dirty="0">
                <a:latin typeface="Simplified Arabic" pitchFamily="18" charset="-78"/>
                <a:cs typeface="Simplified Arabic" pitchFamily="18" charset="-78"/>
              </a:rPr>
            </a:br>
            <a:r>
              <a:rPr lang="ar-SA" sz="2400" b="1" dirty="0">
                <a:latin typeface="Simplified Arabic" pitchFamily="18" charset="-78"/>
                <a:cs typeface="Simplified Arabic" pitchFamily="18" charset="-78"/>
              </a:rPr>
              <a:t> التنظيم البلدي </a:t>
            </a: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لقانون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2400" b="1" dirty="0" smtClean="0">
                <a:latin typeface="Simplified Arabic" pitchFamily="18" charset="-78"/>
                <a:cs typeface="Simplified Arabic" pitchFamily="18" charset="-78"/>
              </a:rPr>
              <a:t> رقم 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>10/11</a:t>
            </a: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2400" b="1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ودوره </a:t>
            </a:r>
            <a:r>
              <a:rPr lang="ar-SA" sz="2400" b="1" dirty="0">
                <a:latin typeface="Simplified Arabic" pitchFamily="18" charset="-78"/>
                <a:cs typeface="Simplified Arabic" pitchFamily="18" charset="-78"/>
              </a:rPr>
              <a:t>في سياسات التنمية المحلية</a:t>
            </a:r>
            <a:r>
              <a:rPr lang="fr-FR" sz="2400" dirty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2400" dirty="0">
                <a:latin typeface="Simplified Arabic" pitchFamily="18" charset="-78"/>
                <a:cs typeface="Simplified Arabic" pitchFamily="18" charset="-78"/>
              </a:rPr>
            </a:br>
            <a:r>
              <a:rPr lang="ar-DZ" sz="2400" b="1" dirty="0">
                <a:latin typeface="Simplified Arabic" pitchFamily="18" charset="-78"/>
                <a:cs typeface="Simplified Arabic" pitchFamily="18" charset="-78"/>
              </a:rPr>
              <a:t>ــــــــــــــــــــــــــــــــــــــــــــــــــــــــــــــــــ</a:t>
            </a:r>
            <a:r>
              <a:rPr lang="fr-FR" sz="2400" dirty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2400" dirty="0">
                <a:latin typeface="Simplified Arabic" pitchFamily="18" charset="-78"/>
                <a:cs typeface="Simplified Arabic" pitchFamily="18" charset="-78"/>
              </a:rPr>
            </a:br>
            <a:r>
              <a:rPr lang="ar-DZ" sz="2400" b="1" dirty="0">
                <a:latin typeface="Simplified Arabic" pitchFamily="18" charset="-78"/>
                <a:cs typeface="Simplified Arabic" pitchFamily="18" charset="-78"/>
              </a:rPr>
              <a:t>أ.د. بومدين </a:t>
            </a:r>
            <a:r>
              <a:rPr lang="ar-DZ" sz="2400" b="1" dirty="0" err="1">
                <a:latin typeface="Simplified Arabic" pitchFamily="18" charset="-78"/>
                <a:cs typeface="Simplified Arabic" pitchFamily="18" charset="-78"/>
              </a:rPr>
              <a:t>طاشمة</a:t>
            </a:r>
            <a:r>
              <a:rPr lang="fr-FR" sz="2400" dirty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2400" dirty="0">
                <a:latin typeface="Simplified Arabic" pitchFamily="18" charset="-78"/>
                <a:cs typeface="Simplified Arabic" pitchFamily="18" charset="-78"/>
              </a:rPr>
            </a:b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571744"/>
            <a:ext cx="8501122" cy="4143404"/>
          </a:xfrm>
        </p:spPr>
        <p:txBody>
          <a:bodyPr>
            <a:noAutofit/>
          </a:bodyPr>
          <a:lstStyle/>
          <a:p>
            <a:pPr algn="just" rtl="1"/>
            <a:r>
              <a:rPr lang="fr-FR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  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منحت الدساتير الجزائرية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للبلدية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أهمية بالغة،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فهي تشكل الهيئة القاعديـــــــة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والجماعـة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الإقليمية للدولة إضافة إلى تعاملها المباشر مع المواطنين في حل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مشاكلهم. فهــي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بذلك نواة الدولة على المستوى المحلي،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ورمزا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للديمقراطية المتجســدة تشكيــــــــلات مجالسها المحلية المنتخبة من الأحزاب السياسية المتعددة ؛ الأمر الذي يجعلها تتأثـــــــر بكــــل جديد سواء كان سياسيا أو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اقتصاديا.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من هذا المنطلق جاء إصلاح البلدية لعــــــــام 2010 المتمثل في القانون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10/11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الذي حدد بصورة واضحة هيئات البلدية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مجال نشاطها في ظل تجسيد التنمية المحلية على المستوى البلدي . لذا ما هو الشكل التنظيمي الذي أضفــــاه هذا القانون على البلدية ؟ و ما الجديد الذي جاء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به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خلافا للقانون البلدي السابق؟ما هي هيئات البلدية ؟ كيف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تتشكل؟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و في ماذا تتحدد صلاحيات هذه الهيئات على مستــــــوى التنمية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المحليــــــــــــــــــــــــة؟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/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401080" cy="61436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1- </a:t>
            </a:r>
            <a:r>
              <a:rPr lang="ar-SA" sz="2400" u="sng" dirty="0">
                <a:latin typeface="Simplified Arabic" pitchFamily="18" charset="-78"/>
                <a:cs typeface="Simplified Arabic" pitchFamily="18" charset="-78"/>
              </a:rPr>
              <a:t>على مستوى سياسات التهيئة العمرانية </a:t>
            </a:r>
            <a:r>
              <a:rPr lang="ar-SA" sz="2400" u="sng" dirty="0" smtClean="0">
                <a:latin typeface="Simplified Arabic" pitchFamily="18" charset="-78"/>
                <a:cs typeface="Simplified Arabic" pitchFamily="18" charset="-78"/>
              </a:rPr>
              <a:t>والتجهيز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: تتمثل أساسا 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الآتي: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- إعداد المخطـط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للتنمية، القصير،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المتوسط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وطويل المدى،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ثم المصادقة عليه مع مراعاة توافقه مع مخطط الولاية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وأهداف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مخططات التهيئة العمرانية.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- المشاركة في الإجـــراءات المتعلقة بعمليات التهيئة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العمرانية، وفي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هذا الإطار يتعين على البلدية ما يلي :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lvl="0"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التزود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بكل وسائل التعمير المنصوص عليها في القوانين الجاري العمل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بها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. و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إحترام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تخصيصات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الأراضي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قواعد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إستعمالها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. 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السهر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على المراقبة الدائمة لمطابقة عمليات البناء للشروط المحددة في التنظيمات القانونية المعمول بها 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- الموافقــة القبلية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(المسبقة)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على إنشاء أي مشروع في تراب البلدية بإمكانه أن يحتــــوي مخاطر تضر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بالبيئـــــة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. 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المحافظة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على المواقع الطبيعية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والآثار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ذات القيمة التاريخية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حماية الطابع الجمالي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والمعماري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- حماية الأراضـي الزراعية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والمساحات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الخضراء أثناء إقامة المشاريع السكنية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والصناعية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في تراب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- إعداد الأعمال المتعلقة بأشغال تهيئة الهياكل القاعدية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الأجهزة الخاصة بالشبكات التابعة لممتلكات 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وبكل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العمليات الخاصة لتسييرها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صيانتها 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2- </a:t>
            </a:r>
            <a:r>
              <a:rPr lang="ar-SA" sz="2400" u="sng" dirty="0">
                <a:latin typeface="Simplified Arabic" pitchFamily="18" charset="-78"/>
                <a:cs typeface="Simplified Arabic" pitchFamily="18" charset="-78"/>
              </a:rPr>
              <a:t>على مستوى السياسات </a:t>
            </a:r>
            <a:r>
              <a:rPr lang="ar-SA" sz="2400" u="sng" dirty="0" err="1">
                <a:latin typeface="Simplified Arabic" pitchFamily="18" charset="-78"/>
                <a:cs typeface="Simplified Arabic" pitchFamily="18" charset="-78"/>
              </a:rPr>
              <a:t>الإجتماعية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: يظهر لنا دور المجلس الشعبي البلدي في المجال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الإجتماعي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من خلال ثلاث ميادين رئيسية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هي: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الصحة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والتعليم،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السكن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والثقافة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والسياحة.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	أ -</a:t>
            </a:r>
            <a:r>
              <a:rPr lang="ar-SA" sz="2400" u="sng" dirty="0">
                <a:latin typeface="Simplified Arabic" pitchFamily="18" charset="-78"/>
                <a:cs typeface="Simplified Arabic" pitchFamily="18" charset="-78"/>
              </a:rPr>
              <a:t> ميدان سياسات الصحة </a:t>
            </a:r>
            <a:r>
              <a:rPr lang="ar-SA" sz="2400" u="sng" dirty="0" smtClean="0">
                <a:latin typeface="Simplified Arabic" pitchFamily="18" charset="-78"/>
                <a:cs typeface="Simplified Arabic" pitchFamily="18" charset="-78"/>
              </a:rPr>
              <a:t>والتعليم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: تضمنه القانون البلدي في الفصلين الثالث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والرابع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من البــــاب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الثاني، ويمكن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إيجاز صلاحيات البلدية في هذا الإطار فيما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يلي: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- إنجاز مؤسسات التعليم الأساسـي طبقا للمقاييس الوطنية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والخريطة المدرسية،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مع السهر على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صيانتها.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إتخاذ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كافة الإجراءات التي تسمح بتشجيع النقل المدرسي داخل تراب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المبادرة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في مباشرة كل الإجــــراءات التي من شأنها ترقية التعليم من خلال انجاز مؤسسات التعليم الابتدائي طبقا للخريطة المدرسية الوطنية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وصيانتها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بالاضافة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الى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دغم المطاعم المدرسية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وتوفير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وسائل النقل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للتلاميذ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وهو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ما نصت عليه المادة 122 من القانون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11/10.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فيما يخص صلاحيات المجلس الشعبي البلدي في مجال الصحة ،فإن البلدية مكلفة بالمحافظة على الصحة العموميــــة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ومراقبة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النظافة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العمومية،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من خلال إنشاء مكتب بلدي خاص بالوقاية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والنظافة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 تكمن مهمته 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إنشاء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مراكز صحية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وقاعات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للعلاج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وصيانتها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طبقا للمقاييس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الوطنية.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0"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-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مراقبة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عملية توزيع المياه الصالحة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للشرب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وكذا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صرف المياه القذرة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والنفايـــــــــات الجامدة.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0"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-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مكافحة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ناقلات الأمراض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المعدية.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0"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-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نظافة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الأغذية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والأماكن والمؤسسات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المستقبلة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للجمهور.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0"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-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مكافحة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التلوث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وحماية البيئة، وهذا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طبقا لأحكام المادة 124 الناصة علــــى أن البلدية تتكفل بإنشاء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وتوسيع وصيانة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المساحات الخضراء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وكل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أثاث حضري يهدف إلى تحسيـن إطار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الحيـاة،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إضافة إلى السهر على حماية التربة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والموارد المائية، والمساهمـة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استعمالها الأمثل.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9293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ب- </a:t>
            </a:r>
            <a:r>
              <a:rPr lang="ar-SA" sz="2400" u="sng" dirty="0" smtClean="0">
                <a:latin typeface="Simplified Arabic" pitchFamily="18" charset="-78"/>
                <a:cs typeface="Simplified Arabic" pitchFamily="18" charset="-78"/>
              </a:rPr>
              <a:t>ميدان سياسات السكن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: حـــددت المواد من 113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إلى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120 من القانون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11/10،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دور المجلس الشعبي البلدي في ميدان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السكن،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مــــن خلال وضع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مكانزمات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وتقاليد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قد تدفع إلى خلق ثقافة عقارية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عمومية،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هذا الإطار خــــول القانون سابق الذكر للمجلس الشعبي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ورائه البلدية الصلاحيات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التالية: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0"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تشجيع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تأسيس جمعيات السكن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ولجان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الأحياء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وتنظيم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نشاطها من أجل القيام بعمليات حماية العقارات أو الأحياء السكنية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وصيانتها والسعي لتجديدها.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0"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تسهيل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عمل أصحاب المبادرة من خلال وضع تحت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تصرفهم،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التعليمات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القواعــــــد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العمرانية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وكل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المعطيات الخاصة بالعملية المزمع القيام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بها.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0"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المساعدة على ترقية برامج السكن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والمشاركة فيها.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ج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ـ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– </a:t>
            </a:r>
            <a:r>
              <a:rPr lang="ar-SA" sz="2400" u="sng" dirty="0" smtClean="0">
                <a:latin typeface="Simplified Arabic" pitchFamily="18" charset="-78"/>
                <a:cs typeface="Simplified Arabic" pitchFamily="18" charset="-78"/>
              </a:rPr>
              <a:t>ميدان السياسات الثقافية </a:t>
            </a:r>
            <a:r>
              <a:rPr lang="ar-SA" sz="2400" u="sng" dirty="0" smtClean="0">
                <a:latin typeface="Simplified Arabic" pitchFamily="18" charset="-78"/>
                <a:cs typeface="Simplified Arabic" pitchFamily="18" charset="-78"/>
              </a:rPr>
              <a:t>والسياحية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جانــب الثقافـــــة،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يخول للمجلس الشعبي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اتخاذ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كافة الإجراءات الضرورية التي من شأنها دفع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وترقيـــة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الثقافة على مستوى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البلدية، والعمل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على صيانة المراكز الثقافية المتواجدة عبر ترابها في حــدود إمكاناتها المادية، أما الجانب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السياحي،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فإن القانون البلدي أجاز للبلدية أن تبادر بكل إجراء يسمـح لها تشجيع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وتوسيع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قدراتها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السياحية، وتشجيع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المتعاملين المعنيين على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استغلالها.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0" algn="just" rtl="1">
              <a:buNone/>
            </a:pP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5"/>
            <a:ext cx="8229600" cy="435771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وفيما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يخص المجال الرياضي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والترفيهي،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فللبلدية دور كبير في صيانة الهياكــــــــل الرياضية بحسب قدراتها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المالية، وذلك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من خلال تطوير بعث حركة الجمعيات الرياضيــــة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الشبابية، وتخصيص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إعتمادات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مالية معتبرة لإعانتهم ضمن الميزانية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لا ننسى في هذا الصدد الإشارة إلى صلاحيات البلدية في مجال تنظيم الطقــوس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الدينية،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لما تقوم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به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من صيانة للمساجد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والمدارس القرآنية،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بالتنسيق مع نظارة الشــــؤون الدينية بالولاية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كذا الجمعيات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المسجدية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إضافة إلى محافظتها على الممتلكات الدينيـــــــة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المتوزعة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على مستوى تراب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إقليمها.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/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71604" y="285728"/>
            <a:ext cx="5857916" cy="64294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ثانيا- </a:t>
            </a: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هيئات </a:t>
            </a:r>
            <a:r>
              <a:rPr lang="ar-DZ" sz="2400" b="1" dirty="0" smtClean="0">
                <a:latin typeface="Simplified Arabic" pitchFamily="18" charset="-78"/>
                <a:cs typeface="Simplified Arabic" pitchFamily="18" charset="-78"/>
              </a:rPr>
              <a:t>ا</a:t>
            </a: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لبلدية ودورها </a:t>
            </a: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في سياسات التنمية المحلية </a:t>
            </a: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2400" dirty="0" smtClean="0">
                <a:latin typeface="Simplified Arabic" pitchFamily="18" charset="-78"/>
                <a:cs typeface="Simplified Arabic" pitchFamily="18" charset="-78"/>
              </a:rPr>
            </a:b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214422"/>
            <a:ext cx="8401080" cy="53578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/>
              <a:t>            </a:t>
            </a:r>
            <a:r>
              <a:rPr lang="ar-SA" sz="2400" dirty="0" smtClean="0"/>
              <a:t>تتحدد </a:t>
            </a:r>
            <a:r>
              <a:rPr lang="ar-SA" sz="2400" dirty="0" smtClean="0"/>
              <a:t>هذه الهيئات كما سبق ذكره في هيئتين </a:t>
            </a:r>
            <a:r>
              <a:rPr lang="ar-SA" sz="2400" dirty="0" smtClean="0"/>
              <a:t>اثنتين </a:t>
            </a:r>
            <a:r>
              <a:rPr lang="ar-SA" sz="2400" dirty="0" smtClean="0"/>
              <a:t>هما رئيس المجلس الشعبي البلدي </a:t>
            </a:r>
            <a:r>
              <a:rPr lang="ar-SA" sz="2400" dirty="0" smtClean="0"/>
              <a:t>والهيئة </a:t>
            </a:r>
            <a:r>
              <a:rPr lang="ar-SA" sz="2400" dirty="0" smtClean="0"/>
              <a:t>التنفيذية البلدية .</a:t>
            </a:r>
            <a:endParaRPr lang="fr-FR" sz="2400" dirty="0" smtClean="0"/>
          </a:p>
          <a:p>
            <a:pPr algn="just" rtl="1">
              <a:buNone/>
            </a:pPr>
            <a:r>
              <a:rPr lang="ar-DZ" sz="2400" dirty="0" smtClean="0"/>
              <a:t>         </a:t>
            </a:r>
            <a:r>
              <a:rPr lang="ar-SA" sz="2400" dirty="0" smtClean="0"/>
              <a:t>إن </a:t>
            </a:r>
            <a:r>
              <a:rPr lang="ar-SA" sz="2400" dirty="0" smtClean="0"/>
              <a:t>التحدث عن </a:t>
            </a:r>
            <a:r>
              <a:rPr lang="ar-SA" sz="2400" dirty="0" smtClean="0"/>
              <a:t>اختصاصات </a:t>
            </a:r>
            <a:r>
              <a:rPr lang="ar-SA" sz="2400" dirty="0" smtClean="0"/>
              <a:t>المجلس التنفيذي البلدي </a:t>
            </a:r>
            <a:r>
              <a:rPr lang="ar-DZ" sz="2400" dirty="0" err="1" smtClean="0"/>
              <a:t>ال</a:t>
            </a:r>
            <a:r>
              <a:rPr lang="ar-SA" sz="2400" dirty="0" err="1" smtClean="0"/>
              <a:t>تي</a:t>
            </a:r>
            <a:r>
              <a:rPr lang="ar-SA" sz="2400" dirty="0" smtClean="0"/>
              <a:t> </a:t>
            </a:r>
            <a:r>
              <a:rPr lang="ar-SA" sz="2400" dirty="0" smtClean="0"/>
              <a:t>جاء بها قانون البلدية </a:t>
            </a:r>
            <a:r>
              <a:rPr lang="ar-SA" sz="2400" dirty="0" smtClean="0"/>
              <a:t>11/10، من </a:t>
            </a:r>
            <a:r>
              <a:rPr lang="ar-DZ" sz="2400" dirty="0" smtClean="0"/>
              <a:t>جانب </a:t>
            </a:r>
            <a:r>
              <a:rPr lang="ar-SA" sz="2400" dirty="0" smtClean="0"/>
              <a:t>يتعين </a:t>
            </a:r>
            <a:r>
              <a:rPr lang="ar-SA" sz="2400" dirty="0" smtClean="0"/>
              <a:t>التمييز بين </a:t>
            </a:r>
            <a:r>
              <a:rPr lang="ar-SA" sz="2400" dirty="0" smtClean="0"/>
              <a:t>اختصاصات </a:t>
            </a:r>
            <a:r>
              <a:rPr lang="ar-SA" sz="2400" dirty="0" smtClean="0"/>
              <a:t>رئيس المجلس الشعبي البلدي بوصفه سلطة محلية </a:t>
            </a:r>
            <a:r>
              <a:rPr lang="ar-SA" sz="2400" dirty="0" smtClean="0"/>
              <a:t>ووكيلا </a:t>
            </a:r>
            <a:r>
              <a:rPr lang="ar-SA" sz="2400" dirty="0" smtClean="0"/>
              <a:t>عن </a:t>
            </a:r>
            <a:r>
              <a:rPr lang="ar-SA" sz="2400" dirty="0" smtClean="0"/>
              <a:t>البلدية، وما </a:t>
            </a:r>
            <a:r>
              <a:rPr lang="ar-SA" sz="2400" dirty="0" smtClean="0"/>
              <a:t>يترتب عنها من خضوعها للوصاية </a:t>
            </a:r>
            <a:r>
              <a:rPr lang="ar-SA" sz="2400" dirty="0" smtClean="0"/>
              <a:t>الإدارية، </a:t>
            </a:r>
            <a:r>
              <a:rPr lang="ar-SA" sz="2400" dirty="0" smtClean="0"/>
              <a:t>حسب ما تستدعيه أصول القانون </a:t>
            </a:r>
            <a:r>
              <a:rPr lang="ar-SA" sz="2400" dirty="0" smtClean="0"/>
              <a:t>الإداري، ومن </a:t>
            </a:r>
            <a:r>
              <a:rPr lang="ar-SA" sz="2400" dirty="0" smtClean="0"/>
              <a:t>جهة أخرى صلاحياته بوصفه سلطة لعدم التركيز الإداري </a:t>
            </a:r>
            <a:r>
              <a:rPr lang="ar-SA" sz="2400" dirty="0" smtClean="0"/>
              <a:t>(وكيلا </a:t>
            </a:r>
            <a:r>
              <a:rPr lang="ar-SA" sz="2400" dirty="0" smtClean="0"/>
              <a:t>عن </a:t>
            </a:r>
            <a:r>
              <a:rPr lang="ar-SA" sz="2400" dirty="0" smtClean="0"/>
              <a:t>الحكومة)، ويكـون </a:t>
            </a:r>
            <a:r>
              <a:rPr lang="ar-SA" sz="2400" dirty="0" smtClean="0"/>
              <a:t>خاضعا في هذا الشأن للسلطة الرئاسية حسب ما يقتضيه </a:t>
            </a:r>
            <a:r>
              <a:rPr lang="ar-SA" sz="2400" dirty="0" smtClean="0"/>
              <a:t>مبدأي: </a:t>
            </a:r>
            <a:r>
              <a:rPr lang="ar-SA" sz="2400" dirty="0" smtClean="0"/>
              <a:t>السلــم الإداري </a:t>
            </a:r>
            <a:r>
              <a:rPr lang="ar-SA" sz="2400" dirty="0" smtClean="0"/>
              <a:t>وال</a:t>
            </a:r>
            <a:r>
              <a:rPr lang="ar-DZ" sz="2400" dirty="0" smtClean="0"/>
              <a:t>ت</a:t>
            </a:r>
            <a:r>
              <a:rPr lang="ar-SA" sz="2400" dirty="0" smtClean="0"/>
              <a:t>ـدرج الرئاسي.</a:t>
            </a:r>
            <a:endParaRPr lang="fr-FR" sz="2400" dirty="0" smtClean="0"/>
          </a:p>
          <a:p>
            <a:pPr algn="just" rtl="1">
              <a:buNone/>
            </a:pPr>
            <a:r>
              <a:rPr lang="ar-DZ" sz="2400" dirty="0" smtClean="0"/>
              <a:t>         و</a:t>
            </a:r>
            <a:r>
              <a:rPr lang="ar-SA" sz="2400" dirty="0" smtClean="0"/>
              <a:t>من الناحية </a:t>
            </a:r>
            <a:r>
              <a:rPr lang="ar-SA" sz="2400" dirty="0" smtClean="0"/>
              <a:t>التنظيمية يتشكل المجلس التنفيذي من رئيس المجلس الشعبي البلدي يساعده نائب أو </a:t>
            </a:r>
            <a:r>
              <a:rPr lang="ar-SA" sz="2400" dirty="0" smtClean="0"/>
              <a:t>أكثر، </a:t>
            </a:r>
            <a:r>
              <a:rPr lang="ar-SA" sz="2400" dirty="0" smtClean="0"/>
              <a:t>الأمر الذي يوضح وجود نوع مــن </a:t>
            </a:r>
            <a:r>
              <a:rPr lang="ar-SA" sz="2400" dirty="0" smtClean="0"/>
              <a:t>الازدواجية </a:t>
            </a:r>
            <a:r>
              <a:rPr lang="ar-SA" sz="2400" dirty="0" smtClean="0"/>
              <a:t>في وظيفة رئيس المجلس الشعبي </a:t>
            </a:r>
            <a:r>
              <a:rPr lang="ar-SA" sz="2400" dirty="0" smtClean="0"/>
              <a:t>البلدي، </a:t>
            </a:r>
            <a:r>
              <a:rPr lang="ar-SA" sz="2400" dirty="0" smtClean="0"/>
              <a:t>فهو يجمـــــــع إضافة إلى رئاسة الهيئة التنفيذية البلديـــــة ، منصب رئيس المجلس </a:t>
            </a:r>
            <a:r>
              <a:rPr lang="ar-SA" sz="2400" dirty="0" smtClean="0"/>
              <a:t>البلدي، ويتم </a:t>
            </a:r>
            <a:r>
              <a:rPr lang="ar-SA" sz="2400" dirty="0" smtClean="0"/>
              <a:t>تحديد عدد النــواب الممثلين للهيئة التنفيذية البلديــة ، </a:t>
            </a:r>
            <a:r>
              <a:rPr lang="ar-SA" sz="2400" dirty="0" err="1" smtClean="0"/>
              <a:t>إستنادا</a:t>
            </a:r>
            <a:r>
              <a:rPr lang="ar-SA" sz="2400" dirty="0" smtClean="0"/>
              <a:t> للمعايير </a:t>
            </a:r>
            <a:r>
              <a:rPr lang="ar-SA" sz="2400" dirty="0" smtClean="0"/>
              <a:t>والشروط </a:t>
            </a:r>
            <a:r>
              <a:rPr lang="ar-SA" sz="2400" dirty="0" smtClean="0"/>
              <a:t>المحددة في المادة 69 من القانون البلدي </a:t>
            </a:r>
            <a:r>
              <a:rPr lang="ar-SA" sz="2400" dirty="0" smtClean="0"/>
              <a:t>11/10</a:t>
            </a:r>
            <a:r>
              <a:rPr lang="ar-DZ" sz="2400" dirty="0" smtClean="0"/>
              <a:t>.</a:t>
            </a:r>
            <a:endParaRPr lang="fr-FR" sz="2400" dirty="0" smtClean="0"/>
          </a:p>
          <a:p>
            <a:pPr algn="just" rtl="1">
              <a:buNone/>
            </a:pPr>
            <a:endParaRPr lang="fr-F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223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يحصر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القانون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عدد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هؤلاء النواب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كالآتــــي: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نائبان (02) بالنسبة للمجالس الشعبية البلدية المتكونة من 07 إلى 09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أعضاء.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ثلاثة نواب بالنسبة للمجالس الشعبية البلدية المتكونة من 11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عضو.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أربعة نواب بالنسبة للمجالس الشعبية البلدية المتكونة من 15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عضو.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خمسة نواب بالنسبة للمجالس الشعبية البلدية المتكونة من 23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عضو.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ستة نواب بالنسبة للمجالس الشعبية البلدية التي بها أكثر من33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عضو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وعليـه، وكقاعدة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عامة فإن المجلس التنفيذي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جهــاز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جماعي يتألف من رئيس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ن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واب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لـه،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يمارسون المهام التنفيذية للبلدية لمدة زمنية تساوي العهدة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الانتخابية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المخولة قانونا للمجلـس الشعبي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والمقدرة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بخمسة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سنوات.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الحالات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العادية،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من هذا المنطلق قــد يتساءل السائل عن طبيعة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ودور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هذا المجلس التنفيذي البلدي في التنمية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المحليــــة؟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الحديث عن دور المجلس التنفيذي البلدي في بلورة القرار التنمـــــــوي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المحلي،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يخوضنا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للتكلم عن صلاحيات رئيس المجلس الشعبي البلدي في هذا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المجال،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مـــــــن بـــاب كون هذا الأخير رئيسا للمجلس التنفيذي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وهو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بذلك يضطلع بمجموعـــة من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الاختصاصات.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428604"/>
            <a:ext cx="8401080" cy="621510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SA" sz="2400" u="sng" dirty="0" smtClean="0">
                <a:latin typeface="Simplified Arabic" pitchFamily="18" charset="-78"/>
                <a:cs typeface="Simplified Arabic" pitchFamily="18" charset="-78"/>
              </a:rPr>
              <a:t>- رئيس المجلس الشعبي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: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يمثل الهيئة الثانية 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البلديــة،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يتم تعيينه من ضمن أسماء القائمة التي نالت أغلبية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المقاعد، وينصب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مدة ثمانية أيام الــتي تلي تاريخ الإعلان عن نتائج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الإنتخابات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 ويعين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لنفس العهدة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الإنتخابية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الخاصة بالمجلس الشعبي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المقدرة بخمسة (05)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سنوات.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كما أنه يشترط في سحب الثقة من رئيس المجلس توفر نصاب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موافقـــــة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3/2 أعضاء نفس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المجلس،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عن طريق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الإقتراع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العلني.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تتحدد صلاحيــــات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رئيس المجلس الشعبي البلدي في إطار ما يعرف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بالإزدواج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الوظيفي،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فهــو يتصرف في بعض الأحيان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كممثلا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للبلدية، وأحيانا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أخرى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بإسم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الدولة.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 - </a:t>
            </a:r>
            <a:r>
              <a:rPr lang="ar-SA" sz="2400" u="sng" dirty="0" err="1" smtClean="0">
                <a:latin typeface="Simplified Arabic" pitchFamily="18" charset="-78"/>
                <a:cs typeface="Simplified Arabic" pitchFamily="18" charset="-78"/>
              </a:rPr>
              <a:t>إختصاصاته</a:t>
            </a:r>
            <a:r>
              <a:rPr lang="ar-SA" sz="2400" u="sng" dirty="0" smtClean="0">
                <a:latin typeface="Simplified Arabic" pitchFamily="18" charset="-78"/>
                <a:cs typeface="Simplified Arabic" pitchFamily="18" charset="-78"/>
              </a:rPr>
              <a:t> بصفته ممثلا </a:t>
            </a:r>
            <a:r>
              <a:rPr lang="ar-SA" sz="2400" u="sng" dirty="0" smtClean="0">
                <a:latin typeface="Simplified Arabic" pitchFamily="18" charset="-78"/>
                <a:cs typeface="Simplified Arabic" pitchFamily="18" charset="-78"/>
              </a:rPr>
              <a:t>للبلدية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: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قد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أقر القانون البلدي 11/10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المادتان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77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78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يمثل رئيس المجلس البلدية في كل التظاهرات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والاحتفالات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الرسمية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وكذا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كل أعمال الحياة المدنية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والإدارية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نطــــاق التنظيمات المعمول بها في هذا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الشأن. وفي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نفس السياق جاءت المادة 82 من نفـــس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القانون،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لتخول للرئيس حق القيام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بإسم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وتحت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مراقبة المجلس بجميع الأعمال الخاصة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والهادفة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إلى المحافظة على الأموال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والحقوق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التي تتكون منها ثروة 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وإيراداتها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علـــى النحو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التالي: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14357"/>
            <a:ext cx="8229600" cy="50006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تسيير إيرادات 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والإذن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بالإنفاق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ومتابعة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تطور مالية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إبرام عقود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اقتناء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الأملاك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وعقود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بيعها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وقبول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الهبات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والوصايا والصفقــات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أو الإيجارات 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إبرام المناقصات أو المزايدات الخاصة بأشغال 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ومراقبة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حسن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تنفيذها،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إتخاذ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كل القرارات الموقفة للتقادم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والإسقاط،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التقاضي أمام القضاء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بإسم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ولفائدتها،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مع الأخذ بعين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الإعتبار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مضمون المـــــادة 82 من القانون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11/10،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المحافظة على الحقوق العقارية الثابتة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والمنقولة،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التي هي ملك للبلدية بما في ذلك حـــــق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الشفعة،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توظيف عمال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البلدية، وتعيينهم وتسييرهم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وفقا للشروط المنصوص عليها في القوانــين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والتنظيمات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المعمول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بها،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بالإضافة إلى ممارسته السلطة السلمية عليهم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7223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ب- </a:t>
            </a:r>
            <a:r>
              <a:rPr lang="ar-SA" sz="2400" b="1" u="sng" dirty="0" err="1" smtClean="0">
                <a:latin typeface="Simplified Arabic" pitchFamily="18" charset="-78"/>
                <a:cs typeface="Simplified Arabic" pitchFamily="18" charset="-78"/>
              </a:rPr>
              <a:t>إختصاصاته</a:t>
            </a:r>
            <a:r>
              <a:rPr lang="ar-SA" sz="2400" b="1" u="sng" dirty="0" smtClean="0">
                <a:latin typeface="Simplified Arabic" pitchFamily="18" charset="-78"/>
                <a:cs typeface="Simplified Arabic" pitchFamily="18" charset="-78"/>
              </a:rPr>
              <a:t> بصفته وكيلا عن الدولة </a:t>
            </a:r>
            <a:r>
              <a:rPr lang="ar-SA" sz="2400" b="1" u="sng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b="1" u="sng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b="1" u="sng" dirty="0" smtClean="0">
                <a:latin typeface="Simplified Arabic" pitchFamily="18" charset="-78"/>
                <a:cs typeface="Simplified Arabic" pitchFamily="18" charset="-78"/>
              </a:rPr>
              <a:t>الحكومة</a:t>
            </a: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: </a:t>
            </a:r>
            <a:endParaRPr lang="fr-FR" sz="24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إن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إعتبار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رئيس المجلس الشعبي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وكيلا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الدولة،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يجعله تابعا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وتحت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السلطة السلمية للوالي في معظم المهام التي لها علاقة بالدولة كالأمن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والسيـــادة؛ وهي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الصفة التي أكدتها المادة 85 من القانون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11/10،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حيث أعلنت صراحة أن رئيس المجلس الشعبي البلدي ممثلا للدولة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والحكومة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على مستوى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البلدية، وهو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تصريح ترتب عنه منح لرئيس المجلس الشعبي البلدي صفتا ضابط الحالة المدنية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وضابط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الشرطة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القضائية، وكل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ما يتعلق بمجالات الضبط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الإداري.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بصفته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ضابط الحالة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المدنية،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خول له القانون البلدي مهمة القيام بإحصـــاء سنوي لفئات المواطنين المعنيين بالخدمة الوطنية المولودين في البلدية أو المقيمين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بها، وضبــط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بطاقة الخدمة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الوطنية، وبهذه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الصفة كذلك يشهر عقود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الزواج؛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كما يجوز أثناء ممارسته لهذه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لمهمة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تفويــض تحت مسؤوليته أي نائب أو موظـــــــف بالبلدية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لاستلام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تصريحات الولادة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والزواج وكذا الوفاة،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إضافة إلى تسجيل جميع الوثائــــق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والأحكام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القضائية في سجلات الحالة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المدنيـة،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تحرير وتسليم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جميع الوثائق الخاصة بالتصـريحات المتعلقة بالمواضيع السابقة على شرط أن يرسل للإعلام قرار التفويض إلى الوالي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والنائـب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العام لدى مجلس القضاء المختص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إقليميا.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1504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لقد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نصت المادة الأولى من قانون11/10 على أن البلدية هي الجماعة الإقليميـــــــة الأساسية ، تتمتع بالشخصية المعنوية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والإستقلال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المالي،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يتم إنشاؤها طبقا لقانون يصـــدره البرلمان ، تتميز بإقليم جغرافي محدد ،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إسم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و مركز،كما أن تغيـير تسمية أي بلدية أو تعديل حدودها أو نقل مقرها لا يتم إلا وفق مرسوم تنفيذي يتخذ بنـــــــــاءا على تقرير من وزير الداخلية  ، يصدر بدوره بعد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إستطلاع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رأي الوالي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كذا المجلس الشعبي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الولائي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الذيـــــــن يشرفان على الولاية التي تتواجد بها هذه البلدية 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هذا الإطار تتشكل البلدية حسب المادة 15 من القانون 11/10  من هيئة مداولة  تتمثـــــل في المجلـــــــــس الشعبي البلدي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هو أساس البلدية ، لما يمثله من رمز التعبير عن الديمقراطية محليا ،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سبيـلا لمشاركة المواطن في تسيير شؤونه العمومية المحلية؛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هيئات إدارية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لاتركيزية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تنحصر في رئيس المجلس الشعبي البلدي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الهيئة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التنفيدية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البلدية التي يرأسها هدا الأخير،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بالاصافة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الى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ادارة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ينشطها الأمين العام للبلدية تحت سلطة رئيس المجلس الشعبي البلدي .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وعليـه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لابد من معرفة طبيعة هذه الأجهزة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هو الدور الذي تلعبه في مجال التنمية المحلية على مستــــــوى إقليم البلدية ؟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بصفته ضابط الشرطة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القضائية،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فقد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عترف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له قانون الإجراءات الجزائيــــــــة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الجزائري،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بصفة الضبطية القضائية التي تعطيه حق البحث عن مرتكبي المخالفات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وإحالتهم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على القضاء بعد تحرير محاضر بشأن المخالفات التي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إرتكبوها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وبشأن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التكفل بمسؤولية الضبط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الإداري، وهي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مهمة تسند للسلطات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العامــة  والهيئات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التابعة للدولة قصد المحافظة على الأمن العمومي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الآداب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السكينــة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العامة، ومنع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كل نشاط يمس بهم؛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وقد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أدرجها قانون البلدية 11/10 حين تحدث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عــــن الاختصاصات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الممنوحة لرئيس المجلس الشعبي البلدي تحت سلطة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الوالي،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المتمثلة أساســا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فــي: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نشر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وتنفيذ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القوانين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والتنظيمات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عبر تراب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السهر على حسن النظام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والأمن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العامين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والنظافة العمومية،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السهر على تنفيذ إجراءات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الاحتياط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 الوقاية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والتدخل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فيما يخص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الإسعافات.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78647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بالإضافة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إلى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ذلك،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فإن رئيس المجلس الشعبي البلـــدي يتولى جميع المهام الخصوصية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المنوطة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به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 كاتخاذ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جميع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الاحتياطات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الضرورية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وجميع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التدابير الوقائية لضمان سلامة الأشخاص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والأموال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الأماكن العمومية التي يمكن أن تعـــــــــرف حدوث حريق أو نكبة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ما؛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أما في حالة ظهور الخطر الجسيم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والداهم،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يسهر رئيس المجلس الشعبي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ويلتزم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تنفيذ كل التدابير الأمنية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المتاحة،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حسب ما تقتضيه الظروف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مـع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إعلام الوالي بها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فورا. وفي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هذا الصدد يحق لرئيس المجلس الشعبي البلدي إصدار قرار بهدم كل المبانـي السكنية المخالفة للمقاييس القانونية للبناء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تشكل خطرا على حياة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المواطنـين.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ولتسهيل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عمل رئيس المجلس الشعبي البلدي في مجال الضبــط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الإداري، والمحافظة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على النظام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العام،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خولت له المادة 93 من القانون البلدي ممارســة صلاحياته المتعلقة بالأمن على هيئة الشرطة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هذه الأخيرة صدر بشأنها مرسوم تنفيـــذي رقم 93/207 مؤرخ في 22/09/1993 يتضمن كيفية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تطبيقها،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مجال إنشاء سلك شرطـة البلدية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تحديد مهامها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وكيفية عملها،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كما أن هناك إمكانية طلب تدخل قوات الشرطة أو الدرك الوطني المختصة إقليميا في حالة ما رأى رئيس المجلس الشعبي البلدي ضرورة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ذلك.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1436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الدارس لقانون البلدية الجديد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11/10،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يلاحظ من الناحية النظرية حرص المشرع الجزائري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والسلطة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الحاكمة على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إحترام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حقوق المواطن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وحريته.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تأكيدا لما تضمنه دستور 1996 المعدل سنة 2008،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وهذا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من خلال ما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إحتوته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المادة 94 من القانون البلدي في إطار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إختصاصات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رئيس المجلس الشعبي البلدي دائما في الميدان الأمني ، حيث نجده يقوم بما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يلي: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المحافظة على النظام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وسلامة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الأشخاص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الممتلكات،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المحافظة على حسن النظام في جميع الأماكن العمومية التي يجري فيها تجمع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الأشخاص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DZ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السهر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على نظافة العمارات وسهولة السير في الشوارع والساحات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والطرق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العمومية،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معاقبة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كل شخص يمس بالراحة العمومية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وكل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الأعمال مخلة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بها،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إتخاذ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الإحتياطات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والتدابير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الضرورية لمكافحة الأمراض المعدية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والوقاية منها،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القضاء على الحيوانات المعدية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والمضرة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DZ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السهر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على نظافة المواد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الإستهلاكية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المعروضة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للبيع،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تأمين نظام الجنائز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والمقابر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طبقا للعادات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وتبعا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لمختلف الشرائع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الدينية،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السهر على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إحترام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المقاييس القانونية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والتعليمات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مجال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التعمير.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0007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إنطلاقا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من كل ما تقدم حول الهيئة التنفيذية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يمكن أن نسجل عدة ملاحظات هامة ، أولاها تمس عملية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إختيار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رئيس المجلس التنفيذي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فبالنظر إلى المادة 65 من قانون البلدية11/10 يعين متصدر القائمة التي نالت أغلبية المقاعد بالمجلس الشعبي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وفي حالة تساوي الأصوات يفوز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المترشح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الأصغر سنا؛ غير أن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الاشكال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قد يحدث في حالة عدم تحقيق الأغلبية وهنا نجد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الاجابة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في المادة 80 من قانون الانتخابات الجديد12/01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نصت على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إمكانية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تقديم كل قائمة حازت على 35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%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من عدد مقاعد المجلس الشعبي البلدي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مترشحا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لرئاسة هدا الأخير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حالة عدم حصول أي قائمة فائزة على النسبة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المذكورة أ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ع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لاه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يمكن لجميع القوائم تقديم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مترشح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أين يكون الانتخاب سري حيث يعلن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المترشح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 الذي حاز الأغلبية المطلقة للأصوات رئيسا للمجلس الشعبي البلدي، وفي حالة عدم تحقيق هده الأغلبية ينظم دور انتخابي ثان بين المرشحين الدين احتلا المرتبة الأولى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الثانية ويعلن المتر شح الذي يتحصل على أغلبية الأصوات فائزا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ادا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ما تساوت أصوات المرشحين يصبح منصب رئاسة المجلس للأصغر سنا ، وهو الحل الذي لجأت إليه السلطة الحاكمة في الانتخابات المحلية الأخيرة بتاريخ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29/11/2012؛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بعد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أن ظهرت أزمة في تعيين رئيس المجلس الشعبي البلدي لأكثر من 1000 بلدية. 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الملاحظة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الأخرى،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فإنهـــــــــــا تتعلق بعلاقـــــــة رئيس المجلس الشعبي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وأعضاء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المجلس التنفيذي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إذ المتمعن في معظم مواد قانون 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الحالي،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يجـــــــد رئيس المجلــــس الشعبي البلدي هو المحور الذي يرتكز عليه عمل البلدية في مختلف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الميادين،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إنه الجهاز الوحيد الذي ينفرد بحق اتخاذ قرارات بلدية لتجسيد الصلاحيات التي ذكرنـــــاها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سابقا،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بالنظر إلى ما أدرجه هذا القانون في مادتيه 96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97؛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بشأن صلاحية الرئيس في إصدار قرارات تستهدف الأمر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بإتخاذ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إجراءات محلية خاصة بالأشيـاء التي يخضعها القانون لمراقبته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وسلطته،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بالإضافة إلى إعادة نشر القوانين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والتنظيمـــــــــات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المتصلة بالأمن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وتذكير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المواطنين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بإحترامها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و كذلك تطبيق مداولة المجلس الشعبي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هذه الحالة لا تكون القرارات المتخذة نافذة إلا بعد عرضها على المعنيين كلما تضمنت أحكاما عامة عن طريق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النشر، وفي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حالات أخرى عن طريق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الإشعار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الفردي،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أين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يــ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تم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تدوين هذه القرارات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والمداولات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 السجل البلدي المخصص لهذا الغرض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والمدرج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ضمـن نشرة العقود الإدارية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البلدية؛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ثم ترسل على الفور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للوالي. 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9"/>
            <a:ext cx="8229600" cy="400052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استنادا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للمادة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99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فإن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تنفيذ القرارات البلدية المتضمنة التنظيمات العامة لا يتم إلا </a:t>
            </a:r>
            <a:r>
              <a:rPr lang="ar-SA" sz="2400" smtClean="0">
                <a:latin typeface="Simplified Arabic" pitchFamily="18" charset="-78"/>
                <a:cs typeface="Simplified Arabic" pitchFamily="18" charset="-78"/>
              </a:rPr>
              <a:t>بعد </a:t>
            </a:r>
            <a:r>
              <a:rPr lang="ar-SA" sz="2400" smtClean="0">
                <a:latin typeface="Simplified Arabic" pitchFamily="18" charset="-78"/>
                <a:cs typeface="Simplified Arabic" pitchFamily="18" charset="-78"/>
              </a:rPr>
              <a:t>انقضاء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شهر كامل من تاريخ إرسالها إلى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الوالي،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لترك متسع من الوقت يسمــــــــح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للوالي-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رأى أن هذا القرار يخالف القانون- أن يلغيه بقرار ولائي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مسبب؛ وفي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حالة  ما كان لهذا القرار البلدي أثر على النظام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العام،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يطلب الوالي من رئيس المجلس الشعبي البلدي تعليق تنفيذه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مؤقتا،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دون المساس بالحق المخول لهذا الأخير في حالة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الاستعجال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قصد تنفيــذ القرارات البلدية فورا بإذن من الوالي تطبيقا لأحكام المادة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المذكورة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أعلاه.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الختام يمكن القول بأن القانون البلدي الأخير كان أكثر دقة في تحديد دور 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وهيئاتها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المختلفة على صعيد رسم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وتنفي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ذ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وتقويم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السياسات التنموية المحلية.</a:t>
            </a:r>
            <a:endParaRPr lang="fr-FR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4294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أولا - </a:t>
            </a:r>
            <a:r>
              <a:rPr lang="ar-SA" sz="2400" u="sng" dirty="0">
                <a:latin typeface="Simplified Arabic" pitchFamily="18" charset="-78"/>
                <a:cs typeface="Simplified Arabic" pitchFamily="18" charset="-78"/>
              </a:rPr>
              <a:t>الهيئات اللامركزية للبلدية </a:t>
            </a:r>
            <a:r>
              <a:rPr lang="ar-SA" sz="2400" u="sng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u="sng" dirty="0">
                <a:latin typeface="Simplified Arabic" pitchFamily="18" charset="-78"/>
                <a:cs typeface="Simplified Arabic" pitchFamily="18" charset="-78"/>
              </a:rPr>
              <a:t> دورها في التنمية المحلية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: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إن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إقرار الهيئات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اللامركزية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كشريــــك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رئيسي للدولة في بلورة البرنامـج التنموي المحلي لم يكن وليد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الصدفة،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بل كان نتيجة منطقية لما عرفته الإدارة المحلية الجزائريــــة من تطور منذ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الاستقلال،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في سعيها المتواصل من أجل إحقاق تنمية محلية شاملة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وفعالة،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خاصة على مستوى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البلديات. وتتمثل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هذه الهيئات اللامركزية البلديـة في المجلس الشعبي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فكيف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يتشكل؟ وما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هي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إختصاصاته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التنموية؟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u="sng" dirty="0">
                <a:latin typeface="Simplified Arabic" pitchFamily="18" charset="-78"/>
                <a:cs typeface="Simplified Arabic" pitchFamily="18" charset="-78"/>
              </a:rPr>
              <a:t>أ- المجلس الشعبي </a:t>
            </a:r>
            <a:r>
              <a:rPr lang="ar-SA" sz="2400" u="sng" dirty="0" smtClean="0">
                <a:latin typeface="Simplified Arabic" pitchFamily="18" charset="-78"/>
                <a:cs typeface="Simplified Arabic" pitchFamily="18" charset="-78"/>
              </a:rPr>
              <a:t>البلدي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: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يعتـــــبر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أحد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الهيئات المحلية المكلفة بإدارة البلدية إلى جانب هيئة تنفيذية يترأسها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رئيسه. وهو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جهاز للمداولة يتشكل من نـواب ينتخبهم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مواطنو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البلدية،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يتراوح عددهم بين 07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33 عضو على حسب الكثافة السكانيـــــــة لكل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بلدية.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يجتمع المجلس في دورة عادية كل شهرين على أن لا تتعد مدة كل دورة خمسة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أيام، وفي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دورات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استثنائية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بطلـــب من رئيسه أو ثلثي أعضائه أو بطلب من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الوالي،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حيث يقوم رئيس المجلس الشعبي البلــــــــــــــــدي بإرسال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الإستدعاءات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إلى أعضاء المجلس بغرض الحضور لجلسات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الدورة، والملاحـــــــظ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الاجتماعات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لا تتم بعد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الإستدعاء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الأول إلا إذا حضرها الأغلبية المطلقة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للأعضاء، وفي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حالة عدم تحقيق هذا النصاب، ترسل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إستدعاء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ثاني بفارق زمني بينهما يقدر بخمسة أيام على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الأقل، وبعـــد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ه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ذ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الإستدعاء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يعقد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الاجتماع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مهما كان عدد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الحاضرين.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0072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تكون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جلسات المجلس علنية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ويسمح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للمواطنين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حضـــــورها،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ما عدى في حالتين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إثنين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يحق للمجلس الشعبي البلدي معالجتها في جلسات مغلقة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وهما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: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- فحص حالات المنتخبين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الإنضباطية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- فحص المسائل المرتبطة بالأمن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والمحافظة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على النظام العمومي 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وبعــــــــد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نهاية كل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جلسة،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تعلق نتائجها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ومستخلص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محضرها باستثناء تلك المتعلقة بالنظام العام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الحالات التأديبية ، في مكان مخصص مسبقا لنشر الإعلانـــــات بمقر البلدية ، خلال الأيام الثمانية التي تلي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إنعقاد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الجلسة،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قصد إعلام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المواطن.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أما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مجال نظامه الداخلي ، للمجلس الشعبي البلدي الحق في تشكيــــــــل عن طريق مداولات لجانا دائمة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أخرى مؤقتة ، يعهد لها معالجة القضايا المختلفة التي تهم البلديــــة في الجانب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الإجتماعي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، الثقافي ، الشؤون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الإقتصادية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و الماليــــة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وكـــــذا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التهيئـــــة العمرانية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التعمير ، على أن يراعي في تشكيل تلك اللجان ضمان تمثيلا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نسبيايعكـــــــس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المكونات السياسية للمجلس غير أن الجديد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الدي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جاء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به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القانون تحديد عدد اللجان الدائمة  المسموح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به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بالتوازي مع عدد سكان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والدي حصر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ـ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أي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العددـ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ما بين ثلاث كحد أدنى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وخمسة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كأقصى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حد.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وبشأن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مداولات المجلس الشعبي البلدي ، حدد القانون 11/10 طرق سيرها فـــــي المواد الواقعة بين المادة 52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المادة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61،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حيــــث أكد على ضرورة تحرير محاضــر المداولات باللغة العربية بالإضافة إلى إجراءات الموافقة على المداولة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والتسجيل والمصادقة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عليهـــا من السلطة الوصية المتمثلة في رئيس الدائرة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والوالي.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في إطار ما يعرف بالرقابة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الوصائية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علــى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الأعمال،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فمبدئيا المداولات التي يتخذها المجلس الشعبي البلدي تصبح عملية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ومطبقـة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ضمنيا في حدود 21 يوم من تاريخ إيداعها لدى السلطة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الوصية.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غير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تمة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مداولات يفرض القانون البلدي حصولها على المصادقة بصفة صريحــــــة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ومسبقة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لتنفيذها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"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Approbation </a:t>
            </a:r>
            <a:r>
              <a:rPr lang="fr-FR" sz="2400" dirty="0">
                <a:latin typeface="Simplified Arabic" pitchFamily="18" charset="-78"/>
                <a:cs typeface="Simplified Arabic" pitchFamily="18" charset="-78"/>
              </a:rPr>
              <a:t>préalable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expresse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"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من طرف الوالي لما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تكتس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ي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مواضيعها من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أهمية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DZ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تتمثل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الآتي: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	- الميزانيات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والمحاسبات.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قبول الهبات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الوصايا الأجنبية،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اتفاقيات التوأمة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التنازل عن الأملاك العقارية للبلدية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	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وهنا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ينبغي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الاشارة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بأن المشرع الجزائري أسقط المداولات التي تتعلق  بإحداث مصالح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مؤسسات عمومية بلدية  والتي نص عليها القانون البلدي 90/08.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3579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أمـــــا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فيما يخص حالات حل المجلس الشعبي البلدي فهي تدخل فيما يعرف بالرقابة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الوصائية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على المجلس ككل ، إذ أكدت المادة 47 من قانون البلدية11/10 ، أن إجـراء الحل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التجديد في آن واحد يتم عـن طريق صدور مرسوم رئاسي يتخذ في مجلس الوزراء ، بناءا على تقرير من وزيــــــر الداخلية ،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في هذه الحالة يعين الوالي مجلس بلدي مؤقت يتكون من متصرف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اداري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و مساعدين للتكفل بتسيير شؤون البلدية لغاية تنصيب المجلس الشعبي البلدي الجديد ، 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بشـأن نظام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إنتخابات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أعضاء المجلس الشعبي البلدي ، حدد القانون 12/01 على أن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إنتخابهـم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يتم عن طريق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الإقتراع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النسبي على القائمة ،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يكون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الإقتراع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عام ، سري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ومباشر،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ينتخب هؤلاء لمدة 05 سنوات من قبل جميع سكان البلدية المسجلــين في القوائم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الإنتخابية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.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علــــــــى أن تجري هذه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الإنتخابات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في حدود مدة ثلاثة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(03)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أشهر قبل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إنقضاء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المدة النيابية القائمة ، حيــــث يتم توزيع مقاعد المجلس الشعبي البلدي بين القوائم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بالتناسب،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حسب عدد الأصـــــــوات التي حصلت عليها كل قائمة ، مع تطبيق قاعدة الباقي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الأقوى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وللإشارة فإنه تمنع من العضويـة في المجلس كل القوائم التي لم تستطع التحصل على نسبـــــــــــة 07 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>%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على الأقل من عدد الأصوات المعـــــــبر عنها، ويحتسب في عملية التوزيع أسلوب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329642" cy="60007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المعامل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الانتخابي،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الـــذي يمثل حاصل قسمة عدد الأصوات المعبر عنها في كل دائرة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انتخابية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على عدد المقاعــد المطلوب شغلها ضمن نفس الدائرة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الانتخابية،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وبعد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الانتهاء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من توزيع المقاعد على القوائم التي حصلت على المعامل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الانتخابي،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ترتب الأصوات الباقية المحصل عليها من طرف القوائم الفائزة بمقاعد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والأصوات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التي تحصلت عليها القوائم غير الفائزة بمقاعد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وذلك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حسب أهمية عدد الأصوات التي حصل عليها كل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منها. وتتم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بعدها عملية توزيع ما تبقى من مقاعد حسـب هذا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التصويت.</a:t>
            </a:r>
            <a:endParaRPr lang="ar-DZ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ويخضع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الترشيح 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الانتخابات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البلدية لكل مواطن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إستوفى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الشروط المنصوص عليها في قانون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الانتخابات،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كـأن يكون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ناخبا،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يبلغ عمره 23 سنة يوم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الاقتراع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حيث نسجل تقليصا بسنتين عن السن المطلوب في قانون الانتخاب السابق الأمر 97/07، كما يتمتـع بكل حقوقه المدنية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السياسية،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كما أعطى للناخب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المترشح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حرية في أن يدخل المنافسة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الانتخابية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ضمن قائمة حـزب سياسي أو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كمترشح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حر مع تحقيق بعض الشروط في الحالة الأخيرة كحصوله على توقيـع 05 </a:t>
            </a:r>
            <a:r>
              <a:rPr lang="fr-FR" sz="2400" dirty="0">
                <a:latin typeface="Simplified Arabic" pitchFamily="18" charset="-78"/>
                <a:cs typeface="Simplified Arabic" pitchFamily="18" charset="-78"/>
              </a:rPr>
              <a:t>%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على الأقل من هيئة الناخبين للدائرة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الانتخابية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المترشح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فيها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على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أن لا يقل عدد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التوقيعات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عن150 كحد أدنى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و1000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امضاء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كأقصى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حد. وهو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عكس ما كـان موجودا في الأمر 97/07 أين حددت النسبة ب:10</a:t>
            </a:r>
            <a:r>
              <a:rPr lang="fr-FR" sz="2400" dirty="0">
                <a:latin typeface="Simplified Arabic" pitchFamily="18" charset="-78"/>
                <a:cs typeface="Simplified Arabic" pitchFamily="18" charset="-78"/>
              </a:rPr>
              <a:t>%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215238" cy="72547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ب- </a:t>
            </a:r>
            <a:r>
              <a:rPr lang="ar-SA" sz="2400" b="1" dirty="0" err="1" smtClean="0">
                <a:latin typeface="Simplified Arabic" pitchFamily="18" charset="-78"/>
                <a:cs typeface="Simplified Arabic" pitchFamily="18" charset="-78"/>
              </a:rPr>
              <a:t>إختصاصات</a:t>
            </a:r>
            <a:r>
              <a:rPr lang="ar-SA" sz="2400" b="1" dirty="0" smtClean="0">
                <a:latin typeface="Simplified Arabic" pitchFamily="18" charset="-78"/>
                <a:cs typeface="Simplified Arabic" pitchFamily="18" charset="-78"/>
              </a:rPr>
              <a:t> المجلس الشعبي البلدي في سياسات التنمية المحلية :</a:t>
            </a:r>
            <a:r>
              <a:rPr lang="fr-FR" sz="24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fr-FR" sz="2400" dirty="0" smtClean="0">
                <a:latin typeface="Simplified Arabic" pitchFamily="18" charset="-78"/>
                <a:cs typeface="Simplified Arabic" pitchFamily="18" charset="-78"/>
              </a:rPr>
            </a:b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يتجلى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دور المجلس الشعبي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ومن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ورائه البلدية في السياسة التنمويـة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المحلية،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من خلال مختلف البرامج المسندة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إليه، والمتمثلـة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بالخصوص 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موافاة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السلطة المركزية بمختلف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الاقتراحات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خاصة ببرنامج نفقات التجهيز المحلي الذي يسمح بإنجاز مختلف الأنشطة : كتزويد المياه الصالحة للشرب ،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تطهيرها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كذا بناء السكــن الريفي ،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ما ينبغي الإشارة له بأن تمويل هذه البرامج لم يكن على عاتق البلديات بل على حســاب ميزانية الدولة . للتذكير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إحتوى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هذا البرنامج الذي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انطلق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في تطبيقه سنة 1970 علـــــــى مستويات ثــلاث :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 - تنميـــــة الصناعــــــات المحلية بهدف تشجيـع الصناعــــات المصغـــرة (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التقليدية، السياحية،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المعدنية ...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إلخ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).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ب- تزويد المواطنين بالمياه الصالحة للشرب بعد تطهيرها 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ج - تنمية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الاقتصاد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الريفي 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لا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س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يم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في مجال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استصلاح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الأراضي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الفلاحية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وتربية المواشي.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إن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ما يلاحظ على هذا البرنامج عدم نجاحه أثناء التطبيق الميداني نظرا للظرف الذي وجد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فيه، والذي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ميزه وجود أغلبية البلديات لا يملك رؤساؤها أو أعضاؤها أدنى مستوى يؤهلهم لمتابعة تلك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البرامج،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الأمر الذي أقر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وبحتمية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كبــــيرة ضرورة إدخال إصلاح على صلاحيات البلدية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ومن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ورائها المجالس المحلية المنتخبة ،فجاء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مثاق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البلدية لعام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1966،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أعقبه بعد ذلك بسنة قانون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بلدي،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هذا الأخير الذي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إن ربط البلديــــــــــــة بدورها في التنمية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الاجتماعية والاقتصادية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على المستوى المحلي،فإنه قد أوكل ذلك للمجلس الشعبي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البلدي، باعتباره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الهيئة الأولى على مستوى البلديــة كجهــاز للمداولة 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وهيئة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رئيس المجلس الشعبي البلدي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كوكيلا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عن الدولة على المستوى البلدي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وكـــــذا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ممثلا للبلدية في معاملاتها اليومية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وعلاقاتها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مع الأطراف الأخرى،بمعنى أن رئيس المجلس،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مسؤولا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أمام المجلس الشعبي البلدي الممثل لسكان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البلدية،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ومن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جهة ثانية يكون </a:t>
            </a:r>
            <a:r>
              <a:rPr lang="ar-SA" sz="2400" dirty="0" err="1">
                <a:latin typeface="Simplified Arabic" pitchFamily="18" charset="-78"/>
                <a:cs typeface="Simplified Arabic" pitchFamily="18" charset="-78"/>
              </a:rPr>
              <a:t>مسؤولا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أمام الوصايا الممثلة أساسا 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الــوالي. وهو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نفــــس منطــــق تنظيــــم السلطـــــات الذي جاء </a:t>
            </a:r>
            <a:r>
              <a:rPr lang="ar-DZ" sz="2400" dirty="0" err="1" smtClean="0">
                <a:latin typeface="Simplified Arabic" pitchFamily="18" charset="-78"/>
                <a:cs typeface="Simplified Arabic" pitchFamily="18" charset="-78"/>
              </a:rPr>
              <a:t>ب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ه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قانون الإصلاح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</a:t>
            </a: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الجديــــــد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.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       </a:t>
            </a:r>
            <a:r>
              <a:rPr lang="ar-SA" sz="2400" dirty="0" err="1" smtClean="0">
                <a:latin typeface="Simplified Arabic" pitchFamily="18" charset="-78"/>
                <a:cs typeface="Simplified Arabic" pitchFamily="18" charset="-78"/>
              </a:rPr>
              <a:t>إنطلاقـــــا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من كل ما تقدم يتحدد دور المجلس الشعبي البلدي في مجال التنمية المحلية ( تنمية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البلدية)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على ثلاثة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مستويات: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buNone/>
            </a:pP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3882</Words>
  <Application>Microsoft Office PowerPoint</Application>
  <PresentationFormat>Affichage à l'écran (4:3)</PresentationFormat>
  <Paragraphs>99</Paragraphs>
  <Slides>25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Thème Office</vt:lpstr>
      <vt:lpstr> المحاضرة السادسة  التنظيم البلدي لقانون  رقم 10/11  ودوره في سياسات التنمية المحلية ــــــــــــــــــــــــــــــــــــــــــــــــــــــــــــــــــ أ.د. بومدين طاشمة </vt:lpstr>
      <vt:lpstr>Diapositive 2</vt:lpstr>
      <vt:lpstr>Diapositive 3</vt:lpstr>
      <vt:lpstr>Diapositive 4</vt:lpstr>
      <vt:lpstr>Diapositive 5</vt:lpstr>
      <vt:lpstr>Diapositive 6</vt:lpstr>
      <vt:lpstr>Diapositive 7</vt:lpstr>
      <vt:lpstr>ب- إختصاصات المجلس الشعبي البلدي في سياسات التنمية المحلية : </vt:lpstr>
      <vt:lpstr>Diapositive 9</vt:lpstr>
      <vt:lpstr>Diapositive 10</vt:lpstr>
      <vt:lpstr>Diapositive 11</vt:lpstr>
      <vt:lpstr>Diapositive 12</vt:lpstr>
      <vt:lpstr>Diapositive 13</vt:lpstr>
      <vt:lpstr>Diapositive 14</vt:lpstr>
      <vt:lpstr>ثانيا- هيئات البلدية ودورها في سياسات التنمية المحلية   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السادسة  التنظيم البلدي لقانون  رقم 10/11  ودوره في سياسات التنمية المحلية ــــــــــــــــــــــــــــــــــــــــــــــــــــــــــــــــــ أ.د. بومدين طاشمة</dc:title>
  <dc:creator>dell</dc:creator>
  <cp:lastModifiedBy>dell</cp:lastModifiedBy>
  <cp:revision>19</cp:revision>
  <dcterms:created xsi:type="dcterms:W3CDTF">2020-12-12T16:21:34Z</dcterms:created>
  <dcterms:modified xsi:type="dcterms:W3CDTF">2020-12-12T18:51:24Z</dcterms:modified>
</cp:coreProperties>
</file>