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2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image" Target="../media/image-15-5.png"/><Relationship Id="rId6" Type="http://schemas.openxmlformats.org/officeDocument/2006/relationships/slideLayout" Target="../slideLayouts/slideLayout16.xml"/><Relationship Id="rId7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image" Target="../media/image-18-5.png"/><Relationship Id="rId6" Type="http://schemas.openxmlformats.org/officeDocument/2006/relationships/slideLayout" Target="../slideLayouts/slideLayout19.xml"/><Relationship Id="rId7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slideLayout" Target="../slideLayouts/slideLayout20.xml"/><Relationship Id="rId7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slideLayout" Target="../slideLayouts/slideLayout10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12121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Marketing Strategies in the Education Sector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888224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 education sector is evolving rapidly, with marketing playing an increasingly important role in attracting and retaining students. This presentation explores key marketing strategies and trends for educational institutions.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5707380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44" y="5715000"/>
            <a:ext cx="367665" cy="36766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40287" y="5689521"/>
            <a:ext cx="1832491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spc="-38" kern="0" dirty="0">
                <a:solidFill>
                  <a:srgbClr val="272525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Djazia CHIB</a:t>
            </a: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85787"/>
            <a:ext cx="825769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Blogging and Thought Leadership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7880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Establish a Schedule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379357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Consistently publish blog posts to build an audience and improve search engine visibility.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357813" y="37880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Diverse Topics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57813" y="4379357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Cover a range of subjects including faculty research, industry trends, and student life experiences.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877901" y="37880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Engage with Readers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7901" y="4379357"/>
            <a:ext cx="39285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Respond to comments and questions to foster a sense of community and showcase support for students.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90995"/>
            <a:ext cx="787360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Case Studies and Success Stories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473762"/>
            <a:ext cx="4078962" cy="25209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2938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Graduate Impact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789414"/>
            <a:ext cx="40789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Share stories of graduates who have made significant impacts in their fields, demonstrating the value of your programs.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59" y="2473762"/>
            <a:ext cx="4078962" cy="25209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75659" y="52938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Student Achievements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75659" y="5789414"/>
            <a:ext cx="40789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Highlight current students' accomplishments in research, competitions, or community service.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595" y="2473762"/>
            <a:ext cx="4079081" cy="25210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52939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Alumni Network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5789533"/>
            <a:ext cx="4079081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Showcase the strength of your alumni network and how it benefits graduates in their careers.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198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4968" y="546021"/>
            <a:ext cx="7754064" cy="11680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spc="-7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Innovative Marketing Techniques in Education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94968" y="2235160"/>
            <a:ext cx="446723" cy="446723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78193" y="2283321"/>
            <a:ext cx="28027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340168" y="2235160"/>
            <a:ext cx="2954179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spc="-3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Virtual Reality Campus Tours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340168" y="2646164"/>
            <a:ext cx="7108865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Offer immersive VR experiences to give prospective students a realistic feel for the campus environment.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694968" y="3703320"/>
            <a:ext cx="446723" cy="446723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78193" y="3751481"/>
            <a:ext cx="28027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340168" y="3703320"/>
            <a:ext cx="3228142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spc="-3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Augmented Reality Information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340168" y="4114324"/>
            <a:ext cx="7108865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Use AR to provide additional information about campus facilities and programs during real tours.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94968" y="5171480"/>
            <a:ext cx="446723" cy="446723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78193" y="5219640"/>
            <a:ext cx="28027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1340168" y="5171480"/>
            <a:ext cx="2336006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spc="-3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Gamification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340168" y="5582483"/>
            <a:ext cx="7108865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interactive games or quizzes to engage prospective students and make learning about your institution fun.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694968" y="6639639"/>
            <a:ext cx="446723" cy="446723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78193" y="6687800"/>
            <a:ext cx="280273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0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340168" y="6639639"/>
            <a:ext cx="2402562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spc="-3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Personalized Marketing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1340168" y="7050643"/>
            <a:ext cx="7108865" cy="635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Utilize data analytics to deliver tailored content and recommendations to individual prospects.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7133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738" y="3310771"/>
            <a:ext cx="8462605" cy="638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spc="-80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Virtual Reality and Augmented Reality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59738" y="5251490"/>
            <a:ext cx="3033593" cy="217051"/>
          </a:xfrm>
          <a:prstGeom prst="roundRect">
            <a:avLst>
              <a:gd name="adj" fmla="val 4200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59738" y="5794058"/>
            <a:ext cx="2553653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Virtual Campus Tours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59738" y="6243399"/>
            <a:ext cx="3033593" cy="1388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Create immersive 3D tours of your campus, allowing prospective students to explore from anywhere in the world.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118848" y="4925854"/>
            <a:ext cx="3033593" cy="217051"/>
          </a:xfrm>
          <a:prstGeom prst="roundRect">
            <a:avLst>
              <a:gd name="adj" fmla="val 4200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118848" y="5468422"/>
            <a:ext cx="3033593" cy="638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Interactive Course Previews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118848" y="6236970"/>
            <a:ext cx="3033593" cy="1388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Offer VR experiences that give students a taste of what it's like to attend classes in different programs.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477958" y="4600218"/>
            <a:ext cx="3033593" cy="217051"/>
          </a:xfrm>
          <a:prstGeom prst="roundRect">
            <a:avLst>
              <a:gd name="adj" fmla="val 4200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477958" y="5142786"/>
            <a:ext cx="2752844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AR Information Overlays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7477958" y="5592128"/>
            <a:ext cx="3033593" cy="1388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AR apps that provide additional information about campus buildings and facilities during in-person tours.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10837069" y="4274701"/>
            <a:ext cx="3033593" cy="217051"/>
          </a:xfrm>
          <a:prstGeom prst="roundRect">
            <a:avLst>
              <a:gd name="adj" fmla="val 42004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837069" y="4817269"/>
            <a:ext cx="2553653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Virtual Open Days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0837069" y="5266611"/>
            <a:ext cx="3033593" cy="1388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Host VR open days where prospective students can interact with faculty and current students in a virtual environment.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69974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928" y="3293626"/>
            <a:ext cx="8178403" cy="635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spc="-80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Gamification in Education Marketing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55928" y="4252793"/>
            <a:ext cx="6451283" cy="1585317"/>
          </a:xfrm>
          <a:prstGeom prst="roundRect">
            <a:avLst>
              <a:gd name="adj" fmla="val 5722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9527" y="4476393"/>
            <a:ext cx="25409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Interactive Quizzes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79527" y="4923472"/>
            <a:ext cx="6004084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Create fun quizzes about your institution or academic programs to engage prospective students.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423190" y="4252793"/>
            <a:ext cx="6451283" cy="1585317"/>
          </a:xfrm>
          <a:prstGeom prst="roundRect">
            <a:avLst>
              <a:gd name="adj" fmla="val 5722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46789" y="4476393"/>
            <a:ext cx="26671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Virtual Scavenger Hunts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646789" y="4923472"/>
            <a:ext cx="6004084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online scavenger hunts that encourage students to explore your website and learn about your offerings.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55928" y="6054090"/>
            <a:ext cx="6451283" cy="1585317"/>
          </a:xfrm>
          <a:prstGeom prst="roundRect">
            <a:avLst>
              <a:gd name="adj" fmla="val 5722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79527" y="6277689"/>
            <a:ext cx="25409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Rewards Programs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79527" y="6724769"/>
            <a:ext cx="6004084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Implement a points system for engagement with your marketing content, offering prizes or exclusive content.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423190" y="6054090"/>
            <a:ext cx="6451283" cy="1585317"/>
          </a:xfrm>
          <a:prstGeom prst="roundRect">
            <a:avLst>
              <a:gd name="adj" fmla="val 5722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46789" y="6277689"/>
            <a:ext cx="254091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Simulation Games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646789" y="6724769"/>
            <a:ext cx="6004084" cy="69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Create games that simulate the college experience or career paths related to your programs.</a:t>
            </a:r>
            <a:endParaRPr lang="en-US" sz="1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7701" y="893326"/>
            <a:ext cx="10420588" cy="552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spc="-70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Building Brand Awareness for Educational Institutions</a:t>
            </a:r>
            <a:endParaRPr lang="en-US" sz="3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7321" y="1821775"/>
            <a:ext cx="1318141" cy="106537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54291" y="2320885"/>
            <a:ext cx="264200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050" spc="-3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4833342" y="2009656"/>
            <a:ext cx="2210753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Consistent Messaging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4833342" y="2398752"/>
            <a:ext cx="4484489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spc="-30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Maintain a unified brand voice across all marketing channels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4692372" y="2901077"/>
            <a:ext cx="9233416" cy="11430"/>
          </a:xfrm>
          <a:prstGeom prst="roundRect">
            <a:avLst>
              <a:gd name="adj" fmla="val 690522"/>
            </a:avLst>
          </a:prstGeom>
          <a:solidFill>
            <a:srgbClr val="DABADD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191" y="2934057"/>
            <a:ext cx="2636282" cy="106537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54172" y="3301603"/>
            <a:ext cx="264200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050" spc="-3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050" dirty="0"/>
          </a:p>
        </p:txBody>
      </p:sp>
      <p:sp>
        <p:nvSpPr>
          <p:cNvPr id="10" name="Text 6"/>
          <p:cNvSpPr/>
          <p:nvPr/>
        </p:nvSpPr>
        <p:spPr>
          <a:xfrm>
            <a:off x="5492353" y="3121938"/>
            <a:ext cx="2210753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Visual Identity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5492353" y="3511034"/>
            <a:ext cx="4073247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spc="-30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strong, recognizable visual branding elements</a:t>
            </a:r>
            <a:endParaRPr lang="en-US" sz="1450" dirty="0"/>
          </a:p>
        </p:txBody>
      </p:sp>
      <p:sp>
        <p:nvSpPr>
          <p:cNvPr id="12" name="Shape 8"/>
          <p:cNvSpPr/>
          <p:nvPr/>
        </p:nvSpPr>
        <p:spPr>
          <a:xfrm>
            <a:off x="5351383" y="4013359"/>
            <a:ext cx="8574405" cy="11430"/>
          </a:xfrm>
          <a:prstGeom prst="roundRect">
            <a:avLst>
              <a:gd name="adj" fmla="val 690522"/>
            </a:avLst>
          </a:prstGeom>
          <a:solidFill>
            <a:srgbClr val="DABADD"/>
          </a:solidFill>
          <a:ln/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061" y="4046339"/>
            <a:ext cx="3954542" cy="106537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854172" y="4413885"/>
            <a:ext cx="264200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050" spc="-3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050" dirty="0"/>
          </a:p>
        </p:txBody>
      </p:sp>
      <p:sp>
        <p:nvSpPr>
          <p:cNvPr id="15" name="Text 10"/>
          <p:cNvSpPr/>
          <p:nvPr/>
        </p:nvSpPr>
        <p:spPr>
          <a:xfrm>
            <a:off x="6151483" y="4234220"/>
            <a:ext cx="2210753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Storytelling</a:t>
            </a:r>
            <a:endParaRPr lang="en-US" sz="1700" dirty="0"/>
          </a:p>
        </p:txBody>
      </p:sp>
      <p:sp>
        <p:nvSpPr>
          <p:cNvPr id="16" name="Text 11"/>
          <p:cNvSpPr/>
          <p:nvPr/>
        </p:nvSpPr>
        <p:spPr>
          <a:xfrm>
            <a:off x="6151483" y="4623316"/>
            <a:ext cx="4421267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spc="-30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Share compelling narratives about your institution's impact</a:t>
            </a:r>
            <a:endParaRPr lang="en-US" sz="1450" dirty="0"/>
          </a:p>
        </p:txBody>
      </p:sp>
      <p:sp>
        <p:nvSpPr>
          <p:cNvPr id="17" name="Shape 12"/>
          <p:cNvSpPr/>
          <p:nvPr/>
        </p:nvSpPr>
        <p:spPr>
          <a:xfrm>
            <a:off x="6010513" y="5125641"/>
            <a:ext cx="7915275" cy="11430"/>
          </a:xfrm>
          <a:prstGeom prst="roundRect">
            <a:avLst>
              <a:gd name="adj" fmla="val 690522"/>
            </a:avLst>
          </a:prstGeom>
          <a:solidFill>
            <a:srgbClr val="DABADD"/>
          </a:solidFill>
          <a:ln/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050" y="5158621"/>
            <a:ext cx="5272683" cy="106537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854291" y="5526167"/>
            <a:ext cx="264200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050" spc="-3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050" dirty="0"/>
          </a:p>
        </p:txBody>
      </p:sp>
      <p:sp>
        <p:nvSpPr>
          <p:cNvPr id="20" name="Text 14"/>
          <p:cNvSpPr/>
          <p:nvPr/>
        </p:nvSpPr>
        <p:spPr>
          <a:xfrm>
            <a:off x="6810613" y="5346502"/>
            <a:ext cx="2390775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Community Engagement</a:t>
            </a:r>
            <a:endParaRPr lang="en-US" sz="1700" dirty="0"/>
          </a:p>
        </p:txBody>
      </p:sp>
      <p:sp>
        <p:nvSpPr>
          <p:cNvPr id="21" name="Text 15"/>
          <p:cNvSpPr/>
          <p:nvPr/>
        </p:nvSpPr>
        <p:spPr>
          <a:xfrm>
            <a:off x="6810613" y="5735598"/>
            <a:ext cx="4703564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spc="-30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Participate in and contribute to local and industry communities</a:t>
            </a:r>
            <a:endParaRPr lang="en-US" sz="1450" dirty="0"/>
          </a:p>
        </p:txBody>
      </p:sp>
      <p:sp>
        <p:nvSpPr>
          <p:cNvPr id="22" name="Shape 16"/>
          <p:cNvSpPr/>
          <p:nvPr/>
        </p:nvSpPr>
        <p:spPr>
          <a:xfrm>
            <a:off x="6669643" y="6237923"/>
            <a:ext cx="7256145" cy="11430"/>
          </a:xfrm>
          <a:prstGeom prst="roundRect">
            <a:avLst>
              <a:gd name="adj" fmla="val 690522"/>
            </a:avLst>
          </a:prstGeom>
          <a:solidFill>
            <a:srgbClr val="DABADD"/>
          </a:solidFill>
          <a:ln/>
        </p:spPr>
      </p:sp>
      <p:pic>
        <p:nvPicPr>
          <p:cNvPr id="2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920" y="6270903"/>
            <a:ext cx="6590824" cy="1065371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3854172" y="6638449"/>
            <a:ext cx="264200" cy="330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300"/>
              </a:lnSpc>
              <a:buNone/>
            </a:pPr>
            <a:r>
              <a:rPr lang="en-US" sz="2050" spc="-37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5</a:t>
            </a:r>
            <a:endParaRPr lang="en-US" sz="2050" dirty="0"/>
          </a:p>
        </p:txBody>
      </p:sp>
      <p:sp>
        <p:nvSpPr>
          <p:cNvPr id="25" name="Text 18"/>
          <p:cNvSpPr/>
          <p:nvPr/>
        </p:nvSpPr>
        <p:spPr>
          <a:xfrm>
            <a:off x="7469624" y="6458783"/>
            <a:ext cx="2210753" cy="2763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Quality Education</a:t>
            </a:r>
            <a:endParaRPr lang="en-US" sz="1700" dirty="0"/>
          </a:p>
        </p:txBody>
      </p:sp>
      <p:sp>
        <p:nvSpPr>
          <p:cNvPr id="26" name="Text 19"/>
          <p:cNvSpPr/>
          <p:nvPr/>
        </p:nvSpPr>
        <p:spPr>
          <a:xfrm>
            <a:off x="7469624" y="6847880"/>
            <a:ext cx="5658564" cy="300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spc="-30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Deliver exceptional educational experiences as the foundation of your brand</a:t>
            </a:r>
            <a:endParaRPr lang="en-US" sz="14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2925" y="426601"/>
            <a:ext cx="10082808" cy="456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50" spc="-57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Measuring the Effectiveness of Education Marketing Campaigns</a:t>
            </a:r>
            <a:endParaRPr lang="en-US" sz="28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925" y="1193125"/>
            <a:ext cx="13544550" cy="75848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42925" y="8952548"/>
            <a:ext cx="13544550" cy="248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Key Performance Indicators (KPIs) help measure the success of marketing efforts. Regularly analyzing these metrics allows for data-driven decision-making and strategy refinement.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81401"/>
            <a:ext cx="1137820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Ethical Considerations in Education Marketing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13336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37974" y="319135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615559" y="31333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Transparency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615559" y="3628906"/>
            <a:ext cx="338089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Be honest and clear about program offerings, costs, and outcomes.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5235773" y="313336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336024" y="319135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6013609" y="313336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Privacy Protection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6013609" y="3628906"/>
            <a:ext cx="338089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Respect and safeguard student information in all marketing activities.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33823" y="313336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9734074" y="319135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10411658" y="3133368"/>
            <a:ext cx="302323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Accurate Representation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411658" y="3628906"/>
            <a:ext cx="338089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Avoid exaggeration or misleading claims about programs or success rates.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837724" y="5286494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37974" y="5344478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1615559" y="528649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Inclusive Marketing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1615559" y="5782032"/>
            <a:ext cx="557998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Ensure marketing materials represent and appeal to a diverse student body.</a:t>
            </a:r>
            <a:endParaRPr lang="en-US" sz="1850" dirty="0"/>
          </a:p>
        </p:txBody>
      </p:sp>
      <p:sp>
        <p:nvSpPr>
          <p:cNvPr id="19" name="Shape 17"/>
          <p:cNvSpPr/>
          <p:nvPr/>
        </p:nvSpPr>
        <p:spPr>
          <a:xfrm>
            <a:off x="7434858" y="5286494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535108" y="5344478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5</a:t>
            </a:r>
            <a:endParaRPr lang="en-US" sz="2650" dirty="0"/>
          </a:p>
        </p:txBody>
      </p:sp>
      <p:sp>
        <p:nvSpPr>
          <p:cNvPr id="21" name="Text 19"/>
          <p:cNvSpPr/>
          <p:nvPr/>
        </p:nvSpPr>
        <p:spPr>
          <a:xfrm>
            <a:off x="8212693" y="5286494"/>
            <a:ext cx="287452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Regulatory Compliance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8212693" y="5782032"/>
            <a:ext cx="557998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Adhere to all relevant laws and regulations governing education marketing.</a:t>
            </a:r>
            <a:endParaRPr lang="en-US" sz="18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12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7206" y="574238"/>
            <a:ext cx="7682389" cy="1228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00"/>
              </a:lnSpc>
              <a:buNone/>
            </a:pPr>
            <a:r>
              <a:rPr lang="en-US" sz="3850" spc="-77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Future Trends in Education Marketing</a:t>
            </a:r>
            <a:endParaRPr lang="en-US" sz="38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206" y="2115622"/>
            <a:ext cx="1044059" cy="151780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74399" y="2324338"/>
            <a:ext cx="2963228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AI-Powered Personalization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574399" y="2756535"/>
            <a:ext cx="6325195" cy="668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Using artificial intelligence to create tailored experiences for prospective students.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206" y="3633430"/>
            <a:ext cx="1044059" cy="125289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74399" y="3842147"/>
            <a:ext cx="280904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Voice Search Optimization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574399" y="4274344"/>
            <a:ext cx="6325195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Adapting content for voice-activated devices and search queries.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206" y="4886325"/>
            <a:ext cx="1044059" cy="151780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74399" y="5095042"/>
            <a:ext cx="3310057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Virtual Events and Experiences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574399" y="5527238"/>
            <a:ext cx="6325195" cy="668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Expanding the use of virtual and augmented reality for campus tours and open days.</a:t>
            </a:r>
            <a:endParaRPr lang="en-US" sz="16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206" y="6404134"/>
            <a:ext cx="1044059" cy="125289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74399" y="6612850"/>
            <a:ext cx="2456736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spc="-39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Micro-Credentials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7574399" y="7045047"/>
            <a:ext cx="6325195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Marketing shorter, specialized courses to meet evolving workforce needs.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791075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Integrating Marketing Strategies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761053" y="2852023"/>
            <a:ext cx="292810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Omnichannel Approach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Create a seamless experience across all marketing channels</a:t>
            </a:r>
            <a:endParaRPr lang="en-US" sz="18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31706" y="3342680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9941243" y="24443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Data-Driven Decisions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41243" y="293989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Use analytics to inform and refine marketing strategies</a:t>
            </a:r>
            <a:endParaRPr lang="en-US" sz="18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878604" y="3079790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800" dirty="0"/>
          </a:p>
        </p:txBody>
      </p:sp>
      <p:sp>
        <p:nvSpPr>
          <p:cNvPr id="11" name="Text 7"/>
          <p:cNvSpPr/>
          <p:nvPr/>
        </p:nvSpPr>
        <p:spPr>
          <a:xfrm>
            <a:off x="10061019" y="4075390"/>
            <a:ext cx="288917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Personalization at Scale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0061019" y="4570928"/>
            <a:ext cx="373165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Tailor content and communications to individual prospects</a:t>
            </a:r>
            <a:endParaRPr lang="en-US" sz="18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699421" y="4755118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800" dirty="0"/>
          </a:p>
        </p:txBody>
      </p:sp>
      <p:sp>
        <p:nvSpPr>
          <p:cNvPr id="15" name="Text 10"/>
          <p:cNvSpPr/>
          <p:nvPr/>
        </p:nvSpPr>
        <p:spPr>
          <a:xfrm>
            <a:off x="9941243" y="5706427"/>
            <a:ext cx="307919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Continuous Optimization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9941243" y="6201966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Regularly test and improve marketing tactics</a:t>
            </a:r>
            <a:endParaRPr lang="en-US" sz="18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59729" y="6053376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800" dirty="0"/>
          </a:p>
        </p:txBody>
      </p:sp>
      <p:sp>
        <p:nvSpPr>
          <p:cNvPr id="19" name="Text 13"/>
          <p:cNvSpPr/>
          <p:nvPr/>
        </p:nvSpPr>
        <p:spPr>
          <a:xfrm>
            <a:off x="837724" y="5122664"/>
            <a:ext cx="3851434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Cross-Departmental Collaboration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837724" y="597015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Align marketing efforts with admissions, academics, and alumni relations</a:t>
            </a:r>
            <a:endParaRPr lang="en-US" sz="1850" dirty="0"/>
          </a:p>
        </p:txBody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5710952" y="5180409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5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930968"/>
            <a:ext cx="958000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Introduction to Marketing in Education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526315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37974" y="532114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615559" y="5263158"/>
            <a:ext cx="307979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Importance of Marketing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615559" y="5758696"/>
            <a:ext cx="3380899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Marketing has become the cornerstone for educational institutions to achieve recruitment goals and retain students.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235773" y="526315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336024" y="532114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6013609" y="52631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Unique Aspects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013609" y="5758696"/>
            <a:ext cx="3380899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Educational marketing is unique as the student is both the consumer and a partner in the product.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9633823" y="5263158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734074" y="5321141"/>
            <a:ext cx="337899" cy="422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spc="-5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411658" y="52631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Goals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411658" y="5758696"/>
            <a:ext cx="3380899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Key goals include increasing enrollment, marketing programs and services, and creating job opportunities for graduates.</a:t>
            </a:r>
            <a:endParaRPr lang="en-US" sz="18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96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5099" y="3464362"/>
            <a:ext cx="10983516" cy="668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50"/>
              </a:lnSpc>
              <a:buNone/>
            </a:pPr>
            <a:r>
              <a:rPr lang="en-US" sz="4200" spc="-8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Conclusion: The Future of Education Marketing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95099" y="4728805"/>
            <a:ext cx="511135" cy="511135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90290" y="4783872"/>
            <a:ext cx="320635" cy="400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spc="-5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533406" y="4728805"/>
            <a:ext cx="2672596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Embrace Technology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533406" y="5199102"/>
            <a:ext cx="5668208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Stay ahead of the curve by adopting innovative marketing technologies and platforms.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786" y="4728805"/>
            <a:ext cx="511135" cy="511135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23976" y="4783872"/>
            <a:ext cx="320635" cy="400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spc="-5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8167092" y="4728805"/>
            <a:ext cx="2672596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Focus on Value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8167092" y="5199102"/>
            <a:ext cx="5668208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Emphasize the unique value proposition of your educational offerings in all marketing efforts.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5099" y="6408539"/>
            <a:ext cx="511135" cy="511135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90290" y="6463605"/>
            <a:ext cx="320635" cy="400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spc="-5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1"/>
          <p:cNvSpPr/>
          <p:nvPr/>
        </p:nvSpPr>
        <p:spPr>
          <a:xfrm>
            <a:off x="1533406" y="6408539"/>
            <a:ext cx="2672596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Build Relationships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533406" y="6878836"/>
            <a:ext cx="5668208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Prioritize building long-term relationships with students, from prospect to alumni.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7428786" y="6408539"/>
            <a:ext cx="511135" cy="511135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7523976" y="6463605"/>
            <a:ext cx="320635" cy="400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spc="-51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8167092" y="6408539"/>
            <a:ext cx="2672596" cy="334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100" spc="-4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Adapt and Evolve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8167092" y="6878836"/>
            <a:ext cx="5668208" cy="726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Continuously refine marketing strategies based on data, trends, and student feedback.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94215"/>
            <a:ext cx="904220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Understanding the Education Market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59652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Diverse Audience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187785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 education market includes a diverse range of students, from schooling and preschool groups to adult learners seeking to upskill.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357813" y="359652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Geographical Factors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57813" y="4187785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Students may come from the local neighborhood or from far away for special programs or funding opportunities.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877901" y="359652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Cultural Differences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7901" y="4187785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Even within the same age group, there can be significant cultural differences in how people perceive educational products and services.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9237" y="439341"/>
            <a:ext cx="4298156" cy="469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00"/>
              </a:lnSpc>
              <a:buNone/>
            </a:pPr>
            <a:r>
              <a:rPr lang="en-US" sz="2950" spc="-5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Demographics and Trends</a:t>
            </a:r>
            <a:endParaRPr lang="en-US" sz="29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237" y="1228844"/>
            <a:ext cx="13511927" cy="737639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2567821" y="8635722"/>
            <a:ext cx="159782" cy="159782"/>
          </a:xfrm>
          <a:prstGeom prst="roundRect">
            <a:avLst>
              <a:gd name="adj" fmla="val 11446"/>
            </a:avLst>
          </a:prstGeom>
          <a:solidFill>
            <a:srgbClr val="3D0B41"/>
          </a:solidFill>
          <a:ln/>
        </p:spPr>
      </p:sp>
      <p:sp>
        <p:nvSpPr>
          <p:cNvPr id="5" name="Text 2"/>
          <p:cNvSpPr/>
          <p:nvPr/>
        </p:nvSpPr>
        <p:spPr>
          <a:xfrm>
            <a:off x="2788563" y="8635722"/>
            <a:ext cx="351115" cy="159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250" spc="-2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18-24</a:t>
            </a:r>
            <a:endParaRPr lang="en-US" sz="1250" dirty="0"/>
          </a:p>
        </p:txBody>
      </p:sp>
      <p:sp>
        <p:nvSpPr>
          <p:cNvPr id="6" name="Shape 3"/>
          <p:cNvSpPr/>
          <p:nvPr/>
        </p:nvSpPr>
        <p:spPr>
          <a:xfrm>
            <a:off x="4296370" y="8635722"/>
            <a:ext cx="159782" cy="159782"/>
          </a:xfrm>
          <a:prstGeom prst="roundRect">
            <a:avLst>
              <a:gd name="adj" fmla="val 11446"/>
            </a:avLst>
          </a:prstGeom>
          <a:solidFill>
            <a:srgbClr val="781781"/>
          </a:solidFill>
          <a:ln/>
        </p:spPr>
      </p:sp>
      <p:sp>
        <p:nvSpPr>
          <p:cNvPr id="7" name="Text 4"/>
          <p:cNvSpPr/>
          <p:nvPr/>
        </p:nvSpPr>
        <p:spPr>
          <a:xfrm>
            <a:off x="4517112" y="8635722"/>
            <a:ext cx="351115" cy="159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250" spc="-2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25-34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7029212" y="8635722"/>
            <a:ext cx="159782" cy="159782"/>
          </a:xfrm>
          <a:prstGeom prst="roundRect">
            <a:avLst>
              <a:gd name="adj" fmla="val 11446"/>
            </a:avLst>
          </a:prstGeom>
          <a:solidFill>
            <a:srgbClr val="B422C1"/>
          </a:solidFill>
          <a:ln/>
        </p:spPr>
      </p:sp>
      <p:sp>
        <p:nvSpPr>
          <p:cNvPr id="9" name="Text 6"/>
          <p:cNvSpPr/>
          <p:nvPr/>
        </p:nvSpPr>
        <p:spPr>
          <a:xfrm>
            <a:off x="7249954" y="8635722"/>
            <a:ext cx="351115" cy="159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250" spc="-2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35-44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9762053" y="8635722"/>
            <a:ext cx="159782" cy="159782"/>
          </a:xfrm>
          <a:prstGeom prst="roundRect">
            <a:avLst>
              <a:gd name="adj" fmla="val 11446"/>
            </a:avLst>
          </a:prstGeom>
          <a:solidFill>
            <a:srgbClr val="D44FE0"/>
          </a:solidFill>
          <a:ln/>
        </p:spPr>
      </p:sp>
      <p:sp>
        <p:nvSpPr>
          <p:cNvPr id="11" name="Text 8"/>
          <p:cNvSpPr/>
          <p:nvPr/>
        </p:nvSpPr>
        <p:spPr>
          <a:xfrm>
            <a:off x="9982795" y="8635722"/>
            <a:ext cx="351115" cy="159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250" spc="-2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45-54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11490603" y="8635722"/>
            <a:ext cx="159782" cy="159782"/>
          </a:xfrm>
          <a:prstGeom prst="roundRect">
            <a:avLst>
              <a:gd name="adj" fmla="val 11446"/>
            </a:avLst>
          </a:prstGeom>
          <a:solidFill>
            <a:srgbClr val="E48FEB"/>
          </a:solidFill>
          <a:ln/>
        </p:spPr>
      </p:sp>
      <p:sp>
        <p:nvSpPr>
          <p:cNvPr id="13" name="Text 10"/>
          <p:cNvSpPr/>
          <p:nvPr/>
        </p:nvSpPr>
        <p:spPr>
          <a:xfrm>
            <a:off x="11711345" y="8635722"/>
            <a:ext cx="228481" cy="159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250" spc="-2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55+</a:t>
            </a:r>
            <a:endParaRPr lang="en-US" sz="1250" dirty="0"/>
          </a:p>
        </p:txBody>
      </p:sp>
      <p:sp>
        <p:nvSpPr>
          <p:cNvPr id="14" name="Text 11"/>
          <p:cNvSpPr/>
          <p:nvPr/>
        </p:nvSpPr>
        <p:spPr>
          <a:xfrm>
            <a:off x="559237" y="8975169"/>
            <a:ext cx="13511927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spc="-25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Understanding the demographics of the student base is crucial for effective marketing. The education sector is seeing trends like increased online learning and lifelong learning across all age groups.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008102"/>
            <a:ext cx="570821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Competitive Landscape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071092"/>
            <a:ext cx="3614618" cy="3155632"/>
          </a:xfrm>
          <a:prstGeom prst="roundRect">
            <a:avLst>
              <a:gd name="adj" fmla="val 318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84659" y="231802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Types of Competitors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84659" y="2813566"/>
            <a:ext cx="31207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Traditional private colleges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84659" y="3280291"/>
            <a:ext cx="31207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Universities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084659" y="3747016"/>
            <a:ext cx="31207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Online platforms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084659" y="4213741"/>
            <a:ext cx="31207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Vocational training institutions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4691658" y="2071092"/>
            <a:ext cx="3614618" cy="3155632"/>
          </a:xfrm>
          <a:prstGeom prst="roundRect">
            <a:avLst>
              <a:gd name="adj" fmla="val 3186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4938593" y="2318028"/>
            <a:ext cx="312074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Competitive Advantage Factors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4938593" y="3165515"/>
            <a:ext cx="31207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Costs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938593" y="3632240"/>
            <a:ext cx="31207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Product offerings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4938593" y="4098965"/>
            <a:ext cx="31207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Support services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4938593" y="4565690"/>
            <a:ext cx="31207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Distribution channels</a:t>
            </a:r>
            <a:endParaRPr lang="en-US" sz="1850" dirty="0"/>
          </a:p>
        </p:txBody>
      </p:sp>
      <p:sp>
        <p:nvSpPr>
          <p:cNvPr id="16" name="Shape 13"/>
          <p:cNvSpPr/>
          <p:nvPr/>
        </p:nvSpPr>
        <p:spPr>
          <a:xfrm>
            <a:off x="837724" y="5466040"/>
            <a:ext cx="7468553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84659" y="571297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Technology's Impact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084659" y="6208514"/>
            <a:ext cx="697468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Technology is changing the competitive dynamics, with online offerings and innovative classroom technologies becoming key differentiators.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32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6650" y="641628"/>
            <a:ext cx="7289125" cy="686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spc="-86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Digital Marketing in Education</a:t>
            </a:r>
            <a:endParaRPr lang="en-US" sz="43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50" y="1677710"/>
            <a:ext cx="583287" cy="5832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16650" y="2494240"/>
            <a:ext cx="2744986" cy="343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4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Website Experience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816650" y="2977277"/>
            <a:ext cx="2879884" cy="1120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7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Over 70% of students use websites as their primary research tool for colleges.</a:t>
            </a:r>
            <a:endParaRPr lang="en-US" sz="18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458" y="1677710"/>
            <a:ext cx="583287" cy="58328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46458" y="2494240"/>
            <a:ext cx="2744986" cy="343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4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Social Media Presence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4046458" y="2977277"/>
            <a:ext cx="2879884" cy="1493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7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Building relationships with potential students through compelling social media content.</a:t>
            </a:r>
            <a:endParaRPr lang="en-US" sz="18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67" y="1677710"/>
            <a:ext cx="583287" cy="58328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276267" y="2494240"/>
            <a:ext cx="2744986" cy="343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4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Email Marketing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276267" y="2977277"/>
            <a:ext cx="2879884" cy="746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7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Direct communication channel with prospective students.</a:t>
            </a:r>
            <a:endParaRPr lang="en-US" sz="18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50" y="5170765"/>
            <a:ext cx="583287" cy="58328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816650" y="5987296"/>
            <a:ext cx="2744986" cy="343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43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Online Advertising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816650" y="6470333"/>
            <a:ext cx="2879884" cy="1120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spc="-37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Targeted ads to reach specific demographics of potential students.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1843" y="695920"/>
            <a:ext cx="4703088" cy="576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spc="-73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Social Media Marketing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392108" y="1565672"/>
            <a:ext cx="22860" cy="5967889"/>
          </a:xfrm>
          <a:prstGeom prst="roundRect">
            <a:avLst>
              <a:gd name="adj" fmla="val 359842"/>
            </a:avLst>
          </a:prstGeom>
          <a:solidFill>
            <a:srgbClr val="DABADD"/>
          </a:solidFill>
          <a:ln/>
        </p:spPr>
      </p:sp>
      <p:sp>
        <p:nvSpPr>
          <p:cNvPr id="5" name="Shape 2"/>
          <p:cNvSpPr/>
          <p:nvPr/>
        </p:nvSpPr>
        <p:spPr>
          <a:xfrm>
            <a:off x="6589574" y="1994773"/>
            <a:ext cx="587454" cy="22860"/>
          </a:xfrm>
          <a:prstGeom prst="roundRect">
            <a:avLst>
              <a:gd name="adj" fmla="val 359842"/>
            </a:avLst>
          </a:prstGeom>
          <a:solidFill>
            <a:srgbClr val="DABADD"/>
          </a:solidFill>
          <a:ln/>
        </p:spPr>
      </p:sp>
      <p:sp>
        <p:nvSpPr>
          <p:cNvPr id="6" name="Shape 3"/>
          <p:cNvSpPr/>
          <p:nvPr/>
        </p:nvSpPr>
        <p:spPr>
          <a:xfrm>
            <a:off x="6171783" y="1785938"/>
            <a:ext cx="440650" cy="440650"/>
          </a:xfrm>
          <a:prstGeom prst="roundRect">
            <a:avLst>
              <a:gd name="adj" fmla="val 1866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253817" y="1833443"/>
            <a:ext cx="27646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7371398" y="1761411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Platform Selection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71398" y="2166699"/>
            <a:ext cx="6573560" cy="313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Choose social media platforms based on where your target audience is most active.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589574" y="3300651"/>
            <a:ext cx="587454" cy="22860"/>
          </a:xfrm>
          <a:prstGeom prst="roundRect">
            <a:avLst>
              <a:gd name="adj" fmla="val 359842"/>
            </a:avLst>
          </a:prstGeom>
          <a:solidFill>
            <a:srgbClr val="DABADD"/>
          </a:solidFill>
          <a:ln/>
        </p:spPr>
      </p:sp>
      <p:sp>
        <p:nvSpPr>
          <p:cNvPr id="11" name="Shape 8"/>
          <p:cNvSpPr/>
          <p:nvPr/>
        </p:nvSpPr>
        <p:spPr>
          <a:xfrm>
            <a:off x="6171783" y="3091815"/>
            <a:ext cx="440650" cy="440650"/>
          </a:xfrm>
          <a:prstGeom prst="roundRect">
            <a:avLst>
              <a:gd name="adj" fmla="val 1866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253817" y="3139321"/>
            <a:ext cx="27646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150" dirty="0"/>
          </a:p>
        </p:txBody>
      </p:sp>
      <p:sp>
        <p:nvSpPr>
          <p:cNvPr id="13" name="Text 10"/>
          <p:cNvSpPr/>
          <p:nvPr/>
        </p:nvSpPr>
        <p:spPr>
          <a:xfrm>
            <a:off x="7371398" y="3067288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Content Creation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7371398" y="3472577"/>
            <a:ext cx="6573560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engaging, shareable content that showcases your institution's unique value proposition.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6589574" y="4919901"/>
            <a:ext cx="587454" cy="22860"/>
          </a:xfrm>
          <a:prstGeom prst="roundRect">
            <a:avLst>
              <a:gd name="adj" fmla="val 359842"/>
            </a:avLst>
          </a:prstGeom>
          <a:solidFill>
            <a:srgbClr val="DABADD"/>
          </a:solidFill>
          <a:ln/>
        </p:spPr>
      </p:sp>
      <p:sp>
        <p:nvSpPr>
          <p:cNvPr id="16" name="Shape 13"/>
          <p:cNvSpPr/>
          <p:nvPr/>
        </p:nvSpPr>
        <p:spPr>
          <a:xfrm>
            <a:off x="6171783" y="4711065"/>
            <a:ext cx="440650" cy="440650"/>
          </a:xfrm>
          <a:prstGeom prst="roundRect">
            <a:avLst>
              <a:gd name="adj" fmla="val 1866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253817" y="4758571"/>
            <a:ext cx="27646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150" dirty="0"/>
          </a:p>
        </p:txBody>
      </p:sp>
      <p:sp>
        <p:nvSpPr>
          <p:cNvPr id="18" name="Text 15"/>
          <p:cNvSpPr/>
          <p:nvPr/>
        </p:nvSpPr>
        <p:spPr>
          <a:xfrm>
            <a:off x="7371398" y="4686538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Community Building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7371398" y="5091827"/>
            <a:ext cx="6573560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Foster a sense of community among current and prospective students through interactive posts and discussions.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589574" y="6539151"/>
            <a:ext cx="587454" cy="22860"/>
          </a:xfrm>
          <a:prstGeom prst="roundRect">
            <a:avLst>
              <a:gd name="adj" fmla="val 359842"/>
            </a:avLst>
          </a:prstGeom>
          <a:solidFill>
            <a:srgbClr val="DABADD"/>
          </a:solidFill>
          <a:ln/>
        </p:spPr>
      </p:sp>
      <p:sp>
        <p:nvSpPr>
          <p:cNvPr id="21" name="Shape 18"/>
          <p:cNvSpPr/>
          <p:nvPr/>
        </p:nvSpPr>
        <p:spPr>
          <a:xfrm>
            <a:off x="6171783" y="6330315"/>
            <a:ext cx="440650" cy="440650"/>
          </a:xfrm>
          <a:prstGeom prst="roundRect">
            <a:avLst>
              <a:gd name="adj" fmla="val 1866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6253817" y="6377821"/>
            <a:ext cx="27646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150" dirty="0"/>
          </a:p>
        </p:txBody>
      </p:sp>
      <p:sp>
        <p:nvSpPr>
          <p:cNvPr id="23" name="Text 20"/>
          <p:cNvSpPr/>
          <p:nvPr/>
        </p:nvSpPr>
        <p:spPr>
          <a:xfrm>
            <a:off x="7371398" y="6305788"/>
            <a:ext cx="2304098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Measure and Adjust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7371398" y="6711077"/>
            <a:ext cx="6573560" cy="6267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Regularly analyze social media metrics and adjust strategies based on performance data.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994" y="560546"/>
            <a:ext cx="7047905" cy="598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spc="-75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Search Engine Optimization (SEO)</a:t>
            </a:r>
            <a:endParaRPr lang="en-US" sz="3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994" y="1565791"/>
            <a:ext cx="1017151" cy="122062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34302" y="1769150"/>
            <a:ext cx="2393513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Keyword Research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2034302" y="2190274"/>
            <a:ext cx="11884104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Identify and target keywords relevant to your programs and prospective students' search queries.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94" y="2786420"/>
            <a:ext cx="1017151" cy="122062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34302" y="2989778"/>
            <a:ext cx="2393513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On-Page Optimization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2034302" y="3410903"/>
            <a:ext cx="11884104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Optimize website content, meta tags, and headers for target keywords.</a:t>
            </a:r>
            <a:endParaRPr lang="en-US" sz="16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94" y="4007048"/>
            <a:ext cx="1017151" cy="12206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34302" y="4210407"/>
            <a:ext cx="2393513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Link Building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2034302" y="4631531"/>
            <a:ext cx="11884104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Develop a strategy to earn high-quality backlinks from reputable education-related websites.</a:t>
            </a:r>
            <a:endParaRPr lang="en-US" sz="16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94" y="5227677"/>
            <a:ext cx="1017151" cy="122062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034302" y="5431036"/>
            <a:ext cx="2393513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Local SEO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2034302" y="5852160"/>
            <a:ext cx="11884104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Optimize for local search to attract students in your geographic area.</a:t>
            </a:r>
            <a:endParaRPr lang="en-US" sz="16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994" y="6448306"/>
            <a:ext cx="1017151" cy="1220629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034302" y="6651665"/>
            <a:ext cx="2595443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Performance Monitoring</a:t>
            </a:r>
            <a:endParaRPr lang="en-US" sz="1850" dirty="0"/>
          </a:p>
        </p:txBody>
      </p:sp>
      <p:sp>
        <p:nvSpPr>
          <p:cNvPr id="17" name="Text 10"/>
          <p:cNvSpPr/>
          <p:nvPr/>
        </p:nvSpPr>
        <p:spPr>
          <a:xfrm>
            <a:off x="2034302" y="7072789"/>
            <a:ext cx="11884104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Regularly analyze SEO performance and make data-driven improvements.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89040"/>
            <a:ext cx="1142214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Content Marketing for Educational Institutions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6684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Thought Leadership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16396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Share expert insights and research from faculty to establish credibility.</a:t>
            </a:r>
            <a:endParaRPr lang="en-US" sz="18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31706" y="3342680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9941243" y="2071807"/>
            <a:ext cx="284130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Student Success Stories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41243" y="2567345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Highlight achievements and career paths of alumni to inspire prospective students.</a:t>
            </a:r>
            <a:endParaRPr lang="en-US" sz="18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878604" y="3079790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2800" dirty="0"/>
          </a:p>
        </p:txBody>
      </p:sp>
      <p:sp>
        <p:nvSpPr>
          <p:cNvPr id="11" name="Text 7"/>
          <p:cNvSpPr/>
          <p:nvPr/>
        </p:nvSpPr>
        <p:spPr>
          <a:xfrm>
            <a:off x="10061019" y="407539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Program Spotlights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0061019" y="4570928"/>
            <a:ext cx="373165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Showcase unique aspects and benefits of specific academic programs.</a:t>
            </a:r>
            <a:endParaRPr lang="en-US" sz="1850" dirty="0"/>
          </a:p>
        </p:txBody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699421" y="4755118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2800" dirty="0"/>
          </a:p>
        </p:txBody>
      </p:sp>
      <p:sp>
        <p:nvSpPr>
          <p:cNvPr id="15" name="Text 10"/>
          <p:cNvSpPr/>
          <p:nvPr/>
        </p:nvSpPr>
        <p:spPr>
          <a:xfrm>
            <a:off x="9941243" y="569595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Campus Life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9941243" y="6191488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Give prospective students a glimpse into the vibrant campus community and culture.</a:t>
            </a:r>
            <a:endParaRPr lang="en-US" sz="18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359729" y="6053376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2800" dirty="0"/>
          </a:p>
        </p:txBody>
      </p:sp>
      <p:sp>
        <p:nvSpPr>
          <p:cNvPr id="19" name="Text 13"/>
          <p:cNvSpPr/>
          <p:nvPr/>
        </p:nvSpPr>
        <p:spPr>
          <a:xfrm>
            <a:off x="1872972" y="548223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Industry Trends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837724" y="597777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Provide valuable information on career prospects and industry developments.</a:t>
            </a:r>
            <a:endParaRPr lang="en-US" sz="1850" dirty="0"/>
          </a:p>
        </p:txBody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5710952" y="5180409"/>
            <a:ext cx="358140" cy="4476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280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5</a:t>
            </a:r>
            <a:endParaRPr lang="en-US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2025-03-21T15:51:39Z</dcterms:created>
  <dcterms:modified xsi:type="dcterms:W3CDTF">2025-03-21T15:51:39Z</dcterms:modified>
</cp:coreProperties>
</file>