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72" r:id="rId8"/>
    <p:sldId id="264" r:id="rId9"/>
    <p:sldId id="265" r:id="rId10"/>
    <p:sldId id="266" r:id="rId11"/>
    <p:sldId id="267" r:id="rId12"/>
    <p:sldId id="268" r:id="rId13"/>
    <p:sldId id="273" r:id="rId14"/>
    <p:sldId id="269" r:id="rId15"/>
    <p:sldId id="270" r:id="rId16"/>
    <p:sldId id="271" r:id="rId17"/>
    <p:sldId id="274" r:id="rId18"/>
    <p:sldId id="275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DE90E-6DC9-4F56-9C3A-0EE44B326A4F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D62B8-F746-48D5-8373-6A2A127F405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65330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EEE2D-933D-4991-B5F1-3401008C8CAD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C441-B2B9-4A16-92EE-65A911BDD8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EEE2D-933D-4991-B5F1-3401008C8CAD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C441-B2B9-4A16-92EE-65A911BDD8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EEE2D-933D-4991-B5F1-3401008C8CAD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C441-B2B9-4A16-92EE-65A911BDD8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EEE2D-933D-4991-B5F1-3401008C8CAD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C441-B2B9-4A16-92EE-65A911BDD8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EEE2D-933D-4991-B5F1-3401008C8CAD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C441-B2B9-4A16-92EE-65A911BDD8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EEE2D-933D-4991-B5F1-3401008C8CAD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C441-B2B9-4A16-92EE-65A911BDD8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EEE2D-933D-4991-B5F1-3401008C8CAD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C441-B2B9-4A16-92EE-65A911BDD8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EEE2D-933D-4991-B5F1-3401008C8CAD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C441-B2B9-4A16-92EE-65A911BDD8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EEE2D-933D-4991-B5F1-3401008C8CAD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C441-B2B9-4A16-92EE-65A911BDD8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EEE2D-933D-4991-B5F1-3401008C8CAD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C441-B2B9-4A16-92EE-65A911BDD8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EEE2D-933D-4991-B5F1-3401008C8CAD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C441-B2B9-4A16-92EE-65A911BDD8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EEE2D-933D-4991-B5F1-3401008C8CAD}" type="datetimeFigureOut">
              <a:rPr lang="fr-FR" smtClean="0"/>
              <a:pPr/>
              <a:t>14/05/2020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0C441-B2B9-4A16-92EE-65A911BDD8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000109"/>
            <a:ext cx="9144000" cy="4517123"/>
          </a:xfrm>
        </p:spPr>
        <p:txBody>
          <a:bodyPr>
            <a:normAutofit/>
          </a:bodyPr>
          <a:lstStyle/>
          <a:p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4800" dirty="0" smtClean="0"/>
              <a:t> </a:t>
            </a:r>
            <a:r>
              <a:rPr lang="fr-FR" b="1" dirty="0"/>
              <a:t>Analyse de la variance à </a:t>
            </a:r>
            <a:r>
              <a:rPr lang="fr-FR" b="1" dirty="0" smtClean="0"/>
              <a:t>deux  facteurs</a:t>
            </a:r>
            <a:r>
              <a:rPr lang="fr-FR" b="1" dirty="0"/>
              <a:t/>
            </a:r>
            <a:br>
              <a:rPr lang="fr-FR" b="1" dirty="0"/>
            </a:br>
            <a:r>
              <a:rPr lang="fr-FR" b="1" dirty="0"/>
              <a:t>ANOVA </a:t>
            </a:r>
            <a:r>
              <a:rPr lang="fr-FR" b="1" dirty="0" smtClean="0"/>
              <a:t>(2)</a:t>
            </a: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fr-FR" dirty="0" smtClean="0"/>
                  <a:t>Pour l'ensemble de l'expérience :</a:t>
                </a:r>
              </a:p>
              <a:p>
                <a:endParaRPr lang="fr-FR" dirty="0" smtClean="0"/>
              </a:p>
              <a:p>
                <a:r>
                  <a:rPr lang="fr-FR" dirty="0" smtClean="0"/>
                  <a:t>Taille totale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𝑛</m:t>
                      </m:r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r>
                        <a:rPr lang="fr-FR" b="0" i="1" smtClean="0">
                          <a:latin typeface="Cambria Math"/>
                        </a:rPr>
                        <m:t>𝑛𝑝𝑞</m:t>
                      </m:r>
                    </m:oMath>
                  </m:oMathPara>
                </a14:m>
                <a:endParaRPr lang="fr-FR" dirty="0"/>
              </a:p>
              <a:p>
                <a:r>
                  <a:rPr lang="fr-FR" dirty="0"/>
                  <a:t>Moyenne </a:t>
                </a:r>
                <a:r>
                  <a:rPr lang="fr-FR" dirty="0" smtClean="0"/>
                  <a:t>générale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fr-FR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/>
                            </a:rPr>
                            <m:t>𝑋</m:t>
                          </m:r>
                        </m:e>
                      </m:acc>
                      <m:r>
                        <a:rPr lang="fr-F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i="1">
                              <a:latin typeface="Cambria Math"/>
                            </a:rPr>
                            <m:t>𝑛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𝑝𝑞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fr-FR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fr-FR" b="0" i="1" smtClean="0">
                              <a:latin typeface="Cambria Math"/>
                            </a:rPr>
                            <m:t>𝑝</m:t>
                          </m:r>
                        </m:sup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fr-FR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/>
                                </m:rPr>
                                <a:rPr lang="fr-FR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fr-FR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FR" b="0" i="1" smtClean="0">
                                  <a:latin typeface="Cambria Math"/>
                                </a:rPr>
                                <m:t>𝑞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fr-FR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/>
                                    </m:rPr>
                                    <a:rPr lang="fr-FR" b="0" i="1" smtClean="0">
                                      <a:latin typeface="Cambria Math"/>
                                    </a:rPr>
                                    <m:t>𝑚</m:t>
                                  </m:r>
                                  <m:r>
                                    <a:rPr lang="fr-FR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fr-FR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fr-FR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fr-FR" i="1">
                                          <a:latin typeface="Cambria Math"/>
                                        </a:rPr>
                                        <m:t>𝑖𝑗</m:t>
                                      </m:r>
                                      <m:r>
                                        <a:rPr lang="fr-FR" i="1">
                                          <a:latin typeface="Cambria Math"/>
                                        </a:rPr>
                                        <m:t>𝑚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nary>
                          <m:r>
                            <a:rPr lang="fr-FR" i="1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fr-FR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fr-FR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fr-FR" b="0" i="1" smtClean="0">
                                  <a:latin typeface="Cambria Math"/>
                                </a:rPr>
                                <m:t>𝑝𝑞</m:t>
                              </m:r>
                            </m:den>
                          </m:f>
                          <m:nary>
                            <m:naryPr>
                              <m:chr m:val="∑"/>
                              <m:limLoc m:val="undOvr"/>
                              <m:ctrlPr>
                                <a:rPr lang="fr-FR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fr-FR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fr-FR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FR" b="0" i="1" smtClean="0">
                                  <a:latin typeface="Cambria Math"/>
                                </a:rPr>
                                <m:t>𝑝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fr-FR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/>
                                    </m:rPr>
                                    <a:rPr lang="fr-FR" b="0" i="1" smtClean="0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fr-FR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fr-FR" b="0" i="1" smtClean="0">
                                      <a:latin typeface="Cambria Math"/>
                                    </a:rPr>
                                    <m:t>𝑞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fr-FR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fr-FR" i="1">
                                              <a:latin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fr-FR" i="1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fr-FR" b="0" i="1" smtClean="0"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nary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  <m:r>
                            <m:rPr>
                              <m:nor/>
                            </m:rPr>
                            <a:rPr lang="fr-FR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  <a:p>
                <a:pPr marL="0" indent="0" algn="ctr">
                  <a:buNone/>
                </a:pPr>
                <a:endParaRPr lang="fr-FR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r>
                  <a:rPr lang="fr-FR" dirty="0"/>
                  <a:t/>
                </a:r>
              </a:p>
              <a:p>
                <a:r>
                  <a:rPr lang="fr-FR" dirty="0"/>
                  <a:t>Variance totale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/>
                            </a:rPr>
                            <m:t>𝑆</m:t>
                          </m:r>
                        </m:e>
                        <m:sup>
                          <m:r>
                            <a:rPr lang="fr-FR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i="1">
                              <a:latin typeface="Cambria Math"/>
                            </a:rPr>
                            <m:t>𝑛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𝑝𝑞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−1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fr-FR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i="1">
                              <a:latin typeface="Cambria Math"/>
                            </a:rPr>
                            <m:t>𝑖</m:t>
                          </m:r>
                          <m:r>
                            <a:rPr lang="fr-FR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fr-FR" i="1">
                              <a:latin typeface="Cambria Math"/>
                            </a:rPr>
                            <m:t>𝑝</m:t>
                          </m:r>
                        </m:sup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fr-FR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/>
                                </m:rPr>
                                <a:rPr lang="fr-FR" i="1">
                                  <a:latin typeface="Cambria Math"/>
                                </a:rPr>
                                <m:t>𝑗</m:t>
                              </m:r>
                              <m:r>
                                <a:rPr lang="fr-FR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FR" i="1">
                                  <a:latin typeface="Cambria Math"/>
                                </a:rPr>
                                <m:t>𝑞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fr-FR" i="1" smtClean="0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/>
                                    </m:rPr>
                                    <a:rPr lang="fr-FR" i="1">
                                      <a:latin typeface="Cambria Math"/>
                                    </a:rPr>
                                    <m:t>𝑚</m:t>
                                  </m:r>
                                  <m:r>
                                    <a:rPr lang="fr-FR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fr-FR" i="1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fr-FR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fr-FR" i="1" smtClean="0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fr-FR" i="1" smtClean="0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fr-FR" b="0" i="1" smtClean="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fr-FR" b="0" i="1" smtClean="0">
                                                  <a:latin typeface="Cambria Math"/>
                                                </a:rPr>
                                                <m:t>𝑖𝑗𝑚</m:t>
                                              </m:r>
                                            </m:sub>
                                          </m:sSub>
                                          <m:r>
                                            <a:rPr lang="fr-FR" b="0" i="1" smtClean="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fr-FR" b="0" i="1" smtClean="0">
                                                  <a:latin typeface="Cambria Math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fr-FR" b="0" i="1" smtClean="0">
                                                  <a:latin typeface="Cambria Math"/>
                                                </a:rPr>
                                                <m:t>𝑋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fr-FR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nary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  <m:r>
                            <m:rPr>
                              <m:nor/>
                            </m:rPr>
                            <a:rPr lang="fr-FR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1333" t="-21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75271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itre 1"/>
              <p:cNvSpPr>
                <a:spLocks noGrp="1"/>
              </p:cNvSpPr>
              <p:nvPr>
                <p:ph type="title"/>
              </p:nvPr>
            </p:nvSpPr>
            <p:spPr>
              <a:xfrm>
                <a:off x="539552" y="764704"/>
                <a:ext cx="8229600" cy="1143000"/>
              </a:xfrm>
            </p:spPr>
            <p:txBody>
              <a:bodyPr>
                <a:normAutofit fontScale="90000"/>
              </a:bodyPr>
              <a:lstStyle/>
              <a:p>
                <a:r>
                  <a:rPr lang="fr-FR" dirty="0" smtClean="0">
                    <a:solidFill>
                      <a:srgbClr val="FF0000"/>
                    </a:solidFill>
                  </a:rPr>
                  <a:t>Décomposition de </a:t>
                </a:r>
                <a:r>
                  <a:rPr lang="fr-FR" dirty="0">
                    <a:solidFill>
                      <a:srgbClr val="FF0000"/>
                    </a:solidFill>
                  </a:rPr>
                  <a:t>la </a:t>
                </a:r>
                <a:r>
                  <a:rPr lang="fr-FR" dirty="0" smtClean="0">
                    <a:solidFill>
                      <a:srgbClr val="FF0000"/>
                    </a:solidFill>
                  </a:rPr>
                  <a:t>variance Factorielle</a:t>
                </a:r>
                <a:br>
                  <a:rPr lang="fr-FR" dirty="0" smtClean="0">
                    <a:solidFill>
                      <a:srgbClr val="FF0000"/>
                    </a:solidFill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/>
                            </a:rPr>
                            <m:t>𝑆𝐶𝐸</m:t>
                          </m:r>
                        </m:e>
                        <m:sub>
                          <m:r>
                            <a:rPr lang="fr-FR" i="1">
                              <a:latin typeface="Cambria Math"/>
                            </a:rPr>
                            <m:t>𝐹</m:t>
                          </m:r>
                        </m:sub>
                      </m:sSub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/>
                            </a:rPr>
                            <m:t>𝑆𝐶𝐸</m:t>
                          </m:r>
                        </m:e>
                        <m:sub>
                          <m:r>
                            <a:rPr lang="fr-FR" i="1">
                              <a:latin typeface="Cambria Math"/>
                            </a:rPr>
                            <m:t>𝐹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fr-FR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/>
                            </a:rPr>
                            <m:t>𝑆𝐶𝐸</m:t>
                          </m:r>
                        </m:e>
                        <m:sub>
                          <m:r>
                            <a:rPr lang="fr-FR" b="0" i="1" smtClean="0">
                              <a:latin typeface="Cambria Math"/>
                            </a:rPr>
                            <m:t>𝐹𝐵</m:t>
                          </m:r>
                        </m:sub>
                      </m:sSub>
                      <m:r>
                        <a:rPr lang="fr-FR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/>
                            </a:rPr>
                            <m:t>𝑆𝐶𝐸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e>
                        <m:sub>
                          <m:r>
                            <a:rPr lang="fr-FR" b="0" i="1" dirty="0" smtClean="0">
                              <a:latin typeface="Cambria Math"/>
                            </a:rPr>
                            <m:t>𝐹𝐴𝐵</m:t>
                          </m:r>
                        </m:sub>
                      </m:sSub>
                    </m:oMath>
                  </m:oMathPara>
                </a14:m>
                <a:r>
                  <a:rPr lang="fr-FR" dirty="0" smtClean="0">
                    <a:solidFill>
                      <a:srgbClr val="FF0000"/>
                    </a:solidFill>
                  </a:rPr>
                  <a:t/>
                </a:r>
                <a:br>
                  <a:rPr lang="fr-FR" dirty="0" smtClean="0">
                    <a:solidFill>
                      <a:srgbClr val="FF0000"/>
                    </a:solidFill>
                  </a:rPr>
                </a:br>
                <a:r>
                  <a:rPr lang="fr-FR" dirty="0" smtClean="0">
                    <a:solidFill>
                      <a:srgbClr val="FF0000"/>
                    </a:solidFill>
                  </a:rPr>
                  <a:t/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Titr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39552" y="764704"/>
                <a:ext cx="8229600" cy="1143000"/>
              </a:xfrm>
              <a:blipFill rotWithShape="1">
                <a:blip r:embed="rId2"/>
                <a:stretch>
                  <a:fillRect t="-69681" b="-106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8880"/>
            <a:ext cx="8136904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84406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Théorème d'analyse de la variance 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8136904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886819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itre 1"/>
              <p:cNvSpPr>
                <a:spLocks noGrp="1"/>
              </p:cNvSpPr>
              <p:nvPr>
                <p:ph type="ctrTitle"/>
              </p:nvPr>
            </p:nvSpPr>
            <p:spPr>
              <a:xfrm>
                <a:off x="539552" y="188641"/>
                <a:ext cx="7772400" cy="1080120"/>
              </a:xfrm>
            </p:spPr>
            <p:txBody>
              <a:bodyPr/>
              <a:lstStyle/>
              <a:p>
                <a:r>
                  <a:rPr lang="fr-FR" dirty="0" smtClean="0"/>
                  <a:t>Avec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𝑆𝐶𝐸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𝐹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𝑆𝐶𝐸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𝑅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𝑆𝐶𝐸</m:t>
                        </m:r>
                        <m:r>
                          <m:rPr>
                            <m:nor/>
                          </m:rPr>
                          <a:rPr lang="fr-FR" dirty="0"/>
                          <m:t> 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𝑇</m:t>
                        </m:r>
                      </m:sub>
                    </m:sSub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2" name="Titr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539552" y="188641"/>
                <a:ext cx="7772400" cy="1080120"/>
              </a:xfrm>
              <a:blipFill rotWithShape="1">
                <a:blip r:embed="rId2"/>
                <a:stretch>
                  <a:fillRect b="-124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55576" y="1340768"/>
                <a:ext cx="8064896" cy="4752528"/>
              </a:xfrm>
            </p:spPr>
            <p:txBody>
              <a:bodyPr>
                <a:normAutofit fontScale="85000" lnSpcReduction="10000"/>
              </a:bodyPr>
              <a:lstStyle/>
              <a:p>
                <a:pPr algn="l"/>
                <a:r>
                  <a:rPr lang="fr-FR" dirty="0" smtClean="0"/>
                  <a:t>Sous l’hypothèse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 </m:t>
                    </m:r>
                  </m:oMath>
                </a14:m>
                <a:r>
                  <a:rPr lang="fr-FR" dirty="0"/>
                  <a:t> :</a:t>
                </a:r>
              </a:p>
              <a:p>
                <a:pPr marL="457200" indent="-457200"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dirty="0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fr-FR" b="0" i="1" dirty="0" smtClean="0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fr-FR" dirty="0"/>
                  <a:t> suit une loi de </a:t>
                </a:r>
                <a:r>
                  <a:rPr lang="fr-FR" dirty="0" err="1"/>
                  <a:t>Snédécor</a:t>
                </a:r>
                <a:r>
                  <a:rPr lang="fr-FR" dirty="0"/>
                  <a:t/>
                </a:r>
                <a:r>
                  <a:rPr lang="fr-FR" dirty="0" smtClean="0"/>
                  <a:t>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=</m:t>
                    </m:r>
                    <m:r>
                      <a:rPr lang="fr-FR" b="0" i="1" smtClean="0">
                        <a:latin typeface="Cambria Math"/>
                      </a:rPr>
                      <m:t>𝑝</m:t>
                    </m:r>
                    <m:r>
                      <a:rPr lang="fr-FR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fr-FR" dirty="0"/>
                  <a:t>  et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=</m:t>
                    </m:r>
                    <m:r>
                      <a:rPr lang="fr-FR" b="0" i="1" smtClean="0">
                        <a:latin typeface="Cambria Math"/>
                      </a:rPr>
                      <m:t>𝑛𝑝</m:t>
                    </m:r>
                    <m:r>
                      <a:rPr lang="fr-FR" b="0" i="1" smtClean="0">
                        <a:latin typeface="Cambria Math"/>
                      </a:rPr>
                      <m:t>𝑞</m:t>
                    </m:r>
                    <m:r>
                      <a:rPr lang="fr-FR" b="0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fr-FR" dirty="0"/>
                  <a:t> </a:t>
                </a:r>
                <a:r>
                  <a:rPr lang="fr-FR" dirty="0" smtClean="0"/>
                  <a:t>1ddl</a:t>
                </a:r>
              </a:p>
              <a:p>
                <a:pPr marL="457200" indent="-457200"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fr-FR" b="0" i="1" dirty="0" smtClean="0">
                            <a:latin typeface="Cambria Math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fr-FR" dirty="0"/>
                  <a:t> suit une loi de </a:t>
                </a:r>
                <a:r>
                  <a:rPr lang="fr-FR" dirty="0" err="1"/>
                  <a:t>Snédécor</a:t>
                </a:r>
                <a:r>
                  <a:rPr lang="fr-FR" dirty="0"/>
                  <a:t/>
                </a:r>
                <a:r>
                  <a:rPr lang="fr-FR" dirty="0"/>
                  <a:t>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=</m:t>
                    </m:r>
                    <m:r>
                      <a:rPr lang="fr-FR" b="0" i="1" smtClean="0">
                        <a:latin typeface="Cambria Math"/>
                      </a:rPr>
                      <m:t>𝑞</m:t>
                    </m:r>
                    <m:r>
                      <a:rPr lang="fr-FR" i="1">
                        <a:latin typeface="Cambria Math"/>
                      </a:rPr>
                      <m:t>−1</m:t>
                    </m:r>
                  </m:oMath>
                </a14:m>
                <a:r>
                  <a:rPr lang="fr-FR" dirty="0"/>
                  <a:t>  et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=</m:t>
                    </m:r>
                    <m:r>
                      <a:rPr lang="fr-FR" i="1">
                        <a:latin typeface="Cambria Math"/>
                      </a:rPr>
                      <m:t>𝑛𝑝𝑞</m:t>
                    </m:r>
                    <m:r>
                      <a:rPr lang="fr-FR" i="1">
                        <a:latin typeface="Cambria Math"/>
                      </a:rPr>
                      <m:t>−</m:t>
                    </m:r>
                  </m:oMath>
                </a14:m>
                <a:r>
                  <a:rPr lang="fr-FR" dirty="0"/>
                  <a:t> </a:t>
                </a:r>
                <a:r>
                  <a:rPr lang="fr-FR" dirty="0" smtClean="0"/>
                  <a:t>1ddl</a:t>
                </a:r>
              </a:p>
              <a:p>
                <a:pPr marL="457200" indent="-457200"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fr-FR" i="1" dirty="0">
                            <a:latin typeface="Cambria Math"/>
                          </a:rPr>
                          <m:t>𝐴</m:t>
                        </m:r>
                        <m:r>
                          <a:rPr lang="fr-FR" b="0" i="1" dirty="0" smtClean="0">
                            <a:latin typeface="Cambria Math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fr-FR" dirty="0"/>
                  <a:t> suit une loi de </a:t>
                </a:r>
                <a:r>
                  <a:rPr lang="fr-FR" dirty="0" err="1"/>
                  <a:t>Snédécor</a:t>
                </a:r>
                <a:r>
                  <a:rPr lang="fr-FR" dirty="0"/>
                  <a:t/>
                </a:r>
                <a:r>
                  <a:rPr lang="fr-FR" dirty="0"/>
                  <a:t>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=</m:t>
                    </m:r>
                    <m:r>
                      <a:rPr lang="fr-FR" b="0" i="1" smtClean="0">
                        <a:latin typeface="Cambria Math"/>
                      </a:rPr>
                      <m:t>(</m:t>
                    </m:r>
                    <m:r>
                      <a:rPr lang="fr-FR" i="1">
                        <a:latin typeface="Cambria Math"/>
                      </a:rPr>
                      <m:t>𝑝</m:t>
                    </m:r>
                    <m:r>
                      <a:rPr lang="fr-FR" i="1">
                        <a:latin typeface="Cambria Math"/>
                      </a:rPr>
                      <m:t>−1</m:t>
                    </m:r>
                  </m:oMath>
                </a14:m>
                <a:r>
                  <a:rPr lang="fr-FR" dirty="0" smtClean="0"/>
                  <a:t>)(q-1)</a:t>
                </a:r>
                <a:r>
                  <a:rPr lang="fr-FR" dirty="0"/>
                  <a:t>  et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=</m:t>
                    </m:r>
                    <m:r>
                      <a:rPr lang="fr-FR" i="1">
                        <a:latin typeface="Cambria Math"/>
                      </a:rPr>
                      <m:t>𝑛𝑝𝑞</m:t>
                    </m:r>
                    <m:r>
                      <a:rPr lang="fr-FR" i="1">
                        <a:latin typeface="Cambria Math"/>
                      </a:rPr>
                      <m:t>−</m:t>
                    </m:r>
                  </m:oMath>
                </a14:m>
                <a:r>
                  <a:rPr lang="fr-FR" dirty="0"/>
                  <a:t> </a:t>
                </a:r>
                <a:r>
                  <a:rPr lang="fr-FR" dirty="0"/>
                  <a:t>1ddl</a:t>
                </a:r>
              </a:p>
              <a:p>
                <a:pPr marL="457200" indent="-457200" algn="l">
                  <a:buFont typeface="Arial" panose="020B0604020202020204" pitchFamily="34" charset="0"/>
                  <a:buChar char="•"/>
                </a:pPr>
                <a:r>
                  <a:rPr lang="fr-FR" dirty="0" smtClean="0"/>
                  <a:t>(</a:t>
                </a:r>
                <a:r>
                  <a:rPr lang="fr-FR" dirty="0"/>
                  <a:t>test unilatéral : le rapport n’est pas obligatoirement supérieur à 1)</a:t>
                </a:r>
              </a:p>
              <a:p>
                <a:pPr marL="457200" indent="-457200" algn="l">
                  <a:buFont typeface="Arial" panose="020B0604020202020204" pitchFamily="34" charset="0"/>
                  <a:buChar char="•"/>
                </a:pPr>
                <a:r>
                  <a:rPr lang="fr-FR" dirty="0"/>
                  <a:t>Choix du </a:t>
                </a:r>
                <a:r>
                  <a:rPr lang="fr-FR" dirty="0" smtClean="0"/>
                  <a:t>risque: risque </a:t>
                </a:r>
                <a:r>
                  <a:rPr lang="fr-FR" dirty="0"/>
                  <a:t>de première espèce </a:t>
                </a:r>
                <a:r>
                  <a:rPr lang="el-GR" dirty="0" smtClean="0"/>
                  <a:t>α</a:t>
                </a:r>
                <a:r>
                  <a:rPr lang="fr-FR" dirty="0"/>
                  <a:t> (erreur commise lorsqu’on rejette  à tort).</a:t>
                </a:r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55576" y="1340768"/>
                <a:ext cx="8064896" cy="4752528"/>
              </a:xfrm>
              <a:blipFill rotWithShape="1">
                <a:blip r:embed="rId3"/>
                <a:stretch>
                  <a:fillRect l="-1436" t="-1923" r="-113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047933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Décision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6912768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28693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Décision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47500" lnSpcReduction="20000"/>
              </a:bodyPr>
              <a:lstStyle/>
              <a:p>
                <a:r>
                  <a:rPr lang="fr-FR" dirty="0" smtClean="0"/>
                  <a:t>Si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fr-FR" b="0" i="1" dirty="0" smtClean="0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&gt;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𝐴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∝</m:t>
                        </m:r>
                      </m:sub>
                    </m:sSub>
                  </m:oMath>
                </a14:m>
                <a:r>
                  <a:rPr lang="fr-FR" dirty="0"/>
                  <a:t> =&gt; </a:t>
                </a:r>
                <a:r>
                  <a:rPr lang="fr-FR" b="1" dirty="0"/>
                  <a:t>rejet de </a:t>
                </a:r>
                <a:r>
                  <a:rPr lang="fr-FR" dirty="0"/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r-FR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 </m:t>
                    </m:r>
                  </m:oMath>
                </a14:m>
                <a:r>
                  <a:rPr lang="fr-FR" b="1" dirty="0"/>
                  <a:t> au risque </a:t>
                </a:r>
                <a:r>
                  <a:rPr lang="fr-FR" dirty="0">
                    <a:ea typeface="Cambria Math"/>
                  </a:rPr>
                  <a:t/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  <a:ea typeface="Cambria Math"/>
                      </a:rPr>
                      <m:t>∝ </m:t>
                    </m:r>
                  </m:oMath>
                </a14:m>
                <a:r>
                  <a:rPr lang="fr-FR" b="1" dirty="0"/>
                  <a:t> </a:t>
                </a:r>
                <a:r>
                  <a:rPr lang="fr-FR" dirty="0"/>
                  <a:t>:</a:t>
                </a:r>
              </a:p>
              <a:p>
                <a:pPr lvl="1"/>
                <a:r>
                  <a:rPr lang="fr-FR" dirty="0"/>
                  <a:t>La variance factorielle est significativement supérieure à la variance résiduelle : les moyennes diffèrent significativement entre-elles</a:t>
                </a:r>
                <a:r>
                  <a:rPr lang="fr-FR" dirty="0" smtClean="0"/>
                  <a:t>. Donc on </a:t>
                </a:r>
                <a:r>
                  <a:rPr lang="fr-FR" dirty="0"/>
                  <a:t>attribue une influence significative au </a:t>
                </a:r>
                <a:r>
                  <a:rPr lang="fr-FR" dirty="0" smtClean="0"/>
                  <a:t>facteur A </a:t>
                </a:r>
                <a:r>
                  <a:rPr lang="fr-FR" dirty="0"/>
                  <a:t>étudié.</a:t>
                </a:r>
              </a:p>
              <a:p>
                <a:r>
                  <a:rPr lang="fr-FR" dirty="0" smtClean="0"/>
                  <a:t>Si</a:t>
                </a:r>
                <a:r>
                  <a:rPr lang="fr-FR" dirty="0"/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fr-FR" b="0" i="1" dirty="0" smtClean="0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&gt;</m:t>
                    </m:r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𝐵</m:t>
                        </m:r>
                        <m:r>
                          <a:rPr lang="fr-FR" i="1">
                            <a:latin typeface="Cambria Math"/>
                            <a:ea typeface="Cambria Math"/>
                          </a:rPr>
                          <m:t>∝</m:t>
                        </m:r>
                      </m:sub>
                    </m:sSub>
                  </m:oMath>
                </a14:m>
                <a:r>
                  <a:rPr lang="fr-FR" dirty="0"/>
                  <a:t> =&gt; </a:t>
                </a:r>
                <a:r>
                  <a:rPr lang="fr-FR" b="1" dirty="0"/>
                  <a:t>rejet de </a:t>
                </a:r>
                <a:r>
                  <a:rPr lang="fr-FR" dirty="0"/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r-FR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 </m:t>
                    </m:r>
                  </m:oMath>
                </a14:m>
                <a:r>
                  <a:rPr lang="fr-FR" b="1" dirty="0"/>
                  <a:t> au risque </a:t>
                </a:r>
                <a:r>
                  <a:rPr lang="fr-FR" dirty="0">
                    <a:ea typeface="Cambria Math"/>
                  </a:rPr>
                  <a:t/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  <a:ea typeface="Cambria Math"/>
                      </a:rPr>
                      <m:t>∝ </m:t>
                    </m:r>
                  </m:oMath>
                </a14:m>
                <a:r>
                  <a:rPr lang="fr-FR" b="1" dirty="0"/>
                  <a:t> </a:t>
                </a:r>
                <a:r>
                  <a:rPr lang="fr-FR" dirty="0"/>
                  <a:t>:</a:t>
                </a:r>
              </a:p>
              <a:p>
                <a:pPr lvl="1"/>
                <a:r>
                  <a:rPr lang="fr-FR" dirty="0"/>
                  <a:t>La variance factorielle est significativement supérieure à la variance résiduelle : les moyennes diffèrent significativement entre-elles</a:t>
                </a:r>
                <a:r>
                  <a:rPr lang="fr-FR" dirty="0"/>
                  <a:t>. </a:t>
                </a:r>
                <a:r>
                  <a:rPr lang="fr-FR" dirty="0"/>
                  <a:t>Donc on </a:t>
                </a:r>
                <a:r>
                  <a:rPr lang="fr-FR" dirty="0"/>
                  <a:t>attribue une influence significative au </a:t>
                </a:r>
                <a:r>
                  <a:rPr lang="fr-FR" dirty="0"/>
                  <a:t>facteur </a:t>
                </a:r>
                <a:r>
                  <a:rPr lang="fr-FR" dirty="0" smtClean="0"/>
                  <a:t>B </a:t>
                </a:r>
                <a:r>
                  <a:rPr lang="fr-FR" dirty="0"/>
                  <a:t>étudié</a:t>
                </a:r>
                <a:r>
                  <a:rPr lang="fr-FR" dirty="0" smtClean="0"/>
                  <a:t>.</a:t>
                </a:r>
              </a:p>
              <a:p>
                <a:r>
                  <a:rPr lang="fr-FR" dirty="0"/>
                  <a:t>Si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fr-FR" i="1" dirty="0">
                            <a:latin typeface="Cambria Math"/>
                          </a:rPr>
                          <m:t>𝐴</m:t>
                        </m:r>
                        <m:r>
                          <a:rPr lang="fr-FR" b="0" i="1" dirty="0" smtClean="0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&gt;</m:t>
                    </m:r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𝐴</m:t>
                        </m:r>
                        <m:r>
                          <a:rPr lang="fr-FR" b="0" i="1" smtClean="0">
                            <a:latin typeface="Cambria Math"/>
                          </a:rPr>
                          <m:t>𝐵</m:t>
                        </m:r>
                        <m:r>
                          <a:rPr lang="fr-FR" i="1">
                            <a:latin typeface="Cambria Math"/>
                            <a:ea typeface="Cambria Math"/>
                          </a:rPr>
                          <m:t>∝</m:t>
                        </m:r>
                      </m:sub>
                    </m:sSub>
                  </m:oMath>
                </a14:m>
                <a:r>
                  <a:rPr lang="fr-FR" dirty="0"/>
                  <a:t> =&gt; </a:t>
                </a:r>
                <a:r>
                  <a:rPr lang="fr-FR" b="1" dirty="0"/>
                  <a:t>rejet de </a:t>
                </a:r>
                <a:r>
                  <a:rPr lang="fr-FR" dirty="0"/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r-FR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FR" i="1">
                            <a:latin typeface="Cambria Math"/>
                          </a:rPr>
                          <m:t>𝐴</m:t>
                        </m:r>
                        <m:r>
                          <a:rPr lang="fr-FR" b="0" i="1" smtClean="0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 </m:t>
                    </m:r>
                  </m:oMath>
                </a14:m>
                <a:r>
                  <a:rPr lang="fr-FR" b="1" dirty="0"/>
                  <a:t> au risque </a:t>
                </a:r>
                <a:r>
                  <a:rPr lang="fr-FR" dirty="0">
                    <a:ea typeface="Cambria Math"/>
                  </a:rPr>
                  <a:t/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  <a:ea typeface="Cambria Math"/>
                      </a:rPr>
                      <m:t>∝ </m:t>
                    </m:r>
                  </m:oMath>
                </a14:m>
                <a:r>
                  <a:rPr lang="fr-FR" b="1" dirty="0"/>
                  <a:t> </a:t>
                </a:r>
                <a:r>
                  <a:rPr lang="fr-FR" dirty="0"/>
                  <a:t>:</a:t>
                </a:r>
              </a:p>
              <a:p>
                <a:pPr lvl="1"/>
                <a:r>
                  <a:rPr lang="fr-FR" dirty="0"/>
                  <a:t>La variance factorielle est significativement supérieure à la variance résiduelle : les moyennes diffèrent significativement entre-elles</a:t>
                </a:r>
                <a:r>
                  <a:rPr lang="fr-FR" dirty="0"/>
                  <a:t>. Donc on </a:t>
                </a:r>
                <a:r>
                  <a:rPr lang="fr-FR" dirty="0"/>
                  <a:t>attribue une influence significative au </a:t>
                </a:r>
                <a:r>
                  <a:rPr lang="fr-FR" dirty="0"/>
                  <a:t>facteur A </a:t>
                </a:r>
                <a:r>
                  <a:rPr lang="fr-FR" dirty="0"/>
                  <a:t>étudié.</a:t>
                </a:r>
              </a:p>
              <a:p>
                <a:pPr lvl="1"/>
                <a:r>
                  <a:rPr lang="fr-FR" dirty="0" smtClean="0"/>
                  <a:t>il </a:t>
                </a:r>
                <a:r>
                  <a:rPr lang="fr-FR" dirty="0"/>
                  <a:t>existe une interaction significative d'un facteur sur l'autre</a:t>
                </a:r>
                <a:r>
                  <a:rPr lang="fr-FR" dirty="0" smtClean="0"/>
                  <a:t>.</a:t>
                </a:r>
                <a:endParaRPr lang="fr-FR" dirty="0"/>
              </a:p>
              <a:p>
                <a:pPr marL="457200" lvl="1" indent="0">
                  <a:buNone/>
                </a:pPr>
                <a:endParaRPr lang="fr-FR" dirty="0"/>
              </a:p>
              <a:p>
                <a:r>
                  <a:rPr lang="fr-FR" dirty="0"/>
                  <a:t>Recherche du degré de signification p pour chaque test (recherche du risque  </a:t>
                </a:r>
                <a:r>
                  <a:rPr lang="fr-FR" dirty="0">
                    <a:ea typeface="Cambria Math"/>
                  </a:rPr>
                  <a:t/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  <a:ea typeface="Cambria Math"/>
                      </a:rPr>
                      <m:t>∝ </m:t>
                    </m:r>
                  </m:oMath>
                </a14:m>
                <a:r>
                  <a:rPr lang="fr-FR" dirty="0"/>
                  <a:t>le plus petit possible pour conclure au rejet de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 dirty="0"/>
                  <a:t> </a:t>
                </a:r>
                <a:r>
                  <a:rPr lang="fr-FR" dirty="0" smtClean="0"/>
                  <a:t>)</a:t>
                </a:r>
              </a:p>
              <a:p>
                <a:r>
                  <a:rPr lang="fr-FR" dirty="0" smtClean="0"/>
                  <a:t>Sinon </a:t>
                </a:r>
                <a:r>
                  <a:rPr lang="fr-FR" dirty="0"/>
                  <a:t>rien ne permet de dire que les moyennes des populations ne sont pas égales =&gt; </a:t>
                </a:r>
                <a:r>
                  <a:rPr lang="fr-FR" b="1" dirty="0"/>
                  <a:t> </a:t>
                </a:r>
                <a:r>
                  <a:rPr lang="fr-FR" b="1" dirty="0"/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 </m:t>
                    </m:r>
                  </m:oMath>
                </a14:m>
                <a:r>
                  <a:rPr lang="fr-FR" b="1" dirty="0"/>
                  <a:t>n’est </a:t>
                </a:r>
                <a:r>
                  <a:rPr lang="fr-FR" b="1" dirty="0"/>
                  <a:t>pas rejeté</a:t>
                </a:r>
                <a:r>
                  <a:rPr lang="fr-FR" b="1" dirty="0"/>
                  <a:t>e</a:t>
                </a:r>
                <a:r>
                  <a:rPr lang="fr-FR" dirty="0"/>
                  <a:t>.</a:t>
                </a:r>
              </a:p>
              <a:p>
                <a:endParaRPr lang="fr-FR" dirty="0" smtClean="0"/>
              </a:p>
              <a:p>
                <a:endParaRPr lang="fr-FR" dirty="0"/>
              </a:p>
              <a:p>
                <a:pPr marL="0" indent="0">
                  <a:buNone/>
                </a:pPr>
                <a:r>
                  <a:rPr lang="fr-FR" dirty="0"/>
                  <a:t/>
                </a:r>
                <a:br>
                  <a:rPr lang="fr-FR" dirty="0"/>
                </a:b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" t="-1078" r="-59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714389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C</a:t>
            </a:r>
            <a:r>
              <a:rPr lang="fr-FR" dirty="0" smtClean="0">
                <a:solidFill>
                  <a:srgbClr val="FF0000"/>
                </a:solidFill>
              </a:rPr>
              <a:t>as  particulier où n=1</a:t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dirty="0" smtClean="0">
                <a:solidFill>
                  <a:srgbClr val="FF0000"/>
                </a:solidFill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7056784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51840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itre 1"/>
              <p:cNvSpPr>
                <a:spLocks noGrp="1"/>
              </p:cNvSpPr>
              <p:nvPr>
                <p:ph type="ctrTitle"/>
              </p:nvPr>
            </p:nvSpPr>
            <p:spPr>
              <a:xfrm>
                <a:off x="539552" y="188641"/>
                <a:ext cx="7772400" cy="1080120"/>
              </a:xfrm>
            </p:spPr>
            <p:txBody>
              <a:bodyPr/>
              <a:lstStyle/>
              <a:p>
                <a:r>
                  <a:rPr lang="fr-FR" dirty="0" smtClean="0"/>
                  <a:t>Avec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𝑆𝐶𝐸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𝐹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𝑆𝐶𝐸</m:t>
                        </m:r>
                        <m:r>
                          <m:rPr>
                            <m:nor/>
                          </m:rPr>
                          <a:rPr lang="fr-FR" dirty="0"/>
                          <m:t> 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𝑇</m:t>
                        </m:r>
                      </m:sub>
                    </m:sSub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2" name="Titr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539552" y="188641"/>
                <a:ext cx="7772400" cy="1080120"/>
              </a:xfrm>
              <a:blipFill rotWithShape="1">
                <a:blip r:embed="rId2"/>
                <a:stretch>
                  <a:fillRect b="-124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55576" y="1340768"/>
                <a:ext cx="8064896" cy="4752528"/>
              </a:xfrm>
            </p:spPr>
            <p:txBody>
              <a:bodyPr>
                <a:normAutofit fontScale="85000" lnSpcReduction="20000"/>
              </a:bodyPr>
              <a:lstStyle/>
              <a:p>
                <a:pPr algn="l"/>
                <a:r>
                  <a:rPr lang="fr-FR" dirty="0" smtClean="0"/>
                  <a:t>Sous l’hypothèse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 </m:t>
                    </m:r>
                  </m:oMath>
                </a14:m>
                <a:r>
                  <a:rPr lang="fr-FR" dirty="0"/>
                  <a:t> :</a:t>
                </a:r>
              </a:p>
              <a:p>
                <a:pPr marL="457200" indent="-457200"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dirty="0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fr-FR" b="0" i="1" dirty="0" smtClean="0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fr-FR" dirty="0"/>
                  <a:t> suit une loi de </a:t>
                </a:r>
                <a:r>
                  <a:rPr lang="fr-FR" dirty="0" err="1"/>
                  <a:t>Snédécor</a:t>
                </a:r>
                <a:r>
                  <a:rPr lang="fr-FR" dirty="0"/>
                  <a:t/>
                </a:r>
                <a:r>
                  <a:rPr lang="fr-FR" dirty="0" smtClean="0"/>
                  <a:t>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=</m:t>
                    </m:r>
                    <m:r>
                      <a:rPr lang="fr-FR" b="0" i="1" smtClean="0">
                        <a:latin typeface="Cambria Math"/>
                      </a:rPr>
                      <m:t>𝑝</m:t>
                    </m:r>
                    <m:r>
                      <a:rPr lang="fr-FR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fr-FR" dirty="0"/>
                  <a:t>  et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=</m:t>
                    </m:r>
                    <m:r>
                      <a:rPr lang="fr-FR" b="0" i="1" smtClean="0">
                        <a:latin typeface="Cambria Math"/>
                      </a:rPr>
                      <m:t>𝑛𝑝</m:t>
                    </m:r>
                    <m:r>
                      <a:rPr lang="fr-FR" b="0" i="1" smtClean="0">
                        <a:latin typeface="Cambria Math"/>
                      </a:rPr>
                      <m:t>𝑞</m:t>
                    </m:r>
                    <m:r>
                      <a:rPr lang="fr-FR" b="0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fr-FR" dirty="0"/>
                  <a:t> </a:t>
                </a:r>
                <a:r>
                  <a:rPr lang="fr-FR" dirty="0" smtClean="0"/>
                  <a:t>1ddl</a:t>
                </a:r>
              </a:p>
              <a:p>
                <a:pPr marL="457200" indent="-457200"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fr-FR" b="0" i="1" dirty="0" smtClean="0">
                            <a:latin typeface="Cambria Math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fr-FR" dirty="0"/>
                  <a:t> suit une loi de </a:t>
                </a:r>
                <a:r>
                  <a:rPr lang="fr-FR" dirty="0" err="1"/>
                  <a:t>Snédécor</a:t>
                </a:r>
                <a:r>
                  <a:rPr lang="fr-FR" dirty="0"/>
                  <a:t/>
                </a:r>
                <a:r>
                  <a:rPr lang="fr-FR" dirty="0"/>
                  <a:t>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=</m:t>
                    </m:r>
                    <m:r>
                      <a:rPr lang="fr-FR" b="0" i="1" smtClean="0">
                        <a:latin typeface="Cambria Math"/>
                      </a:rPr>
                      <m:t>𝑞</m:t>
                    </m:r>
                    <m:r>
                      <a:rPr lang="fr-FR" i="1">
                        <a:latin typeface="Cambria Math"/>
                      </a:rPr>
                      <m:t>−1</m:t>
                    </m:r>
                  </m:oMath>
                </a14:m>
                <a:r>
                  <a:rPr lang="fr-FR" dirty="0"/>
                  <a:t>  et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=</m:t>
                    </m:r>
                    <m:r>
                      <a:rPr lang="fr-FR" i="1">
                        <a:latin typeface="Cambria Math"/>
                      </a:rPr>
                      <m:t>𝑛𝑝𝑞</m:t>
                    </m:r>
                    <m:r>
                      <a:rPr lang="fr-FR" i="1">
                        <a:latin typeface="Cambria Math"/>
                      </a:rPr>
                      <m:t>−</m:t>
                    </m:r>
                  </m:oMath>
                </a14:m>
                <a:r>
                  <a:rPr lang="fr-FR" dirty="0"/>
                  <a:t> </a:t>
                </a:r>
                <a:r>
                  <a:rPr lang="fr-FR" dirty="0" smtClean="0"/>
                  <a:t>1ddl</a:t>
                </a:r>
              </a:p>
              <a:p>
                <a:pPr marL="457200" indent="-457200" algn="l">
                  <a:buFont typeface="Arial" panose="020B0604020202020204" pitchFamily="34" charset="0"/>
                  <a:buChar char="•"/>
                </a:pPr>
                <a:r>
                  <a:rPr lang="fr-FR" dirty="0" smtClean="0"/>
                  <a:t>Le test pour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dirty="0" smtClean="0"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fr-F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/>
                              </a:rPr>
                              <m:t>𝐻</m:t>
                            </m:r>
                          </m:e>
                          <m:sub>
                            <m:r>
                              <a:rPr lang="fr-FR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fr-FR" b="0" i="1" dirty="0" smtClean="0">
                            <a:latin typeface="Cambria Math"/>
                          </a:rPr>
                          <m:t>)</m:t>
                        </m:r>
                      </m:e>
                      <m:sub>
                        <m:r>
                          <a:rPr lang="fr-FR" i="1" dirty="0">
                            <a:latin typeface="Cambria Math"/>
                          </a:rPr>
                          <m:t>𝐴</m:t>
                        </m:r>
                        <m:r>
                          <a:rPr lang="fr-FR" b="0" i="1" dirty="0" smtClean="0">
                            <a:latin typeface="Cambria Math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fr-FR" dirty="0"/>
                  <a:t/>
                </a:r>
                <a:r>
                  <a:rPr lang="fr-FR" b="1" dirty="0"/>
                  <a:t>n'est pas </a:t>
                </a:r>
                <a:r>
                  <a:rPr lang="fr-FR" b="1" dirty="0" smtClean="0"/>
                  <a:t>réalisable</a:t>
                </a:r>
              </a:p>
              <a:p>
                <a:pPr marL="457200" indent="-457200" algn="l">
                  <a:buFont typeface="Arial" panose="020B0604020202020204" pitchFamily="34" charset="0"/>
                  <a:buChar char="•"/>
                </a:pPr>
                <a:r>
                  <a:rPr lang="fr-FR" dirty="0" smtClean="0"/>
                  <a:t>Recherche </a:t>
                </a:r>
                <a:r>
                  <a:rPr lang="fr-FR" dirty="0"/>
                  <a:t>du degré de signification p pour chaque test (recherche du risque  </a:t>
                </a:r>
                <a:r>
                  <a:rPr lang="fr-FR" dirty="0">
                    <a:ea typeface="Cambria Math"/>
                  </a:rPr>
                  <a:t/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  <a:ea typeface="Cambria Math"/>
                      </a:rPr>
                      <m:t>∝ </m:t>
                    </m:r>
                  </m:oMath>
                </a14:m>
                <a:r>
                  <a:rPr lang="fr-FR" dirty="0"/>
                  <a:t>le plus petit possible pour conclure au rejet de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/>
                  <a:t> </a:t>
                </a:r>
                <a:r>
                  <a:rPr lang="fr-FR" smtClean="0"/>
                  <a:t>)</a:t>
                </a:r>
              </a:p>
              <a:p>
                <a:pPr marL="457200" indent="-457200" algn="l">
                  <a:buFont typeface="Arial" panose="020B0604020202020204" pitchFamily="34" charset="0"/>
                  <a:buChar char="•"/>
                </a:pPr>
                <a:r>
                  <a:rPr lang="fr-FR" smtClean="0"/>
                  <a:t>Sinon </a:t>
                </a:r>
                <a:r>
                  <a:rPr lang="fr-FR" dirty="0"/>
                  <a:t>rien ne permet de dire que les moyennes des populations ne sont pas égales =&gt; </a:t>
                </a:r>
                <a:r>
                  <a:rPr lang="fr-FR" b="1" dirty="0"/>
                  <a:t>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 </m:t>
                    </m:r>
                  </m:oMath>
                </a14:m>
                <a:r>
                  <a:rPr lang="fr-FR" b="1" dirty="0"/>
                  <a:t>n’est pas rejetée</a:t>
                </a:r>
                <a:r>
                  <a:rPr lang="fr-FR" dirty="0"/>
                  <a:t>.</a:t>
                </a:r>
              </a:p>
              <a:p>
                <a:pPr marL="457200" indent="-457200" algn="l">
                  <a:buFont typeface="Arial" panose="020B0604020202020204" pitchFamily="34" charset="0"/>
                  <a:buChar char="•"/>
                </a:pPr>
                <a:endParaRPr lang="fr-FR" dirty="0"/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55576" y="1340768"/>
                <a:ext cx="8064896" cy="4752528"/>
              </a:xfrm>
              <a:blipFill rotWithShape="1">
                <a:blip r:embed="rId3"/>
                <a:stretch>
                  <a:fillRect l="-1436" t="-256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265739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ANOVA(1) c’est quand?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On utilise cette modélisation lorsque l’on souhaite expliquer une variable quantitative à l’aide d’une variable qualitative ayant </a:t>
            </a:r>
            <a:r>
              <a:rPr lang="fr-FR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</a:t>
            </a:r>
            <a:r>
              <a:rPr lang="fr-FR" i="1" dirty="0" smtClean="0"/>
              <a:t> </a:t>
            </a:r>
            <a:r>
              <a:rPr lang="fr-FR" dirty="0" smtClean="0"/>
              <a:t>modalités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53081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ANOVA(2) c’est quoi?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dirty="0" smtClean="0"/>
                  <a:t>Étude simultanée d’un facteur </a:t>
                </a:r>
                <a:r>
                  <a:rPr lang="fr-FR" b="1" dirty="0"/>
                  <a:t>A</a:t>
                </a:r>
                <a:r>
                  <a:rPr lang="fr-FR" dirty="0"/>
                  <a:t> à </a:t>
                </a:r>
                <a:r>
                  <a:rPr lang="fr-FR" i="1" dirty="0">
                    <a:solidFill>
                      <a:srgbClr val="00B050"/>
                    </a:solidFill>
                  </a:rPr>
                  <a:t>p</a:t>
                </a:r>
                <a:r>
                  <a:rPr lang="fr-FR" dirty="0"/>
                  <a:t> modalités et d’un facteur </a:t>
                </a:r>
                <a:r>
                  <a:rPr lang="fr-FR" b="1" dirty="0"/>
                  <a:t>B</a:t>
                </a:r>
                <a:r>
                  <a:rPr lang="fr-FR" dirty="0"/>
                  <a:t> à </a:t>
                </a:r>
                <a:r>
                  <a:rPr lang="fr-FR" i="1" dirty="0">
                    <a:solidFill>
                      <a:srgbClr val="00B050"/>
                    </a:solidFill>
                  </a:rPr>
                  <a:t>q</a:t>
                </a:r>
                <a:r>
                  <a:rPr lang="fr-FR" dirty="0"/>
                  <a:t> </a:t>
                </a:r>
                <a:r>
                  <a:rPr lang="fr-FR" dirty="0" smtClean="0"/>
                  <a:t>modalités.</a:t>
                </a:r>
              </a:p>
              <a:p>
                <a:r>
                  <a:rPr lang="fr-FR" dirty="0" smtClean="0"/>
                  <a:t>Pour </a:t>
                </a:r>
                <a:r>
                  <a:rPr lang="fr-FR" dirty="0"/>
                  <a:t>chaque couple de modalités </a:t>
                </a:r>
                <a:r>
                  <a:rPr lang="fr-FR" b="1" dirty="0"/>
                  <a:t>(A, B)</a:t>
                </a:r>
                <a:r>
                  <a:rPr lang="fr-FR" dirty="0"/>
                  <a:t> :</a:t>
                </a:r>
              </a:p>
              <a:p>
                <a:pPr lvl="1">
                  <a:buFont typeface="Wingdings" panose="05000000000000000000" pitchFamily="2" charset="2"/>
                  <a:buChar char="Ø"/>
                </a:pPr>
                <a:r>
                  <a:rPr lang="fr-FR" dirty="0" smtClean="0"/>
                  <a:t>  On </a:t>
                </a:r>
                <a:r>
                  <a:rPr lang="fr-FR" dirty="0"/>
                  <a:t>a un échantillon 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𝑖𝑗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fr-FR" dirty="0" smtClean="0"/>
                  <a:t>(</a:t>
                </a:r>
                <a:r>
                  <a:rPr lang="fr-FR" dirty="0"/>
                  <a:t> 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/>
                      </a:rPr>
                      <m:t>𝑖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fr-FR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1;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</m:d>
                  </m:oMath>
                </a14:m>
                <a:r>
                  <a:rPr lang="fr-FR" dirty="0"/>
                  <a:t> et  </a:t>
                </a:r>
                <a:r>
                  <a:rPr lang="fr-FR" dirty="0"/>
                  <a:t> 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b="0" i="0" smtClean="0">
                        <a:latin typeface="Cambria Math"/>
                        <a:ea typeface="Cambria Math"/>
                      </a:rPr>
                      <m:t>j</m:t>
                    </m:r>
                    <m:r>
                      <a:rPr lang="fr-FR" i="1"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fr-FR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fr-FR" i="1">
                            <a:latin typeface="Cambria Math"/>
                            <a:ea typeface="Cambria Math"/>
                          </a:rPr>
                          <m:t>1;</m:t>
                        </m:r>
                        <m:r>
                          <a:rPr lang="fr-FR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</m:e>
                    </m:d>
                  </m:oMath>
                </a14:m>
                <a:r>
                  <a:rPr lang="fr-FR" dirty="0"/>
                  <a:t>).</a:t>
                </a:r>
                <a:endParaRPr lang="fr-FR" dirty="0" smtClean="0"/>
              </a:p>
              <a:p>
                <a:pPr lvl="1">
                  <a:buFont typeface="Wingdings" panose="05000000000000000000" pitchFamily="2" charset="2"/>
                  <a:buChar char="Ø"/>
                </a:pPr>
                <a:r>
                  <a:rPr lang="fr-FR" dirty="0"/>
                  <a:t>Tous les </a:t>
                </a:r>
                <a:r>
                  <a:rPr lang="fr-FR" dirty="0"/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𝑖𝑗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 </m:t>
                    </m:r>
                  </m:oMath>
                </a14:m>
                <a:r>
                  <a:rPr lang="fr-FR" dirty="0"/>
                  <a:t> </a:t>
                </a:r>
                <a:r>
                  <a:rPr lang="fr-FR" dirty="0"/>
                  <a:t> sont de mêmes tailles</a:t>
                </a:r>
                <a:r>
                  <a:rPr lang="fr-FR" b="1" dirty="0"/>
                  <a:t> </a:t>
                </a:r>
                <a:r>
                  <a:rPr lang="fr-FR" b="0" i="0" dirty="0" smtClean="0">
                    <a:solidFill>
                      <a:srgbClr val="00B050"/>
                    </a:solidFill>
                    <a:latin typeface="+mj-lt"/>
                  </a:rPr>
                  <a:t>n</a:t>
                </a:r>
                <a:r>
                  <a:rPr lang="fr-FR" b="1" dirty="0"/>
                  <a:t> </a:t>
                </a:r>
                <a:r>
                  <a:rPr lang="fr-FR" dirty="0"/>
                  <a:t>.</a:t>
                </a:r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2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56572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800200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Conditions </a:t>
            </a:r>
            <a:r>
              <a:rPr lang="fr-FR" dirty="0" smtClean="0">
                <a:solidFill>
                  <a:srgbClr val="FF0000"/>
                </a:solidFill>
              </a:rPr>
              <a:t>d'applications </a:t>
            </a:r>
            <a:r>
              <a:rPr lang="fr-FR" dirty="0">
                <a:solidFill>
                  <a:srgbClr val="FF0000"/>
                </a:solidFill>
              </a:rPr>
              <a:t>de l'ANOVA</a:t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564904"/>
                <a:ext cx="8229600" cy="396044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fr-FR" dirty="0" smtClean="0"/>
                  <a:t>les populations étudiées suivent une distribution </a:t>
                </a:r>
                <a:r>
                  <a:rPr lang="fr-FR" dirty="0" smtClean="0"/>
                  <a:t>normale</a:t>
                </a:r>
              </a:p>
              <a:p>
                <a:r>
                  <a:rPr lang="fr-FR" dirty="0" smtClean="0"/>
                  <a:t>les </a:t>
                </a:r>
                <a:r>
                  <a:rPr lang="fr-FR" dirty="0"/>
                  <a:t>variances des populations sont toutes égales (</a:t>
                </a:r>
                <a:r>
                  <a:rPr lang="fr-FR" b="1" dirty="0" smtClean="0"/>
                  <a:t>HOMOSCEDASTICITE</a:t>
                </a:r>
                <a:r>
                  <a:rPr lang="fr-FR" dirty="0" smtClean="0"/>
                  <a:t>)</a:t>
                </a:r>
              </a:p>
              <a:p>
                <a:r>
                  <a:rPr lang="fr-FR" dirty="0" smtClean="0"/>
                  <a:t>les </a:t>
                </a:r>
                <a:r>
                  <a:rPr lang="fr-FR" dirty="0"/>
                  <a:t>échantillons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dirty="0"/>
                  <a:t> de tailles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dirty="0"/>
                  <a:t> sont prélevés aléatoirement et indépendamment dans les populations.</a:t>
                </a:r>
                <a:br>
                  <a:rPr lang="fr-FR" dirty="0"/>
                </a:b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564904"/>
                <a:ext cx="8229600" cy="3960440"/>
              </a:xfrm>
              <a:blipFill rotWithShape="1">
                <a:blip r:embed="rId2"/>
                <a:stretch>
                  <a:fillRect l="-1630" t="-32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05342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Procédure de calcul d'une ANOVA</a:t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Déterminer </a:t>
            </a:r>
            <a:r>
              <a:rPr lang="fr-FR" dirty="0"/>
              <a:t>si les échantillons varient de la même manière.</a:t>
            </a:r>
          </a:p>
          <a:p>
            <a:r>
              <a:rPr lang="fr-FR" dirty="0"/>
              <a:t>Si nous démontrons l'homogénéité des variances, alors nous pouvons comparer les moyennes de ces échantillons.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26565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Problèmes liés à l'égalité des variances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endParaRPr lang="fr-FR" b="1" dirty="0" smtClean="0"/>
              </a:p>
              <a:p>
                <a:pPr marL="0" indent="0">
                  <a:buNone/>
                </a:pPr>
                <a:r>
                  <a:rPr lang="fr-FR" b="1" dirty="0"/>
                  <a:t>Test de l'homogénéité des variances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r-FR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b="0" i="1" smtClean="0">
                                    <a:latin typeface="Cambria Math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fr-FR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FR" i="1" smtClean="0">
                            <a:latin typeface="Cambria Math"/>
                            <a:ea typeface="Cambria Math"/>
                          </a:rPr>
                          <m:t>𝜎</m:t>
                        </m:r>
                      </m:sub>
                    </m:sSub>
                  </m:oMath>
                </a14:m>
                <a:r>
                  <a:rPr lang="fr-FR" dirty="0" smtClean="0"/>
                  <a:t>: </a:t>
                </a:r>
                <a:r>
                  <a:rPr lang="fr-FR" dirty="0"/>
                  <a:t>les variances sont </a:t>
                </a:r>
                <a:r>
                  <a:rPr lang="fr-FR" dirty="0" smtClean="0"/>
                  <a:t>homogènes</a:t>
                </a:r>
              </a:p>
              <a:p>
                <a:r>
                  <a:rPr lang="fr-FR" dirty="0" smtClean="0"/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r-FR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fr-FR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FR" i="1">
                            <a:latin typeface="Cambria Math"/>
                            <a:ea typeface="Cambria Math"/>
                          </a:rPr>
                          <m:t>𝜎</m:t>
                        </m:r>
                      </m:sub>
                    </m:sSub>
                  </m:oMath>
                </a14:m>
                <a:r>
                  <a:rPr lang="fr-FR" dirty="0" smtClean="0"/>
                  <a:t/>
                </a:r>
                <a:r>
                  <a:rPr lang="fr-FR" dirty="0"/>
                  <a:t> : Au moins une des variances est différente des autres</a:t>
                </a:r>
              </a:p>
              <a:p>
                <a:pPr marL="0" indent="0">
                  <a:buNone/>
                </a:pPr>
                <a:r>
                  <a:rPr lang="fr-FR" dirty="0"/>
                  <a:t>→ utilisation d'un test de comparaison de plusieurs variances</a:t>
                </a:r>
              </a:p>
              <a:p>
                <a:pPr marL="0" indent="0">
                  <a:buNone/>
                </a:pPr>
                <a:r>
                  <a:rPr lang="fr-FR" b="1" dirty="0"/>
                  <a:t>Conclusion</a:t>
                </a:r>
              </a:p>
              <a:p>
                <a:r>
                  <a:rPr lang="fr-FR" dirty="0"/>
                  <a:t>Si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r-FR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FR" i="1">
                            <a:latin typeface="Cambria Math"/>
                            <a:ea typeface="Cambria Math"/>
                          </a:rPr>
                          <m:t>𝜎</m:t>
                        </m:r>
                      </m:sub>
                    </m:sSub>
                  </m:oMath>
                </a14:m>
                <a:r>
                  <a:rPr lang="fr-FR" dirty="0"/>
                  <a:t> est rejetée : il est théoriquement impossible de comparer des échantillons qui ne varient pas de la même manière.</a:t>
                </a:r>
              </a:p>
              <a:p>
                <a:r>
                  <a:rPr lang="fr-FR" dirty="0"/>
                  <a:t>Si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r-FR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FR" i="1">
                            <a:latin typeface="Cambria Math"/>
                            <a:ea typeface="Cambria Math"/>
                          </a:rPr>
                          <m:t>𝜎</m:t>
                        </m:r>
                      </m:sub>
                    </m:sSub>
                  </m:oMath>
                </a14:m>
                <a:r>
                  <a:rPr lang="fr-FR" dirty="0"/>
                  <a:t> n’est pas rejetée : par conséquent, il est possible de comparer les moyennes de tels échantillons</a:t>
                </a:r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16811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Tests possibles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95536" y="1772816"/>
                <a:ext cx="8280920" cy="4824536"/>
              </a:xfrm>
            </p:spPr>
            <p:txBody>
              <a:bodyPr/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fr-FR" dirty="0" smtClean="0"/>
                  <a:t>Influence du facteur A seul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fr-FR" dirty="0" smtClean="0"/>
                  <a:t>Influence </a:t>
                </a:r>
                <a:r>
                  <a:rPr lang="fr-FR" dirty="0"/>
                  <a:t>du facteur B </a:t>
                </a:r>
                <a:r>
                  <a:rPr lang="fr-FR" dirty="0" smtClean="0"/>
                  <a:t>seul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fr-FR" dirty="0" smtClean="0"/>
                  <a:t>Interaction </a:t>
                </a:r>
                <a:r>
                  <a:rPr lang="fr-FR" dirty="0"/>
                  <a:t>des deux facteurs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fr-FR" i="1" smtClean="0">
                        <a:latin typeface="Cambria Math"/>
                        <a:ea typeface="Cambria Math"/>
                      </a:rPr>
                      <m:t>≡</m:t>
                    </m:r>
                    <m:r>
                      <a:rPr lang="fr-FR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fr-FR" dirty="0" smtClean="0"/>
                  <a:t>Si </a:t>
                </a:r>
                <a:r>
                  <a:rPr lang="fr-FR" dirty="0"/>
                  <a:t>influence d'un facteur sur la moyenne des populations est différente en l'absence ou en la présence de l'autre facteur</a:t>
                </a:r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95536" y="1772816"/>
                <a:ext cx="8280920" cy="4824536"/>
              </a:xfrm>
              <a:blipFill rotWithShape="1">
                <a:blip r:embed="rId2"/>
                <a:stretch>
                  <a:fillRect t="-16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611697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35902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FF0000"/>
                </a:solidFill>
              </a:rPr>
              <a:t>Hypothèses</a:t>
            </a:r>
            <a:r>
              <a:rPr lang="fr-FR" dirty="0">
                <a:solidFill>
                  <a:srgbClr val="FF0000"/>
                </a:solidFill>
              </a:rPr>
              <a:t/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r-FR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fr-FR" dirty="0"/>
                  <a:t> </a:t>
                </a:r>
                <a:r>
                  <a:rPr lang="fr-FR" dirty="0" smtClean="0"/>
                  <a:t>:</a:t>
                </a:r>
                <a:r>
                  <a:rPr lang="fr-FR" dirty="0"/>
                  <a:t> le facteur A n’a pas d’influence sur la moyenne des populations.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r-FR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 </m:t>
                    </m:r>
                  </m:oMath>
                </a14:m>
                <a:r>
                  <a:rPr lang="fr-FR" dirty="0"/>
                  <a:t> : le facteur B n’a pas d’influence sur la moyenne des populations.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r-FR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fr-FR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FR" i="1">
                            <a:latin typeface="Cambria Math"/>
                          </a:rPr>
                          <m:t>𝐴</m:t>
                        </m:r>
                        <m:r>
                          <a:rPr lang="fr-FR" b="0" i="1" smtClean="0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fr-FR" i="1">
                        <a:latin typeface="Cambria Math"/>
                      </a:rPr>
                      <m:t> </m:t>
                    </m:r>
                  </m:oMath>
                </a14:m>
                <a:r>
                  <a:rPr lang="fr-FR" dirty="0"/>
                  <a:t> : il n’y a pas d’interaction entre les facteurs A et B.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/>
                  <a:t> </a:t>
                </a:r>
                <a:r>
                  <a:rPr lang="fr-FR" dirty="0" smtClean="0"/>
                  <a:t>: au </a:t>
                </a:r>
                <a:r>
                  <a:rPr lang="fr-FR" dirty="0"/>
                  <a:t>moins une des moyennes </a:t>
                </a:r>
                <a:r>
                  <a:rPr lang="fr-FR" dirty="0" smtClean="0"/>
                  <a:t>est 			différente </a:t>
                </a:r>
                <a:r>
                  <a:rPr lang="fr-FR" dirty="0"/>
                  <a:t>des </a:t>
                </a:r>
                <a:r>
                  <a:rPr lang="fr-FR" dirty="0" smtClean="0"/>
                  <a:t>autres</a:t>
                </a:r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69765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Variances totale, factorielle, résiduelle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dirty="0" smtClean="0"/>
                  <a:t>Pour chaque échantillon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dirty="0" smtClean="0"/>
                  <a:t> de taille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dirty="0"/>
                  <a:t> , on calcule :</a:t>
                </a:r>
              </a:p>
              <a:p>
                <a:r>
                  <a:rPr lang="fr-FR" dirty="0" smtClean="0"/>
                  <a:t>Moyenne</a:t>
                </a:r>
              </a:p>
              <a:p>
                <a:pPr marL="0" indent="0" algn="ctr">
                  <a:buNone/>
                </a:pPr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r>
                  <a:rPr lang="fr-FR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r-FR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fr-FR" b="0" i="1" smtClean="0">
                            <a:latin typeface="Cambria Math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fr-FR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fr-FR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fr-FR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r>
                  <a:rPr lang="fr-FR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fr-FR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fr-FR" b="0" i="1" dirty="0" smtClean="0">
                            <a:latin typeface="Cambria Math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fr-FR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fr-FR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p>
                      <m:e>
                        <m:sSub>
                          <m:sSubPr>
                            <m:ctrlPr>
                              <a:rPr lang="fr-FR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fr-FR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𝑖𝑗</m:t>
                            </m:r>
                            <m:r>
                              <a:rPr lang="fr-FR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</m:nary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fr-FR" dirty="0"/>
                  <a:t>variance </a:t>
                </a:r>
                <a:r>
                  <a:rPr lang="fr-FR" dirty="0" smtClean="0"/>
                  <a:t>expérimentale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fr-FR" i="1">
                            <a:latin typeface="Cambria Math"/>
                          </a:rPr>
                        </m:ctrlPr>
                      </m:sSubSupPr>
                      <m:e>
                        <m:r>
                          <a:rPr lang="fr-FR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𝑖</m:t>
                        </m:r>
                        <m:r>
                          <a:rPr lang="fr-FR" b="0" i="1" smtClean="0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fr-FR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fr-FR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fr-FR" i="1" dirty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fr-FR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i="1" dirty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fr-FR" i="1" dirty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fr-FR" b="0" i="1" dirty="0" smtClean="0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FR" dirty="0"/>
                  <a:t/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fr-FR" i="1" dirty="0">
                            <a:latin typeface="Cambria Math"/>
                          </a:rPr>
                        </m:ctrlPr>
                      </m:naryPr>
                      <m:sub>
                        <m:r>
                          <a:rPr lang="fr-FR" b="0" i="1" dirty="0" smtClean="0">
                            <a:latin typeface="Cambria Math"/>
                          </a:rPr>
                          <m:t>𝑚</m:t>
                        </m:r>
                        <m:r>
                          <a:rPr lang="fr-FR" i="1" dirty="0">
                            <a:latin typeface="Cambria Math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fr-FR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i="1" dirty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fr-FR" i="1" dirty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sup>
                      <m:e>
                        <m:sSup>
                          <m:sSupPr>
                            <m:ctrlPr>
                              <a:rPr lang="fr-FR" i="1" dirty="0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i="1" dirty="0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i="1" dirty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 dirty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i="1" dirty="0">
                                        <a:latin typeface="Cambria Math"/>
                                      </a:rPr>
                                      <m:t>𝑖𝑗</m:t>
                                    </m:r>
                                    <m:r>
                                      <a:rPr lang="fr-FR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sub>
                                </m:sSub>
                                <m:r>
                                  <a:rPr lang="fr-FR" i="1" dirty="0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fr-FR" i="1"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fr-FR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fr-FR" b="0" i="1" smtClean="0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fr-FR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fr-FR" dirty="0" smtClean="0"/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6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78728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90</Words>
  <Application>Microsoft Office PowerPoint</Application>
  <PresentationFormat>Affichage à l'écran (4:3)</PresentationFormat>
  <Paragraphs>29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  Analyse de la variance à deux  facteurs ANOVA (2) </vt:lpstr>
      <vt:lpstr>ANOVA(1) c’est quand?</vt:lpstr>
      <vt:lpstr>ANOVA(2) c’est quoi?</vt:lpstr>
      <vt:lpstr>Conditions d'applications de l'ANOVA </vt:lpstr>
      <vt:lpstr>Procédure de calcul d'une ANOVA </vt:lpstr>
      <vt:lpstr>Problèmes liés à l'égalité des variances</vt:lpstr>
      <vt:lpstr>Tests possibles</vt:lpstr>
      <vt:lpstr> Hypothèses </vt:lpstr>
      <vt:lpstr>Variances totale, factorielle, résiduelle</vt:lpstr>
      <vt:lpstr>Diapositive 10</vt:lpstr>
      <vt:lpstr>Diapositive 11</vt:lpstr>
      <vt:lpstr> </vt:lpstr>
      <vt:lpstr>Théorème d'analyse de la variance </vt:lpstr>
      <vt:lpstr> </vt:lpstr>
      <vt:lpstr>Décision</vt:lpstr>
      <vt:lpstr>Décision</vt:lpstr>
      <vt:lpstr>Cas  particulier où n=1  </vt:lpstr>
      <vt:lpstr>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4</dc:title>
  <dc:creator>hp</dc:creator>
  <cp:lastModifiedBy>INFOPLUS</cp:lastModifiedBy>
  <cp:revision>115</cp:revision>
  <dcterms:created xsi:type="dcterms:W3CDTF">2017-02-14T18:51:21Z</dcterms:created>
  <dcterms:modified xsi:type="dcterms:W3CDTF">2020-05-14T03:27:35Z</dcterms:modified>
</cp:coreProperties>
</file>