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88"/>
  </p:notesMasterIdLst>
  <p:sldIdLst>
    <p:sldId id="256" r:id="rId2"/>
    <p:sldId id="273" r:id="rId3"/>
    <p:sldId id="284" r:id="rId4"/>
    <p:sldId id="276" r:id="rId5"/>
    <p:sldId id="283" r:id="rId6"/>
    <p:sldId id="285" r:id="rId7"/>
    <p:sldId id="286" r:id="rId8"/>
    <p:sldId id="362" r:id="rId9"/>
    <p:sldId id="361" r:id="rId10"/>
    <p:sldId id="360" r:id="rId11"/>
    <p:sldId id="365" r:id="rId12"/>
    <p:sldId id="367" r:id="rId13"/>
    <p:sldId id="301" r:id="rId14"/>
    <p:sldId id="368" r:id="rId15"/>
    <p:sldId id="369" r:id="rId16"/>
    <p:sldId id="303" r:id="rId17"/>
    <p:sldId id="306" r:id="rId18"/>
    <p:sldId id="307" r:id="rId19"/>
    <p:sldId id="370" r:id="rId20"/>
    <p:sldId id="372" r:id="rId21"/>
    <p:sldId id="371" r:id="rId22"/>
    <p:sldId id="373" r:id="rId23"/>
    <p:sldId id="374" r:id="rId24"/>
    <p:sldId id="377" r:id="rId25"/>
    <p:sldId id="375" r:id="rId26"/>
    <p:sldId id="379" r:id="rId27"/>
    <p:sldId id="347" r:id="rId28"/>
    <p:sldId id="348" r:id="rId29"/>
    <p:sldId id="380" r:id="rId30"/>
    <p:sldId id="378" r:id="rId31"/>
    <p:sldId id="382" r:id="rId32"/>
    <p:sldId id="383" r:id="rId33"/>
    <p:sldId id="436" r:id="rId34"/>
    <p:sldId id="448" r:id="rId35"/>
    <p:sldId id="384" r:id="rId36"/>
    <p:sldId id="439" r:id="rId37"/>
    <p:sldId id="441" r:id="rId38"/>
    <p:sldId id="449" r:id="rId39"/>
    <p:sldId id="450" r:id="rId40"/>
    <p:sldId id="440" r:id="rId41"/>
    <p:sldId id="468" r:id="rId42"/>
    <p:sldId id="469" r:id="rId43"/>
    <p:sldId id="467" r:id="rId44"/>
    <p:sldId id="452" r:id="rId45"/>
    <p:sldId id="453" r:id="rId46"/>
    <p:sldId id="399" r:id="rId47"/>
    <p:sldId id="497" r:id="rId48"/>
    <p:sldId id="498" r:id="rId49"/>
    <p:sldId id="496" r:id="rId50"/>
    <p:sldId id="501" r:id="rId51"/>
    <p:sldId id="500" r:id="rId52"/>
    <p:sldId id="502" r:id="rId53"/>
    <p:sldId id="473" r:id="rId54"/>
    <p:sldId id="504" r:id="rId55"/>
    <p:sldId id="505" r:id="rId56"/>
    <p:sldId id="506" r:id="rId57"/>
    <p:sldId id="508" r:id="rId58"/>
    <p:sldId id="476" r:id="rId59"/>
    <p:sldId id="466" r:id="rId60"/>
    <p:sldId id="445" r:id="rId61"/>
    <p:sldId id="479" r:id="rId62"/>
    <p:sldId id="446" r:id="rId63"/>
    <p:sldId id="480" r:id="rId64"/>
    <p:sldId id="481" r:id="rId65"/>
    <p:sldId id="482" r:id="rId66"/>
    <p:sldId id="509" r:id="rId67"/>
    <p:sldId id="413" r:id="rId68"/>
    <p:sldId id="491" r:id="rId69"/>
    <p:sldId id="415" r:id="rId70"/>
    <p:sldId id="492" r:id="rId71"/>
    <p:sldId id="417" r:id="rId72"/>
    <p:sldId id="418" r:id="rId73"/>
    <p:sldId id="419" r:id="rId74"/>
    <p:sldId id="420" r:id="rId75"/>
    <p:sldId id="421" r:id="rId76"/>
    <p:sldId id="422" r:id="rId77"/>
    <p:sldId id="423" r:id="rId78"/>
    <p:sldId id="427" r:id="rId79"/>
    <p:sldId id="428" r:id="rId80"/>
    <p:sldId id="429" r:id="rId81"/>
    <p:sldId id="512" r:id="rId82"/>
    <p:sldId id="513" r:id="rId83"/>
    <p:sldId id="514" r:id="rId84"/>
    <p:sldId id="515" r:id="rId85"/>
    <p:sldId id="432" r:id="rId86"/>
    <p:sldId id="511" r:id="rId87"/>
  </p:sldIdLst>
  <p:sldSz cx="9144000" cy="6858000" type="screen4x3"/>
  <p:notesSz cx="6858000" cy="9144000"/>
  <p:defaultTextStyle>
    <a:defPPr>
      <a:defRPr lang="fr-FR"/>
    </a:defPPr>
    <a:lvl1pPr algn="ctr"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00FF"/>
    <a:srgbClr val="009900"/>
    <a:srgbClr val="FF0066"/>
    <a:srgbClr val="66FF33"/>
    <a:srgbClr val="E3DE00"/>
    <a:srgbClr val="FFFFFF"/>
    <a:srgbClr val="FFFF00"/>
    <a:srgbClr val="FF0000"/>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80"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42EFEE-5828-4F74-AB16-67D38F2D976A}" type="doc">
      <dgm:prSet loTypeId="urn:microsoft.com/office/officeart/2005/8/layout/chevron2" loCatId="list" qsTypeId="urn:microsoft.com/office/officeart/2005/8/quickstyle/simple1" qsCatId="simple" csTypeId="urn:microsoft.com/office/officeart/2005/8/colors/accent2_3" csCatId="accent2" phldr="1"/>
      <dgm:spPr/>
      <dgm:t>
        <a:bodyPr/>
        <a:lstStyle/>
        <a:p>
          <a:endParaRPr lang="fr-FR"/>
        </a:p>
      </dgm:t>
    </dgm:pt>
    <dgm:pt modelId="{D4361E6D-92A4-4311-8222-BB186F2DB3C4}">
      <dgm:prSet phldrT="[Texte]"/>
      <dgm:spPr>
        <a:noFill/>
        <a:ln>
          <a:solidFill>
            <a:srgbClr val="0000FF"/>
          </a:solidFill>
        </a:ln>
      </dgm:spPr>
      <dgm:t>
        <a:bodyPr/>
        <a:lstStyle/>
        <a:p>
          <a:r>
            <a:rPr lang="fr-FR" b="1" dirty="0" smtClean="0">
              <a:solidFill>
                <a:srgbClr val="FF0066"/>
              </a:solidFill>
            </a:rPr>
            <a:t>01</a:t>
          </a:r>
          <a:endParaRPr lang="fr-FR" b="1" dirty="0">
            <a:solidFill>
              <a:srgbClr val="FF0066"/>
            </a:solidFill>
          </a:endParaRPr>
        </a:p>
      </dgm:t>
    </dgm:pt>
    <dgm:pt modelId="{08719EE5-B37F-47FF-B645-EC23E01CCF14}" type="parTrans" cxnId="{0397C1C0-EF09-4491-9F96-0976790B4944}">
      <dgm:prSet/>
      <dgm:spPr/>
      <dgm:t>
        <a:bodyPr/>
        <a:lstStyle/>
        <a:p>
          <a:endParaRPr lang="fr-FR"/>
        </a:p>
      </dgm:t>
    </dgm:pt>
    <dgm:pt modelId="{5C1E818A-CE7F-411D-BF28-55F735224E5E}" type="sibTrans" cxnId="{0397C1C0-EF09-4491-9F96-0976790B4944}">
      <dgm:prSet/>
      <dgm:spPr/>
      <dgm:t>
        <a:bodyPr/>
        <a:lstStyle/>
        <a:p>
          <a:endParaRPr lang="fr-FR"/>
        </a:p>
      </dgm:t>
    </dgm:pt>
    <dgm:pt modelId="{3EC8FA46-3E78-405B-BEC8-2308AA725BF2}">
      <dgm:prSet phldrT="[Texte]"/>
      <dgm:spPr>
        <a:ln>
          <a:solidFill>
            <a:srgbClr val="0000FF"/>
          </a:solidFill>
        </a:ln>
      </dgm:spPr>
      <dgm:t>
        <a:bodyPr/>
        <a:lstStyle/>
        <a:p>
          <a:r>
            <a:rPr lang="fr-FR" dirty="0" smtClean="0"/>
            <a:t>Réarrangements d’</a:t>
          </a:r>
          <a:r>
            <a:rPr lang="fr-FR" dirty="0" err="1" smtClean="0"/>
            <a:t>Amadori</a:t>
          </a:r>
          <a:r>
            <a:rPr lang="fr-FR" dirty="0" smtClean="0"/>
            <a:t> et de </a:t>
          </a:r>
          <a:r>
            <a:rPr lang="fr-FR" dirty="0" err="1" smtClean="0"/>
            <a:t>Heyns</a:t>
          </a:r>
          <a:endParaRPr lang="fr-FR" dirty="0"/>
        </a:p>
      </dgm:t>
    </dgm:pt>
    <dgm:pt modelId="{228F6278-2127-453F-9AB2-9BED486ACDE2}" type="parTrans" cxnId="{F539E044-0FAE-4760-B060-76A7C5CBB801}">
      <dgm:prSet/>
      <dgm:spPr/>
      <dgm:t>
        <a:bodyPr/>
        <a:lstStyle/>
        <a:p>
          <a:endParaRPr lang="fr-FR"/>
        </a:p>
      </dgm:t>
    </dgm:pt>
    <dgm:pt modelId="{A48ECF24-83B1-485A-88B1-C86505DC53F1}" type="sibTrans" cxnId="{F539E044-0FAE-4760-B060-76A7C5CBB801}">
      <dgm:prSet/>
      <dgm:spPr/>
      <dgm:t>
        <a:bodyPr/>
        <a:lstStyle/>
        <a:p>
          <a:endParaRPr lang="fr-FR"/>
        </a:p>
      </dgm:t>
    </dgm:pt>
    <dgm:pt modelId="{DF5ED9A6-E428-4BF8-AF60-857235D6E58A}">
      <dgm:prSet phldrT="[Texte]"/>
      <dgm:spPr>
        <a:noFill/>
        <a:ln>
          <a:solidFill>
            <a:srgbClr val="0000FF"/>
          </a:solidFill>
        </a:ln>
      </dgm:spPr>
      <dgm:t>
        <a:bodyPr/>
        <a:lstStyle/>
        <a:p>
          <a:r>
            <a:rPr lang="fr-FR" b="1" dirty="0" smtClean="0">
              <a:solidFill>
                <a:srgbClr val="FF0066"/>
              </a:solidFill>
            </a:rPr>
            <a:t>02</a:t>
          </a:r>
          <a:endParaRPr lang="fr-FR" b="1" dirty="0">
            <a:solidFill>
              <a:srgbClr val="FF0066"/>
            </a:solidFill>
          </a:endParaRPr>
        </a:p>
      </dgm:t>
    </dgm:pt>
    <dgm:pt modelId="{03F245CD-E713-42F8-A657-2E1A36E43FBE}" type="parTrans" cxnId="{3E362018-B9CC-4021-8CBD-C0AB3AE3450C}">
      <dgm:prSet/>
      <dgm:spPr/>
      <dgm:t>
        <a:bodyPr/>
        <a:lstStyle/>
        <a:p>
          <a:endParaRPr lang="fr-FR"/>
        </a:p>
      </dgm:t>
    </dgm:pt>
    <dgm:pt modelId="{E2B0206D-4A3D-4D82-9AC9-7C1F1C0F764C}" type="sibTrans" cxnId="{3E362018-B9CC-4021-8CBD-C0AB3AE3450C}">
      <dgm:prSet/>
      <dgm:spPr/>
      <dgm:t>
        <a:bodyPr/>
        <a:lstStyle/>
        <a:p>
          <a:endParaRPr lang="fr-FR"/>
        </a:p>
      </dgm:t>
    </dgm:pt>
    <dgm:pt modelId="{9D0E4C2F-7F05-4545-A9A4-73D2D6A9A557}">
      <dgm:prSet phldrT="[Texte]"/>
      <dgm:spPr>
        <a:ln>
          <a:solidFill>
            <a:srgbClr val="0000FF"/>
          </a:solidFill>
        </a:ln>
      </dgm:spPr>
      <dgm:t>
        <a:bodyPr/>
        <a:lstStyle/>
        <a:p>
          <a:r>
            <a:rPr lang="fr-FR" b="0" dirty="0" smtClean="0"/>
            <a:t>Dégradation des produits de réarrangements d'</a:t>
          </a:r>
          <a:r>
            <a:rPr lang="fr-FR" b="0" dirty="0" err="1" smtClean="0"/>
            <a:t>Amadori</a:t>
          </a:r>
          <a:r>
            <a:rPr lang="fr-FR" b="0" dirty="0" smtClean="0"/>
            <a:t> et de </a:t>
          </a:r>
          <a:r>
            <a:rPr lang="fr-FR" b="0" dirty="0" err="1" smtClean="0"/>
            <a:t>Heyns</a:t>
          </a:r>
          <a:endParaRPr lang="fr-FR" b="0" dirty="0"/>
        </a:p>
      </dgm:t>
    </dgm:pt>
    <dgm:pt modelId="{1BABE725-D3C5-47C0-9724-74AE229D9CA3}" type="parTrans" cxnId="{F1F0CEE7-7E37-4EA8-9869-65EBC330EE64}">
      <dgm:prSet/>
      <dgm:spPr/>
      <dgm:t>
        <a:bodyPr/>
        <a:lstStyle/>
        <a:p>
          <a:endParaRPr lang="fr-FR"/>
        </a:p>
      </dgm:t>
    </dgm:pt>
    <dgm:pt modelId="{9BBA5D89-A172-44AB-93D6-E5FFC4F5C732}" type="sibTrans" cxnId="{F1F0CEE7-7E37-4EA8-9869-65EBC330EE64}">
      <dgm:prSet/>
      <dgm:spPr/>
      <dgm:t>
        <a:bodyPr/>
        <a:lstStyle/>
        <a:p>
          <a:endParaRPr lang="fr-FR"/>
        </a:p>
      </dgm:t>
    </dgm:pt>
    <dgm:pt modelId="{85864E2B-C0BB-411C-9F97-04882DD0188A}">
      <dgm:prSet phldrT="[Texte]"/>
      <dgm:spPr>
        <a:noFill/>
        <a:ln>
          <a:solidFill>
            <a:srgbClr val="0000FF"/>
          </a:solidFill>
        </a:ln>
      </dgm:spPr>
      <dgm:t>
        <a:bodyPr/>
        <a:lstStyle/>
        <a:p>
          <a:r>
            <a:rPr lang="fr-FR" b="1" dirty="0" smtClean="0">
              <a:solidFill>
                <a:srgbClr val="FF0066"/>
              </a:solidFill>
            </a:rPr>
            <a:t>03</a:t>
          </a:r>
          <a:endParaRPr lang="fr-FR" b="1" dirty="0">
            <a:solidFill>
              <a:srgbClr val="FF0066"/>
            </a:solidFill>
          </a:endParaRPr>
        </a:p>
      </dgm:t>
    </dgm:pt>
    <dgm:pt modelId="{95AC27B6-1940-4209-B08B-39B379823566}" type="parTrans" cxnId="{A62F3BD3-A14D-4458-8901-41C6488A8F15}">
      <dgm:prSet/>
      <dgm:spPr/>
      <dgm:t>
        <a:bodyPr/>
        <a:lstStyle/>
        <a:p>
          <a:endParaRPr lang="fr-FR"/>
        </a:p>
      </dgm:t>
    </dgm:pt>
    <dgm:pt modelId="{73F77FB1-3C56-4EE4-9EEA-AF7F68055114}" type="sibTrans" cxnId="{A62F3BD3-A14D-4458-8901-41C6488A8F15}">
      <dgm:prSet/>
      <dgm:spPr/>
      <dgm:t>
        <a:bodyPr/>
        <a:lstStyle/>
        <a:p>
          <a:endParaRPr lang="fr-FR"/>
        </a:p>
      </dgm:t>
    </dgm:pt>
    <dgm:pt modelId="{9D39E36E-3474-40CA-BEA0-43692530388E}">
      <dgm:prSet phldrT="[Texte]">
        <dgm:style>
          <a:lnRef idx="2">
            <a:schemeClr val="accent5"/>
          </a:lnRef>
          <a:fillRef idx="1">
            <a:schemeClr val="lt1"/>
          </a:fillRef>
          <a:effectRef idx="0">
            <a:schemeClr val="accent5"/>
          </a:effectRef>
          <a:fontRef idx="minor">
            <a:schemeClr val="dk1"/>
          </a:fontRef>
        </dgm:style>
      </dgm:prSet>
      <dgm:spPr>
        <a:ln>
          <a:solidFill>
            <a:srgbClr val="0000FF"/>
          </a:solidFill>
        </a:ln>
      </dgm:spPr>
      <dgm:t>
        <a:bodyPr/>
        <a:lstStyle/>
        <a:p>
          <a:r>
            <a:rPr lang="fr-FR" b="0" dirty="0" smtClean="0"/>
            <a:t>Polymérisation des intermédiaires réactionnels</a:t>
          </a:r>
          <a:endParaRPr lang="fr-FR" b="0" dirty="0"/>
        </a:p>
      </dgm:t>
    </dgm:pt>
    <dgm:pt modelId="{80BD5AE5-6CD0-447E-A9F2-B5E6E29AB343}" type="parTrans" cxnId="{322C8DD6-BCF1-4AA8-87F8-1F135086D5C6}">
      <dgm:prSet/>
      <dgm:spPr/>
      <dgm:t>
        <a:bodyPr/>
        <a:lstStyle/>
        <a:p>
          <a:endParaRPr lang="fr-FR"/>
        </a:p>
      </dgm:t>
    </dgm:pt>
    <dgm:pt modelId="{182E7097-8238-4D79-BDE0-4E30912B25E0}" type="sibTrans" cxnId="{322C8DD6-BCF1-4AA8-87F8-1F135086D5C6}">
      <dgm:prSet/>
      <dgm:spPr/>
      <dgm:t>
        <a:bodyPr/>
        <a:lstStyle/>
        <a:p>
          <a:endParaRPr lang="fr-FR"/>
        </a:p>
      </dgm:t>
    </dgm:pt>
    <dgm:pt modelId="{AF91DE4E-9992-41FB-9AAB-B7E249A0E083}" type="pres">
      <dgm:prSet presAssocID="{6642EFEE-5828-4F74-AB16-67D38F2D976A}" presName="linearFlow" presStyleCnt="0">
        <dgm:presLayoutVars>
          <dgm:dir/>
          <dgm:animLvl val="lvl"/>
          <dgm:resizeHandles val="exact"/>
        </dgm:presLayoutVars>
      </dgm:prSet>
      <dgm:spPr/>
      <dgm:t>
        <a:bodyPr/>
        <a:lstStyle/>
        <a:p>
          <a:endParaRPr lang="fr-FR"/>
        </a:p>
      </dgm:t>
    </dgm:pt>
    <dgm:pt modelId="{2F877AF9-3181-431F-89BC-1771DBBC18F3}" type="pres">
      <dgm:prSet presAssocID="{D4361E6D-92A4-4311-8222-BB186F2DB3C4}" presName="composite" presStyleCnt="0"/>
      <dgm:spPr/>
    </dgm:pt>
    <dgm:pt modelId="{0778D9F7-60C3-4526-8F82-FC25A74C27B9}" type="pres">
      <dgm:prSet presAssocID="{D4361E6D-92A4-4311-8222-BB186F2DB3C4}" presName="parentText" presStyleLbl="alignNode1" presStyleIdx="0" presStyleCnt="3">
        <dgm:presLayoutVars>
          <dgm:chMax val="1"/>
          <dgm:bulletEnabled val="1"/>
        </dgm:presLayoutVars>
      </dgm:prSet>
      <dgm:spPr/>
      <dgm:t>
        <a:bodyPr/>
        <a:lstStyle/>
        <a:p>
          <a:endParaRPr lang="fr-FR"/>
        </a:p>
      </dgm:t>
    </dgm:pt>
    <dgm:pt modelId="{647C31C3-535B-4EED-974F-84BB0BF16C3B}" type="pres">
      <dgm:prSet presAssocID="{D4361E6D-92A4-4311-8222-BB186F2DB3C4}" presName="descendantText" presStyleLbl="alignAcc1" presStyleIdx="0" presStyleCnt="3">
        <dgm:presLayoutVars>
          <dgm:bulletEnabled val="1"/>
        </dgm:presLayoutVars>
      </dgm:prSet>
      <dgm:spPr/>
      <dgm:t>
        <a:bodyPr/>
        <a:lstStyle/>
        <a:p>
          <a:endParaRPr lang="fr-FR"/>
        </a:p>
      </dgm:t>
    </dgm:pt>
    <dgm:pt modelId="{DE116D1C-C281-47C7-9F74-DB788650980E}" type="pres">
      <dgm:prSet presAssocID="{5C1E818A-CE7F-411D-BF28-55F735224E5E}" presName="sp" presStyleCnt="0"/>
      <dgm:spPr/>
    </dgm:pt>
    <dgm:pt modelId="{2B8978F9-53B4-4BDB-A4D4-CABF3432D958}" type="pres">
      <dgm:prSet presAssocID="{DF5ED9A6-E428-4BF8-AF60-857235D6E58A}" presName="composite" presStyleCnt="0"/>
      <dgm:spPr/>
    </dgm:pt>
    <dgm:pt modelId="{986F75DC-A4E9-4784-A4CA-D08FD672EDEE}" type="pres">
      <dgm:prSet presAssocID="{DF5ED9A6-E428-4BF8-AF60-857235D6E58A}" presName="parentText" presStyleLbl="alignNode1" presStyleIdx="1" presStyleCnt="3">
        <dgm:presLayoutVars>
          <dgm:chMax val="1"/>
          <dgm:bulletEnabled val="1"/>
        </dgm:presLayoutVars>
      </dgm:prSet>
      <dgm:spPr/>
      <dgm:t>
        <a:bodyPr/>
        <a:lstStyle/>
        <a:p>
          <a:endParaRPr lang="fr-FR"/>
        </a:p>
      </dgm:t>
    </dgm:pt>
    <dgm:pt modelId="{63807C96-8CD9-4495-8AB4-54A1BF9BB328}" type="pres">
      <dgm:prSet presAssocID="{DF5ED9A6-E428-4BF8-AF60-857235D6E58A}" presName="descendantText" presStyleLbl="alignAcc1" presStyleIdx="1" presStyleCnt="3">
        <dgm:presLayoutVars>
          <dgm:bulletEnabled val="1"/>
        </dgm:presLayoutVars>
      </dgm:prSet>
      <dgm:spPr/>
      <dgm:t>
        <a:bodyPr/>
        <a:lstStyle/>
        <a:p>
          <a:endParaRPr lang="fr-FR"/>
        </a:p>
      </dgm:t>
    </dgm:pt>
    <dgm:pt modelId="{1BCBAE1F-4D1E-4FB5-A1BD-8D4181286907}" type="pres">
      <dgm:prSet presAssocID="{E2B0206D-4A3D-4D82-9AC9-7C1F1C0F764C}" presName="sp" presStyleCnt="0"/>
      <dgm:spPr/>
    </dgm:pt>
    <dgm:pt modelId="{C0E00401-6AFC-4509-8DA4-1BE2C9F51E33}" type="pres">
      <dgm:prSet presAssocID="{85864E2B-C0BB-411C-9F97-04882DD0188A}" presName="composite" presStyleCnt="0"/>
      <dgm:spPr/>
    </dgm:pt>
    <dgm:pt modelId="{B91BF61F-5D2D-470E-9CCA-9ADDA93B4A5D}" type="pres">
      <dgm:prSet presAssocID="{85864E2B-C0BB-411C-9F97-04882DD0188A}" presName="parentText" presStyleLbl="alignNode1" presStyleIdx="2" presStyleCnt="3">
        <dgm:presLayoutVars>
          <dgm:chMax val="1"/>
          <dgm:bulletEnabled val="1"/>
        </dgm:presLayoutVars>
      </dgm:prSet>
      <dgm:spPr/>
      <dgm:t>
        <a:bodyPr/>
        <a:lstStyle/>
        <a:p>
          <a:endParaRPr lang="fr-FR"/>
        </a:p>
      </dgm:t>
    </dgm:pt>
    <dgm:pt modelId="{91543852-1BA7-4948-BB93-42EA8143657E}" type="pres">
      <dgm:prSet presAssocID="{85864E2B-C0BB-411C-9F97-04882DD0188A}" presName="descendantText" presStyleLbl="alignAcc1" presStyleIdx="2" presStyleCnt="3" custScaleX="100491">
        <dgm:presLayoutVars>
          <dgm:bulletEnabled val="1"/>
        </dgm:presLayoutVars>
      </dgm:prSet>
      <dgm:spPr/>
      <dgm:t>
        <a:bodyPr/>
        <a:lstStyle/>
        <a:p>
          <a:endParaRPr lang="fr-FR"/>
        </a:p>
      </dgm:t>
    </dgm:pt>
  </dgm:ptLst>
  <dgm:cxnLst>
    <dgm:cxn modelId="{F539E044-0FAE-4760-B060-76A7C5CBB801}" srcId="{D4361E6D-92A4-4311-8222-BB186F2DB3C4}" destId="{3EC8FA46-3E78-405B-BEC8-2308AA725BF2}" srcOrd="0" destOrd="0" parTransId="{228F6278-2127-453F-9AB2-9BED486ACDE2}" sibTransId="{A48ECF24-83B1-485A-88B1-C86505DC53F1}"/>
    <dgm:cxn modelId="{3E362018-B9CC-4021-8CBD-C0AB3AE3450C}" srcId="{6642EFEE-5828-4F74-AB16-67D38F2D976A}" destId="{DF5ED9A6-E428-4BF8-AF60-857235D6E58A}" srcOrd="1" destOrd="0" parTransId="{03F245CD-E713-42F8-A657-2E1A36E43FBE}" sibTransId="{E2B0206D-4A3D-4D82-9AC9-7C1F1C0F764C}"/>
    <dgm:cxn modelId="{0397C1C0-EF09-4491-9F96-0976790B4944}" srcId="{6642EFEE-5828-4F74-AB16-67D38F2D976A}" destId="{D4361E6D-92A4-4311-8222-BB186F2DB3C4}" srcOrd="0" destOrd="0" parTransId="{08719EE5-B37F-47FF-B645-EC23E01CCF14}" sibTransId="{5C1E818A-CE7F-411D-BF28-55F735224E5E}"/>
    <dgm:cxn modelId="{A62F3BD3-A14D-4458-8901-41C6488A8F15}" srcId="{6642EFEE-5828-4F74-AB16-67D38F2D976A}" destId="{85864E2B-C0BB-411C-9F97-04882DD0188A}" srcOrd="2" destOrd="0" parTransId="{95AC27B6-1940-4209-B08B-39B379823566}" sibTransId="{73F77FB1-3C56-4EE4-9EEA-AF7F68055114}"/>
    <dgm:cxn modelId="{7DB1F281-1689-47F0-90C0-147EA22E7BB2}" type="presOf" srcId="{9D0E4C2F-7F05-4545-A9A4-73D2D6A9A557}" destId="{63807C96-8CD9-4495-8AB4-54A1BF9BB328}" srcOrd="0" destOrd="0" presId="urn:microsoft.com/office/officeart/2005/8/layout/chevron2"/>
    <dgm:cxn modelId="{730E888E-47B7-4E7D-9FC0-7ED564C628E8}" type="presOf" srcId="{DF5ED9A6-E428-4BF8-AF60-857235D6E58A}" destId="{986F75DC-A4E9-4784-A4CA-D08FD672EDEE}" srcOrd="0" destOrd="0" presId="urn:microsoft.com/office/officeart/2005/8/layout/chevron2"/>
    <dgm:cxn modelId="{47968EF9-2BB2-40E2-BF41-0FD968281966}" type="presOf" srcId="{6642EFEE-5828-4F74-AB16-67D38F2D976A}" destId="{AF91DE4E-9992-41FB-9AAB-B7E249A0E083}" srcOrd="0" destOrd="0" presId="urn:microsoft.com/office/officeart/2005/8/layout/chevron2"/>
    <dgm:cxn modelId="{57137386-A331-4230-A5FC-8A8A38745FA8}" type="presOf" srcId="{3EC8FA46-3E78-405B-BEC8-2308AA725BF2}" destId="{647C31C3-535B-4EED-974F-84BB0BF16C3B}" srcOrd="0" destOrd="0" presId="urn:microsoft.com/office/officeart/2005/8/layout/chevron2"/>
    <dgm:cxn modelId="{C8DD0AA0-A286-4783-A0F9-1662E68B42DF}" type="presOf" srcId="{9D39E36E-3474-40CA-BEA0-43692530388E}" destId="{91543852-1BA7-4948-BB93-42EA8143657E}" srcOrd="0" destOrd="0" presId="urn:microsoft.com/office/officeart/2005/8/layout/chevron2"/>
    <dgm:cxn modelId="{322C8DD6-BCF1-4AA8-87F8-1F135086D5C6}" srcId="{85864E2B-C0BB-411C-9F97-04882DD0188A}" destId="{9D39E36E-3474-40CA-BEA0-43692530388E}" srcOrd="0" destOrd="0" parTransId="{80BD5AE5-6CD0-447E-A9F2-B5E6E29AB343}" sibTransId="{182E7097-8238-4D79-BDE0-4E30912B25E0}"/>
    <dgm:cxn modelId="{F1F0CEE7-7E37-4EA8-9869-65EBC330EE64}" srcId="{DF5ED9A6-E428-4BF8-AF60-857235D6E58A}" destId="{9D0E4C2F-7F05-4545-A9A4-73D2D6A9A557}" srcOrd="0" destOrd="0" parTransId="{1BABE725-D3C5-47C0-9724-74AE229D9CA3}" sibTransId="{9BBA5D89-A172-44AB-93D6-E5FFC4F5C732}"/>
    <dgm:cxn modelId="{BC61642F-BBF4-462B-8C93-C3A788781839}" type="presOf" srcId="{D4361E6D-92A4-4311-8222-BB186F2DB3C4}" destId="{0778D9F7-60C3-4526-8F82-FC25A74C27B9}" srcOrd="0" destOrd="0" presId="urn:microsoft.com/office/officeart/2005/8/layout/chevron2"/>
    <dgm:cxn modelId="{BE5FDA4B-6C6A-45EE-8384-5C7F34AE2784}" type="presOf" srcId="{85864E2B-C0BB-411C-9F97-04882DD0188A}" destId="{B91BF61F-5D2D-470E-9CCA-9ADDA93B4A5D}" srcOrd="0" destOrd="0" presId="urn:microsoft.com/office/officeart/2005/8/layout/chevron2"/>
    <dgm:cxn modelId="{9D0109A9-40BD-4D58-B427-2F27F4F7A10D}" type="presParOf" srcId="{AF91DE4E-9992-41FB-9AAB-B7E249A0E083}" destId="{2F877AF9-3181-431F-89BC-1771DBBC18F3}" srcOrd="0" destOrd="0" presId="urn:microsoft.com/office/officeart/2005/8/layout/chevron2"/>
    <dgm:cxn modelId="{5128D7AE-A3B8-455E-BFC4-D7F0CE210AEE}" type="presParOf" srcId="{2F877AF9-3181-431F-89BC-1771DBBC18F3}" destId="{0778D9F7-60C3-4526-8F82-FC25A74C27B9}" srcOrd="0" destOrd="0" presId="urn:microsoft.com/office/officeart/2005/8/layout/chevron2"/>
    <dgm:cxn modelId="{F157948F-0F39-497C-9B74-E773B47E0B36}" type="presParOf" srcId="{2F877AF9-3181-431F-89BC-1771DBBC18F3}" destId="{647C31C3-535B-4EED-974F-84BB0BF16C3B}" srcOrd="1" destOrd="0" presId="urn:microsoft.com/office/officeart/2005/8/layout/chevron2"/>
    <dgm:cxn modelId="{5A2C8DE7-F29A-4179-959C-E9CB068E7961}" type="presParOf" srcId="{AF91DE4E-9992-41FB-9AAB-B7E249A0E083}" destId="{DE116D1C-C281-47C7-9F74-DB788650980E}" srcOrd="1" destOrd="0" presId="urn:microsoft.com/office/officeart/2005/8/layout/chevron2"/>
    <dgm:cxn modelId="{A0992706-65E4-4826-81F6-7BC176B4EF67}" type="presParOf" srcId="{AF91DE4E-9992-41FB-9AAB-B7E249A0E083}" destId="{2B8978F9-53B4-4BDB-A4D4-CABF3432D958}" srcOrd="2" destOrd="0" presId="urn:microsoft.com/office/officeart/2005/8/layout/chevron2"/>
    <dgm:cxn modelId="{2D1DD1EB-D3DC-4E7A-9469-ADB05A0A87E3}" type="presParOf" srcId="{2B8978F9-53B4-4BDB-A4D4-CABF3432D958}" destId="{986F75DC-A4E9-4784-A4CA-D08FD672EDEE}" srcOrd="0" destOrd="0" presId="urn:microsoft.com/office/officeart/2005/8/layout/chevron2"/>
    <dgm:cxn modelId="{58A31B5F-A93F-4203-9D5B-DD54D6D193EB}" type="presParOf" srcId="{2B8978F9-53B4-4BDB-A4D4-CABF3432D958}" destId="{63807C96-8CD9-4495-8AB4-54A1BF9BB328}" srcOrd="1" destOrd="0" presId="urn:microsoft.com/office/officeart/2005/8/layout/chevron2"/>
    <dgm:cxn modelId="{84776397-D4D4-46F7-9EC7-DB2503BC79C6}" type="presParOf" srcId="{AF91DE4E-9992-41FB-9AAB-B7E249A0E083}" destId="{1BCBAE1F-4D1E-4FB5-A1BD-8D4181286907}" srcOrd="3" destOrd="0" presId="urn:microsoft.com/office/officeart/2005/8/layout/chevron2"/>
    <dgm:cxn modelId="{FF4EA823-EA46-4052-96DC-925BAF2D0DE6}" type="presParOf" srcId="{AF91DE4E-9992-41FB-9AAB-B7E249A0E083}" destId="{C0E00401-6AFC-4509-8DA4-1BE2C9F51E33}" srcOrd="4" destOrd="0" presId="urn:microsoft.com/office/officeart/2005/8/layout/chevron2"/>
    <dgm:cxn modelId="{54625EDA-4577-4F2E-BC7D-5A5080472610}" type="presParOf" srcId="{C0E00401-6AFC-4509-8DA4-1BE2C9F51E33}" destId="{B91BF61F-5D2D-470E-9CCA-9ADDA93B4A5D}" srcOrd="0" destOrd="0" presId="urn:microsoft.com/office/officeart/2005/8/layout/chevron2"/>
    <dgm:cxn modelId="{BAB22C11-0F5C-4A62-92F2-F9B5BC9C4228}" type="presParOf" srcId="{C0E00401-6AFC-4509-8DA4-1BE2C9F51E33}" destId="{91543852-1BA7-4948-BB93-42EA8143657E}"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fr-FR"/>
          </a:p>
        </p:txBody>
      </p:sp>
      <p:sp>
        <p:nvSpPr>
          <p:cNvPr id="92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fr-FR"/>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55E3265-2F0D-43E2-B6BC-35B2DDC42C7E}" type="slidenum">
              <a:rPr lang="fr-FR"/>
              <a:pPr>
                <a:defRPr/>
              </a:pPr>
              <a:t>‹#›</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3A490887-6ECC-4C16-BF2A-D8D2BD7DB6BC}" type="slidenum">
              <a:rPr lang="fr-FR" smtClean="0"/>
              <a:pPr/>
              <a:t>1</a:t>
            </a:fld>
            <a:endParaRPr lang="fr-FR" dirty="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endParaRPr lang="fr-FR"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fr-FR"/>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fr-F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3DFD1B11-EC18-45EA-9672-A63E4023208E}" type="slidenum">
              <a:rPr lang="fr-FR" smtClean="0"/>
              <a:pPr>
                <a:defRPr/>
              </a:pPr>
              <a:t>‹#›</a:t>
            </a:fld>
            <a:endParaRPr lang="fr-FR"/>
          </a:p>
        </p:txBody>
      </p:sp>
    </p:spTree>
  </p:cSld>
  <p:clrMapOvr>
    <a:overrideClrMapping bg1="dk1" tx1="lt1" bg2="dk2" tx2="lt2" accent1="accent1" accent2="accent2" accent3="accent3" accent4="accent4" accent5="accent5" accent6="accent6" hlink="hlink" folHlink="folHlink"/>
  </p:clrMapOvr>
  <p:transition spd="med">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905DF78A-6501-4017-AE3A-C519E96ADFC0}" type="slidenum">
              <a:rPr lang="fr-FR" smtClean="0"/>
              <a:pPr>
                <a:defRPr/>
              </a:pPr>
              <a:t>‹#›</a:t>
            </a:fld>
            <a:endParaRPr lang="fr-FR"/>
          </a:p>
        </p:txBody>
      </p:sp>
    </p:spTree>
  </p:cSld>
  <p:clrMapOvr>
    <a:masterClrMapping/>
  </p:clrMapOvr>
  <p:transition spd="med">
    <p:zo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pPr>
              <a:defRPr/>
            </a:pPr>
            <a:endParaRPr lang="fr-FR"/>
          </a:p>
        </p:txBody>
      </p:sp>
      <p:sp>
        <p:nvSpPr>
          <p:cNvPr id="5" name="Espace réservé du pied de page 4"/>
          <p:cNvSpPr>
            <a:spLocks noGrp="1"/>
          </p:cNvSpPr>
          <p:nvPr>
            <p:ph type="ftr" sz="quarter" idx="11"/>
          </p:nvPr>
        </p:nvSpPr>
        <p:spPr>
          <a:xfrm>
            <a:off x="457201" y="6248207"/>
            <a:ext cx="5573483" cy="365125"/>
          </a:xfrm>
        </p:spPr>
        <p:txBody>
          <a:bodyPr/>
          <a:lstStyle/>
          <a:p>
            <a:pPr>
              <a:defRPr/>
            </a:pPr>
            <a:endParaRPr lang="fr-F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pPr>
              <a:defRPr/>
            </a:pPr>
            <a:fld id="{EABB5E45-463F-43D7-BCFA-A804D0D0DCED}" type="slidenum">
              <a:rPr lang="fr-FR" smtClean="0"/>
              <a:pPr>
                <a:defRPr/>
              </a:pPr>
              <a:t>‹#›</a:t>
            </a:fld>
            <a:endParaRPr lang="fr-FR"/>
          </a:p>
        </p:txBody>
      </p:sp>
    </p:spTree>
  </p:cSld>
  <p:clrMapOvr>
    <a:overrideClrMapping bg1="lt1" tx1="dk1" bg2="lt2" tx2="dk2" accent1="accent1" accent2="accent2" accent3="accent3" accent4="accent4" accent5="accent5" accent6="accent6" hlink="hlink" folHlink="folHlink"/>
  </p:clrMapOvr>
  <p:transition spd="med">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pPr>
              <a:defRPr/>
            </a:pPr>
            <a:fld id="{ADF29DCD-E3AA-418D-B0AE-F0B970C3554D}" type="slidenum">
              <a:rPr lang="fr-FR" smtClean="0"/>
              <a:pPr>
                <a:defRPr/>
              </a:pPr>
              <a:t>‹#›</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zo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pPr>
              <a:defRPr/>
            </a:pPr>
            <a:endParaRPr lang="fr-FR"/>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BF9AC57F-BD82-4D2E-A7B2-98A222FB805C}" type="slidenum">
              <a:rPr lang="fr-FR" smtClean="0"/>
              <a:pPr>
                <a:defRPr/>
              </a:pPr>
              <a:t>‹#›</a:t>
            </a:fld>
            <a:endParaRPr lang="fr-FR"/>
          </a:p>
        </p:txBody>
      </p:sp>
      <p:sp>
        <p:nvSpPr>
          <p:cNvPr id="14" name="Espace réservé du pied de page 13"/>
          <p:cNvSpPr>
            <a:spLocks noGrp="1"/>
          </p:cNvSpPr>
          <p:nvPr>
            <p:ph type="ftr" sz="quarter" idx="12"/>
          </p:nvPr>
        </p:nvSpPr>
        <p:spPr/>
        <p:txBody>
          <a:bodyPr/>
          <a:lstStyle/>
          <a:p>
            <a:pPr>
              <a:defRPr/>
            </a:pPr>
            <a:endParaRPr lang="fr-FR"/>
          </a:p>
        </p:txBody>
      </p:sp>
    </p:spTree>
  </p:cSld>
  <p:clrMapOvr>
    <a:overrideClrMapping bg1="lt1" tx1="dk1" bg2="lt2" tx2="dk2" accent1="accent1" accent2="accent2" accent3="accent3" accent4="accent4" accent5="accent5" accent6="accent6" hlink="hlink" folHlink="folHlink"/>
  </p:clrMapOvr>
  <p:transition spd="med">
    <p:zo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pPr>
              <a:defRPr/>
            </a:pPr>
            <a:endParaRPr lang="fr-FR"/>
          </a:p>
        </p:txBody>
      </p:sp>
      <p:sp>
        <p:nvSpPr>
          <p:cNvPr id="10" name="Espace réservé du numéro de diapositive 9"/>
          <p:cNvSpPr>
            <a:spLocks noGrp="1"/>
          </p:cNvSpPr>
          <p:nvPr>
            <p:ph type="sldNum" sz="quarter" idx="16"/>
          </p:nvPr>
        </p:nvSpPr>
        <p:spPr/>
        <p:txBody>
          <a:bodyPr rtlCol="0"/>
          <a:lstStyle/>
          <a:p>
            <a:pPr>
              <a:defRPr/>
            </a:pPr>
            <a:fld id="{B3C9AF89-7602-49C8-AF9F-3383A78A6398}" type="slidenum">
              <a:rPr lang="fr-FR" smtClean="0"/>
              <a:pPr>
                <a:defRPr/>
              </a:pPr>
              <a:t>‹#›</a:t>
            </a:fld>
            <a:endParaRPr lang="fr-FR"/>
          </a:p>
        </p:txBody>
      </p:sp>
      <p:sp>
        <p:nvSpPr>
          <p:cNvPr id="12" name="Espace réservé du pied de page 11"/>
          <p:cNvSpPr>
            <a:spLocks noGrp="1"/>
          </p:cNvSpPr>
          <p:nvPr>
            <p:ph type="ftr" sz="quarter" idx="17"/>
          </p:nvPr>
        </p:nvSpPr>
        <p:spPr/>
        <p:txBody>
          <a:bodyPr rtlCol="0"/>
          <a:lstStyle/>
          <a:p>
            <a:pPr>
              <a:defRPr/>
            </a:pPr>
            <a:endParaRPr lang="fr-FR"/>
          </a:p>
        </p:txBody>
      </p:sp>
    </p:spTree>
  </p:cSld>
  <p:clrMapOvr>
    <a:masterClrMapping/>
  </p:clrMapOvr>
  <p:transition spd="med">
    <p:zo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pPr>
              <a:defRPr/>
            </a:pPr>
            <a:endParaRPr lang="fr-FR"/>
          </a:p>
        </p:txBody>
      </p:sp>
      <p:sp>
        <p:nvSpPr>
          <p:cNvPr id="12" name="Espace réservé du numéro de diapositive 11"/>
          <p:cNvSpPr>
            <a:spLocks noGrp="1"/>
          </p:cNvSpPr>
          <p:nvPr>
            <p:ph type="sldNum" sz="quarter" idx="16"/>
          </p:nvPr>
        </p:nvSpPr>
        <p:spPr/>
        <p:txBody>
          <a:bodyPr rtlCol="0"/>
          <a:lstStyle/>
          <a:p>
            <a:pPr>
              <a:defRPr/>
            </a:pPr>
            <a:fld id="{74907489-AD0B-4915-AC5C-5EB584FD9172}" type="slidenum">
              <a:rPr lang="fr-FR" smtClean="0"/>
              <a:pPr>
                <a:defRPr/>
              </a:pPr>
              <a:t>‹#›</a:t>
            </a:fld>
            <a:endParaRPr lang="fr-FR"/>
          </a:p>
        </p:txBody>
      </p:sp>
      <p:sp>
        <p:nvSpPr>
          <p:cNvPr id="14" name="Espace réservé du pied de page 13"/>
          <p:cNvSpPr>
            <a:spLocks noGrp="1"/>
          </p:cNvSpPr>
          <p:nvPr>
            <p:ph type="ftr" sz="quarter" idx="17"/>
          </p:nvPr>
        </p:nvSpPr>
        <p:spPr/>
        <p:txBody>
          <a:bodyPr rtlCol="0"/>
          <a:lstStyle/>
          <a:p>
            <a:pPr>
              <a:defRPr/>
            </a:pPr>
            <a:endParaRPr lang="fr-FR"/>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transition spd="med">
    <p:zo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pPr>
              <a:defRPr/>
            </a:pPr>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pPr>
              <a:defRPr/>
            </a:pPr>
            <a:fld id="{317D89B2-0EB8-4BA7-B71C-61BB154A25DF}" type="slidenum">
              <a:rPr lang="fr-FR" smtClean="0"/>
              <a:pPr>
                <a:defRPr/>
              </a:pPr>
              <a:t>‹#›</a:t>
            </a:fld>
            <a:endParaRPr lang="fr-FR"/>
          </a:p>
        </p:txBody>
      </p:sp>
    </p:spTree>
  </p:cSld>
  <p:clrMapOvr>
    <a:masterClrMapping/>
  </p:clrMapOvr>
  <p:transition spd="med">
    <p:zo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3C8B88CD-C404-4874-AECC-AAEB6A7E4D89}" type="slidenum">
              <a:rPr lang="fr-FR" smtClean="0"/>
              <a:pPr>
                <a:defRPr/>
              </a:pPr>
              <a:t>‹#›</a:t>
            </a:fld>
            <a:endParaRPr lang="fr-FR"/>
          </a:p>
        </p:txBody>
      </p:sp>
    </p:spTree>
  </p:cSld>
  <p:clrMapOvr>
    <a:masterClrMapping/>
  </p:clrMapOvr>
  <p:transition spd="med">
    <p:zo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pPr>
              <a:defRPr/>
            </a:pPr>
            <a:fld id="{B50B7410-0136-4124-8600-66EA25C94229}" type="slidenum">
              <a:rPr lang="fr-FR" smtClean="0"/>
              <a:pPr>
                <a:defRPr/>
              </a:pPr>
              <a:t>‹#›</a:t>
            </a:fld>
            <a:endParaRPr lang="fr-FR"/>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zo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pPr>
              <a:defRPr/>
            </a:pPr>
            <a:endParaRPr lang="fr-FR"/>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pPr>
              <a:defRPr/>
            </a:pPr>
            <a:fld id="{8C0E655C-2273-4065-AB39-64AE8B1C8D55}" type="slidenum">
              <a:rPr lang="fr-FR" smtClean="0"/>
              <a:pPr>
                <a:defRPr/>
              </a:pPr>
              <a:t>‹#›</a:t>
            </a:fld>
            <a:endParaRPr lang="fr-FR"/>
          </a:p>
        </p:txBody>
      </p:sp>
      <p:sp>
        <p:nvSpPr>
          <p:cNvPr id="14" name="Espace réservé du pied de page 13"/>
          <p:cNvSpPr>
            <a:spLocks noGrp="1"/>
          </p:cNvSpPr>
          <p:nvPr>
            <p:ph type="ftr" sz="quarter" idx="12"/>
          </p:nvPr>
        </p:nvSpPr>
        <p:spPr>
          <a:xfrm>
            <a:off x="1600200" y="6248206"/>
            <a:ext cx="4572000" cy="365125"/>
          </a:xfrm>
        </p:spPr>
        <p:txBody>
          <a:bodyPr rtlCol="0"/>
          <a:lstStyle/>
          <a:p>
            <a:pPr>
              <a:defRPr/>
            </a:pPr>
            <a:endParaRPr lang="fr-FR"/>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transition spd="med">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fr-F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DCDA39C2-9B05-44E1-BFB4-B7E52E0F328C}" type="slidenum">
              <a:rPr lang="fr-FR" smtClean="0"/>
              <a:pPr>
                <a:defRPr/>
              </a:pPr>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zoom/>
  </p:transition>
  <p:timing>
    <p:tnLst>
      <p:par>
        <p:cTn id="1" dur="indefinite" restart="never" nodeType="tmRoot"/>
      </p:par>
    </p:tnLst>
  </p:timing>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Sous-titre 9"/>
          <p:cNvSpPr>
            <a:spLocks noGrp="1"/>
          </p:cNvSpPr>
          <p:nvPr>
            <p:ph type="subTitle" idx="1"/>
          </p:nvPr>
        </p:nvSpPr>
        <p:spPr/>
        <p:txBody>
          <a:bodyPr/>
          <a:lstStyle/>
          <a:p>
            <a:pPr algn="ctr"/>
            <a:r>
              <a:rPr lang="fr-FR" b="1" dirty="0" smtClean="0">
                <a:solidFill>
                  <a:srgbClr val="FF0066"/>
                </a:solidFill>
              </a:rPr>
              <a:t>Altérations d’origine enzymatique </a:t>
            </a:r>
            <a:endParaRPr lang="fr-FR" b="1" dirty="0">
              <a:solidFill>
                <a:srgbClr val="FF0066"/>
              </a:solidFill>
            </a:endParaRPr>
          </a:p>
        </p:txBody>
      </p:sp>
      <p:sp>
        <p:nvSpPr>
          <p:cNvPr id="11" name="Titre 10"/>
          <p:cNvSpPr>
            <a:spLocks noGrp="1"/>
          </p:cNvSpPr>
          <p:nvPr>
            <p:ph type="ctrTitle"/>
          </p:nvPr>
        </p:nvSpPr>
        <p:spPr>
          <a:xfrm>
            <a:off x="797715" y="2071678"/>
            <a:ext cx="7548570" cy="936000"/>
          </a:xfrm>
        </p:spPr>
        <p:txBody>
          <a:bodyPr/>
          <a:lstStyle/>
          <a:p>
            <a:r>
              <a:rPr lang="fr-FR" b="1" dirty="0" smtClean="0">
                <a:solidFill>
                  <a:srgbClr val="0000FF"/>
                </a:solidFill>
              </a:rPr>
              <a:t>Altération des aliments</a:t>
            </a:r>
            <a:endParaRPr lang="fr-FR" b="1" dirty="0">
              <a:solidFill>
                <a:srgbClr val="0000FF"/>
              </a:solidFill>
            </a:endParaRPr>
          </a:p>
        </p:txBody>
      </p:sp>
      <p:pic>
        <p:nvPicPr>
          <p:cNvPr id="2" name="Picture 6" descr="http://genie-alimentaire.com/local/cache-vignettes/L295xH244/aliments_pourris-ea6dc.jpg"/>
          <p:cNvPicPr>
            <a:picLocks noChangeAspect="1" noChangeArrowheads="1"/>
          </p:cNvPicPr>
          <p:nvPr/>
        </p:nvPicPr>
        <p:blipFill>
          <a:blip r:embed="rId3"/>
          <a:srcRect/>
          <a:stretch>
            <a:fillRect/>
          </a:stretch>
        </p:blipFill>
        <p:spPr bwMode="auto">
          <a:xfrm>
            <a:off x="571472" y="3143248"/>
            <a:ext cx="3357586" cy="2777123"/>
          </a:xfrm>
          <a:prstGeom prst="rect">
            <a:avLst/>
          </a:prstGeom>
          <a:noFill/>
        </p:spPr>
      </p:pic>
      <p:pic>
        <p:nvPicPr>
          <p:cNvPr id="13" name="Picture 2" descr="RÃ©sultat de recherche d'images pour &quot;brunissement enzymatique&quot;"/>
          <p:cNvPicPr>
            <a:picLocks noChangeAspect="1" noChangeArrowheads="1"/>
          </p:cNvPicPr>
          <p:nvPr/>
        </p:nvPicPr>
        <p:blipFill>
          <a:blip r:embed="rId4"/>
          <a:srcRect/>
          <a:stretch>
            <a:fillRect/>
          </a:stretch>
        </p:blipFill>
        <p:spPr bwMode="auto">
          <a:xfrm>
            <a:off x="5357818" y="3304008"/>
            <a:ext cx="3500429" cy="2625322"/>
          </a:xfrm>
          <a:prstGeom prst="rect">
            <a:avLst/>
          </a:prstGeom>
          <a:noFill/>
        </p:spPr>
      </p:pic>
    </p:spTree>
  </p:cSld>
  <p:clrMapOvr>
    <a:masterClrMapping/>
  </p:clrMapOvr>
  <p:transition spd="med">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76" y="1500174"/>
            <a:ext cx="8929718" cy="1953868"/>
          </a:xfrm>
          <a:prstGeom prst="rect">
            <a:avLst/>
          </a:prstGeom>
        </p:spPr>
        <p:txBody>
          <a:bodyPr wrap="square">
            <a:spAutoFit/>
          </a:bodyPr>
          <a:lstStyle/>
          <a:p>
            <a:pPr algn="l">
              <a:lnSpc>
                <a:spcPct val="150000"/>
              </a:lnSpc>
            </a:pPr>
            <a:r>
              <a:rPr lang="fr-FR" sz="2800" dirty="0" smtClean="0"/>
              <a:t>Ce phénomène s’observe très facilement sur les fruits et légumes comme les pommes, poires, pêches, bananes, avocats, pomme de terre, champignons ….</a:t>
            </a:r>
            <a:endParaRPr lang="fr-FR" sz="2800" dirty="0"/>
          </a:p>
        </p:txBody>
      </p:sp>
      <p:sp>
        <p:nvSpPr>
          <p:cNvPr id="5" name="Titre 3"/>
          <p:cNvSpPr txBox="1">
            <a:spLocks/>
          </p:cNvSpPr>
          <p:nvPr/>
        </p:nvSpPr>
        <p:spPr>
          <a:xfrm>
            <a:off x="765048" y="142852"/>
            <a:ext cx="8153400" cy="990600"/>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Brunissement enzymatique</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pic>
        <p:nvPicPr>
          <p:cNvPr id="6" name="Picture 2" descr="http://genie-alimentaire.com/IMG/jpg/BE.jpg"/>
          <p:cNvPicPr>
            <a:picLocks noChangeAspect="1" noChangeArrowheads="1"/>
          </p:cNvPicPr>
          <p:nvPr/>
        </p:nvPicPr>
        <p:blipFill>
          <a:blip r:embed="rId2"/>
          <a:srcRect l="3802" t="3708" r="4930" b="22670"/>
          <a:stretch>
            <a:fillRect/>
          </a:stretch>
        </p:blipFill>
        <p:spPr bwMode="auto">
          <a:xfrm>
            <a:off x="285720" y="3929066"/>
            <a:ext cx="8572560" cy="2500329"/>
          </a:xfrm>
          <a:prstGeom prst="rect">
            <a:avLst/>
          </a:prstGeom>
          <a:noFill/>
        </p:spPr>
      </p:pic>
    </p:spTree>
  </p:cSld>
  <p:clrMapOvr>
    <a:masterClrMapping/>
  </p:clrMapOvr>
  <p:transition spd="med">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RÃ©sultat de recherche d'images pour &quot;brunissement enzymatique&quot;"/>
          <p:cNvPicPr>
            <a:picLocks noChangeAspect="1" noChangeArrowheads="1"/>
          </p:cNvPicPr>
          <p:nvPr/>
        </p:nvPicPr>
        <p:blipFill>
          <a:blip r:embed="rId2"/>
          <a:srcRect/>
          <a:stretch>
            <a:fillRect/>
          </a:stretch>
        </p:blipFill>
        <p:spPr bwMode="auto">
          <a:xfrm>
            <a:off x="1250150" y="1643050"/>
            <a:ext cx="6643701" cy="4982776"/>
          </a:xfrm>
          <a:prstGeom prst="rect">
            <a:avLst/>
          </a:prstGeom>
          <a:noFill/>
        </p:spPr>
      </p:pic>
      <p:sp>
        <p:nvSpPr>
          <p:cNvPr id="7" name="Titre 3"/>
          <p:cNvSpPr txBox="1">
            <a:spLocks/>
          </p:cNvSpPr>
          <p:nvPr/>
        </p:nvSpPr>
        <p:spPr>
          <a:xfrm>
            <a:off x="765048" y="142852"/>
            <a:ext cx="8153400" cy="990600"/>
          </a:xfrm>
          <a:prstGeom prst="rect">
            <a:avLst/>
          </a:prstGeom>
        </p:spPr>
        <p:txBody>
          <a:bodyPr vert="horz"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Brunissement enzymatique</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17655"/>
            <a:ext cx="9144000" cy="5626121"/>
          </a:xfrm>
          <a:ln>
            <a:noFill/>
          </a:ln>
        </p:spPr>
        <p:txBody>
          <a:bodyPr/>
          <a:lstStyle/>
          <a:p>
            <a:pPr algn="ctr">
              <a:lnSpc>
                <a:spcPct val="200000"/>
              </a:lnSpc>
              <a:buNone/>
            </a:pPr>
            <a:r>
              <a:rPr lang="fr-FR" b="1" dirty="0" smtClean="0">
                <a:solidFill>
                  <a:srgbClr val="FF0000"/>
                </a:solidFill>
              </a:rPr>
              <a:t>Trois façons sont possibles</a:t>
            </a:r>
          </a:p>
          <a:p>
            <a:pPr marL="514350" indent="-514350">
              <a:lnSpc>
                <a:spcPct val="200000"/>
              </a:lnSpc>
              <a:buSzPct val="102000"/>
              <a:buFont typeface="+mj-lt"/>
              <a:buAutoNum type="arabicPeriod"/>
            </a:pPr>
            <a:r>
              <a:rPr lang="fr-FR" dirty="0" smtClean="0">
                <a:latin typeface="Times New Roman" pitchFamily="18" charset="0"/>
                <a:cs typeface="Times New Roman" pitchFamily="18" charset="0"/>
              </a:rPr>
              <a:t>L'inhibition </a:t>
            </a:r>
            <a:r>
              <a:rPr lang="fr-FR" dirty="0">
                <a:latin typeface="Times New Roman" pitchFamily="18" charset="0"/>
                <a:cs typeface="Times New Roman" pitchFamily="18" charset="0"/>
              </a:rPr>
              <a:t>des </a:t>
            </a:r>
            <a:r>
              <a:rPr lang="fr-FR" dirty="0" err="1" smtClean="0">
                <a:latin typeface="Times New Roman" pitchFamily="18" charset="0"/>
                <a:cs typeface="Times New Roman" pitchFamily="18" charset="0"/>
              </a:rPr>
              <a:t>polyphénoloxydases</a:t>
            </a:r>
            <a:r>
              <a:rPr lang="fr-FR" dirty="0" smtClean="0">
                <a:latin typeface="Times New Roman" pitchFamily="18" charset="0"/>
                <a:cs typeface="Times New Roman" pitchFamily="18" charset="0"/>
              </a:rPr>
              <a:t>.</a:t>
            </a:r>
          </a:p>
          <a:p>
            <a:pPr marL="514350" indent="-514350">
              <a:lnSpc>
                <a:spcPct val="200000"/>
              </a:lnSpc>
              <a:buSzPct val="102000"/>
              <a:buFont typeface="+mj-lt"/>
              <a:buAutoNum type="arabicPeriod"/>
            </a:pPr>
            <a:r>
              <a:rPr lang="fr-FR" dirty="0" smtClean="0">
                <a:latin typeface="Times New Roman" pitchFamily="18" charset="0"/>
                <a:cs typeface="Times New Roman" pitchFamily="18" charset="0"/>
              </a:rPr>
              <a:t>Le</a:t>
            </a:r>
            <a:r>
              <a:rPr lang="fr-FR" dirty="0">
                <a:latin typeface="Times New Roman" pitchFamily="18" charset="0"/>
                <a:cs typeface="Times New Roman" pitchFamily="18" charset="0"/>
              </a:rPr>
              <a:t> piégeage des </a:t>
            </a:r>
            <a:r>
              <a:rPr lang="fr-FR" dirty="0" smtClean="0">
                <a:latin typeface="Times New Roman" pitchFamily="18" charset="0"/>
                <a:cs typeface="Times New Roman" pitchFamily="18" charset="0"/>
              </a:rPr>
              <a:t>quinones.</a:t>
            </a:r>
            <a:endParaRPr lang="fr-FR" dirty="0">
              <a:latin typeface="Times New Roman" pitchFamily="18" charset="0"/>
              <a:cs typeface="Times New Roman" pitchFamily="18" charset="0"/>
            </a:endParaRPr>
          </a:p>
          <a:p>
            <a:pPr marL="514350" indent="-514350">
              <a:lnSpc>
                <a:spcPct val="200000"/>
              </a:lnSpc>
              <a:buSzPct val="102000"/>
              <a:buFont typeface="+mj-lt"/>
              <a:buAutoNum type="arabicPeriod"/>
            </a:pPr>
            <a:r>
              <a:rPr lang="fr-FR" dirty="0" smtClean="0">
                <a:latin typeface="Times New Roman" pitchFamily="18" charset="0"/>
                <a:cs typeface="Times New Roman" pitchFamily="18" charset="0"/>
              </a:rPr>
              <a:t>La</a:t>
            </a:r>
            <a:r>
              <a:rPr lang="fr-FR" dirty="0">
                <a:latin typeface="Times New Roman" pitchFamily="18" charset="0"/>
                <a:cs typeface="Times New Roman" pitchFamily="18" charset="0"/>
              </a:rPr>
              <a:t> limitation de la disponibilité de l'oxygène.</a:t>
            </a:r>
          </a:p>
          <a:p>
            <a:pPr>
              <a:buNone/>
            </a:pPr>
            <a:endParaRPr lang="fr-FR" dirty="0"/>
          </a:p>
        </p:txBody>
      </p:sp>
      <p:sp>
        <p:nvSpPr>
          <p:cNvPr id="6" name="Titre 5"/>
          <p:cNvSpPr>
            <a:spLocks noGrp="1"/>
          </p:cNvSpPr>
          <p:nvPr>
            <p:ph type="title"/>
          </p:nvPr>
        </p:nvSpPr>
        <p:spPr>
          <a:xfrm>
            <a:off x="0" y="142852"/>
            <a:ext cx="8929718" cy="990600"/>
          </a:xfrm>
        </p:spPr>
        <p:txBody>
          <a:bodyPr>
            <a:normAutofit fontScale="90000"/>
          </a:bodyPr>
          <a:lstStyle/>
          <a:p>
            <a:pPr algn="ctr"/>
            <a:r>
              <a:rPr lang="fr-FR" b="1" dirty="0" smtClean="0">
                <a:solidFill>
                  <a:srgbClr val="009900"/>
                </a:solidFill>
              </a:rPr>
              <a:t>Contrôle ou prévention du brunissement enzymatique</a:t>
            </a:r>
            <a:endParaRPr lang="fr-FR" b="1" dirty="0">
              <a:solidFill>
                <a:srgbClr val="009900"/>
              </a:solidFill>
            </a:endParaRPr>
          </a:p>
        </p:txBody>
      </p:sp>
    </p:spTree>
  </p:cSld>
  <p:clrMapOvr>
    <a:masterClrMapping/>
  </p:clrMapOvr>
  <p:transition spd="med">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5"/>
          <p:cNvSpPr>
            <a:spLocks noGrp="1"/>
          </p:cNvSpPr>
          <p:nvPr>
            <p:ph type="title"/>
          </p:nvPr>
        </p:nvSpPr>
        <p:spPr>
          <a:xfrm>
            <a:off x="0" y="142852"/>
            <a:ext cx="8929718" cy="990600"/>
          </a:xfrm>
        </p:spPr>
        <p:txBody>
          <a:bodyPr>
            <a:normAutofit fontScale="90000"/>
          </a:bodyPr>
          <a:lstStyle/>
          <a:p>
            <a:pPr algn="ctr"/>
            <a:r>
              <a:rPr lang="fr-FR" b="1" dirty="0" smtClean="0">
                <a:solidFill>
                  <a:schemeClr val="accent2">
                    <a:lumMod val="75000"/>
                  </a:schemeClr>
                </a:solidFill>
              </a:rPr>
              <a:t>1. Inhibition des </a:t>
            </a:r>
            <a:r>
              <a:rPr lang="fr-FR" b="1" dirty="0" err="1" smtClean="0">
                <a:solidFill>
                  <a:schemeClr val="accent2">
                    <a:lumMod val="75000"/>
                  </a:schemeClr>
                </a:solidFill>
              </a:rPr>
              <a:t>polyphénoloxydases</a:t>
            </a:r>
            <a:r>
              <a:rPr lang="fr-FR" b="1" dirty="0" smtClean="0">
                <a:solidFill>
                  <a:schemeClr val="accent2">
                    <a:lumMod val="75000"/>
                  </a:schemeClr>
                </a:solidFill>
              </a:rPr>
              <a:t> (PPO)</a:t>
            </a:r>
            <a:endParaRPr lang="fr-FR" b="1" dirty="0">
              <a:solidFill>
                <a:schemeClr val="accent2">
                  <a:lumMod val="75000"/>
                </a:schemeClr>
              </a:solidFill>
            </a:endParaRPr>
          </a:p>
        </p:txBody>
      </p:sp>
      <p:sp>
        <p:nvSpPr>
          <p:cNvPr id="6" name="ZoneTexte 5"/>
          <p:cNvSpPr txBox="1"/>
          <p:nvPr/>
        </p:nvSpPr>
        <p:spPr>
          <a:xfrm>
            <a:off x="0" y="1500174"/>
            <a:ext cx="9429784" cy="5262979"/>
          </a:xfrm>
          <a:prstGeom prst="rect">
            <a:avLst/>
          </a:prstGeom>
          <a:noFill/>
        </p:spPr>
        <p:txBody>
          <a:bodyPr wrap="square" rtlCol="0">
            <a:spAutoFit/>
          </a:bodyPr>
          <a:lstStyle/>
          <a:p>
            <a:pPr algn="l">
              <a:lnSpc>
                <a:spcPct val="200000"/>
              </a:lnSpc>
            </a:pPr>
            <a:r>
              <a:rPr lang="fr-FR" sz="2800" dirty="0" smtClean="0"/>
              <a:t>Les (PPO) sont des </a:t>
            </a:r>
            <a:r>
              <a:rPr lang="fr-FR" sz="2800" dirty="0" err="1" smtClean="0"/>
              <a:t>métalloenzymes</a:t>
            </a:r>
            <a:r>
              <a:rPr lang="fr-FR" sz="2800" dirty="0" smtClean="0"/>
              <a:t>  (elles contiennent environ 0,2% de Cu</a:t>
            </a:r>
            <a:r>
              <a:rPr lang="fr-FR" sz="2800" baseline="-25000" dirty="0" smtClean="0"/>
              <a:t>2</a:t>
            </a:r>
            <a:r>
              <a:rPr lang="fr-FR" sz="2800" baseline="30000" dirty="0" smtClean="0"/>
              <a:t>+</a:t>
            </a:r>
            <a:r>
              <a:rPr lang="fr-FR" sz="2800" dirty="0" smtClean="0"/>
              <a:t> qui joue le rôle de coenzyme.</a:t>
            </a:r>
          </a:p>
          <a:p>
            <a:pPr algn="l">
              <a:lnSpc>
                <a:spcPct val="200000"/>
              </a:lnSpc>
            </a:pPr>
            <a:r>
              <a:rPr lang="fr-FR" sz="2800" dirty="0" smtClean="0"/>
              <a:t>Elles sont actives entre pH de 5 à 7.</a:t>
            </a:r>
          </a:p>
          <a:p>
            <a:pPr algn="l">
              <a:lnSpc>
                <a:spcPct val="200000"/>
              </a:lnSpc>
            </a:pPr>
            <a:r>
              <a:rPr lang="fr-FR" sz="2800" dirty="0" smtClean="0"/>
              <a:t>Ces enzymes sont inhibées par acidification du milieu, traitement thermique ou par l’utilisation des additifs.</a:t>
            </a:r>
          </a:p>
          <a:p>
            <a:pPr algn="l">
              <a:lnSpc>
                <a:spcPct val="200000"/>
              </a:lnSpc>
            </a:pPr>
            <a:endParaRPr lang="fr-FR" sz="2800" dirty="0"/>
          </a:p>
        </p:txBody>
      </p:sp>
    </p:spTree>
  </p:cSld>
  <p:clrMapOvr>
    <a:masterClrMapping/>
  </p:clrMapOvr>
  <p:transition spd="med">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5"/>
          <p:cNvSpPr>
            <a:spLocks noGrp="1"/>
          </p:cNvSpPr>
          <p:nvPr>
            <p:ph type="title"/>
          </p:nvPr>
        </p:nvSpPr>
        <p:spPr>
          <a:xfrm>
            <a:off x="0" y="142852"/>
            <a:ext cx="8929718" cy="990600"/>
          </a:xfrm>
        </p:spPr>
        <p:txBody>
          <a:bodyPr>
            <a:normAutofit fontScale="90000"/>
          </a:bodyPr>
          <a:lstStyle/>
          <a:p>
            <a:pPr algn="ctr"/>
            <a:r>
              <a:rPr lang="fr-FR" b="1" dirty="0" smtClean="0">
                <a:solidFill>
                  <a:schemeClr val="accent2">
                    <a:lumMod val="75000"/>
                  </a:schemeClr>
                </a:solidFill>
              </a:rPr>
              <a:t>1. Inhibition des </a:t>
            </a:r>
            <a:r>
              <a:rPr lang="fr-FR" b="1" dirty="0" err="1" smtClean="0">
                <a:solidFill>
                  <a:schemeClr val="accent2">
                    <a:lumMod val="75000"/>
                  </a:schemeClr>
                </a:solidFill>
              </a:rPr>
              <a:t>polyphénoloxydases</a:t>
            </a:r>
            <a:r>
              <a:rPr lang="fr-FR" b="1" dirty="0" smtClean="0">
                <a:solidFill>
                  <a:schemeClr val="accent2">
                    <a:lumMod val="75000"/>
                  </a:schemeClr>
                </a:solidFill>
              </a:rPr>
              <a:t> (PPO)</a:t>
            </a:r>
            <a:endParaRPr lang="fr-FR" b="1" dirty="0">
              <a:solidFill>
                <a:schemeClr val="accent2">
                  <a:lumMod val="75000"/>
                </a:schemeClr>
              </a:solidFill>
            </a:endParaRPr>
          </a:p>
        </p:txBody>
      </p:sp>
      <p:sp>
        <p:nvSpPr>
          <p:cNvPr id="4" name="Rectangle 3"/>
          <p:cNvSpPr/>
          <p:nvPr/>
        </p:nvSpPr>
        <p:spPr>
          <a:xfrm>
            <a:off x="71406" y="1500174"/>
            <a:ext cx="9036000" cy="4411785"/>
          </a:xfrm>
          <a:prstGeom prst="rect">
            <a:avLst/>
          </a:prstGeom>
        </p:spPr>
        <p:txBody>
          <a:bodyPr wrap="square">
            <a:spAutoFit/>
          </a:bodyPr>
          <a:lstStyle/>
          <a:p>
            <a:pPr algn="l">
              <a:lnSpc>
                <a:spcPct val="200000"/>
              </a:lnSpc>
            </a:pPr>
            <a:r>
              <a:rPr lang="fr-FR" b="1" dirty="0" smtClean="0">
                <a:solidFill>
                  <a:srgbClr val="FF0066"/>
                </a:solidFill>
              </a:rPr>
              <a:t>A- l'acidification et blanchiment</a:t>
            </a:r>
          </a:p>
          <a:p>
            <a:pPr algn="l">
              <a:lnSpc>
                <a:spcPct val="200000"/>
              </a:lnSpc>
            </a:pPr>
            <a:r>
              <a:rPr lang="fr-FR" dirty="0" smtClean="0"/>
              <a:t>Une diminution du pH à une valeur proche de 3 ou une courte exposition à des températures de 70 à 90 °C (blanchiment) suffit en général pour obtenir une </a:t>
            </a:r>
            <a:r>
              <a:rPr lang="fr-FR" b="1" dirty="0" smtClean="0"/>
              <a:t>inactivation</a:t>
            </a:r>
            <a:r>
              <a:rPr lang="fr-FR" dirty="0" smtClean="0"/>
              <a:t> partielle ou totale des </a:t>
            </a:r>
            <a:r>
              <a:rPr lang="fr-FR" b="1" dirty="0" smtClean="0"/>
              <a:t>enzymes</a:t>
            </a:r>
            <a:r>
              <a:rPr lang="fr-FR" dirty="0" smtClean="0"/>
              <a:t>.</a:t>
            </a:r>
          </a:p>
          <a:p>
            <a:pPr algn="l">
              <a:lnSpc>
                <a:spcPct val="200000"/>
              </a:lnSpc>
            </a:pPr>
            <a:endParaRPr lang="fr-FR" dirty="0" smtClean="0"/>
          </a:p>
          <a:p>
            <a:pPr>
              <a:lnSpc>
                <a:spcPct val="200000"/>
              </a:lnSpc>
            </a:pPr>
            <a:r>
              <a:rPr lang="fr-FR" dirty="0" smtClean="0"/>
              <a:t> </a:t>
            </a:r>
            <a:endParaRPr lang="fr-FR" dirty="0"/>
          </a:p>
        </p:txBody>
      </p:sp>
    </p:spTree>
  </p:cSld>
  <p:clrMapOvr>
    <a:masterClrMapping/>
  </p:clrMapOvr>
  <p:transition spd="med">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5"/>
          <p:cNvSpPr>
            <a:spLocks noGrp="1"/>
          </p:cNvSpPr>
          <p:nvPr>
            <p:ph type="title"/>
          </p:nvPr>
        </p:nvSpPr>
        <p:spPr>
          <a:xfrm>
            <a:off x="0" y="142852"/>
            <a:ext cx="8929718" cy="990600"/>
          </a:xfrm>
        </p:spPr>
        <p:txBody>
          <a:bodyPr>
            <a:normAutofit fontScale="90000"/>
          </a:bodyPr>
          <a:lstStyle/>
          <a:p>
            <a:pPr algn="ctr"/>
            <a:r>
              <a:rPr lang="fr-FR" b="1" dirty="0" smtClean="0">
                <a:solidFill>
                  <a:schemeClr val="accent2">
                    <a:lumMod val="75000"/>
                  </a:schemeClr>
                </a:solidFill>
              </a:rPr>
              <a:t>1. Inhibition des </a:t>
            </a:r>
            <a:r>
              <a:rPr lang="fr-FR" b="1" dirty="0" err="1" smtClean="0">
                <a:solidFill>
                  <a:schemeClr val="accent2">
                    <a:lumMod val="75000"/>
                  </a:schemeClr>
                </a:solidFill>
              </a:rPr>
              <a:t>polyphénoloxydases</a:t>
            </a:r>
            <a:r>
              <a:rPr lang="fr-FR" b="1" dirty="0" smtClean="0">
                <a:solidFill>
                  <a:schemeClr val="accent2">
                    <a:lumMod val="75000"/>
                  </a:schemeClr>
                </a:solidFill>
              </a:rPr>
              <a:t> (PPO)</a:t>
            </a:r>
            <a:endParaRPr lang="fr-FR" b="1" dirty="0">
              <a:solidFill>
                <a:schemeClr val="accent2">
                  <a:lumMod val="75000"/>
                </a:schemeClr>
              </a:solidFill>
            </a:endParaRPr>
          </a:p>
        </p:txBody>
      </p:sp>
      <p:sp>
        <p:nvSpPr>
          <p:cNvPr id="4" name="Rectangle 3"/>
          <p:cNvSpPr/>
          <p:nvPr/>
        </p:nvSpPr>
        <p:spPr>
          <a:xfrm>
            <a:off x="71406" y="1500174"/>
            <a:ext cx="9036000" cy="5262979"/>
          </a:xfrm>
          <a:prstGeom prst="rect">
            <a:avLst/>
          </a:prstGeom>
        </p:spPr>
        <p:txBody>
          <a:bodyPr wrap="square">
            <a:spAutoFit/>
          </a:bodyPr>
          <a:lstStyle/>
          <a:p>
            <a:pPr algn="l">
              <a:lnSpc>
                <a:spcPct val="150000"/>
              </a:lnSpc>
            </a:pPr>
            <a:r>
              <a:rPr lang="fr-FR" b="1" dirty="0" smtClean="0">
                <a:solidFill>
                  <a:srgbClr val="FF0066"/>
                </a:solidFill>
              </a:rPr>
              <a:t>B- l’utilisation des additifs </a:t>
            </a:r>
          </a:p>
          <a:p>
            <a:pPr lvl="0" algn="l">
              <a:lnSpc>
                <a:spcPct val="200000"/>
              </a:lnSpc>
            </a:pPr>
            <a:r>
              <a:rPr lang="fr-FR" b="1" dirty="0" smtClean="0">
                <a:solidFill>
                  <a:srgbClr val="0000FF"/>
                </a:solidFill>
              </a:rPr>
              <a:t>Des composés qui démobilisent les ions Cu</a:t>
            </a:r>
            <a:r>
              <a:rPr lang="fr-FR" b="1" baseline="-25000" dirty="0" smtClean="0">
                <a:solidFill>
                  <a:srgbClr val="0000FF"/>
                </a:solidFill>
              </a:rPr>
              <a:t>2</a:t>
            </a:r>
            <a:r>
              <a:rPr lang="fr-FR" b="1" baseline="30000" dirty="0" smtClean="0">
                <a:solidFill>
                  <a:srgbClr val="0000FF"/>
                </a:solidFill>
              </a:rPr>
              <a:t>+</a:t>
            </a:r>
            <a:r>
              <a:rPr lang="fr-FR" dirty="0" smtClean="0"/>
              <a:t> associées au (PPO) </a:t>
            </a:r>
          </a:p>
          <a:p>
            <a:pPr lvl="0" algn="l">
              <a:lnSpc>
                <a:spcPct val="200000"/>
              </a:lnSpc>
            </a:pPr>
            <a:r>
              <a:rPr lang="fr-FR" dirty="0" smtClean="0"/>
              <a:t>Exemple : NaCl, CaCl</a:t>
            </a:r>
            <a:r>
              <a:rPr lang="fr-FR" baseline="-25000" dirty="0" smtClean="0"/>
              <a:t>2</a:t>
            </a:r>
            <a:endParaRPr lang="fr-FR" dirty="0" smtClean="0"/>
          </a:p>
          <a:p>
            <a:pPr lvl="0" algn="l">
              <a:lnSpc>
                <a:spcPct val="200000"/>
              </a:lnSpc>
            </a:pPr>
            <a:r>
              <a:rPr lang="fr-FR" b="1" dirty="0" smtClean="0">
                <a:solidFill>
                  <a:srgbClr val="0000FF"/>
                </a:solidFill>
              </a:rPr>
              <a:t>Des inhibiteurs compétitifs </a:t>
            </a:r>
            <a:r>
              <a:rPr lang="fr-FR" b="1" dirty="0" smtClean="0"/>
              <a:t>: </a:t>
            </a:r>
            <a:r>
              <a:rPr lang="fr-FR" dirty="0" smtClean="0"/>
              <a:t>acides organiques à noyau aromatique, acide benzoïque et cinnamique.</a:t>
            </a:r>
          </a:p>
          <a:p>
            <a:pPr algn="l">
              <a:lnSpc>
                <a:spcPct val="150000"/>
              </a:lnSpc>
            </a:pPr>
            <a:endParaRPr lang="fr-FR" dirty="0" smtClean="0"/>
          </a:p>
          <a:p>
            <a:pPr algn="l">
              <a:lnSpc>
                <a:spcPct val="150000"/>
              </a:lnSpc>
            </a:pPr>
            <a:endParaRPr lang="fr-FR" dirty="0" smtClean="0"/>
          </a:p>
          <a:p>
            <a:pPr>
              <a:lnSpc>
                <a:spcPct val="150000"/>
              </a:lnSpc>
            </a:pPr>
            <a:r>
              <a:rPr lang="fr-FR" dirty="0" smtClean="0"/>
              <a:t> </a:t>
            </a:r>
            <a:endParaRPr lang="fr-FR" dirty="0"/>
          </a:p>
        </p:txBody>
      </p:sp>
    </p:spTree>
  </p:cSld>
  <p:clrMapOvr>
    <a:masterClrMapping/>
  </p:clrMapOvr>
  <p:transition spd="med">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928802"/>
            <a:ext cx="8388000" cy="4032000"/>
          </a:xfrm>
          <a:ln>
            <a:noFill/>
          </a:ln>
        </p:spPr>
        <p:txBody>
          <a:bodyPr>
            <a:normAutofit fontScale="85000" lnSpcReduction="10000"/>
          </a:bodyPr>
          <a:lstStyle/>
          <a:p>
            <a:pPr lvl="0">
              <a:lnSpc>
                <a:spcPct val="150000"/>
              </a:lnSpc>
              <a:buNone/>
            </a:pPr>
            <a:r>
              <a:rPr lang="fr-FR" b="1" dirty="0" smtClean="0">
                <a:solidFill>
                  <a:srgbClr val="0000FF"/>
                </a:solidFill>
                <a:latin typeface="Times New Roman" pitchFamily="18" charset="0"/>
                <a:cs typeface="Times New Roman" pitchFamily="18" charset="0"/>
              </a:rPr>
              <a:t>les</a:t>
            </a:r>
            <a:r>
              <a:rPr lang="fr-FR" b="1" dirty="0">
                <a:solidFill>
                  <a:srgbClr val="0000FF"/>
                </a:solidFill>
                <a:latin typeface="Times New Roman" pitchFamily="18" charset="0"/>
                <a:cs typeface="Times New Roman" pitchFamily="18" charset="0"/>
              </a:rPr>
              <a:t> sulfites</a:t>
            </a:r>
            <a:r>
              <a:rPr lang="fr-FR" b="1" dirty="0">
                <a:latin typeface="Times New Roman" pitchFamily="18" charset="0"/>
                <a:cs typeface="Times New Roman" pitchFamily="18" charset="0"/>
              </a:rPr>
              <a:t> </a:t>
            </a:r>
            <a:endParaRPr lang="fr-FR" b="1" dirty="0" smtClean="0">
              <a:latin typeface="Times New Roman" pitchFamily="18" charset="0"/>
              <a:cs typeface="Times New Roman" pitchFamily="18" charset="0"/>
            </a:endParaRPr>
          </a:p>
          <a:p>
            <a:pPr lvl="0">
              <a:lnSpc>
                <a:spcPct val="150000"/>
              </a:lnSpc>
              <a:buNone/>
            </a:pPr>
            <a:r>
              <a:rPr lang="fr-FR" dirty="0">
                <a:latin typeface="Times New Roman" pitchFamily="18" charset="0"/>
                <a:cs typeface="Times New Roman" pitchFamily="18" charset="0"/>
              </a:rPr>
              <a:t> </a:t>
            </a:r>
            <a:r>
              <a:rPr lang="fr-FR" b="1" dirty="0" smtClean="0">
                <a:latin typeface="Times New Roman" pitchFamily="18" charset="0"/>
                <a:cs typeface="Times New Roman" pitchFamily="18" charset="0"/>
              </a:rPr>
              <a:t>Inhibiteurs</a:t>
            </a:r>
            <a:r>
              <a:rPr lang="fr-FR" dirty="0">
                <a:latin typeface="Times New Roman" pitchFamily="18" charset="0"/>
                <a:cs typeface="Times New Roman" pitchFamily="18" charset="0"/>
              </a:rPr>
              <a:t> puissants du </a:t>
            </a:r>
            <a:r>
              <a:rPr lang="fr-FR" b="1" dirty="0">
                <a:latin typeface="Times New Roman" pitchFamily="18" charset="0"/>
                <a:cs typeface="Times New Roman" pitchFamily="18" charset="0"/>
              </a:rPr>
              <a:t>brunissement </a:t>
            </a:r>
            <a:r>
              <a:rPr lang="fr-FR" b="1" dirty="0" smtClean="0">
                <a:latin typeface="Times New Roman" pitchFamily="18" charset="0"/>
                <a:cs typeface="Times New Roman" pitchFamily="18" charset="0"/>
              </a:rPr>
              <a:t>enzymatique</a:t>
            </a:r>
            <a:r>
              <a:rPr lang="fr-FR" dirty="0" smtClean="0">
                <a:latin typeface="Times New Roman" pitchFamily="18" charset="0"/>
                <a:cs typeface="Times New Roman" pitchFamily="18" charset="0"/>
              </a:rPr>
              <a:t>.</a:t>
            </a:r>
          </a:p>
          <a:p>
            <a:pPr marL="0" lvl="0" indent="0">
              <a:lnSpc>
                <a:spcPct val="150000"/>
              </a:lnSpc>
              <a:buNone/>
            </a:pPr>
            <a:r>
              <a:rPr lang="fr-FR" dirty="0" smtClean="0">
                <a:latin typeface="Times New Roman" pitchFamily="18" charset="0"/>
                <a:cs typeface="Times New Roman" pitchFamily="18" charset="0"/>
              </a:rPr>
              <a:t>Ils dénaturent </a:t>
            </a:r>
            <a:r>
              <a:rPr lang="fr-FR" dirty="0">
                <a:latin typeface="Times New Roman" pitchFamily="18" charset="0"/>
                <a:cs typeface="Times New Roman" pitchFamily="18" charset="0"/>
              </a:rPr>
              <a:t>partiellement l’enzyme en se complexant avec la protéine ce qui entraîne des modifications de structure. </a:t>
            </a:r>
            <a:endParaRPr lang="fr-FR" dirty="0" smtClean="0">
              <a:latin typeface="Times New Roman" pitchFamily="18" charset="0"/>
              <a:cs typeface="Times New Roman" pitchFamily="18" charset="0"/>
            </a:endParaRPr>
          </a:p>
          <a:p>
            <a:pPr marL="0" lvl="0" indent="0">
              <a:lnSpc>
                <a:spcPct val="150000"/>
              </a:lnSpc>
              <a:buNone/>
            </a:pPr>
            <a:r>
              <a:rPr lang="fr-FR" dirty="0" smtClean="0">
                <a:latin typeface="Times New Roman" pitchFamily="18" charset="0"/>
                <a:cs typeface="Times New Roman" pitchFamily="18" charset="0"/>
              </a:rPr>
              <a:t>Malgré que les sulfites sont efficaces contre les brunissements , leur utilisation est </a:t>
            </a:r>
            <a:r>
              <a:rPr lang="fr-FR" dirty="0">
                <a:latin typeface="Times New Roman" pitchFamily="18" charset="0"/>
                <a:cs typeface="Times New Roman" pitchFamily="18" charset="0"/>
              </a:rPr>
              <a:t>cependant très réglementée.</a:t>
            </a:r>
          </a:p>
          <a:p>
            <a:endParaRPr lang="fr-FR" dirty="0"/>
          </a:p>
        </p:txBody>
      </p:sp>
      <p:sp>
        <p:nvSpPr>
          <p:cNvPr id="4" name="Titre 5"/>
          <p:cNvSpPr>
            <a:spLocks noGrp="1"/>
          </p:cNvSpPr>
          <p:nvPr>
            <p:ph type="title"/>
          </p:nvPr>
        </p:nvSpPr>
        <p:spPr>
          <a:xfrm>
            <a:off x="0" y="142852"/>
            <a:ext cx="8929718" cy="990600"/>
          </a:xfrm>
        </p:spPr>
        <p:txBody>
          <a:bodyPr>
            <a:normAutofit fontScale="90000"/>
          </a:bodyPr>
          <a:lstStyle/>
          <a:p>
            <a:pPr algn="ctr"/>
            <a:r>
              <a:rPr lang="fr-FR" b="1" dirty="0" smtClean="0">
                <a:solidFill>
                  <a:schemeClr val="accent2">
                    <a:lumMod val="75000"/>
                  </a:schemeClr>
                </a:solidFill>
              </a:rPr>
              <a:t>1. Inhibition des </a:t>
            </a:r>
            <a:r>
              <a:rPr lang="fr-FR" b="1" dirty="0" err="1" smtClean="0">
                <a:solidFill>
                  <a:schemeClr val="accent2">
                    <a:lumMod val="75000"/>
                  </a:schemeClr>
                </a:solidFill>
              </a:rPr>
              <a:t>polyphénoloxydases</a:t>
            </a:r>
            <a:r>
              <a:rPr lang="fr-FR" b="1" dirty="0" smtClean="0">
                <a:solidFill>
                  <a:schemeClr val="accent2">
                    <a:lumMod val="75000"/>
                  </a:schemeClr>
                </a:solidFill>
              </a:rPr>
              <a:t> (PPO)</a:t>
            </a:r>
            <a:endParaRPr lang="fr-FR" b="1" dirty="0">
              <a:solidFill>
                <a:schemeClr val="accent2">
                  <a:lumMod val="75000"/>
                </a:schemeClr>
              </a:solidFill>
            </a:endParaRPr>
          </a:p>
        </p:txBody>
      </p:sp>
    </p:spTree>
  </p:cSld>
  <p:clrMapOvr>
    <a:masterClrMapping/>
  </p:clrMapOvr>
  <p:transition spd="med">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5"/>
          <p:cNvSpPr>
            <a:spLocks noGrp="1"/>
          </p:cNvSpPr>
          <p:nvPr>
            <p:ph type="title"/>
          </p:nvPr>
        </p:nvSpPr>
        <p:spPr>
          <a:xfrm>
            <a:off x="0" y="142852"/>
            <a:ext cx="8929718" cy="990600"/>
          </a:xfrm>
        </p:spPr>
        <p:txBody>
          <a:bodyPr>
            <a:normAutofit fontScale="90000"/>
          </a:bodyPr>
          <a:lstStyle/>
          <a:p>
            <a:pPr algn="ctr"/>
            <a:r>
              <a:rPr lang="fr-FR" b="1" dirty="0" smtClean="0">
                <a:solidFill>
                  <a:schemeClr val="accent2">
                    <a:lumMod val="75000"/>
                  </a:schemeClr>
                </a:solidFill>
              </a:rPr>
              <a:t>2. Réduction et piégeage des quinones</a:t>
            </a:r>
            <a:endParaRPr lang="fr-FR" b="1" dirty="0">
              <a:solidFill>
                <a:schemeClr val="accent2">
                  <a:lumMod val="75000"/>
                </a:schemeClr>
              </a:solidFill>
            </a:endParaRPr>
          </a:p>
        </p:txBody>
      </p:sp>
      <p:sp>
        <p:nvSpPr>
          <p:cNvPr id="5" name="ZoneTexte 4"/>
          <p:cNvSpPr txBox="1"/>
          <p:nvPr/>
        </p:nvSpPr>
        <p:spPr>
          <a:xfrm>
            <a:off x="0" y="1571612"/>
            <a:ext cx="9144000" cy="4401205"/>
          </a:xfrm>
          <a:prstGeom prst="rect">
            <a:avLst/>
          </a:prstGeom>
          <a:noFill/>
        </p:spPr>
        <p:txBody>
          <a:bodyPr wrap="square" rtlCol="0">
            <a:spAutoFit/>
          </a:bodyPr>
          <a:lstStyle/>
          <a:p>
            <a:pPr algn="l">
              <a:lnSpc>
                <a:spcPct val="200000"/>
              </a:lnSpc>
            </a:pPr>
            <a:r>
              <a:rPr lang="fr-FR" sz="2800" dirty="0" smtClean="0"/>
              <a:t>Consiste à l’utilisation des composés réducteurs des quinones.</a:t>
            </a:r>
          </a:p>
          <a:p>
            <a:pPr algn="l">
              <a:lnSpc>
                <a:spcPct val="200000"/>
              </a:lnSpc>
            </a:pPr>
            <a:r>
              <a:rPr lang="fr-FR" sz="2800" b="1" dirty="0" smtClean="0">
                <a:solidFill>
                  <a:srgbClr val="00B050"/>
                </a:solidFill>
              </a:rPr>
              <a:t>Exemple : </a:t>
            </a:r>
            <a:r>
              <a:rPr lang="fr-FR" sz="2800" dirty="0" smtClean="0"/>
              <a:t>L’acide ascorbique, la cystéine, les thiols et les bisulfites.</a:t>
            </a:r>
          </a:p>
          <a:p>
            <a:pPr algn="l">
              <a:lnSpc>
                <a:spcPct val="200000"/>
              </a:lnSpc>
            </a:pPr>
            <a:r>
              <a:rPr lang="fr-FR" sz="2800" dirty="0" smtClean="0"/>
              <a:t>Ces composés réduisent les quinones en phénols et retardent ainsi la réaction de brunissement.</a:t>
            </a:r>
            <a:endParaRPr lang="fr-FR" sz="2800" dirty="0"/>
          </a:p>
        </p:txBody>
      </p:sp>
    </p:spTree>
  </p:cSld>
  <p:clrMapOvr>
    <a:masterClrMapping/>
  </p:clrMapOvr>
  <p:transition spd="med">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17655"/>
            <a:ext cx="8715404" cy="4968000"/>
          </a:xfrm>
          <a:ln>
            <a:noFill/>
          </a:ln>
        </p:spPr>
        <p:txBody>
          <a:bodyPr>
            <a:normAutofit/>
          </a:bodyPr>
          <a:lstStyle/>
          <a:p>
            <a:pPr>
              <a:lnSpc>
                <a:spcPct val="150000"/>
              </a:lnSpc>
              <a:buNone/>
            </a:pPr>
            <a:r>
              <a:rPr lang="fr-FR" dirty="0" smtClean="0">
                <a:latin typeface="Times New Roman" pitchFamily="18" charset="0"/>
                <a:cs typeface="Times New Roman" pitchFamily="18" charset="0"/>
              </a:rPr>
              <a:t>Le</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brunissement enzymatique</a:t>
            </a:r>
            <a:r>
              <a:rPr lang="fr-FR" dirty="0">
                <a:latin typeface="Times New Roman" pitchFamily="18" charset="0"/>
                <a:cs typeface="Times New Roman" pitchFamily="18" charset="0"/>
              </a:rPr>
              <a:t> nécessite de l’oxygène. </a:t>
            </a:r>
            <a:endParaRPr lang="fr-FR" dirty="0" smtClean="0">
              <a:latin typeface="Times New Roman" pitchFamily="18" charset="0"/>
              <a:cs typeface="Times New Roman" pitchFamily="18" charset="0"/>
            </a:endParaRPr>
          </a:p>
          <a:p>
            <a:pPr marL="0" indent="0">
              <a:lnSpc>
                <a:spcPct val="150000"/>
              </a:lnSpc>
              <a:buNone/>
            </a:pPr>
            <a:r>
              <a:rPr lang="fr-FR" dirty="0" smtClean="0">
                <a:latin typeface="Times New Roman" pitchFamily="18" charset="0"/>
                <a:cs typeface="Times New Roman" pitchFamily="18" charset="0"/>
              </a:rPr>
              <a:t>Ainsi </a:t>
            </a:r>
            <a:r>
              <a:rPr lang="fr-FR" dirty="0">
                <a:latin typeface="Times New Roman" pitchFamily="18" charset="0"/>
                <a:cs typeface="Times New Roman" pitchFamily="18" charset="0"/>
              </a:rPr>
              <a:t>la </a:t>
            </a:r>
            <a:r>
              <a:rPr lang="fr-FR" b="1" dirty="0">
                <a:latin typeface="Times New Roman" pitchFamily="18" charset="0"/>
                <a:cs typeface="Times New Roman" pitchFamily="18" charset="0"/>
              </a:rPr>
              <a:t>réduction du brunissement</a:t>
            </a:r>
            <a:r>
              <a:rPr lang="fr-FR" dirty="0">
                <a:latin typeface="Times New Roman" pitchFamily="18" charset="0"/>
                <a:cs typeface="Times New Roman" pitchFamily="18" charset="0"/>
              </a:rPr>
              <a:t> peut être </a:t>
            </a:r>
            <a:r>
              <a:rPr lang="fr-FR" dirty="0" smtClean="0">
                <a:latin typeface="Times New Roman" pitchFamily="18" charset="0"/>
                <a:cs typeface="Times New Roman" pitchFamily="18" charset="0"/>
              </a:rPr>
              <a:t>obtenu par </a:t>
            </a:r>
            <a:r>
              <a:rPr lang="fr-FR" dirty="0">
                <a:latin typeface="Times New Roman" pitchFamily="18" charset="0"/>
                <a:cs typeface="Times New Roman" pitchFamily="18" charset="0"/>
              </a:rPr>
              <a:t>le maintien des produits alimentaires en atmosphère dépourvue ou fortement appauvrie en oxygène. </a:t>
            </a:r>
            <a:endParaRPr lang="fr-FR" dirty="0" smtClean="0">
              <a:latin typeface="Times New Roman" pitchFamily="18" charset="0"/>
              <a:cs typeface="Times New Roman" pitchFamily="18" charset="0"/>
            </a:endParaRPr>
          </a:p>
          <a:p>
            <a:pPr marL="0" indent="0">
              <a:lnSpc>
                <a:spcPct val="150000"/>
              </a:lnSpc>
              <a:buNone/>
            </a:pPr>
            <a:r>
              <a:rPr lang="fr-FR" dirty="0" smtClean="0">
                <a:latin typeface="Times New Roman" pitchFamily="18" charset="0"/>
                <a:cs typeface="Times New Roman" pitchFamily="18" charset="0"/>
              </a:rPr>
              <a:t>C'est </a:t>
            </a:r>
            <a:r>
              <a:rPr lang="fr-FR" dirty="0">
                <a:latin typeface="Times New Roman" pitchFamily="18" charset="0"/>
                <a:cs typeface="Times New Roman" pitchFamily="18" charset="0"/>
              </a:rPr>
              <a:t>pourquoi l'enrobage ou l'immersion des aliments sont parfois utiles pour ralentir le </a:t>
            </a:r>
            <a:r>
              <a:rPr lang="fr-FR" b="1" dirty="0">
                <a:latin typeface="Times New Roman" pitchFamily="18" charset="0"/>
                <a:cs typeface="Times New Roman" pitchFamily="18" charset="0"/>
              </a:rPr>
              <a:t>brunissement enzymatique</a:t>
            </a:r>
            <a:r>
              <a:rPr lang="fr-FR" dirty="0">
                <a:latin typeface="Times New Roman" pitchFamily="18" charset="0"/>
                <a:cs typeface="Times New Roman" pitchFamily="18" charset="0"/>
              </a:rPr>
              <a:t>.</a:t>
            </a:r>
          </a:p>
          <a:p>
            <a:pPr>
              <a:lnSpc>
                <a:spcPct val="150000"/>
              </a:lnSpc>
            </a:pPr>
            <a:endParaRPr lang="fr-FR" dirty="0">
              <a:latin typeface="Times New Roman" pitchFamily="18" charset="0"/>
              <a:cs typeface="Times New Roman" pitchFamily="18" charset="0"/>
            </a:endParaRPr>
          </a:p>
        </p:txBody>
      </p:sp>
      <p:sp>
        <p:nvSpPr>
          <p:cNvPr id="4" name="Titre 5"/>
          <p:cNvSpPr>
            <a:spLocks noGrp="1"/>
          </p:cNvSpPr>
          <p:nvPr>
            <p:ph type="title"/>
          </p:nvPr>
        </p:nvSpPr>
        <p:spPr>
          <a:xfrm>
            <a:off x="0" y="142852"/>
            <a:ext cx="8929718" cy="990600"/>
          </a:xfrm>
        </p:spPr>
        <p:txBody>
          <a:bodyPr>
            <a:normAutofit fontScale="90000"/>
          </a:bodyPr>
          <a:lstStyle/>
          <a:p>
            <a:pPr algn="ctr"/>
            <a:r>
              <a:rPr lang="fr-FR" b="1" dirty="0" smtClean="0">
                <a:solidFill>
                  <a:schemeClr val="accent2">
                    <a:lumMod val="75000"/>
                  </a:schemeClr>
                </a:solidFill>
              </a:rPr>
              <a:t>3. Réduction de la pression d’oxygène</a:t>
            </a:r>
            <a:endParaRPr lang="fr-FR" b="1" dirty="0">
              <a:solidFill>
                <a:schemeClr val="accent2">
                  <a:lumMod val="75000"/>
                </a:schemeClr>
              </a:solidFill>
            </a:endParaRPr>
          </a:p>
        </p:txBody>
      </p:sp>
    </p:spTree>
  </p:cSld>
  <p:clrMapOvr>
    <a:masterClrMapping/>
  </p:clrMapOvr>
  <p:transition spd="med">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0034" y="1440027"/>
            <a:ext cx="8429684" cy="5262979"/>
          </a:xfrm>
          <a:prstGeom prst="rect">
            <a:avLst/>
          </a:prstGeom>
        </p:spPr>
        <p:txBody>
          <a:bodyPr wrap="square">
            <a:spAutoFit/>
          </a:bodyPr>
          <a:lstStyle/>
          <a:p>
            <a:pPr algn="l">
              <a:lnSpc>
                <a:spcPct val="200000"/>
              </a:lnSpc>
            </a:pPr>
            <a:r>
              <a:rPr lang="fr-FR" sz="2800" dirty="0" smtClean="0"/>
              <a:t>Les protéases hydrolysent les protéines en donnant des composés plus simples, des peptides d’abord et des composés ammoniacs volatiles lors de la décomposition terminale.</a:t>
            </a:r>
            <a:br>
              <a:rPr lang="fr-FR" sz="2800" dirty="0" smtClean="0"/>
            </a:br>
            <a:r>
              <a:rPr lang="fr-FR" sz="2800" dirty="0" smtClean="0"/>
              <a:t/>
            </a:r>
            <a:br>
              <a:rPr lang="fr-FR" sz="2800" dirty="0" smtClean="0"/>
            </a:br>
            <a:endParaRPr lang="fr-FR" sz="2800" dirty="0"/>
          </a:p>
        </p:txBody>
      </p:sp>
      <p:sp>
        <p:nvSpPr>
          <p:cNvPr id="4" name="Titre 3"/>
          <p:cNvSpPr txBox="1">
            <a:spLocks/>
          </p:cNvSpPr>
          <p:nvPr/>
        </p:nvSpPr>
        <p:spPr>
          <a:xfrm>
            <a:off x="612648" y="228600"/>
            <a:ext cx="8153400" cy="990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Altérations</a:t>
            </a:r>
            <a:r>
              <a:rPr kumimoji="0" lang="fr-FR" sz="4400" b="1" i="0" u="none" strike="noStrike" kern="1200" cap="none" spc="0" normalizeH="0" noProof="0" dirty="0" smtClean="0">
                <a:ln>
                  <a:noFill/>
                </a:ln>
                <a:solidFill>
                  <a:srgbClr val="FF0066"/>
                </a:solidFill>
                <a:effectLst/>
                <a:uLnTx/>
                <a:uFillTx/>
                <a:latin typeface="+mj-lt"/>
                <a:ea typeface="+mj-ea"/>
                <a:cs typeface="+mj-cs"/>
              </a:rPr>
              <a:t> dues aux protéases</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24"/>
            <a:ext cx="7772400" cy="792000"/>
          </a:xfrm>
        </p:spPr>
        <p:txBody>
          <a:bodyPr/>
          <a:lstStyle/>
          <a:p>
            <a:pPr algn="ctr"/>
            <a:r>
              <a:rPr lang="fr-FR" b="1" dirty="0" smtClean="0">
                <a:solidFill>
                  <a:srgbClr val="FF0000"/>
                </a:solidFill>
              </a:rPr>
              <a:t>Altération des aliments</a:t>
            </a:r>
            <a:endParaRPr lang="fr-FR" b="1" dirty="0">
              <a:solidFill>
                <a:srgbClr val="FF0000"/>
              </a:solidFill>
            </a:endParaRPr>
          </a:p>
        </p:txBody>
      </p:sp>
      <p:sp>
        <p:nvSpPr>
          <p:cNvPr id="3" name="Rectangle 2"/>
          <p:cNvSpPr/>
          <p:nvPr/>
        </p:nvSpPr>
        <p:spPr>
          <a:xfrm>
            <a:off x="0" y="1890963"/>
            <a:ext cx="9144000" cy="4269887"/>
          </a:xfrm>
          <a:prstGeom prst="rect">
            <a:avLst/>
          </a:prstGeom>
        </p:spPr>
        <p:txBody>
          <a:bodyPr wrap="square">
            <a:spAutoFit/>
          </a:bodyPr>
          <a:lstStyle/>
          <a:p>
            <a:pPr algn="l">
              <a:lnSpc>
                <a:spcPct val="200000"/>
              </a:lnSpc>
            </a:pPr>
            <a:r>
              <a:rPr lang="fr-FR" sz="2800" dirty="0" smtClean="0"/>
              <a:t>Les aliments sont des produits fragiles susceptibles d'évoluer dans le temps. </a:t>
            </a:r>
          </a:p>
          <a:p>
            <a:pPr algn="l">
              <a:lnSpc>
                <a:spcPct val="200000"/>
              </a:lnSpc>
            </a:pPr>
            <a:r>
              <a:rPr lang="fr-FR" sz="2800" dirty="0" smtClean="0"/>
              <a:t>Cette évolution peut être </a:t>
            </a:r>
            <a:r>
              <a:rPr lang="fr-FR" sz="2800" b="1" dirty="0" smtClean="0">
                <a:solidFill>
                  <a:srgbClr val="0000FF"/>
                </a:solidFill>
              </a:rPr>
              <a:t>bénéfique</a:t>
            </a:r>
            <a:r>
              <a:rPr lang="fr-FR" sz="2800" dirty="0" smtClean="0"/>
              <a:t>, mais la plupart du temps on observe des </a:t>
            </a:r>
            <a:r>
              <a:rPr lang="fr-FR" sz="2800" b="1" dirty="0" smtClean="0">
                <a:solidFill>
                  <a:srgbClr val="FF0000"/>
                </a:solidFill>
              </a:rPr>
              <a:t>évolutions négatives et une détérioration des aliments</a:t>
            </a:r>
            <a:r>
              <a:rPr lang="fr-FR" sz="2800" dirty="0" smtClean="0"/>
              <a:t>.</a:t>
            </a:r>
          </a:p>
        </p:txBody>
      </p:sp>
    </p:spTree>
  </p:cSld>
  <p:clrMapOvr>
    <a:masterClrMapping/>
  </p:clrMapOvr>
  <p:transition spd="med">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282" y="1500174"/>
            <a:ext cx="8643966" cy="4524315"/>
          </a:xfrm>
          <a:prstGeom prst="rect">
            <a:avLst/>
          </a:prstGeom>
        </p:spPr>
        <p:txBody>
          <a:bodyPr wrap="square">
            <a:spAutoFit/>
          </a:bodyPr>
          <a:lstStyle/>
          <a:p>
            <a:pPr algn="l">
              <a:lnSpc>
                <a:spcPct val="150000"/>
              </a:lnSpc>
            </a:pPr>
            <a:r>
              <a:rPr lang="fr-FR" b="1" dirty="0" smtClean="0">
                <a:solidFill>
                  <a:srgbClr val="0000FF"/>
                </a:solidFill>
              </a:rPr>
              <a:t>1- Les protéases et peptidases des fromages</a:t>
            </a:r>
            <a:r>
              <a:rPr lang="fr-FR" dirty="0" smtClean="0"/>
              <a:t> : </a:t>
            </a:r>
          </a:p>
          <a:p>
            <a:pPr algn="l">
              <a:lnSpc>
                <a:spcPct val="150000"/>
              </a:lnSpc>
            </a:pPr>
            <a:r>
              <a:rPr lang="fr-FR" dirty="0" smtClean="0"/>
              <a:t>Elles sont produites par les micro-organismes </a:t>
            </a:r>
            <a:r>
              <a:rPr lang="fr-FR" b="1" dirty="0" smtClean="0">
                <a:solidFill>
                  <a:srgbClr val="FF0000"/>
                </a:solidFill>
              </a:rPr>
              <a:t>d’affinage</a:t>
            </a:r>
            <a:r>
              <a:rPr lang="fr-FR" dirty="0" smtClean="0">
                <a:solidFill>
                  <a:srgbClr val="FF0000"/>
                </a:solidFill>
              </a:rPr>
              <a:t> </a:t>
            </a:r>
            <a:r>
              <a:rPr lang="fr-FR" dirty="0" smtClean="0"/>
              <a:t> (bactéries lactiques et moisissures). </a:t>
            </a:r>
          </a:p>
          <a:p>
            <a:pPr algn="l">
              <a:lnSpc>
                <a:spcPct val="150000"/>
              </a:lnSpc>
            </a:pPr>
            <a:r>
              <a:rPr lang="fr-FR" dirty="0" smtClean="0"/>
              <a:t>Dans les fromages à pâte molle comme le camembert, qui présente des moisissures externes, l’azote libre soluble passe de 6 % dans le lait à 30 % dans le fromage et l’azote ammoniacal de 0 à 24 %.</a:t>
            </a:r>
          </a:p>
          <a:p>
            <a:pPr algn="l">
              <a:lnSpc>
                <a:spcPct val="150000"/>
              </a:lnSpc>
            </a:pPr>
            <a:r>
              <a:rPr lang="fr-FR" dirty="0" smtClean="0"/>
              <a:t> Ces dégradations sont voulues pour ces fromages : elles contribuent à donner le goût.</a:t>
            </a:r>
            <a:endParaRPr lang="fr-FR" dirty="0"/>
          </a:p>
        </p:txBody>
      </p:sp>
      <p:sp>
        <p:nvSpPr>
          <p:cNvPr id="4" name="Titre 3"/>
          <p:cNvSpPr txBox="1">
            <a:spLocks/>
          </p:cNvSpPr>
          <p:nvPr/>
        </p:nvSpPr>
        <p:spPr>
          <a:xfrm>
            <a:off x="612648" y="228600"/>
            <a:ext cx="8153400" cy="990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Altérations</a:t>
            </a:r>
            <a:r>
              <a:rPr kumimoji="0" lang="fr-FR" sz="4400" b="1" i="0" u="none" strike="noStrike" kern="1200" cap="none" spc="0" normalizeH="0" noProof="0" dirty="0" smtClean="0">
                <a:ln>
                  <a:noFill/>
                </a:ln>
                <a:solidFill>
                  <a:srgbClr val="FF0066"/>
                </a:solidFill>
                <a:effectLst/>
                <a:uLnTx/>
                <a:uFillTx/>
                <a:latin typeface="+mj-lt"/>
                <a:ea typeface="+mj-ea"/>
                <a:cs typeface="+mj-cs"/>
              </a:rPr>
              <a:t> dues aux protéases</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500174"/>
            <a:ext cx="9144000" cy="5016758"/>
          </a:xfrm>
          <a:prstGeom prst="rect">
            <a:avLst/>
          </a:prstGeom>
        </p:spPr>
        <p:txBody>
          <a:bodyPr wrap="square">
            <a:spAutoFit/>
          </a:bodyPr>
          <a:lstStyle/>
          <a:p>
            <a:pPr algn="l">
              <a:lnSpc>
                <a:spcPct val="200000"/>
              </a:lnSpc>
            </a:pPr>
            <a:r>
              <a:rPr lang="fr-FR" sz="2800" b="1" dirty="0" smtClean="0">
                <a:solidFill>
                  <a:srgbClr val="0000FF"/>
                </a:solidFill>
              </a:rPr>
              <a:t>2-Les protéases des fruits exotiques :</a:t>
            </a:r>
          </a:p>
          <a:p>
            <a:pPr algn="l">
              <a:lnSpc>
                <a:spcPct val="200000"/>
              </a:lnSpc>
            </a:pPr>
            <a:r>
              <a:rPr lang="fr-FR" dirty="0" smtClean="0"/>
              <a:t> l’ananas et la papaye contiennent des protéases (appelées respectivement </a:t>
            </a:r>
            <a:r>
              <a:rPr lang="fr-FR" dirty="0" err="1" smtClean="0"/>
              <a:t>broméline</a:t>
            </a:r>
            <a:r>
              <a:rPr lang="fr-FR" dirty="0" smtClean="0"/>
              <a:t> et papaïne). </a:t>
            </a:r>
          </a:p>
          <a:p>
            <a:pPr algn="l">
              <a:lnSpc>
                <a:spcPct val="200000"/>
              </a:lnSpc>
            </a:pPr>
            <a:r>
              <a:rPr lang="fr-FR" dirty="0" smtClean="0"/>
              <a:t>Des expériences ont démontré l’efficacité particulière de ces enzymes sur l’attendrissement de la viande : en mettant en contact du jus d’ananas avec des fibres de viande, celles-ci sont « digérées » par le jus.</a:t>
            </a:r>
          </a:p>
          <a:p>
            <a:pPr algn="l"/>
            <a:endParaRPr lang="fr-FR" dirty="0" smtClean="0"/>
          </a:p>
        </p:txBody>
      </p:sp>
      <p:sp>
        <p:nvSpPr>
          <p:cNvPr id="4" name="Titre 3"/>
          <p:cNvSpPr txBox="1">
            <a:spLocks/>
          </p:cNvSpPr>
          <p:nvPr/>
        </p:nvSpPr>
        <p:spPr>
          <a:xfrm>
            <a:off x="612648" y="228600"/>
            <a:ext cx="8153400" cy="990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Altérations</a:t>
            </a:r>
            <a:r>
              <a:rPr kumimoji="0" lang="fr-FR" sz="4400" b="1" i="0" u="none" strike="noStrike" kern="1200" cap="none" spc="0" normalizeH="0" noProof="0" dirty="0" smtClean="0">
                <a:ln>
                  <a:noFill/>
                </a:ln>
                <a:solidFill>
                  <a:srgbClr val="FF0066"/>
                </a:solidFill>
                <a:effectLst/>
                <a:uLnTx/>
                <a:uFillTx/>
                <a:latin typeface="+mj-lt"/>
                <a:ea typeface="+mj-ea"/>
                <a:cs typeface="+mj-cs"/>
              </a:rPr>
              <a:t> dues aux protéases</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txBox="1">
            <a:spLocks/>
          </p:cNvSpPr>
          <p:nvPr/>
        </p:nvSpPr>
        <p:spPr>
          <a:xfrm>
            <a:off x="0" y="71414"/>
            <a:ext cx="9144000" cy="9906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Altérations</a:t>
            </a:r>
            <a:r>
              <a:rPr kumimoji="0" lang="fr-FR" sz="4400" b="1" i="0" u="none" strike="noStrike" kern="1200" cap="none" spc="0" normalizeH="0" noProof="0" dirty="0" smtClean="0">
                <a:ln>
                  <a:noFill/>
                </a:ln>
                <a:solidFill>
                  <a:srgbClr val="FF0066"/>
                </a:solidFill>
                <a:effectLst/>
                <a:uLnTx/>
                <a:uFillTx/>
                <a:latin typeface="+mj-lt"/>
                <a:ea typeface="+mj-ea"/>
                <a:cs typeface="+mj-cs"/>
              </a:rPr>
              <a:t> dues aux lipases : lipolyse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FF0066"/>
                </a:solidFill>
                <a:effectLst/>
                <a:uLnTx/>
                <a:uFillTx/>
                <a:latin typeface="+mj-lt"/>
                <a:ea typeface="+mj-ea"/>
                <a:cs typeface="+mj-cs"/>
              </a:rPr>
              <a:t> </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
        <p:nvSpPr>
          <p:cNvPr id="5" name="Rectangle 4"/>
          <p:cNvSpPr/>
          <p:nvPr/>
        </p:nvSpPr>
        <p:spPr>
          <a:xfrm>
            <a:off x="0" y="1571612"/>
            <a:ext cx="9144000" cy="5185522"/>
          </a:xfrm>
          <a:prstGeom prst="rect">
            <a:avLst/>
          </a:prstGeom>
        </p:spPr>
        <p:txBody>
          <a:bodyPr wrap="square">
            <a:spAutoFit/>
          </a:bodyPr>
          <a:lstStyle/>
          <a:p>
            <a:pPr algn="l">
              <a:lnSpc>
                <a:spcPct val="150000"/>
              </a:lnSpc>
            </a:pPr>
            <a:r>
              <a:rPr lang="fr-FR" sz="2800" dirty="0" smtClean="0"/>
              <a:t>L’</a:t>
            </a:r>
            <a:r>
              <a:rPr lang="fr-FR" sz="2800" b="1" dirty="0" smtClean="0"/>
              <a:t>hydrolyse des lipides</a:t>
            </a:r>
            <a:r>
              <a:rPr lang="fr-FR" sz="2800" dirty="0" smtClean="0"/>
              <a:t> est principalement le fait d’</a:t>
            </a:r>
            <a:r>
              <a:rPr lang="fr-FR" sz="2800" b="1" dirty="0" smtClean="0"/>
              <a:t>enzymes </a:t>
            </a:r>
            <a:r>
              <a:rPr lang="fr-FR" sz="2800" b="1" dirty="0" err="1" smtClean="0"/>
              <a:t>lipolytiques</a:t>
            </a:r>
            <a:r>
              <a:rPr lang="fr-FR" sz="2800" dirty="0" smtClean="0"/>
              <a:t> tissulaires : </a:t>
            </a:r>
            <a:r>
              <a:rPr lang="fr-FR" sz="2800" b="1" dirty="0" smtClean="0"/>
              <a:t>lipases</a:t>
            </a:r>
            <a:r>
              <a:rPr lang="fr-FR" sz="2800" dirty="0" smtClean="0"/>
              <a:t>. </a:t>
            </a:r>
          </a:p>
          <a:p>
            <a:pPr algn="l">
              <a:lnSpc>
                <a:spcPct val="150000"/>
              </a:lnSpc>
            </a:pPr>
            <a:r>
              <a:rPr lang="fr-FR" sz="2800" dirty="0" smtClean="0"/>
              <a:t>Les </a:t>
            </a:r>
            <a:r>
              <a:rPr lang="fr-FR" sz="2800" b="1" dirty="0" smtClean="0"/>
              <a:t>lipases</a:t>
            </a:r>
            <a:r>
              <a:rPr lang="fr-FR" sz="2800" dirty="0" smtClean="0"/>
              <a:t> hydrolysent les liaisons esters des glycérides et libèrent à partir des triglycérides des acides gras, des </a:t>
            </a:r>
            <a:r>
              <a:rPr lang="fr-FR" sz="2800" dirty="0" err="1" smtClean="0"/>
              <a:t>diglycérides</a:t>
            </a:r>
            <a:r>
              <a:rPr lang="fr-FR" sz="2800" dirty="0" smtClean="0"/>
              <a:t> et des </a:t>
            </a:r>
            <a:r>
              <a:rPr lang="fr-FR" sz="2800" dirty="0" err="1" smtClean="0"/>
              <a:t>monoglycérides</a:t>
            </a:r>
            <a:r>
              <a:rPr lang="fr-FR" sz="2800" dirty="0" smtClean="0"/>
              <a:t>.</a:t>
            </a:r>
          </a:p>
          <a:p>
            <a:pPr algn="l">
              <a:lnSpc>
                <a:spcPct val="150000"/>
              </a:lnSpc>
            </a:pPr>
            <a:r>
              <a:rPr lang="fr-FR" sz="2800" dirty="0" smtClean="0"/>
              <a:t>Les produits de la réaction vont évoluer pour donner des composés complexes odorants (flaveur qualifiée de « rance »).</a:t>
            </a:r>
          </a:p>
          <a:p>
            <a:pPr algn="l">
              <a:lnSpc>
                <a:spcPct val="150000"/>
              </a:lnSpc>
            </a:pPr>
            <a:endParaRPr lang="fr-FR" sz="2800" dirty="0"/>
          </a:p>
        </p:txBody>
      </p:sp>
    </p:spTree>
  </p:cSld>
  <p:clrMapOvr>
    <a:masterClrMapping/>
  </p:clrMapOvr>
  <p:transition spd="med">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573588"/>
            <a:ext cx="9144000" cy="4524315"/>
          </a:xfrm>
          <a:prstGeom prst="rect">
            <a:avLst/>
          </a:prstGeom>
        </p:spPr>
        <p:txBody>
          <a:bodyPr wrap="square">
            <a:spAutoFit/>
          </a:bodyPr>
          <a:lstStyle/>
          <a:p>
            <a:pPr algn="l">
              <a:lnSpc>
                <a:spcPct val="150000"/>
              </a:lnSpc>
            </a:pPr>
            <a:r>
              <a:rPr lang="fr-FR" b="1" dirty="0" smtClean="0">
                <a:solidFill>
                  <a:srgbClr val="009900"/>
                </a:solidFill>
              </a:rPr>
              <a:t>Les produits laitiers</a:t>
            </a:r>
          </a:p>
          <a:p>
            <a:pPr algn="l">
              <a:lnSpc>
                <a:spcPct val="150000"/>
              </a:lnSpc>
            </a:pPr>
            <a:r>
              <a:rPr lang="fr-FR" dirty="0" smtClean="0"/>
              <a:t>Le lait contient naturellement des lipases actives au pH du lait, c’est-à-dire vers 6,8, ce qui explique que le beurre peut rancir. </a:t>
            </a:r>
          </a:p>
          <a:p>
            <a:pPr algn="l">
              <a:lnSpc>
                <a:spcPct val="150000"/>
              </a:lnSpc>
            </a:pPr>
            <a:r>
              <a:rPr lang="fr-FR" b="1" dirty="0" smtClean="0">
                <a:solidFill>
                  <a:srgbClr val="C00000"/>
                </a:solidFill>
              </a:rPr>
              <a:t>Fromages</a:t>
            </a:r>
            <a:r>
              <a:rPr lang="fr-FR" dirty="0" smtClean="0">
                <a:solidFill>
                  <a:srgbClr val="C00000"/>
                </a:solidFill>
              </a:rPr>
              <a:t> </a:t>
            </a:r>
          </a:p>
          <a:p>
            <a:pPr algn="l">
              <a:lnSpc>
                <a:spcPct val="150000"/>
              </a:lnSpc>
            </a:pPr>
            <a:r>
              <a:rPr lang="fr-FR" dirty="0" smtClean="0"/>
              <a:t>lors de l’affinage, les moisissures et les microcoques impliqués produisent des lipases qui dégradent la matière grasse présente et contribuent à donner le goût et la texture souple recherchés.</a:t>
            </a:r>
          </a:p>
          <a:p>
            <a:pPr algn="l">
              <a:lnSpc>
                <a:spcPct val="150000"/>
              </a:lnSpc>
            </a:pPr>
            <a:endParaRPr lang="fr-FR" dirty="0" smtClean="0"/>
          </a:p>
        </p:txBody>
      </p:sp>
      <p:sp>
        <p:nvSpPr>
          <p:cNvPr id="4" name="Titre 3"/>
          <p:cNvSpPr txBox="1">
            <a:spLocks/>
          </p:cNvSpPr>
          <p:nvPr/>
        </p:nvSpPr>
        <p:spPr>
          <a:xfrm>
            <a:off x="0" y="71414"/>
            <a:ext cx="9144000" cy="9906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Altérations</a:t>
            </a:r>
            <a:r>
              <a:rPr kumimoji="0" lang="fr-FR" sz="4400" b="1" i="0" u="none" strike="noStrike" kern="1200" cap="none" spc="0" normalizeH="0" noProof="0" dirty="0" smtClean="0">
                <a:ln>
                  <a:noFill/>
                </a:ln>
                <a:solidFill>
                  <a:srgbClr val="FF0066"/>
                </a:solidFill>
                <a:effectLst/>
                <a:uLnTx/>
                <a:uFillTx/>
                <a:latin typeface="+mj-lt"/>
                <a:ea typeface="+mj-ea"/>
                <a:cs typeface="+mj-cs"/>
              </a:rPr>
              <a:t> dues aux lipases : lipolyse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FF0066"/>
                </a:solidFill>
                <a:effectLst/>
                <a:uLnTx/>
                <a:uFillTx/>
                <a:latin typeface="+mj-lt"/>
                <a:ea typeface="+mj-ea"/>
                <a:cs typeface="+mj-cs"/>
              </a:rPr>
              <a:t> </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572174"/>
            <a:ext cx="9144000" cy="4524315"/>
          </a:xfrm>
          <a:prstGeom prst="rect">
            <a:avLst/>
          </a:prstGeom>
        </p:spPr>
        <p:txBody>
          <a:bodyPr wrap="square">
            <a:spAutoFit/>
          </a:bodyPr>
          <a:lstStyle/>
          <a:p>
            <a:pPr algn="l">
              <a:lnSpc>
                <a:spcPct val="200000"/>
              </a:lnSpc>
            </a:pPr>
            <a:r>
              <a:rPr lang="fr-FR" b="1" dirty="0" smtClean="0">
                <a:solidFill>
                  <a:srgbClr val="009900"/>
                </a:solidFill>
              </a:rPr>
              <a:t>Le poisson</a:t>
            </a:r>
            <a:r>
              <a:rPr lang="fr-FR" dirty="0" smtClean="0"/>
              <a:t> :</a:t>
            </a:r>
          </a:p>
          <a:p>
            <a:pPr algn="l">
              <a:lnSpc>
                <a:spcPct val="200000"/>
              </a:lnSpc>
            </a:pPr>
            <a:r>
              <a:rPr lang="fr-FR" dirty="0" smtClean="0"/>
              <a:t> riche en acides gras très polyinsaturés, il est sensible à la lipolyse : cela explique la conservation dans la glace fondante pour éviter le phénomène.</a:t>
            </a:r>
          </a:p>
          <a:p>
            <a:pPr algn="l">
              <a:lnSpc>
                <a:spcPct val="200000"/>
              </a:lnSpc>
            </a:pPr>
            <a:r>
              <a:rPr lang="fr-FR" b="1" dirty="0" smtClean="0">
                <a:solidFill>
                  <a:srgbClr val="009900"/>
                </a:solidFill>
              </a:rPr>
              <a:t>La viande : </a:t>
            </a:r>
          </a:p>
          <a:p>
            <a:pPr algn="l">
              <a:lnSpc>
                <a:spcPct val="200000"/>
              </a:lnSpc>
            </a:pPr>
            <a:r>
              <a:rPr lang="fr-FR" dirty="0" smtClean="0"/>
              <a:t>lors de la maturation, la saveur acquise est liée en partie à la lipolyse.</a:t>
            </a:r>
            <a:endParaRPr lang="fr-FR" dirty="0"/>
          </a:p>
        </p:txBody>
      </p:sp>
      <p:sp>
        <p:nvSpPr>
          <p:cNvPr id="4" name="Titre 3"/>
          <p:cNvSpPr txBox="1">
            <a:spLocks/>
          </p:cNvSpPr>
          <p:nvPr/>
        </p:nvSpPr>
        <p:spPr>
          <a:xfrm>
            <a:off x="0" y="71414"/>
            <a:ext cx="9144000" cy="9906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Altérations</a:t>
            </a:r>
            <a:r>
              <a:rPr kumimoji="0" lang="fr-FR" sz="4400" b="1" i="0" u="none" strike="noStrike" kern="1200" cap="none" spc="0" normalizeH="0" noProof="0" dirty="0" smtClean="0">
                <a:ln>
                  <a:noFill/>
                </a:ln>
                <a:solidFill>
                  <a:srgbClr val="FF0066"/>
                </a:solidFill>
                <a:effectLst/>
                <a:uLnTx/>
                <a:uFillTx/>
                <a:latin typeface="+mj-lt"/>
                <a:ea typeface="+mj-ea"/>
                <a:cs typeface="+mj-cs"/>
              </a:rPr>
              <a:t> dues aux lipases : lipolyse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FF0066"/>
                </a:solidFill>
                <a:effectLst/>
                <a:uLnTx/>
                <a:uFillTx/>
                <a:latin typeface="+mj-lt"/>
                <a:ea typeface="+mj-ea"/>
                <a:cs typeface="+mj-cs"/>
              </a:rPr>
              <a:t> </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314" y="1714488"/>
            <a:ext cx="8786842" cy="4524315"/>
          </a:xfrm>
          <a:prstGeom prst="rect">
            <a:avLst/>
          </a:prstGeom>
        </p:spPr>
        <p:txBody>
          <a:bodyPr wrap="square">
            <a:spAutoFit/>
          </a:bodyPr>
          <a:lstStyle/>
          <a:p>
            <a:pPr algn="l">
              <a:lnSpc>
                <a:spcPct val="200000"/>
              </a:lnSpc>
            </a:pPr>
            <a:r>
              <a:rPr lang="fr-FR" b="1" dirty="0" smtClean="0">
                <a:solidFill>
                  <a:srgbClr val="009900"/>
                </a:solidFill>
              </a:rPr>
              <a:t>Inhibiteurs de lipases</a:t>
            </a:r>
            <a:r>
              <a:rPr lang="fr-FR" dirty="0" smtClean="0"/>
              <a:t/>
            </a:r>
            <a:br>
              <a:rPr lang="fr-FR" dirty="0" smtClean="0"/>
            </a:br>
            <a:r>
              <a:rPr lang="fr-FR" dirty="0" smtClean="0"/>
              <a:t>Les lipases sont très résistantes et peu d’inhibiteurs sont efficaces : elles ne sont pas stoppées par le froid (actives à - 20 °C), ni par la chaleur de la cuisson (il faut des barèmes élevés pour les inactiver), ni par le sel (qui aurait plutôt tendance à les activer). Seul, le facteur pH peut avoir un effet et peu d’additifs existent pour les inhiber.</a:t>
            </a:r>
            <a:endParaRPr lang="fr-FR" dirty="0"/>
          </a:p>
        </p:txBody>
      </p:sp>
      <p:sp>
        <p:nvSpPr>
          <p:cNvPr id="4" name="Titre 3"/>
          <p:cNvSpPr txBox="1">
            <a:spLocks noGrp="1"/>
          </p:cNvSpPr>
          <p:nvPr>
            <p:ph type="title"/>
          </p:nvPr>
        </p:nvSpPr>
        <p:spPr>
          <a:xfrm>
            <a:off x="0" y="214290"/>
            <a:ext cx="8858280" cy="990600"/>
          </a:xfrm>
          <a:prstGeom prst="rect">
            <a:avLst/>
          </a:prstGeom>
        </p:spPr>
        <p:txBody>
          <a:bodyP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Altérations</a:t>
            </a:r>
            <a:r>
              <a:rPr kumimoji="0" lang="fr-FR" sz="4400" b="1" i="0" u="none" strike="noStrike" kern="1200" cap="none" spc="0" normalizeH="0" noProof="0" dirty="0" smtClean="0">
                <a:ln>
                  <a:noFill/>
                </a:ln>
                <a:solidFill>
                  <a:srgbClr val="FF0066"/>
                </a:solidFill>
                <a:effectLst/>
                <a:uLnTx/>
                <a:uFillTx/>
                <a:latin typeface="+mj-lt"/>
                <a:ea typeface="+mj-ea"/>
                <a:cs typeface="+mj-cs"/>
              </a:rPr>
              <a:t> dues aux lipases : lipolyse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FF0066"/>
                </a:solidFill>
                <a:effectLst/>
                <a:uLnTx/>
                <a:uFillTx/>
                <a:latin typeface="+mj-lt"/>
                <a:ea typeface="+mj-ea"/>
                <a:cs typeface="+mj-cs"/>
              </a:rPr>
              <a:t> </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31903"/>
            <a:ext cx="8929718" cy="5768997"/>
          </a:xfrm>
          <a:ln>
            <a:noFill/>
          </a:ln>
        </p:spPr>
        <p:txBody>
          <a:bodyPr>
            <a:normAutofit/>
          </a:bodyPr>
          <a:lstStyle/>
          <a:p>
            <a:pPr>
              <a:lnSpc>
                <a:spcPct val="200000"/>
              </a:lnSpc>
              <a:buNone/>
            </a:pP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Se </a:t>
            </a:r>
            <a:r>
              <a:rPr lang="fr-FR" dirty="0">
                <a:latin typeface="Times New Roman" pitchFamily="18" charset="0"/>
                <a:cs typeface="Times New Roman" pitchFamily="18" charset="0"/>
              </a:rPr>
              <a:t>produit même à basse température. </a:t>
            </a:r>
            <a:endParaRPr lang="fr-FR" dirty="0" smtClean="0">
              <a:latin typeface="Times New Roman" pitchFamily="18" charset="0"/>
              <a:cs typeface="Times New Roman" pitchFamily="18" charset="0"/>
            </a:endParaRPr>
          </a:p>
          <a:p>
            <a:pPr marL="0" indent="0">
              <a:lnSpc>
                <a:spcPct val="200000"/>
              </a:lnSpc>
              <a:buNone/>
            </a:pPr>
            <a:r>
              <a:rPr lang="fr-FR" dirty="0" smtClean="0">
                <a:latin typeface="Times New Roman" pitchFamily="18" charset="0"/>
                <a:cs typeface="Times New Roman" pitchFamily="18" charset="0"/>
              </a:rPr>
              <a:t>Durant </a:t>
            </a:r>
            <a:r>
              <a:rPr lang="fr-FR" dirty="0">
                <a:latin typeface="Times New Roman" pitchFamily="18" charset="0"/>
                <a:cs typeface="Times New Roman" pitchFamily="18" charset="0"/>
              </a:rPr>
              <a:t>le stockage à l’état congelé l’activité enzymatique est ralentie. Cependant, une fois la décongélation amorcée et des températures de 0°C à 4°C atteintes, cette activité reprenne et s’accentue. A -40 °C, l'oxydation  enzymatique des lipides est complètement arrêtée.</a:t>
            </a:r>
          </a:p>
          <a:p>
            <a:pPr>
              <a:lnSpc>
                <a:spcPct val="200000"/>
              </a:lnSpc>
            </a:pPr>
            <a:endParaRPr lang="fr-FR" dirty="0">
              <a:latin typeface="Times New Roman" pitchFamily="18" charset="0"/>
              <a:cs typeface="Times New Roman" pitchFamily="18" charset="0"/>
            </a:endParaRPr>
          </a:p>
        </p:txBody>
      </p:sp>
      <p:sp>
        <p:nvSpPr>
          <p:cNvPr id="4" name="Titre 3"/>
          <p:cNvSpPr txBox="1">
            <a:spLocks noGrp="1"/>
          </p:cNvSpPr>
          <p:nvPr>
            <p:ph type="title"/>
          </p:nvPr>
        </p:nvSpPr>
        <p:spPr>
          <a:xfrm>
            <a:off x="0" y="214290"/>
            <a:ext cx="8858280" cy="990600"/>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Oxydation</a:t>
            </a:r>
            <a:r>
              <a:rPr kumimoji="0" lang="fr-FR" sz="4400" b="1" i="0" u="none" strike="noStrike" kern="1200" cap="none" spc="0" normalizeH="0" noProof="0" dirty="0" smtClean="0">
                <a:ln>
                  <a:noFill/>
                </a:ln>
                <a:solidFill>
                  <a:srgbClr val="FF0066"/>
                </a:solidFill>
                <a:effectLst/>
                <a:uLnTx/>
                <a:uFillTx/>
                <a:latin typeface="+mj-lt"/>
                <a:ea typeface="+mj-ea"/>
                <a:cs typeface="+mj-cs"/>
              </a:rPr>
              <a:t> enzymatique des lipides</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FF0066"/>
                </a:solidFill>
                <a:effectLst/>
                <a:uLnTx/>
                <a:uFillTx/>
                <a:latin typeface="+mj-lt"/>
                <a:ea typeface="+mj-ea"/>
                <a:cs typeface="+mj-cs"/>
              </a:rPr>
              <a:t> </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ln>
            <a:solidFill>
              <a:schemeClr val="accent1"/>
            </a:solidFill>
          </a:ln>
        </p:spPr>
        <p:txBody>
          <a:bodyPr/>
          <a:lstStyle/>
          <a:p>
            <a:pPr>
              <a:lnSpc>
                <a:spcPct val="250000"/>
              </a:lnSpc>
              <a:buNone/>
            </a:pPr>
            <a:r>
              <a:rPr lang="fr-FR" dirty="0" smtClean="0"/>
              <a:t>Deux </a:t>
            </a:r>
            <a:r>
              <a:rPr lang="fr-FR" dirty="0"/>
              <a:t>enzymes </a:t>
            </a:r>
            <a:r>
              <a:rPr lang="fr-FR" dirty="0" smtClean="0"/>
              <a:t>sont </a:t>
            </a:r>
            <a:r>
              <a:rPr lang="fr-FR" dirty="0"/>
              <a:t>impliquées </a:t>
            </a:r>
            <a:r>
              <a:rPr lang="fr-FR" dirty="0" smtClean="0"/>
              <a:t>:</a:t>
            </a:r>
          </a:p>
          <a:p>
            <a:pPr marL="514350" indent="-514350">
              <a:lnSpc>
                <a:spcPct val="250000"/>
              </a:lnSpc>
              <a:buClr>
                <a:srgbClr val="FF0066"/>
              </a:buClr>
              <a:buSzPct val="150000"/>
              <a:buFont typeface="+mj-lt"/>
              <a:buAutoNum type="arabicPeriod"/>
            </a:pPr>
            <a:r>
              <a:rPr lang="fr-FR" dirty="0" smtClean="0"/>
              <a:t>La</a:t>
            </a:r>
            <a:r>
              <a:rPr lang="fr-FR" dirty="0"/>
              <a:t> </a:t>
            </a:r>
            <a:r>
              <a:rPr lang="fr-FR" b="1" dirty="0" err="1"/>
              <a:t>lipoxygénase</a:t>
            </a:r>
            <a:r>
              <a:rPr lang="fr-FR" dirty="0"/>
              <a:t> </a:t>
            </a:r>
            <a:endParaRPr lang="fr-FR" dirty="0" smtClean="0"/>
          </a:p>
          <a:p>
            <a:pPr marL="514350" indent="-514350">
              <a:lnSpc>
                <a:spcPct val="250000"/>
              </a:lnSpc>
              <a:buClr>
                <a:srgbClr val="FF0066"/>
              </a:buClr>
              <a:buSzPct val="150000"/>
              <a:buFont typeface="+mj-lt"/>
              <a:buAutoNum type="arabicPeriod"/>
            </a:pPr>
            <a:r>
              <a:rPr lang="fr-FR" dirty="0" smtClean="0"/>
              <a:t>La</a:t>
            </a:r>
            <a:r>
              <a:rPr lang="fr-FR" dirty="0"/>
              <a:t> </a:t>
            </a:r>
            <a:r>
              <a:rPr lang="fr-FR" b="1" dirty="0" err="1"/>
              <a:t>cyclooxygénase</a:t>
            </a:r>
            <a:r>
              <a:rPr lang="fr-FR" dirty="0" smtClean="0"/>
              <a:t>.</a:t>
            </a:r>
          </a:p>
          <a:p>
            <a:endParaRPr lang="fr-FR" dirty="0"/>
          </a:p>
          <a:p>
            <a:endParaRPr lang="fr-FR" dirty="0"/>
          </a:p>
        </p:txBody>
      </p:sp>
      <p:sp>
        <p:nvSpPr>
          <p:cNvPr id="5" name="Titre 3"/>
          <p:cNvSpPr txBox="1">
            <a:spLocks noGrp="1"/>
          </p:cNvSpPr>
          <p:nvPr>
            <p:ph type="title"/>
          </p:nvPr>
        </p:nvSpPr>
        <p:spPr>
          <a:xfrm>
            <a:off x="0" y="214290"/>
            <a:ext cx="8858280" cy="990600"/>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Oxydation</a:t>
            </a:r>
            <a:r>
              <a:rPr kumimoji="0" lang="fr-FR" sz="4400" b="1" i="0" u="none" strike="noStrike" kern="1200" cap="none" spc="0" normalizeH="0" noProof="0" dirty="0" smtClean="0">
                <a:ln>
                  <a:noFill/>
                </a:ln>
                <a:solidFill>
                  <a:srgbClr val="FF0066"/>
                </a:solidFill>
                <a:effectLst/>
                <a:uLnTx/>
                <a:uFillTx/>
                <a:latin typeface="+mj-lt"/>
                <a:ea typeface="+mj-ea"/>
                <a:cs typeface="+mj-cs"/>
              </a:rPr>
              <a:t> enzymatique des lipides</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FF0066"/>
                </a:solidFill>
                <a:effectLst/>
                <a:uLnTx/>
                <a:uFillTx/>
                <a:latin typeface="+mj-lt"/>
                <a:ea typeface="+mj-ea"/>
                <a:cs typeface="+mj-cs"/>
              </a:rPr>
              <a:t> </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757826"/>
            <a:ext cx="9144000" cy="3600000"/>
          </a:xfrm>
          <a:ln>
            <a:noFill/>
          </a:ln>
        </p:spPr>
        <p:txBody>
          <a:bodyPr>
            <a:noAutofit/>
          </a:bodyPr>
          <a:lstStyle/>
          <a:p>
            <a:pPr marL="0" indent="0">
              <a:lnSpc>
                <a:spcPct val="170000"/>
              </a:lnSpc>
              <a:buNone/>
            </a:pPr>
            <a:r>
              <a:rPr lang="fr-FR" sz="2800" dirty="0" smtClean="0">
                <a:latin typeface="Times New Roman" pitchFamily="18" charset="0"/>
                <a:cs typeface="Times New Roman" pitchFamily="18" charset="0"/>
              </a:rPr>
              <a:t>Elle </a:t>
            </a:r>
            <a:r>
              <a:rPr lang="fr-FR" sz="2800" dirty="0">
                <a:latin typeface="Times New Roman" pitchFamily="18" charset="0"/>
                <a:cs typeface="Times New Roman" pitchFamily="18" charset="0"/>
              </a:rPr>
              <a:t> catalyse l’insertion d’une molécule d’oxygène sur un acide gras insaturé selon une réaction stéréospécifique et aboutit à la formation d’</a:t>
            </a:r>
            <a:r>
              <a:rPr lang="fr-FR" sz="2800" dirty="0" err="1">
                <a:latin typeface="Times New Roman" pitchFamily="18" charset="0"/>
                <a:cs typeface="Times New Roman" pitchFamily="18" charset="0"/>
              </a:rPr>
              <a:t>hydroperoxydes</a:t>
            </a:r>
            <a:r>
              <a:rPr lang="fr-FR" sz="2800" dirty="0">
                <a:latin typeface="Times New Roman" pitchFamily="18" charset="0"/>
                <a:cs typeface="Times New Roman" pitchFamily="18" charset="0"/>
              </a:rPr>
              <a:t>. </a:t>
            </a:r>
            <a:endParaRPr lang="fr-FR" sz="2800" dirty="0" smtClean="0">
              <a:latin typeface="Times New Roman" pitchFamily="18" charset="0"/>
              <a:cs typeface="Times New Roman" pitchFamily="18" charset="0"/>
            </a:endParaRPr>
          </a:p>
          <a:p>
            <a:pPr>
              <a:lnSpc>
                <a:spcPct val="170000"/>
              </a:lnSpc>
              <a:buNone/>
            </a:pPr>
            <a:r>
              <a:rPr lang="fr-FR" sz="2800" dirty="0" smtClean="0">
                <a:latin typeface="Times New Roman" pitchFamily="18" charset="0"/>
                <a:cs typeface="Times New Roman" pitchFamily="18" charset="0"/>
              </a:rPr>
              <a:t>Elle </a:t>
            </a:r>
            <a:r>
              <a:rPr lang="fr-FR" sz="2800" dirty="0">
                <a:latin typeface="Times New Roman" pitchFamily="18" charset="0"/>
                <a:cs typeface="Times New Roman" pitchFamily="18" charset="0"/>
              </a:rPr>
              <a:t>agit spécifiquement sur les acides gras non </a:t>
            </a:r>
            <a:r>
              <a:rPr lang="fr-FR" sz="2800" dirty="0" smtClean="0">
                <a:latin typeface="Times New Roman" pitchFamily="18" charset="0"/>
                <a:cs typeface="Times New Roman" pitchFamily="18" charset="0"/>
              </a:rPr>
              <a:t>estérifiés.</a:t>
            </a:r>
          </a:p>
          <a:p>
            <a:pPr marL="0" indent="0">
              <a:lnSpc>
                <a:spcPct val="170000"/>
              </a:lnSpc>
              <a:buNone/>
            </a:pPr>
            <a:r>
              <a:rPr lang="fr-FR" sz="2800" dirty="0" smtClean="0">
                <a:latin typeface="Times New Roman" pitchFamily="18" charset="0"/>
                <a:cs typeface="Times New Roman" pitchFamily="18" charset="0"/>
              </a:rPr>
              <a:t>Son </a:t>
            </a:r>
            <a:r>
              <a:rPr lang="fr-FR" sz="2800" dirty="0">
                <a:latin typeface="Times New Roman" pitchFamily="18" charset="0"/>
                <a:cs typeface="Times New Roman" pitchFamily="18" charset="0"/>
              </a:rPr>
              <a:t>activité est donc souvent couplée avec celle des lipases et des </a:t>
            </a:r>
            <a:r>
              <a:rPr lang="fr-FR" sz="2800" dirty="0" err="1">
                <a:latin typeface="Times New Roman" pitchFamily="18" charset="0"/>
                <a:cs typeface="Times New Roman" pitchFamily="18" charset="0"/>
              </a:rPr>
              <a:t>phospholipases</a:t>
            </a:r>
            <a:r>
              <a:rPr lang="fr-FR" sz="2800" dirty="0">
                <a:latin typeface="Times New Roman" pitchFamily="18" charset="0"/>
                <a:cs typeface="Times New Roman" pitchFamily="18" charset="0"/>
              </a:rPr>
              <a:t>.</a:t>
            </a:r>
          </a:p>
          <a:p>
            <a:pPr>
              <a:lnSpc>
                <a:spcPct val="170000"/>
              </a:lnSpc>
            </a:pPr>
            <a:endParaRPr lang="fr-FR" sz="2800" dirty="0">
              <a:latin typeface="Times New Roman" pitchFamily="18" charset="0"/>
              <a:cs typeface="Times New Roman" pitchFamily="18" charset="0"/>
            </a:endParaRPr>
          </a:p>
        </p:txBody>
      </p:sp>
      <p:sp>
        <p:nvSpPr>
          <p:cNvPr id="4" name="Titre 3"/>
          <p:cNvSpPr txBox="1">
            <a:spLocks noGrp="1"/>
          </p:cNvSpPr>
          <p:nvPr>
            <p:ph type="title"/>
          </p:nvPr>
        </p:nvSpPr>
        <p:spPr>
          <a:xfrm>
            <a:off x="0" y="214290"/>
            <a:ext cx="8858280" cy="990600"/>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009900"/>
                </a:solidFill>
                <a:effectLst/>
                <a:uLnTx/>
                <a:uFillTx/>
                <a:latin typeface="+mj-lt"/>
                <a:ea typeface="+mj-ea"/>
                <a:cs typeface="+mj-cs"/>
              </a:rPr>
              <a:t>La </a:t>
            </a:r>
            <a:r>
              <a:rPr kumimoji="0" lang="fr-FR" sz="4400" b="1" i="0" u="none" strike="noStrike" kern="1200" cap="none" spc="0" normalizeH="0" baseline="0" noProof="0" dirty="0" err="1" smtClean="0">
                <a:ln>
                  <a:noFill/>
                </a:ln>
                <a:solidFill>
                  <a:srgbClr val="009900"/>
                </a:solidFill>
                <a:effectLst/>
                <a:uLnTx/>
                <a:uFillTx/>
                <a:latin typeface="+mj-lt"/>
                <a:ea typeface="+mj-ea"/>
                <a:cs typeface="+mj-cs"/>
              </a:rPr>
              <a:t>lipoxygénase</a:t>
            </a:r>
            <a:endParaRPr kumimoji="0" lang="fr-FR" sz="4400" b="1" i="0" u="none" strike="noStrike" kern="1200" cap="none" spc="0" normalizeH="0" noProof="0" dirty="0" smtClean="0">
              <a:ln>
                <a:noFill/>
              </a:ln>
              <a:solidFill>
                <a:srgbClr val="009900"/>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009900"/>
                </a:solidFill>
                <a:effectLst/>
                <a:uLnTx/>
                <a:uFillTx/>
                <a:latin typeface="+mj-lt"/>
                <a:ea typeface="+mj-ea"/>
                <a:cs typeface="+mj-cs"/>
              </a:rPr>
              <a:t> </a:t>
            </a:r>
            <a:endParaRPr kumimoji="0" lang="fr-FR" sz="4400" b="1" i="0" u="none" strike="noStrike" kern="1200" cap="none" spc="0" normalizeH="0" baseline="0" noProof="0" dirty="0">
              <a:ln>
                <a:noFill/>
              </a:ln>
              <a:solidFill>
                <a:srgbClr val="009900"/>
              </a:solidFill>
              <a:effectLst/>
              <a:uLnTx/>
              <a:uFillTx/>
              <a:latin typeface="+mj-lt"/>
              <a:ea typeface="+mj-ea"/>
              <a:cs typeface="+mj-cs"/>
            </a:endParaRPr>
          </a:p>
        </p:txBody>
      </p:sp>
    </p:spTree>
  </p:cSld>
  <p:clrMapOvr>
    <a:masterClrMapping/>
  </p:clrMapOvr>
  <p:transition spd="med">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descr="RÃ©sultat de recherche d'images pour &quot;lipoxygÃ©nase&quot;"/>
          <p:cNvPicPr>
            <a:picLocks noChangeAspect="1" noChangeArrowheads="1"/>
          </p:cNvPicPr>
          <p:nvPr/>
        </p:nvPicPr>
        <p:blipFill>
          <a:blip r:embed="rId2"/>
          <a:srcRect/>
          <a:stretch>
            <a:fillRect/>
          </a:stretch>
        </p:blipFill>
        <p:spPr bwMode="auto">
          <a:xfrm>
            <a:off x="148477" y="2357430"/>
            <a:ext cx="8852679" cy="3386152"/>
          </a:xfrm>
          <a:prstGeom prst="rect">
            <a:avLst/>
          </a:prstGeom>
          <a:noFill/>
        </p:spPr>
      </p:pic>
      <p:sp>
        <p:nvSpPr>
          <p:cNvPr id="5" name="Titre 3"/>
          <p:cNvSpPr txBox="1">
            <a:spLocks noGrp="1"/>
          </p:cNvSpPr>
          <p:nvPr>
            <p:ph type="title"/>
          </p:nvPr>
        </p:nvSpPr>
        <p:spPr>
          <a:xfrm>
            <a:off x="0" y="214290"/>
            <a:ext cx="8858280" cy="990600"/>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009900"/>
                </a:solidFill>
                <a:effectLst/>
                <a:uLnTx/>
                <a:uFillTx/>
                <a:latin typeface="+mj-lt"/>
                <a:ea typeface="+mj-ea"/>
                <a:cs typeface="+mj-cs"/>
              </a:rPr>
              <a:t>La </a:t>
            </a:r>
            <a:r>
              <a:rPr kumimoji="0" lang="fr-FR" sz="4400" b="1" i="0" u="none" strike="noStrike" kern="1200" cap="none" spc="0" normalizeH="0" baseline="0" noProof="0" dirty="0" err="1" smtClean="0">
                <a:ln>
                  <a:noFill/>
                </a:ln>
                <a:solidFill>
                  <a:srgbClr val="009900"/>
                </a:solidFill>
                <a:effectLst/>
                <a:uLnTx/>
                <a:uFillTx/>
                <a:latin typeface="+mj-lt"/>
                <a:ea typeface="+mj-ea"/>
                <a:cs typeface="+mj-cs"/>
              </a:rPr>
              <a:t>lipoxygénase</a:t>
            </a:r>
            <a:endParaRPr kumimoji="0" lang="fr-FR" sz="4400" b="1" i="0" u="none" strike="noStrike" kern="1200" cap="none" spc="0" normalizeH="0" noProof="0" dirty="0" smtClean="0">
              <a:ln>
                <a:noFill/>
              </a:ln>
              <a:solidFill>
                <a:srgbClr val="009900"/>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009900"/>
                </a:solidFill>
                <a:effectLst/>
                <a:uLnTx/>
                <a:uFillTx/>
                <a:latin typeface="+mj-lt"/>
                <a:ea typeface="+mj-ea"/>
                <a:cs typeface="+mj-cs"/>
              </a:rPr>
              <a:t> </a:t>
            </a:r>
            <a:endParaRPr kumimoji="0" lang="fr-FR" sz="4400" b="1" i="0" u="none" strike="noStrike" kern="1200" cap="none" spc="0" normalizeH="0" baseline="0" noProof="0" dirty="0">
              <a:ln>
                <a:noFill/>
              </a:ln>
              <a:solidFill>
                <a:srgbClr val="009900"/>
              </a:solidFill>
              <a:effectLst/>
              <a:uLnTx/>
              <a:uFillTx/>
              <a:latin typeface="+mj-lt"/>
              <a:ea typeface="+mj-ea"/>
              <a:cs typeface="+mj-cs"/>
            </a:endParaRPr>
          </a:p>
        </p:txBody>
      </p:sp>
    </p:spTree>
  </p:cSld>
  <p:clrMapOvr>
    <a:masterClrMapping/>
  </p:clrMapOvr>
  <p:transition spd="med">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2876" y="1692180"/>
            <a:ext cx="8929718" cy="3626955"/>
          </a:xfrm>
          <a:prstGeom prst="rect">
            <a:avLst/>
          </a:prstGeom>
        </p:spPr>
        <p:txBody>
          <a:bodyPr wrap="square">
            <a:spAutoFit/>
          </a:bodyPr>
          <a:lstStyle/>
          <a:p>
            <a:pPr algn="l">
              <a:lnSpc>
                <a:spcPct val="250000"/>
              </a:lnSpc>
            </a:pPr>
            <a:r>
              <a:rPr lang="fr-FR" dirty="0" smtClean="0"/>
              <a:t> La détérioration ou l’altération des aliments constitue un problème d'une ampleur considérable si l'on considère qu'elle touche, par exemple, près du quart des fruits, légumes et céréales récoltés chaque année. </a:t>
            </a:r>
          </a:p>
        </p:txBody>
      </p:sp>
      <p:sp>
        <p:nvSpPr>
          <p:cNvPr id="4" name="Titre 1"/>
          <p:cNvSpPr>
            <a:spLocks noGrp="1"/>
          </p:cNvSpPr>
          <p:nvPr>
            <p:ph type="title"/>
          </p:nvPr>
        </p:nvSpPr>
        <p:spPr>
          <a:xfrm>
            <a:off x="685800" y="208108"/>
            <a:ext cx="7772400" cy="792000"/>
          </a:xfrm>
        </p:spPr>
        <p:txBody>
          <a:bodyPr/>
          <a:lstStyle/>
          <a:p>
            <a:pPr algn="ctr"/>
            <a:r>
              <a:rPr lang="fr-FR" b="1" dirty="0" smtClean="0">
                <a:solidFill>
                  <a:srgbClr val="FF0000"/>
                </a:solidFill>
              </a:rPr>
              <a:t>Altération des aliments</a:t>
            </a:r>
            <a:endParaRPr lang="fr-FR" b="1" dirty="0">
              <a:solidFill>
                <a:srgbClr val="FF0000"/>
              </a:solidFill>
            </a:endParaRPr>
          </a:p>
        </p:txBody>
      </p:sp>
    </p:spTree>
  </p:cSld>
  <p:clrMapOvr>
    <a:masterClrMapping/>
  </p:clrMapOvr>
  <p:transition spd="med">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785926"/>
            <a:ext cx="9144000" cy="2340000"/>
          </a:xfrm>
          <a:ln>
            <a:noFill/>
          </a:ln>
        </p:spPr>
        <p:txBody>
          <a:bodyPr>
            <a:noAutofit/>
          </a:bodyPr>
          <a:lstStyle/>
          <a:p>
            <a:pPr marL="0" indent="0">
              <a:lnSpc>
                <a:spcPct val="200000"/>
              </a:lnSpc>
              <a:buNone/>
            </a:pPr>
            <a:r>
              <a:rPr lang="fr-FR" sz="2800" dirty="0"/>
              <a:t>C</a:t>
            </a:r>
            <a:r>
              <a:rPr lang="fr-FR" sz="2800" dirty="0" smtClean="0"/>
              <a:t>’est </a:t>
            </a:r>
            <a:r>
              <a:rPr lang="fr-FR" sz="2800" dirty="0"/>
              <a:t>une </a:t>
            </a:r>
            <a:r>
              <a:rPr lang="fr-FR" sz="2800" b="1" dirty="0" err="1"/>
              <a:t>lipoxygénase</a:t>
            </a:r>
            <a:r>
              <a:rPr lang="fr-FR" sz="2800" dirty="0"/>
              <a:t> qui incorpore deux molécules d’oxygène au niveau d’un acide gras insaturé pour former des </a:t>
            </a:r>
            <a:r>
              <a:rPr lang="fr-FR" sz="2800" dirty="0" err="1"/>
              <a:t>hydroperoxydes</a:t>
            </a:r>
            <a:r>
              <a:rPr lang="fr-FR" sz="2800" dirty="0"/>
              <a:t> spécifiques.</a:t>
            </a:r>
          </a:p>
          <a:p>
            <a:pPr>
              <a:lnSpc>
                <a:spcPct val="200000"/>
              </a:lnSpc>
            </a:pPr>
            <a:endParaRPr lang="fr-FR" sz="2800" dirty="0"/>
          </a:p>
        </p:txBody>
      </p:sp>
      <p:sp>
        <p:nvSpPr>
          <p:cNvPr id="4" name="Titre 3"/>
          <p:cNvSpPr txBox="1">
            <a:spLocks noGrp="1"/>
          </p:cNvSpPr>
          <p:nvPr>
            <p:ph type="title"/>
          </p:nvPr>
        </p:nvSpPr>
        <p:spPr>
          <a:xfrm>
            <a:off x="0" y="214290"/>
            <a:ext cx="8858280" cy="990600"/>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009900"/>
                </a:solidFill>
                <a:effectLst/>
                <a:uLnTx/>
                <a:uFillTx/>
                <a:latin typeface="+mj-lt"/>
                <a:ea typeface="+mj-ea"/>
                <a:cs typeface="+mj-cs"/>
              </a:rPr>
              <a:t>La </a:t>
            </a:r>
            <a:r>
              <a:rPr kumimoji="0" lang="fr-FR" sz="4400" b="1" i="0" u="none" strike="noStrike" kern="1200" cap="none" spc="0" normalizeH="0" baseline="0" noProof="0" dirty="0" err="1" smtClean="0">
                <a:ln>
                  <a:noFill/>
                </a:ln>
                <a:solidFill>
                  <a:srgbClr val="009900"/>
                </a:solidFill>
                <a:effectLst/>
                <a:uLnTx/>
                <a:uFillTx/>
                <a:latin typeface="+mj-lt"/>
                <a:ea typeface="+mj-ea"/>
                <a:cs typeface="+mj-cs"/>
              </a:rPr>
              <a:t>cyclooxygénase</a:t>
            </a:r>
            <a:endParaRPr kumimoji="0" lang="fr-FR" sz="4400" b="1" i="0" u="none" strike="noStrike" kern="1200" cap="none" spc="0" normalizeH="0" noProof="0" dirty="0" smtClean="0">
              <a:ln>
                <a:noFill/>
              </a:ln>
              <a:solidFill>
                <a:srgbClr val="009900"/>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009900"/>
                </a:solidFill>
                <a:effectLst/>
                <a:uLnTx/>
                <a:uFillTx/>
                <a:latin typeface="+mj-lt"/>
                <a:ea typeface="+mj-ea"/>
                <a:cs typeface="+mj-cs"/>
              </a:rPr>
              <a:t> </a:t>
            </a:r>
            <a:endParaRPr kumimoji="0" lang="fr-FR" sz="4400" b="1" i="0" u="none" strike="noStrike" kern="1200" cap="none" spc="0" normalizeH="0" baseline="0" noProof="0" dirty="0">
              <a:ln>
                <a:noFill/>
              </a:ln>
              <a:solidFill>
                <a:srgbClr val="009900"/>
              </a:solidFill>
              <a:effectLst/>
              <a:uLnTx/>
              <a:uFillTx/>
              <a:latin typeface="+mj-lt"/>
              <a:ea typeface="+mj-ea"/>
              <a:cs typeface="+mj-cs"/>
            </a:endParaRPr>
          </a:p>
        </p:txBody>
      </p:sp>
    </p:spTree>
  </p:cSld>
  <p:clrMapOvr>
    <a:masterClrMapping/>
  </p:clrMapOvr>
  <p:transition spd="med">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374779"/>
            <a:ext cx="9501222" cy="5768997"/>
          </a:xfrm>
          <a:noFill/>
          <a:ln>
            <a:noFill/>
          </a:ln>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None/>
            </a:pPr>
            <a:r>
              <a:rPr lang="fr-FR" dirty="0" smtClean="0"/>
              <a:t>Concerne les </a:t>
            </a:r>
            <a:r>
              <a:rPr lang="fr-FR" dirty="0"/>
              <a:t>aliments d'origine </a:t>
            </a:r>
            <a:r>
              <a:rPr lang="fr-FR" dirty="0" smtClean="0"/>
              <a:t>végétale.</a:t>
            </a:r>
          </a:p>
          <a:p>
            <a:pPr>
              <a:lnSpc>
                <a:spcPct val="150000"/>
              </a:lnSpc>
              <a:buNone/>
            </a:pPr>
            <a:r>
              <a:rPr lang="fr-FR" b="1" dirty="0" smtClean="0">
                <a:solidFill>
                  <a:srgbClr val="0000FF"/>
                </a:solidFill>
              </a:rPr>
              <a:t> 1- Les</a:t>
            </a:r>
            <a:r>
              <a:rPr lang="fr-FR" b="1" dirty="0">
                <a:solidFill>
                  <a:srgbClr val="0000FF"/>
                </a:solidFill>
              </a:rPr>
              <a:t> </a:t>
            </a:r>
            <a:r>
              <a:rPr lang="fr-FR" b="1" dirty="0" smtClean="0">
                <a:solidFill>
                  <a:srgbClr val="0000FF"/>
                </a:solidFill>
              </a:rPr>
              <a:t>amylases</a:t>
            </a:r>
          </a:p>
          <a:p>
            <a:pPr marL="0" indent="0">
              <a:lnSpc>
                <a:spcPct val="150000"/>
              </a:lnSpc>
              <a:buNone/>
            </a:pPr>
            <a:r>
              <a:rPr lang="fr-FR" dirty="0" smtClean="0"/>
              <a:t>Hydrolysent </a:t>
            </a:r>
            <a:r>
              <a:rPr lang="fr-FR" dirty="0"/>
              <a:t>l'</a:t>
            </a:r>
            <a:r>
              <a:rPr lang="fr-FR" b="1" dirty="0"/>
              <a:t>amidon</a:t>
            </a:r>
            <a:r>
              <a:rPr lang="fr-FR" dirty="0"/>
              <a:t> de certains aliments en sucres réducteurs. </a:t>
            </a:r>
            <a:endParaRPr lang="fr-FR" dirty="0" smtClean="0"/>
          </a:p>
          <a:p>
            <a:pPr marL="0" indent="0">
              <a:lnSpc>
                <a:spcPct val="150000"/>
              </a:lnSpc>
              <a:buNone/>
            </a:pPr>
            <a:r>
              <a:rPr lang="fr-FR" dirty="0" smtClean="0"/>
              <a:t>C'est </a:t>
            </a:r>
            <a:r>
              <a:rPr lang="fr-FR" dirty="0"/>
              <a:t>le cas de la pomme de terre stockée à des températures inférieurs à 5°C. Cette pomme de terre ne se prêtera pas bien à la friture.</a:t>
            </a:r>
          </a:p>
          <a:p>
            <a:endParaRPr lang="fr-FR" dirty="0"/>
          </a:p>
        </p:txBody>
      </p:sp>
      <p:sp>
        <p:nvSpPr>
          <p:cNvPr id="4" name="Titre 3"/>
          <p:cNvSpPr txBox="1">
            <a:spLocks noGrp="1"/>
          </p:cNvSpPr>
          <p:nvPr>
            <p:ph type="title"/>
          </p:nvPr>
        </p:nvSpPr>
        <p:spPr>
          <a:xfrm>
            <a:off x="0" y="214290"/>
            <a:ext cx="8858280" cy="990600"/>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Hydrolyse des glucides</a:t>
            </a:r>
            <a:endParaRPr kumimoji="0" lang="fr-FR" sz="4400" b="1" i="0" u="none" strike="noStrike" kern="1200" cap="none" spc="0" normalizeH="0" noProof="0" dirty="0" smtClean="0">
              <a:ln>
                <a:noFill/>
              </a:ln>
              <a:solidFill>
                <a:srgbClr val="FF0066"/>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FF0066"/>
                </a:solidFill>
                <a:effectLst/>
                <a:uLnTx/>
                <a:uFillTx/>
                <a:latin typeface="+mj-lt"/>
                <a:ea typeface="+mj-ea"/>
                <a:cs typeface="+mj-cs"/>
              </a:rPr>
              <a:t> </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89093"/>
            <a:ext cx="9144000" cy="5768997"/>
          </a:xfrm>
          <a:noFill/>
          <a:ln>
            <a:noFill/>
          </a:ln>
        </p:spPr>
        <p:style>
          <a:lnRef idx="2">
            <a:schemeClr val="accent1"/>
          </a:lnRef>
          <a:fillRef idx="1">
            <a:schemeClr val="lt1"/>
          </a:fillRef>
          <a:effectRef idx="0">
            <a:schemeClr val="accent1"/>
          </a:effectRef>
          <a:fontRef idx="minor">
            <a:schemeClr val="dk1"/>
          </a:fontRef>
        </p:style>
        <p:txBody>
          <a:bodyPr>
            <a:normAutofit/>
          </a:bodyPr>
          <a:lstStyle/>
          <a:p>
            <a:pPr marL="0" indent="0">
              <a:lnSpc>
                <a:spcPct val="200000"/>
              </a:lnSpc>
              <a:buNone/>
            </a:pPr>
            <a:r>
              <a:rPr lang="fr-FR" b="1" dirty="0" smtClean="0">
                <a:solidFill>
                  <a:srgbClr val="0000FF"/>
                </a:solidFill>
              </a:rPr>
              <a:t>2-Les</a:t>
            </a:r>
            <a:r>
              <a:rPr lang="fr-FR" b="1" dirty="0">
                <a:solidFill>
                  <a:srgbClr val="0000FF"/>
                </a:solidFill>
              </a:rPr>
              <a:t> </a:t>
            </a:r>
            <a:r>
              <a:rPr lang="fr-FR" b="1" dirty="0" err="1">
                <a:solidFill>
                  <a:srgbClr val="0000FF"/>
                </a:solidFill>
              </a:rPr>
              <a:t>pectinases</a:t>
            </a:r>
            <a:r>
              <a:rPr lang="fr-FR" b="1" dirty="0">
                <a:solidFill>
                  <a:srgbClr val="0000FF"/>
                </a:solidFill>
              </a:rPr>
              <a:t> </a:t>
            </a:r>
            <a:endParaRPr lang="fr-FR" b="1" dirty="0" smtClean="0">
              <a:solidFill>
                <a:srgbClr val="0000FF"/>
              </a:solidFill>
            </a:endParaRPr>
          </a:p>
          <a:p>
            <a:pPr marL="0" indent="0">
              <a:lnSpc>
                <a:spcPct val="200000"/>
              </a:lnSpc>
              <a:buNone/>
            </a:pPr>
            <a:r>
              <a:rPr lang="fr-FR" dirty="0" smtClean="0"/>
              <a:t>Elles dégradent </a:t>
            </a:r>
            <a:r>
              <a:rPr lang="fr-FR" dirty="0"/>
              <a:t>les parois cellulaires des fruits et légumes et entraînent, donc, un ramollissement de ces parois.</a:t>
            </a:r>
          </a:p>
          <a:p>
            <a:endParaRPr lang="fr-FR" dirty="0"/>
          </a:p>
        </p:txBody>
      </p:sp>
      <p:sp>
        <p:nvSpPr>
          <p:cNvPr id="4" name="Titre 3"/>
          <p:cNvSpPr txBox="1">
            <a:spLocks noGrp="1"/>
          </p:cNvSpPr>
          <p:nvPr>
            <p:ph type="title"/>
          </p:nvPr>
        </p:nvSpPr>
        <p:spPr>
          <a:xfrm>
            <a:off x="0" y="214290"/>
            <a:ext cx="8858280" cy="990600"/>
          </a:xfrm>
          <a:prstGeom prst="rect">
            <a:avLst/>
          </a:prstGeom>
        </p:spPr>
        <p:txBody>
          <a:bodyP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Hydrolyse des glucides</a:t>
            </a:r>
            <a:endParaRPr kumimoji="0" lang="fr-FR" sz="4400" b="1" i="0" u="none" strike="noStrike" kern="1200" cap="none" spc="0" normalizeH="0" noProof="0" dirty="0" smtClean="0">
              <a:ln>
                <a:noFill/>
              </a:ln>
              <a:solidFill>
                <a:srgbClr val="FF0066"/>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noProof="0" dirty="0" smtClean="0">
                <a:ln>
                  <a:noFill/>
                </a:ln>
                <a:solidFill>
                  <a:srgbClr val="FF0066"/>
                </a:solidFill>
                <a:effectLst/>
                <a:uLnTx/>
                <a:uFillTx/>
                <a:latin typeface="+mj-lt"/>
                <a:ea typeface="+mj-ea"/>
                <a:cs typeface="+mj-cs"/>
              </a:rPr>
              <a:t> </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7650" y="228600"/>
            <a:ext cx="8648700" cy="990600"/>
          </a:xfrm>
        </p:spPr>
        <p:txBody>
          <a:bodyPr>
            <a:normAutofit fontScale="90000"/>
          </a:bodyPr>
          <a:lstStyle/>
          <a:p>
            <a:pPr algn="ctr"/>
            <a:r>
              <a:rPr lang="fr-FR" b="1" dirty="0" smtClean="0">
                <a:solidFill>
                  <a:srgbClr val="0000FF"/>
                </a:solidFill>
              </a:rPr>
              <a:t>Altérations d’origine non enzymatique</a:t>
            </a:r>
            <a:endParaRPr lang="fr-FR" b="1" dirty="0">
              <a:solidFill>
                <a:srgbClr val="0000FF"/>
              </a:solidFill>
            </a:endParaRPr>
          </a:p>
        </p:txBody>
      </p:sp>
      <p:sp>
        <p:nvSpPr>
          <p:cNvPr id="3" name="Rectangle 2"/>
          <p:cNvSpPr/>
          <p:nvPr/>
        </p:nvSpPr>
        <p:spPr>
          <a:xfrm>
            <a:off x="571472" y="1928802"/>
            <a:ext cx="6712094" cy="3539430"/>
          </a:xfrm>
          <a:prstGeom prst="rect">
            <a:avLst/>
          </a:prstGeom>
        </p:spPr>
        <p:txBody>
          <a:bodyPr wrap="none">
            <a:spAutoFit/>
          </a:bodyPr>
          <a:lstStyle/>
          <a:p>
            <a:pPr marL="514350" indent="-514350" algn="l">
              <a:lnSpc>
                <a:spcPct val="200000"/>
              </a:lnSpc>
              <a:buClr>
                <a:srgbClr val="FF0066"/>
              </a:buClr>
              <a:buSzPct val="120000"/>
              <a:buFont typeface="+mj-lt"/>
              <a:buAutoNum type="arabicPeriod"/>
            </a:pPr>
            <a:r>
              <a:rPr lang="fr-FR" sz="2800" b="1" dirty="0" smtClean="0"/>
              <a:t>Le brunissement non enzymatique</a:t>
            </a:r>
          </a:p>
          <a:p>
            <a:pPr marL="1233488" indent="-514350" algn="l">
              <a:lnSpc>
                <a:spcPct val="200000"/>
              </a:lnSpc>
              <a:buClr>
                <a:srgbClr val="FF0066"/>
              </a:buClr>
              <a:buSzPct val="120000"/>
              <a:buFont typeface="+mj-lt"/>
              <a:buAutoNum type="alphaLcPeriod"/>
            </a:pPr>
            <a:r>
              <a:rPr lang="fr-FR" sz="2800" b="1" dirty="0" smtClean="0"/>
              <a:t>Réaction de Maillard</a:t>
            </a:r>
          </a:p>
          <a:p>
            <a:pPr marL="1233488" indent="-514350" algn="l">
              <a:lnSpc>
                <a:spcPct val="200000"/>
              </a:lnSpc>
              <a:buClr>
                <a:srgbClr val="FF0066"/>
              </a:buClr>
              <a:buSzPct val="120000"/>
              <a:buFont typeface="+mj-lt"/>
              <a:buAutoNum type="alphaLcPeriod"/>
            </a:pPr>
            <a:r>
              <a:rPr lang="fr-FR" sz="2800" b="1" dirty="0" smtClean="0"/>
              <a:t>Caramélisation</a:t>
            </a:r>
          </a:p>
          <a:p>
            <a:pPr marL="514350" indent="-514350" algn="l">
              <a:lnSpc>
                <a:spcPct val="200000"/>
              </a:lnSpc>
              <a:buClr>
                <a:srgbClr val="FF0066"/>
              </a:buClr>
              <a:buSzPct val="120000"/>
              <a:buFont typeface="+mj-lt"/>
              <a:buAutoNum type="arabicPeriod" startAt="2"/>
            </a:pPr>
            <a:r>
              <a:rPr lang="fr-FR" sz="2800" b="1" dirty="0" smtClean="0"/>
              <a:t>Oxydation non enzymatique des lipides</a:t>
            </a:r>
          </a:p>
        </p:txBody>
      </p:sp>
    </p:spTree>
  </p:cSld>
  <p:clrMapOvr>
    <a:masterClrMapping/>
  </p:clrMapOvr>
  <p:transition spd="med">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7650" y="228600"/>
            <a:ext cx="8648700" cy="990600"/>
          </a:xfrm>
        </p:spPr>
        <p:txBody>
          <a:bodyPr>
            <a:normAutofit/>
          </a:bodyPr>
          <a:lstStyle/>
          <a:p>
            <a:pPr algn="ctr"/>
            <a:r>
              <a:rPr lang="fr-FR" b="1" dirty="0" smtClean="0">
                <a:solidFill>
                  <a:srgbClr val="0000FF"/>
                </a:solidFill>
              </a:rPr>
              <a:t>1. Brunissement non enzymatique</a:t>
            </a:r>
            <a:endParaRPr lang="fr-FR" b="1" dirty="0">
              <a:solidFill>
                <a:srgbClr val="0000FF"/>
              </a:solidFill>
            </a:endParaRPr>
          </a:p>
        </p:txBody>
      </p:sp>
      <p:sp>
        <p:nvSpPr>
          <p:cNvPr id="3" name="Rectangle 2"/>
          <p:cNvSpPr/>
          <p:nvPr/>
        </p:nvSpPr>
        <p:spPr>
          <a:xfrm>
            <a:off x="571472" y="1928802"/>
            <a:ext cx="7858180" cy="2061590"/>
          </a:xfrm>
          <a:prstGeom prst="rect">
            <a:avLst/>
          </a:prstGeom>
        </p:spPr>
        <p:txBody>
          <a:bodyPr wrap="square">
            <a:spAutoFit/>
          </a:bodyPr>
          <a:lstStyle/>
          <a:p>
            <a:pPr marL="1233488" indent="-514350" algn="l">
              <a:lnSpc>
                <a:spcPct val="250000"/>
              </a:lnSpc>
              <a:buClr>
                <a:srgbClr val="FF0066"/>
              </a:buClr>
              <a:buSzPct val="120000"/>
              <a:buFont typeface="+mj-lt"/>
              <a:buAutoNum type="alphaLcPeriod"/>
            </a:pPr>
            <a:r>
              <a:rPr lang="fr-FR" sz="2800" b="1" dirty="0" smtClean="0"/>
              <a:t>Réaction de Maillard</a:t>
            </a:r>
          </a:p>
          <a:p>
            <a:pPr marL="1233488" indent="-514350" algn="l">
              <a:lnSpc>
                <a:spcPct val="250000"/>
              </a:lnSpc>
              <a:buClr>
                <a:srgbClr val="FF0066"/>
              </a:buClr>
              <a:buSzPct val="120000"/>
              <a:buFont typeface="+mj-lt"/>
              <a:buAutoNum type="alphaLcPeriod"/>
            </a:pPr>
            <a:r>
              <a:rPr lang="fr-FR" sz="2800" b="1" dirty="0" smtClean="0"/>
              <a:t>Caramélisation</a:t>
            </a:r>
          </a:p>
        </p:txBody>
      </p:sp>
      <p:pic>
        <p:nvPicPr>
          <p:cNvPr id="55298" name="Picture 2" descr="https://upload.wikimedia.org/wikipedia/commons/6/6b/Louis_Camille_Maillard.jpg"/>
          <p:cNvPicPr>
            <a:picLocks noChangeAspect="1" noChangeArrowheads="1"/>
          </p:cNvPicPr>
          <p:nvPr/>
        </p:nvPicPr>
        <p:blipFill>
          <a:blip r:embed="rId2"/>
          <a:srcRect/>
          <a:stretch>
            <a:fillRect/>
          </a:stretch>
        </p:blipFill>
        <p:spPr bwMode="auto">
          <a:xfrm>
            <a:off x="5357818" y="1571612"/>
            <a:ext cx="3438525" cy="4581525"/>
          </a:xfrm>
          <a:prstGeom prst="rect">
            <a:avLst/>
          </a:prstGeom>
          <a:noFill/>
        </p:spPr>
      </p:pic>
    </p:spTree>
  </p:cSld>
  <p:clrMapOvr>
    <a:masterClrMapping/>
  </p:clrMapOvr>
  <p:transition spd="med">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247650" y="214290"/>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6" name="Rectangle 5"/>
          <p:cNvSpPr/>
          <p:nvPr/>
        </p:nvSpPr>
        <p:spPr>
          <a:xfrm>
            <a:off x="214282" y="1571612"/>
            <a:ext cx="8929718" cy="5262979"/>
          </a:xfrm>
          <a:prstGeom prst="rect">
            <a:avLst/>
          </a:prstGeom>
        </p:spPr>
        <p:txBody>
          <a:bodyPr wrap="square">
            <a:spAutoFit/>
          </a:bodyPr>
          <a:lstStyle/>
          <a:p>
            <a:pPr algn="l">
              <a:lnSpc>
                <a:spcPct val="150000"/>
              </a:lnSpc>
              <a:buClr>
                <a:srgbClr val="FF0066"/>
              </a:buClr>
              <a:buFont typeface="Arial" pitchFamily="34" charset="0"/>
              <a:buChar char="•"/>
            </a:pPr>
            <a:r>
              <a:rPr lang="fr-FR" sz="2800" dirty="0" smtClean="0"/>
              <a:t>Découverte en 1912 par Louis-Camille Maillard.</a:t>
            </a:r>
          </a:p>
          <a:p>
            <a:pPr algn="l">
              <a:lnSpc>
                <a:spcPct val="150000"/>
              </a:lnSpc>
              <a:buClr>
                <a:srgbClr val="FF0066"/>
              </a:buClr>
              <a:buFont typeface="Arial" pitchFamily="34" charset="0"/>
              <a:buChar char="•"/>
            </a:pPr>
            <a:r>
              <a:rPr lang="fr-FR" sz="2800" dirty="0" smtClean="0"/>
              <a:t>En étudiant la synthèse de protéines par chauffage, il a obtenu par hasard des substances aromatiques colorées.</a:t>
            </a:r>
          </a:p>
          <a:p>
            <a:pPr algn="l">
              <a:lnSpc>
                <a:spcPct val="150000"/>
              </a:lnSpc>
              <a:buClr>
                <a:srgbClr val="FF0066"/>
              </a:buClr>
              <a:buFont typeface="Arial" pitchFamily="34" charset="0"/>
              <a:buChar char="•"/>
            </a:pPr>
            <a:r>
              <a:rPr lang="fr-FR" sz="2800" dirty="0" smtClean="0"/>
              <a:t>Ces substances sont identifiées comme des </a:t>
            </a:r>
            <a:r>
              <a:rPr lang="fr-FR" sz="2800" dirty="0" err="1" smtClean="0"/>
              <a:t>mélanoïdes</a:t>
            </a:r>
            <a:r>
              <a:rPr lang="fr-FR" sz="2800" dirty="0" smtClean="0"/>
              <a:t> .</a:t>
            </a:r>
          </a:p>
          <a:p>
            <a:pPr algn="l">
              <a:lnSpc>
                <a:spcPct val="150000"/>
              </a:lnSpc>
              <a:buClr>
                <a:srgbClr val="FF0066"/>
              </a:buClr>
              <a:buFont typeface="Arial" pitchFamily="34" charset="0"/>
              <a:buChar char="•"/>
            </a:pPr>
            <a:r>
              <a:rPr lang="fr-FR" sz="2800" dirty="0" smtClean="0"/>
              <a:t> ces substances sont des polymères bruns responsables de la couleur et de la saveur de plusieurs aliments comme la croûte du pain, le café,…</a:t>
            </a:r>
          </a:p>
          <a:p>
            <a:pPr algn="l">
              <a:lnSpc>
                <a:spcPct val="150000"/>
              </a:lnSpc>
              <a:buClr>
                <a:srgbClr val="FF0066"/>
              </a:buClr>
              <a:buFont typeface="Arial" pitchFamily="34" charset="0"/>
              <a:buChar char="•"/>
            </a:pPr>
            <a:endParaRPr lang="fr-FR" sz="2800" dirty="0" smtClean="0"/>
          </a:p>
        </p:txBody>
      </p:sp>
    </p:spTree>
  </p:cSld>
  <p:clrMapOvr>
    <a:masterClrMapping/>
  </p:clrMapOvr>
  <p:transition spd="med">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071678"/>
            <a:ext cx="9144000" cy="4339650"/>
          </a:xfrm>
          <a:prstGeom prst="rect">
            <a:avLst/>
          </a:prstGeom>
        </p:spPr>
        <p:txBody>
          <a:bodyPr wrap="square">
            <a:spAutoFit/>
          </a:bodyPr>
          <a:lstStyle/>
          <a:p>
            <a:pPr algn="l">
              <a:lnSpc>
                <a:spcPct val="150000"/>
              </a:lnSpc>
              <a:buClr>
                <a:srgbClr val="FF0066"/>
              </a:buClr>
              <a:buSzPct val="100000"/>
              <a:buFont typeface="Arial" pitchFamily="34" charset="0"/>
              <a:buChar char="•"/>
            </a:pPr>
            <a:r>
              <a:rPr lang="fr-FR" sz="2800" dirty="0" smtClean="0"/>
              <a:t>C’est l'ensemble des interactions résultant de la réaction initiale entre un </a:t>
            </a:r>
            <a:r>
              <a:rPr lang="fr-FR" sz="2800" b="1" dirty="0" smtClean="0"/>
              <a:t>sucre réducteur</a:t>
            </a:r>
            <a:r>
              <a:rPr lang="fr-FR" sz="2800" dirty="0" smtClean="0"/>
              <a:t> et un </a:t>
            </a:r>
            <a:r>
              <a:rPr lang="fr-FR" sz="2800" b="1" dirty="0" smtClean="0"/>
              <a:t>groupement aminé</a:t>
            </a:r>
            <a:r>
              <a:rPr lang="fr-FR" sz="2800" dirty="0" smtClean="0"/>
              <a:t> (acides aminé, peptide, protéine). </a:t>
            </a:r>
          </a:p>
          <a:p>
            <a:pPr algn="l">
              <a:lnSpc>
                <a:spcPct val="150000"/>
              </a:lnSpc>
              <a:buClr>
                <a:srgbClr val="FF0066"/>
              </a:buClr>
              <a:buSzPct val="100000"/>
              <a:buFont typeface="Arial" pitchFamily="34" charset="0"/>
              <a:buChar char="•"/>
            </a:pPr>
            <a:endParaRPr lang="fr-FR" sz="2800" dirty="0" smtClean="0"/>
          </a:p>
          <a:p>
            <a:pPr algn="l">
              <a:lnSpc>
                <a:spcPct val="150000"/>
              </a:lnSpc>
              <a:buClr>
                <a:srgbClr val="FF0066"/>
              </a:buClr>
              <a:buSzPct val="100000"/>
              <a:buFont typeface="Arial" pitchFamily="34" charset="0"/>
              <a:buChar char="•"/>
            </a:pPr>
            <a:r>
              <a:rPr lang="fr-FR" sz="2800" dirty="0" smtClean="0"/>
              <a:t>Elle a lieu lors du stockage des aliments ou plus fréquemment lors de leur exposition à des traitements thermiques. </a:t>
            </a:r>
          </a:p>
          <a:p>
            <a:pPr algn="l"/>
            <a:endParaRPr lang="fr-FR" dirty="0" smtClean="0"/>
          </a:p>
        </p:txBody>
      </p:sp>
      <p:sp>
        <p:nvSpPr>
          <p:cNvPr id="8" name="Titre 1"/>
          <p:cNvSpPr txBox="1">
            <a:spLocks/>
          </p:cNvSpPr>
          <p:nvPr/>
        </p:nvSpPr>
        <p:spPr>
          <a:xfrm>
            <a:off x="247650" y="214290"/>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ransition spd="med">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464579" y="1500174"/>
            <a:ext cx="4214842" cy="523220"/>
          </a:xfrm>
          <a:prstGeom prst="rect">
            <a:avLst/>
          </a:prstGeom>
          <a:noFill/>
        </p:spPr>
        <p:txBody>
          <a:bodyPr wrap="square" rtlCol="0">
            <a:spAutoFit/>
          </a:bodyPr>
          <a:lstStyle/>
          <a:p>
            <a:r>
              <a:rPr lang="fr-FR" sz="2800" b="1" dirty="0" smtClean="0">
                <a:solidFill>
                  <a:srgbClr val="009900"/>
                </a:solidFill>
              </a:rPr>
              <a:t>a. Réaction de Maillard</a:t>
            </a:r>
            <a:endParaRPr lang="fr-FR" sz="2800" b="1" dirty="0">
              <a:solidFill>
                <a:srgbClr val="009900"/>
              </a:solidFill>
            </a:endParaRPr>
          </a:p>
        </p:txBody>
      </p:sp>
      <p:pic>
        <p:nvPicPr>
          <p:cNvPr id="6" name="Picture 2" descr="Résultat de recherche d'images pour &quot;réaction maillard&quot;"/>
          <p:cNvPicPr>
            <a:picLocks noChangeAspect="1" noChangeArrowheads="1"/>
          </p:cNvPicPr>
          <p:nvPr/>
        </p:nvPicPr>
        <p:blipFill>
          <a:blip r:embed="rId2"/>
          <a:srcRect b="10448"/>
          <a:stretch>
            <a:fillRect/>
          </a:stretch>
        </p:blipFill>
        <p:spPr bwMode="auto">
          <a:xfrm>
            <a:off x="892943" y="2071678"/>
            <a:ext cx="7358114" cy="4286280"/>
          </a:xfrm>
          <a:prstGeom prst="rect">
            <a:avLst/>
          </a:prstGeom>
          <a:noFill/>
          <a:ln>
            <a:noFill/>
          </a:ln>
        </p:spPr>
      </p:pic>
      <p:sp>
        <p:nvSpPr>
          <p:cNvPr id="8"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ransition spd="med">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graphicFrame>
        <p:nvGraphicFramePr>
          <p:cNvPr id="8" name="Diagramme 7"/>
          <p:cNvGraphicFramePr/>
          <p:nvPr/>
        </p:nvGraphicFramePr>
        <p:xfrm>
          <a:off x="142876" y="1936768"/>
          <a:ext cx="885828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pic>
        <p:nvPicPr>
          <p:cNvPr id="4" name="Picture 2" descr="Résultat de recherche d'images pour &quot;réaction maillard&quot;"/>
          <p:cNvPicPr>
            <a:picLocks noChangeAspect="1" noChangeArrowheads="1"/>
          </p:cNvPicPr>
          <p:nvPr/>
        </p:nvPicPr>
        <p:blipFill>
          <a:blip r:embed="rId2"/>
          <a:srcRect/>
          <a:stretch>
            <a:fillRect/>
          </a:stretch>
        </p:blipFill>
        <p:spPr bwMode="auto">
          <a:xfrm>
            <a:off x="1142976" y="1570325"/>
            <a:ext cx="6858048" cy="5128090"/>
          </a:xfrm>
          <a:prstGeom prst="rect">
            <a:avLst/>
          </a:prstGeom>
          <a:noFill/>
        </p:spPr>
      </p:pic>
    </p:spTree>
  </p:cSld>
  <p:clrMapOvr>
    <a:masterClrMapping/>
  </p:clrMapOvr>
  <p:transition spd="med">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1571612"/>
            <a:ext cx="8572560" cy="4708981"/>
          </a:xfrm>
          <a:prstGeom prst="rect">
            <a:avLst/>
          </a:prstGeom>
        </p:spPr>
        <p:txBody>
          <a:bodyPr wrap="square">
            <a:spAutoFit/>
          </a:bodyPr>
          <a:lstStyle/>
          <a:p>
            <a:pPr algn="l">
              <a:lnSpc>
                <a:spcPct val="250000"/>
              </a:lnSpc>
            </a:pPr>
            <a:r>
              <a:rPr lang="fr-FR" dirty="0" smtClean="0"/>
              <a:t>Elle  signifie des changements indésirables ont eu lieu dans un aliment qui l'ont fait impropre à la consommation ou de réduire sa qualité.</a:t>
            </a:r>
          </a:p>
          <a:p>
            <a:pPr algn="l">
              <a:lnSpc>
                <a:spcPct val="250000"/>
              </a:lnSpc>
            </a:pPr>
            <a:r>
              <a:rPr lang="fr-FR" dirty="0" smtClean="0"/>
              <a:t>On assistera à des altérations remarquables par les changements d’apparence, de texture, d’odeur et de saveur.</a:t>
            </a:r>
          </a:p>
        </p:txBody>
      </p:sp>
      <p:sp>
        <p:nvSpPr>
          <p:cNvPr id="5" name="Titre 1"/>
          <p:cNvSpPr>
            <a:spLocks noGrp="1"/>
          </p:cNvSpPr>
          <p:nvPr>
            <p:ph type="title"/>
          </p:nvPr>
        </p:nvSpPr>
        <p:spPr>
          <a:xfrm>
            <a:off x="685800" y="208108"/>
            <a:ext cx="7772400" cy="792000"/>
          </a:xfrm>
        </p:spPr>
        <p:txBody>
          <a:bodyPr/>
          <a:lstStyle/>
          <a:p>
            <a:pPr algn="ctr"/>
            <a:r>
              <a:rPr lang="fr-FR" b="1" dirty="0" smtClean="0">
                <a:solidFill>
                  <a:srgbClr val="FF0000"/>
                </a:solidFill>
              </a:rPr>
              <a:t>Altération des aliments</a:t>
            </a:r>
            <a:endParaRPr lang="fr-FR" b="1" dirty="0">
              <a:solidFill>
                <a:srgbClr val="FF0000"/>
              </a:solidFill>
            </a:endParaRPr>
          </a:p>
        </p:txBody>
      </p:sp>
    </p:spTree>
  </p:cSld>
  <p:clrMapOvr>
    <a:masterClrMapping/>
  </p:clrMapOvr>
  <p:transition spd="med">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5" name="Rectangle 4"/>
          <p:cNvSpPr/>
          <p:nvPr/>
        </p:nvSpPr>
        <p:spPr>
          <a:xfrm>
            <a:off x="642910" y="1571612"/>
            <a:ext cx="7858180" cy="523220"/>
          </a:xfrm>
          <a:prstGeom prst="rect">
            <a:avLst/>
          </a:prstGeom>
        </p:spPr>
        <p:txBody>
          <a:bodyPr wrap="square">
            <a:spAutoFit/>
          </a:bodyPr>
          <a:lstStyle/>
          <a:p>
            <a:r>
              <a:rPr lang="fr-FR" sz="2800" b="1" dirty="0" smtClean="0">
                <a:solidFill>
                  <a:srgbClr val="FF0066"/>
                </a:solidFill>
              </a:rPr>
              <a:t>Etape 1 :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dirty="0" smtClean="0">
              <a:solidFill>
                <a:srgbClr val="FF0066"/>
              </a:solidFill>
            </a:endParaRPr>
          </a:p>
        </p:txBody>
      </p:sp>
      <p:sp>
        <p:nvSpPr>
          <p:cNvPr id="6" name="Rectangle 5"/>
          <p:cNvSpPr/>
          <p:nvPr/>
        </p:nvSpPr>
        <p:spPr>
          <a:xfrm>
            <a:off x="0" y="2214554"/>
            <a:ext cx="9144000" cy="4539191"/>
          </a:xfrm>
          <a:prstGeom prst="rect">
            <a:avLst/>
          </a:prstGeom>
        </p:spPr>
        <p:txBody>
          <a:bodyPr wrap="square">
            <a:spAutoFit/>
          </a:bodyPr>
          <a:lstStyle/>
          <a:p>
            <a:pPr algn="l">
              <a:lnSpc>
                <a:spcPct val="150000"/>
              </a:lnSpc>
            </a:pPr>
            <a:r>
              <a:rPr lang="fr-FR" sz="2800" dirty="0" smtClean="0"/>
              <a:t>Commence par la condensation entre un sucre réducteur dans sa forme ouverte et le groupe amine d'un acide aminé. </a:t>
            </a:r>
          </a:p>
          <a:p>
            <a:pPr algn="l">
              <a:lnSpc>
                <a:spcPct val="150000"/>
              </a:lnSpc>
            </a:pPr>
            <a:r>
              <a:rPr lang="fr-FR" sz="2800" dirty="0" smtClean="0"/>
              <a:t>Cette  réaction est favorisée dans des conditions faiblement acides.</a:t>
            </a:r>
          </a:p>
          <a:p>
            <a:pPr algn="l">
              <a:lnSpc>
                <a:spcPct val="150000"/>
              </a:lnSpc>
            </a:pPr>
            <a:r>
              <a:rPr lang="fr-FR" sz="2800" dirty="0" smtClean="0"/>
              <a:t>On assiste à la formation d'une </a:t>
            </a:r>
            <a:r>
              <a:rPr lang="fr-FR" sz="2800" b="1" dirty="0" smtClean="0">
                <a:solidFill>
                  <a:srgbClr val="009900"/>
                </a:solidFill>
              </a:rPr>
              <a:t>base de </a:t>
            </a:r>
            <a:r>
              <a:rPr lang="fr-FR" sz="2800" b="1" dirty="0" err="1" smtClean="0">
                <a:solidFill>
                  <a:srgbClr val="009900"/>
                </a:solidFill>
              </a:rPr>
              <a:t>Schiff</a:t>
            </a:r>
            <a:r>
              <a:rPr lang="fr-FR" sz="2800" b="1" dirty="0" smtClean="0">
                <a:solidFill>
                  <a:srgbClr val="009900"/>
                </a:solidFill>
              </a:rPr>
              <a:t> </a:t>
            </a:r>
            <a:r>
              <a:rPr lang="fr-FR" sz="2800" dirty="0" smtClean="0"/>
              <a:t>qui existe en équilibre avec un </a:t>
            </a:r>
            <a:r>
              <a:rPr lang="fr-FR" sz="2800" b="1" dirty="0" smtClean="0">
                <a:solidFill>
                  <a:srgbClr val="009900"/>
                </a:solidFill>
              </a:rPr>
              <a:t>acide </a:t>
            </a:r>
            <a:r>
              <a:rPr lang="fr-FR" sz="2800" b="1" dirty="0" err="1" smtClean="0">
                <a:solidFill>
                  <a:srgbClr val="009900"/>
                </a:solidFill>
              </a:rPr>
              <a:t>glycosylaminé</a:t>
            </a:r>
            <a:r>
              <a:rPr lang="fr-FR" sz="2800" b="1" dirty="0" smtClean="0"/>
              <a:t>.</a:t>
            </a:r>
            <a:r>
              <a:rPr lang="fr-FR" sz="2800" dirty="0" smtClean="0"/>
              <a:t> </a:t>
            </a:r>
          </a:p>
          <a:p>
            <a:pPr algn="l">
              <a:lnSpc>
                <a:spcPct val="150000"/>
              </a:lnSpc>
            </a:pPr>
            <a:endParaRPr lang="fr-FR" sz="2800" b="1" dirty="0">
              <a:solidFill>
                <a:srgbClr val="0000FF"/>
              </a:solidFill>
            </a:endParaRPr>
          </a:p>
        </p:txBody>
      </p:sp>
    </p:spTree>
  </p:cSld>
  <p:clrMapOvr>
    <a:masterClrMapping/>
  </p:clrMapOvr>
  <p:transition spd="med">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Formation de la base de Schiff"/>
          <p:cNvPicPr/>
          <p:nvPr/>
        </p:nvPicPr>
        <p:blipFill>
          <a:blip r:embed="rId2"/>
          <a:srcRect b="7143"/>
          <a:stretch>
            <a:fillRect/>
          </a:stretch>
        </p:blipFill>
        <p:spPr bwMode="auto">
          <a:xfrm>
            <a:off x="785786" y="2857496"/>
            <a:ext cx="7072362" cy="3714776"/>
          </a:xfrm>
          <a:prstGeom prst="rect">
            <a:avLst/>
          </a:prstGeom>
          <a:noFill/>
          <a:ln w="9525">
            <a:noFill/>
            <a:miter lim="800000"/>
            <a:headEnd/>
            <a:tailEnd/>
          </a:ln>
        </p:spPr>
      </p:pic>
      <p:sp>
        <p:nvSpPr>
          <p:cNvPr id="7"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8" name="Rectangle 7"/>
          <p:cNvSpPr/>
          <p:nvPr/>
        </p:nvSpPr>
        <p:spPr>
          <a:xfrm>
            <a:off x="642910" y="1571612"/>
            <a:ext cx="7858180" cy="523220"/>
          </a:xfrm>
          <a:prstGeom prst="rect">
            <a:avLst/>
          </a:prstGeom>
        </p:spPr>
        <p:txBody>
          <a:bodyPr wrap="square">
            <a:spAutoFit/>
          </a:bodyPr>
          <a:lstStyle/>
          <a:p>
            <a:r>
              <a:rPr lang="fr-FR" sz="2800" b="1" dirty="0" smtClean="0">
                <a:solidFill>
                  <a:srgbClr val="FF0066"/>
                </a:solidFill>
              </a:rPr>
              <a:t>Etape 1 :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dirty="0" smtClean="0">
              <a:solidFill>
                <a:srgbClr val="FF0066"/>
              </a:solidFill>
            </a:endParaRPr>
          </a:p>
        </p:txBody>
      </p:sp>
      <p:sp>
        <p:nvSpPr>
          <p:cNvPr id="5" name="Rectangle 4"/>
          <p:cNvSpPr/>
          <p:nvPr/>
        </p:nvSpPr>
        <p:spPr>
          <a:xfrm>
            <a:off x="714348" y="2214554"/>
            <a:ext cx="4209807" cy="461665"/>
          </a:xfrm>
          <a:prstGeom prst="rect">
            <a:avLst/>
          </a:prstGeom>
        </p:spPr>
        <p:txBody>
          <a:bodyPr wrap="none">
            <a:spAutoFit/>
          </a:bodyPr>
          <a:lstStyle/>
          <a:p>
            <a:r>
              <a:rPr lang="fr-FR" b="1" dirty="0" smtClean="0">
                <a:solidFill>
                  <a:srgbClr val="0000FF"/>
                </a:solidFill>
              </a:rPr>
              <a:t>Formation de la base de </a:t>
            </a:r>
            <a:r>
              <a:rPr lang="fr-FR" b="1" dirty="0" err="1" smtClean="0">
                <a:solidFill>
                  <a:srgbClr val="0000FF"/>
                </a:solidFill>
              </a:rPr>
              <a:t>Schiff</a:t>
            </a:r>
            <a:endParaRPr lang="fr-FR" dirty="0"/>
          </a:p>
        </p:txBody>
      </p:sp>
    </p:spTree>
  </p:cSld>
  <p:clrMapOvr>
    <a:masterClrMapping/>
  </p:clrMapOvr>
  <p:transition spd="med">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5" name="Rectangle 4"/>
          <p:cNvSpPr/>
          <p:nvPr/>
        </p:nvSpPr>
        <p:spPr>
          <a:xfrm>
            <a:off x="642910" y="1571612"/>
            <a:ext cx="7858180" cy="523220"/>
          </a:xfrm>
          <a:prstGeom prst="rect">
            <a:avLst/>
          </a:prstGeom>
        </p:spPr>
        <p:txBody>
          <a:bodyPr wrap="square">
            <a:spAutoFit/>
          </a:bodyPr>
          <a:lstStyle/>
          <a:p>
            <a:r>
              <a:rPr lang="fr-FR" sz="2800" b="1" dirty="0" smtClean="0">
                <a:solidFill>
                  <a:srgbClr val="FF0066"/>
                </a:solidFill>
              </a:rPr>
              <a:t>Etape 1 :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dirty="0" smtClean="0">
              <a:solidFill>
                <a:srgbClr val="FF0066"/>
              </a:solidFill>
            </a:endParaRPr>
          </a:p>
        </p:txBody>
      </p:sp>
      <p:sp>
        <p:nvSpPr>
          <p:cNvPr id="6" name="ZoneTexte 5"/>
          <p:cNvSpPr txBox="1"/>
          <p:nvPr/>
        </p:nvSpPr>
        <p:spPr>
          <a:xfrm>
            <a:off x="142844" y="2000240"/>
            <a:ext cx="8786842" cy="4269887"/>
          </a:xfrm>
          <a:prstGeom prst="rect">
            <a:avLst/>
          </a:prstGeom>
          <a:noFill/>
        </p:spPr>
        <p:txBody>
          <a:bodyPr wrap="square" rtlCol="0">
            <a:spAutoFit/>
          </a:bodyPr>
          <a:lstStyle/>
          <a:p>
            <a:pPr algn="l">
              <a:lnSpc>
                <a:spcPct val="200000"/>
              </a:lnSpc>
              <a:buClr>
                <a:srgbClr val="0000FF"/>
              </a:buClr>
              <a:buFont typeface="Arial" pitchFamily="34" charset="0"/>
              <a:buChar char="•"/>
            </a:pPr>
            <a:r>
              <a:rPr lang="fr-FR" sz="2800" dirty="0" smtClean="0"/>
              <a:t>La réaction de formation de la base de </a:t>
            </a:r>
            <a:r>
              <a:rPr lang="fr-FR" sz="2800" dirty="0" err="1" smtClean="0"/>
              <a:t>Schiff</a:t>
            </a:r>
            <a:r>
              <a:rPr lang="fr-FR" sz="2800" dirty="0" smtClean="0"/>
              <a:t> est réversible.</a:t>
            </a:r>
          </a:p>
          <a:p>
            <a:pPr algn="l">
              <a:lnSpc>
                <a:spcPct val="200000"/>
              </a:lnSpc>
              <a:buClr>
                <a:srgbClr val="0000FF"/>
              </a:buClr>
              <a:buFont typeface="Arial" pitchFamily="34" charset="0"/>
              <a:buChar char="•"/>
            </a:pPr>
            <a:r>
              <a:rPr lang="fr-FR" sz="2800" dirty="0" smtClean="0"/>
              <a:t>En milieu fortement acide, le sucre et l’acide aminé peuvent se régénérer totalement. </a:t>
            </a:r>
          </a:p>
          <a:p>
            <a:pPr algn="l">
              <a:lnSpc>
                <a:spcPct val="200000"/>
              </a:lnSpc>
              <a:buClr>
                <a:srgbClr val="0000FF"/>
              </a:buClr>
              <a:buFont typeface="Arial" pitchFamily="34" charset="0"/>
              <a:buChar char="•"/>
            </a:pPr>
            <a:r>
              <a:rPr lang="fr-FR" sz="2800" dirty="0" smtClean="0"/>
              <a:t>La base de </a:t>
            </a:r>
            <a:r>
              <a:rPr lang="fr-FR" sz="2800" dirty="0" err="1" smtClean="0"/>
              <a:t>Schiff</a:t>
            </a:r>
            <a:r>
              <a:rPr lang="fr-FR" sz="2800" dirty="0" smtClean="0"/>
              <a:t> subit lentement un réarrangement pour produire un dérivé stable qui dépend du sucre de départ.</a:t>
            </a:r>
            <a:endParaRPr lang="fr-FR" sz="2800" dirty="0"/>
          </a:p>
        </p:txBody>
      </p:sp>
    </p:spTree>
  </p:cSld>
  <p:clrMapOvr>
    <a:masterClrMapping/>
  </p:clrMapOvr>
  <p:transition spd="med">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8" name="Rectangle 7"/>
          <p:cNvSpPr/>
          <p:nvPr/>
        </p:nvSpPr>
        <p:spPr>
          <a:xfrm>
            <a:off x="642910" y="1571612"/>
            <a:ext cx="7858180" cy="523220"/>
          </a:xfrm>
          <a:prstGeom prst="rect">
            <a:avLst/>
          </a:prstGeom>
        </p:spPr>
        <p:txBody>
          <a:bodyPr wrap="square">
            <a:spAutoFit/>
          </a:bodyPr>
          <a:lstStyle/>
          <a:p>
            <a:r>
              <a:rPr lang="fr-FR" sz="2800" b="1" dirty="0" smtClean="0">
                <a:solidFill>
                  <a:srgbClr val="FF0066"/>
                </a:solidFill>
              </a:rPr>
              <a:t>Etape 1 :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dirty="0" smtClean="0">
              <a:solidFill>
                <a:srgbClr val="FF0066"/>
              </a:solidFill>
            </a:endParaRPr>
          </a:p>
        </p:txBody>
      </p:sp>
      <p:sp>
        <p:nvSpPr>
          <p:cNvPr id="5" name="Rectangle 4"/>
          <p:cNvSpPr/>
          <p:nvPr/>
        </p:nvSpPr>
        <p:spPr>
          <a:xfrm>
            <a:off x="214282" y="2143116"/>
            <a:ext cx="8929718" cy="4401205"/>
          </a:xfrm>
          <a:prstGeom prst="rect">
            <a:avLst/>
          </a:prstGeom>
        </p:spPr>
        <p:txBody>
          <a:bodyPr wrap="square">
            <a:spAutoFit/>
          </a:bodyPr>
          <a:lstStyle/>
          <a:p>
            <a:pPr algn="l">
              <a:lnSpc>
                <a:spcPct val="200000"/>
              </a:lnSpc>
            </a:pPr>
            <a:r>
              <a:rPr lang="fr-FR" sz="2800" dirty="0" smtClean="0"/>
              <a:t> </a:t>
            </a:r>
            <a:r>
              <a:rPr lang="fr-FR" sz="2800" b="1" dirty="0" smtClean="0">
                <a:solidFill>
                  <a:srgbClr val="0000FF"/>
                </a:solidFill>
              </a:rPr>
              <a:t>Base de </a:t>
            </a:r>
            <a:r>
              <a:rPr lang="fr-FR" sz="2800" b="1" dirty="0" err="1" smtClean="0">
                <a:solidFill>
                  <a:srgbClr val="0000FF"/>
                </a:solidFill>
              </a:rPr>
              <a:t>Schiff</a:t>
            </a:r>
            <a:endParaRPr lang="fr-FR" sz="2800" b="1" dirty="0" smtClean="0">
              <a:solidFill>
                <a:srgbClr val="0000FF"/>
              </a:solidFill>
            </a:endParaRPr>
          </a:p>
          <a:p>
            <a:pPr algn="l">
              <a:lnSpc>
                <a:spcPct val="200000"/>
              </a:lnSpc>
            </a:pPr>
            <a:r>
              <a:rPr lang="fr-FR" sz="2800" dirty="0" smtClean="0"/>
              <a:t>Nommé d'après Hugo </a:t>
            </a:r>
            <a:r>
              <a:rPr lang="fr-FR" sz="2800" dirty="0" err="1" smtClean="0"/>
              <a:t>Schiff</a:t>
            </a:r>
            <a:r>
              <a:rPr lang="fr-FR" sz="2800" dirty="0" smtClean="0"/>
              <a:t> , est un composé comportant une</a:t>
            </a:r>
            <a:r>
              <a:rPr lang="fr-FR" sz="2800" b="1" dirty="0" smtClean="0">
                <a:solidFill>
                  <a:srgbClr val="009900"/>
                </a:solidFill>
              </a:rPr>
              <a:t> double liaison C=N</a:t>
            </a:r>
            <a:r>
              <a:rPr lang="fr-FR" sz="2800" dirty="0" smtClean="0"/>
              <a:t>  avec l'atome d'azote lié à un groupe aryle ou alkyle , et pas un hydrogène  : ce sont donc </a:t>
            </a:r>
            <a:r>
              <a:rPr lang="fr-FR" sz="2800" b="1" dirty="0" smtClean="0">
                <a:solidFill>
                  <a:srgbClr val="009900"/>
                </a:solidFill>
              </a:rPr>
              <a:t>des imines secondaires</a:t>
            </a:r>
            <a:r>
              <a:rPr lang="fr-FR" sz="2800" dirty="0" smtClean="0"/>
              <a:t>.</a:t>
            </a:r>
            <a:endParaRPr lang="fr-FR" sz="2800" dirty="0"/>
          </a:p>
        </p:txBody>
      </p:sp>
    </p:spTree>
  </p:cSld>
  <p:clrMapOvr>
    <a:masterClrMapping/>
  </p:clrMapOvr>
  <p:transition spd="med">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arrangement d'Amadori"/>
          <p:cNvPicPr/>
          <p:nvPr/>
        </p:nvPicPr>
        <p:blipFill>
          <a:blip r:embed="rId2"/>
          <a:srcRect b="7692"/>
          <a:stretch>
            <a:fillRect/>
          </a:stretch>
        </p:blipFill>
        <p:spPr bwMode="auto">
          <a:xfrm>
            <a:off x="714348" y="2571744"/>
            <a:ext cx="8215370" cy="4214842"/>
          </a:xfrm>
          <a:prstGeom prst="rect">
            <a:avLst/>
          </a:prstGeom>
          <a:noFill/>
          <a:ln w="9525">
            <a:noFill/>
            <a:miter lim="800000"/>
            <a:headEnd/>
            <a:tailEnd/>
          </a:ln>
        </p:spPr>
      </p:pic>
      <p:sp>
        <p:nvSpPr>
          <p:cNvPr id="3" name="Espace réservé du contenu 2"/>
          <p:cNvSpPr>
            <a:spLocks noGrp="1"/>
          </p:cNvSpPr>
          <p:nvPr>
            <p:ph idx="1"/>
          </p:nvPr>
        </p:nvSpPr>
        <p:spPr>
          <a:xfrm>
            <a:off x="0" y="1571612"/>
            <a:ext cx="9144000" cy="1116000"/>
          </a:xfrm>
          <a:ln>
            <a:noFill/>
          </a:ln>
        </p:spPr>
        <p:txBody>
          <a:bodyPr>
            <a:normAutofit/>
          </a:bodyPr>
          <a:lstStyle/>
          <a:p>
            <a:pPr marL="0" indent="0">
              <a:buNone/>
              <a:tabLst>
                <a:tab pos="0" algn="l"/>
              </a:tabLst>
            </a:pPr>
            <a:r>
              <a:rPr lang="fr-FR" sz="2800" dirty="0" smtClean="0">
                <a:latin typeface="Times New Roman" pitchFamily="18" charset="0"/>
                <a:cs typeface="Times New Roman" pitchFamily="18" charset="0"/>
              </a:rPr>
              <a:t>Les</a:t>
            </a:r>
            <a:r>
              <a:rPr lang="fr-FR" sz="2800" dirty="0">
                <a:latin typeface="Times New Roman" pitchFamily="18" charset="0"/>
                <a:cs typeface="Times New Roman" pitchFamily="18" charset="0"/>
              </a:rPr>
              <a:t> </a:t>
            </a:r>
            <a:r>
              <a:rPr lang="fr-FR" sz="2800" b="1" dirty="0">
                <a:latin typeface="Times New Roman" pitchFamily="18" charset="0"/>
                <a:cs typeface="Times New Roman" pitchFamily="18" charset="0"/>
              </a:rPr>
              <a:t>aldoses</a:t>
            </a:r>
            <a:r>
              <a:rPr lang="fr-FR" sz="2800" dirty="0">
                <a:latin typeface="Times New Roman" pitchFamily="18" charset="0"/>
                <a:cs typeface="Times New Roman" pitchFamily="18" charset="0"/>
              </a:rPr>
              <a:t> suivent le </a:t>
            </a:r>
            <a:r>
              <a:rPr lang="fr-FR" sz="2800" b="1" dirty="0">
                <a:latin typeface="Times New Roman" pitchFamily="18" charset="0"/>
                <a:cs typeface="Times New Roman" pitchFamily="18" charset="0"/>
              </a:rPr>
              <a:t>réarrangement d'</a:t>
            </a:r>
            <a:r>
              <a:rPr lang="fr-FR" sz="2800" b="1" dirty="0" err="1">
                <a:latin typeface="Times New Roman" pitchFamily="18" charset="0"/>
                <a:cs typeface="Times New Roman" pitchFamily="18" charset="0"/>
              </a:rPr>
              <a:t>Amadori</a:t>
            </a:r>
            <a:r>
              <a:rPr lang="fr-FR" sz="2800" dirty="0">
                <a:latin typeface="Times New Roman" pitchFamily="18" charset="0"/>
                <a:cs typeface="Times New Roman" pitchFamily="18" charset="0"/>
              </a:rPr>
              <a:t> pour </a:t>
            </a:r>
            <a:r>
              <a:rPr lang="fr-FR" sz="2800" dirty="0" smtClean="0">
                <a:latin typeface="Times New Roman" pitchFamily="18" charset="0"/>
                <a:cs typeface="Times New Roman" pitchFamily="18" charset="0"/>
              </a:rPr>
              <a:t>produire </a:t>
            </a:r>
            <a:r>
              <a:rPr lang="fr-FR" sz="2800" dirty="0">
                <a:latin typeface="Times New Roman" pitchFamily="18" charset="0"/>
                <a:cs typeface="Times New Roman" pitchFamily="18" charset="0"/>
              </a:rPr>
              <a:t>des </a:t>
            </a:r>
            <a:r>
              <a:rPr lang="fr-FR" sz="2800" b="1" dirty="0" err="1" smtClean="0">
                <a:latin typeface="Times New Roman" pitchFamily="18" charset="0"/>
                <a:cs typeface="Times New Roman" pitchFamily="18" charset="0"/>
              </a:rPr>
              <a:t>cétosamines</a:t>
            </a:r>
            <a:endParaRPr lang="fr-FR" sz="2800" dirty="0">
              <a:latin typeface="Times New Roman" pitchFamily="18" charset="0"/>
              <a:cs typeface="Times New Roman" pitchFamily="18" charset="0"/>
            </a:endParaRPr>
          </a:p>
        </p:txBody>
      </p:sp>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ransition spd="med">
    <p:zo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736"/>
            <a:ext cx="9144000" cy="1116000"/>
          </a:xfrm>
          <a:ln>
            <a:noFill/>
          </a:ln>
        </p:spPr>
        <p:txBody>
          <a:bodyPr>
            <a:normAutofit/>
          </a:bodyPr>
          <a:lstStyle/>
          <a:p>
            <a:pPr marL="0" indent="0">
              <a:buNone/>
            </a:pPr>
            <a:r>
              <a:rPr lang="fr-FR" sz="2800" dirty="0" smtClean="0">
                <a:latin typeface="Times New Roman" pitchFamily="18" charset="0"/>
                <a:cs typeface="Times New Roman" pitchFamily="18" charset="0"/>
              </a:rPr>
              <a:t>Les</a:t>
            </a:r>
            <a:r>
              <a:rPr lang="fr-FR" sz="2800" dirty="0">
                <a:latin typeface="Times New Roman" pitchFamily="18" charset="0"/>
                <a:cs typeface="Times New Roman" pitchFamily="18" charset="0"/>
              </a:rPr>
              <a:t> </a:t>
            </a:r>
            <a:r>
              <a:rPr lang="fr-FR" sz="2800" b="1" dirty="0">
                <a:latin typeface="Times New Roman" pitchFamily="18" charset="0"/>
                <a:cs typeface="Times New Roman" pitchFamily="18" charset="0"/>
              </a:rPr>
              <a:t>cétoses</a:t>
            </a:r>
            <a:r>
              <a:rPr lang="fr-FR" sz="2800" dirty="0">
                <a:latin typeface="Times New Roman" pitchFamily="18" charset="0"/>
                <a:cs typeface="Times New Roman" pitchFamily="18" charset="0"/>
              </a:rPr>
              <a:t> subissent le </a:t>
            </a:r>
            <a:r>
              <a:rPr lang="fr-FR" sz="2800" b="1" dirty="0">
                <a:latin typeface="Times New Roman" pitchFamily="18" charset="0"/>
                <a:cs typeface="Times New Roman" pitchFamily="18" charset="0"/>
              </a:rPr>
              <a:t>réarrangement de </a:t>
            </a:r>
            <a:r>
              <a:rPr lang="fr-FR" sz="2800" b="1" dirty="0" err="1">
                <a:latin typeface="Times New Roman" pitchFamily="18" charset="0"/>
                <a:cs typeface="Times New Roman" pitchFamily="18" charset="0"/>
              </a:rPr>
              <a:t>Heyns</a:t>
            </a:r>
            <a:r>
              <a:rPr lang="fr-FR" sz="2800" dirty="0">
                <a:latin typeface="Times New Roman" pitchFamily="18" charset="0"/>
                <a:cs typeface="Times New Roman" pitchFamily="18" charset="0"/>
              </a:rPr>
              <a:t> et produisent des </a:t>
            </a:r>
            <a:r>
              <a:rPr lang="fr-FR" sz="2800" b="1" dirty="0" err="1">
                <a:latin typeface="Times New Roman" pitchFamily="18" charset="0"/>
                <a:cs typeface="Times New Roman" pitchFamily="18" charset="0"/>
              </a:rPr>
              <a:t>aldosamines</a:t>
            </a:r>
            <a:r>
              <a:rPr lang="fr-FR" sz="2800" dirty="0">
                <a:latin typeface="Times New Roman" pitchFamily="18" charset="0"/>
                <a:cs typeface="Times New Roman" pitchFamily="18" charset="0"/>
              </a:rPr>
              <a:t> </a:t>
            </a:r>
            <a:endParaRPr lang="fr-FR" sz="2800" dirty="0" smtClean="0">
              <a:latin typeface="Times New Roman" pitchFamily="18" charset="0"/>
              <a:cs typeface="Times New Roman" pitchFamily="18" charset="0"/>
            </a:endParaRPr>
          </a:p>
          <a:p>
            <a:pPr>
              <a:buNone/>
            </a:pPr>
            <a:endParaRPr lang="fr-FR" dirty="0"/>
          </a:p>
        </p:txBody>
      </p:sp>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pic>
        <p:nvPicPr>
          <p:cNvPr id="5" name="Image 4" descr="Réarrangement de Heyns"/>
          <p:cNvPicPr/>
          <p:nvPr/>
        </p:nvPicPr>
        <p:blipFill>
          <a:blip r:embed="rId2"/>
          <a:srcRect t="7500" b="8750"/>
          <a:stretch>
            <a:fillRect/>
          </a:stretch>
        </p:blipFill>
        <p:spPr bwMode="auto">
          <a:xfrm>
            <a:off x="928662" y="2500306"/>
            <a:ext cx="7286676" cy="4214842"/>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5" name="Rectangle 4"/>
          <p:cNvSpPr/>
          <p:nvPr/>
        </p:nvSpPr>
        <p:spPr>
          <a:xfrm>
            <a:off x="0" y="1571612"/>
            <a:ext cx="8929718" cy="954107"/>
          </a:xfrm>
          <a:prstGeom prst="rect">
            <a:avLst/>
          </a:prstGeom>
        </p:spPr>
        <p:txBody>
          <a:bodyPr wrap="square">
            <a:spAutoFit/>
          </a:bodyPr>
          <a:lstStyle/>
          <a:p>
            <a:r>
              <a:rPr lang="fr-FR" sz="2800" b="1" dirty="0" smtClean="0">
                <a:solidFill>
                  <a:srgbClr val="FF0066"/>
                </a:solidFill>
              </a:rPr>
              <a:t>Etape 2 : Dégradation des produits de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b="1" dirty="0" smtClean="0">
              <a:solidFill>
                <a:srgbClr val="FF0066"/>
              </a:solidFill>
            </a:endParaRPr>
          </a:p>
        </p:txBody>
      </p:sp>
      <p:sp>
        <p:nvSpPr>
          <p:cNvPr id="6" name="ZoneTexte 5"/>
          <p:cNvSpPr txBox="1"/>
          <p:nvPr/>
        </p:nvSpPr>
        <p:spPr>
          <a:xfrm>
            <a:off x="500034" y="2571744"/>
            <a:ext cx="8429684" cy="4524315"/>
          </a:xfrm>
          <a:prstGeom prst="rect">
            <a:avLst/>
          </a:prstGeom>
          <a:noFill/>
        </p:spPr>
        <p:txBody>
          <a:bodyPr wrap="square" rtlCol="0">
            <a:spAutoFit/>
          </a:bodyPr>
          <a:lstStyle/>
          <a:p>
            <a:pPr algn="l">
              <a:lnSpc>
                <a:spcPct val="200000"/>
              </a:lnSpc>
            </a:pPr>
            <a:r>
              <a:rPr lang="fr-FR" dirty="0" smtClean="0"/>
              <a:t>Cette étape est plus complexe que la première car elle est composée de plusieurs réactions :</a:t>
            </a:r>
          </a:p>
          <a:p>
            <a:pPr marL="457200" indent="-457200" algn="l">
              <a:lnSpc>
                <a:spcPct val="200000"/>
              </a:lnSpc>
              <a:buClr>
                <a:srgbClr val="0000FF"/>
              </a:buClr>
              <a:buSzPct val="120000"/>
              <a:buAutoNum type="arabicPeriod"/>
            </a:pPr>
            <a:r>
              <a:rPr lang="fr-FR" dirty="0" smtClean="0"/>
              <a:t>déshydratation modérée</a:t>
            </a:r>
          </a:p>
          <a:p>
            <a:pPr marL="457200" indent="-457200" algn="l">
              <a:lnSpc>
                <a:spcPct val="200000"/>
              </a:lnSpc>
              <a:buClr>
                <a:srgbClr val="0000FF"/>
              </a:buClr>
              <a:buSzPct val="120000"/>
              <a:buAutoNum type="arabicPeriod"/>
            </a:pPr>
            <a:r>
              <a:rPr lang="fr-FR" dirty="0" smtClean="0"/>
              <a:t>Déshydratation  forte </a:t>
            </a:r>
          </a:p>
          <a:p>
            <a:pPr marL="457200" indent="-457200" algn="l">
              <a:lnSpc>
                <a:spcPct val="200000"/>
              </a:lnSpc>
              <a:buClr>
                <a:srgbClr val="0000FF"/>
              </a:buClr>
              <a:buSzPct val="120000"/>
              <a:buAutoNum type="arabicPeriod"/>
            </a:pPr>
            <a:r>
              <a:rPr lang="fr-FR" dirty="0" smtClean="0"/>
              <a:t>Dégradation de </a:t>
            </a:r>
            <a:r>
              <a:rPr lang="fr-FR" dirty="0" err="1" smtClean="0"/>
              <a:t>Strecker</a:t>
            </a:r>
            <a:endParaRPr lang="fr-FR" dirty="0" smtClean="0"/>
          </a:p>
          <a:p>
            <a:pPr algn="l">
              <a:lnSpc>
                <a:spcPct val="200000"/>
              </a:lnSpc>
            </a:pPr>
            <a:endParaRPr lang="fr-FR" dirty="0"/>
          </a:p>
        </p:txBody>
      </p:sp>
    </p:spTree>
  </p:cSld>
  <p:clrMapOvr>
    <a:masterClrMapping/>
  </p:clrMapOvr>
  <p:transition spd="med">
    <p:zo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6" name="Rectangle 5"/>
          <p:cNvSpPr/>
          <p:nvPr/>
        </p:nvSpPr>
        <p:spPr>
          <a:xfrm>
            <a:off x="0" y="1571612"/>
            <a:ext cx="8929718" cy="954107"/>
          </a:xfrm>
          <a:prstGeom prst="rect">
            <a:avLst/>
          </a:prstGeom>
        </p:spPr>
        <p:txBody>
          <a:bodyPr wrap="square">
            <a:spAutoFit/>
          </a:bodyPr>
          <a:lstStyle/>
          <a:p>
            <a:r>
              <a:rPr lang="fr-FR" sz="2800" b="1" dirty="0" smtClean="0">
                <a:solidFill>
                  <a:srgbClr val="FF0066"/>
                </a:solidFill>
              </a:rPr>
              <a:t>Etape 2 : Dégradation des produits de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b="1" dirty="0" smtClean="0">
              <a:solidFill>
                <a:srgbClr val="FF0066"/>
              </a:solidFill>
            </a:endParaRPr>
          </a:p>
        </p:txBody>
      </p:sp>
      <p:sp>
        <p:nvSpPr>
          <p:cNvPr id="7" name="Rectangle 6"/>
          <p:cNvSpPr/>
          <p:nvPr/>
        </p:nvSpPr>
        <p:spPr>
          <a:xfrm>
            <a:off x="428596" y="2500306"/>
            <a:ext cx="8429684" cy="5078313"/>
          </a:xfrm>
          <a:prstGeom prst="rect">
            <a:avLst/>
          </a:prstGeom>
        </p:spPr>
        <p:txBody>
          <a:bodyPr wrap="square">
            <a:spAutoFit/>
          </a:bodyPr>
          <a:lstStyle/>
          <a:p>
            <a:pPr marL="457200" indent="-457200" algn="l">
              <a:lnSpc>
                <a:spcPct val="150000"/>
              </a:lnSpc>
              <a:buClr>
                <a:srgbClr val="00B050"/>
              </a:buClr>
              <a:buSzPct val="120000"/>
              <a:buFont typeface="+mj-lt"/>
              <a:buAutoNum type="arabicPeriod" startAt="2"/>
            </a:pPr>
            <a:r>
              <a:rPr lang="fr-FR" b="1" dirty="0" smtClean="0">
                <a:solidFill>
                  <a:srgbClr val="00B050"/>
                </a:solidFill>
              </a:rPr>
              <a:t>Déshydratation modérée</a:t>
            </a:r>
          </a:p>
          <a:p>
            <a:pPr marL="457200" indent="-457200" algn="l">
              <a:lnSpc>
                <a:spcPct val="150000"/>
              </a:lnSpc>
              <a:buClr>
                <a:srgbClr val="0000FF"/>
              </a:buClr>
              <a:buSzPct val="120000"/>
            </a:pPr>
            <a:r>
              <a:rPr lang="fr-FR" dirty="0" smtClean="0"/>
              <a:t>Elle est favorisée aux pH neutres et légèrement alcalins.</a:t>
            </a:r>
          </a:p>
          <a:p>
            <a:pPr algn="l">
              <a:lnSpc>
                <a:spcPct val="150000"/>
              </a:lnSpc>
              <a:buClr>
                <a:srgbClr val="0000FF"/>
              </a:buClr>
              <a:buSzPct val="120000"/>
            </a:pPr>
            <a:r>
              <a:rPr lang="fr-FR" dirty="0" smtClean="0"/>
              <a:t>consiste en une </a:t>
            </a:r>
            <a:r>
              <a:rPr lang="fr-FR" dirty="0" err="1" smtClean="0"/>
              <a:t>énolisation</a:t>
            </a:r>
            <a:r>
              <a:rPr lang="fr-FR" dirty="0" smtClean="0"/>
              <a:t> irréversible entre les carbones 2 et 3 et une perte du résidu aminé.</a:t>
            </a:r>
          </a:p>
          <a:p>
            <a:pPr algn="l">
              <a:lnSpc>
                <a:spcPct val="150000"/>
              </a:lnSpc>
              <a:buClr>
                <a:srgbClr val="0000FF"/>
              </a:buClr>
              <a:buSzPct val="120000"/>
            </a:pPr>
            <a:r>
              <a:rPr lang="fr-FR" dirty="0" smtClean="0"/>
              <a:t>Le composé intermédiaire, 1-</a:t>
            </a:r>
            <a:r>
              <a:rPr lang="fr-FR" dirty="0" err="1" smtClean="0"/>
              <a:t>méthyl</a:t>
            </a:r>
            <a:r>
              <a:rPr lang="fr-FR" dirty="0" smtClean="0"/>
              <a:t>-2,3-</a:t>
            </a:r>
            <a:r>
              <a:rPr lang="fr-FR" dirty="0" err="1" smtClean="0"/>
              <a:t>dicarbonyle</a:t>
            </a:r>
            <a:r>
              <a:rPr lang="fr-FR" dirty="0" smtClean="0"/>
              <a:t>, est une </a:t>
            </a:r>
            <a:r>
              <a:rPr lang="fr-FR" dirty="0" err="1" smtClean="0"/>
              <a:t>réductone</a:t>
            </a:r>
            <a:r>
              <a:rPr lang="fr-FR" dirty="0" smtClean="0"/>
              <a:t> (dicétone) responsable du caractère </a:t>
            </a:r>
            <a:r>
              <a:rPr lang="fr-FR" dirty="0" err="1" smtClean="0"/>
              <a:t>autocatalytique</a:t>
            </a:r>
            <a:r>
              <a:rPr lang="fr-FR" dirty="0" smtClean="0"/>
              <a:t> de la réaction de Maillard via la dégradation de </a:t>
            </a:r>
            <a:r>
              <a:rPr lang="fr-FR" dirty="0" err="1" smtClean="0"/>
              <a:t>Strecker</a:t>
            </a:r>
            <a:r>
              <a:rPr lang="fr-FR" dirty="0" smtClean="0"/>
              <a:t>.</a:t>
            </a:r>
            <a:endParaRPr lang="fr-FR" b="1" dirty="0" smtClean="0">
              <a:solidFill>
                <a:srgbClr val="00B050"/>
              </a:solidFill>
            </a:endParaRPr>
          </a:p>
          <a:p>
            <a:pPr marL="457200" indent="-457200" algn="l">
              <a:lnSpc>
                <a:spcPct val="150000"/>
              </a:lnSpc>
              <a:buClr>
                <a:srgbClr val="0000FF"/>
              </a:buClr>
              <a:buSzPct val="120000"/>
            </a:pPr>
            <a:r>
              <a:rPr lang="fr-FR" b="1" dirty="0" smtClean="0">
                <a:solidFill>
                  <a:srgbClr val="00B050"/>
                </a:solidFill>
              </a:rPr>
              <a:t> </a:t>
            </a:r>
          </a:p>
          <a:p>
            <a:pPr marL="457200" indent="-457200" algn="l">
              <a:lnSpc>
                <a:spcPct val="150000"/>
              </a:lnSpc>
              <a:buClr>
                <a:srgbClr val="0000FF"/>
              </a:buClr>
              <a:buSzPct val="120000"/>
            </a:pPr>
            <a:endParaRPr lang="fr-FR" b="1" dirty="0" smtClean="0">
              <a:solidFill>
                <a:srgbClr val="00B050"/>
              </a:solidFill>
            </a:endParaRPr>
          </a:p>
        </p:txBody>
      </p:sp>
    </p:spTree>
  </p:cSld>
  <p:clrMapOvr>
    <a:masterClrMapping/>
  </p:clrMapOvr>
  <p:transition spd="med">
    <p:zo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6" name="Rectangle 5"/>
          <p:cNvSpPr/>
          <p:nvPr/>
        </p:nvSpPr>
        <p:spPr>
          <a:xfrm>
            <a:off x="0" y="1571612"/>
            <a:ext cx="8929718" cy="954107"/>
          </a:xfrm>
          <a:prstGeom prst="rect">
            <a:avLst/>
          </a:prstGeom>
        </p:spPr>
        <p:txBody>
          <a:bodyPr wrap="square">
            <a:spAutoFit/>
          </a:bodyPr>
          <a:lstStyle/>
          <a:p>
            <a:r>
              <a:rPr lang="fr-FR" sz="2800" b="1" dirty="0" smtClean="0">
                <a:solidFill>
                  <a:srgbClr val="FF0066"/>
                </a:solidFill>
              </a:rPr>
              <a:t>Etape 2 : Dégradation des produits de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b="1" dirty="0" smtClean="0">
              <a:solidFill>
                <a:srgbClr val="FF0066"/>
              </a:solidFill>
            </a:endParaRPr>
          </a:p>
        </p:txBody>
      </p:sp>
      <p:sp>
        <p:nvSpPr>
          <p:cNvPr id="7" name="Rectangle 6"/>
          <p:cNvSpPr/>
          <p:nvPr/>
        </p:nvSpPr>
        <p:spPr>
          <a:xfrm>
            <a:off x="214282" y="2500306"/>
            <a:ext cx="8643998" cy="3970318"/>
          </a:xfrm>
          <a:prstGeom prst="rect">
            <a:avLst/>
          </a:prstGeom>
        </p:spPr>
        <p:txBody>
          <a:bodyPr wrap="square">
            <a:spAutoFit/>
          </a:bodyPr>
          <a:lstStyle/>
          <a:p>
            <a:pPr marL="457200" indent="-457200" algn="l">
              <a:lnSpc>
                <a:spcPct val="150000"/>
              </a:lnSpc>
              <a:buClr>
                <a:srgbClr val="00B050"/>
              </a:buClr>
              <a:buSzPct val="120000"/>
              <a:buFont typeface="+mj-lt"/>
              <a:buAutoNum type="arabicPeriod" startAt="2"/>
            </a:pPr>
            <a:r>
              <a:rPr lang="fr-FR" b="1" dirty="0" smtClean="0">
                <a:solidFill>
                  <a:srgbClr val="00B050"/>
                </a:solidFill>
              </a:rPr>
              <a:t>Déshydratation modérée</a:t>
            </a:r>
          </a:p>
          <a:p>
            <a:pPr algn="l">
              <a:lnSpc>
                <a:spcPct val="150000"/>
              </a:lnSpc>
              <a:buClr>
                <a:srgbClr val="009900"/>
              </a:buClr>
              <a:buSzPct val="120000"/>
            </a:pPr>
            <a:r>
              <a:rPr lang="fr-FR" dirty="0" smtClean="0"/>
              <a:t>Cette </a:t>
            </a:r>
            <a:r>
              <a:rPr lang="fr-FR" dirty="0" err="1" smtClean="0"/>
              <a:t>réductone</a:t>
            </a:r>
            <a:r>
              <a:rPr lang="fr-FR" dirty="0" smtClean="0"/>
              <a:t> se décompose de manière complexe en une grande variété de composés à fonction mono et dicarbonylée : </a:t>
            </a:r>
            <a:r>
              <a:rPr lang="fr-FR" dirty="0" err="1" smtClean="0"/>
              <a:t>furanone</a:t>
            </a:r>
            <a:r>
              <a:rPr lang="fr-FR" dirty="0" smtClean="0"/>
              <a:t>, </a:t>
            </a:r>
            <a:r>
              <a:rPr lang="fr-FR" dirty="0" err="1" smtClean="0"/>
              <a:t>cyclopentanone</a:t>
            </a:r>
            <a:r>
              <a:rPr lang="fr-FR" dirty="0" smtClean="0"/>
              <a:t>, </a:t>
            </a:r>
            <a:r>
              <a:rPr lang="fr-FR" dirty="0" err="1" smtClean="0"/>
              <a:t>isomaltol</a:t>
            </a:r>
            <a:r>
              <a:rPr lang="fr-FR" dirty="0" smtClean="0"/>
              <a:t>.</a:t>
            </a:r>
          </a:p>
          <a:p>
            <a:pPr marL="457200" indent="-457200" algn="l">
              <a:lnSpc>
                <a:spcPct val="150000"/>
              </a:lnSpc>
              <a:buClr>
                <a:srgbClr val="009900"/>
              </a:buClr>
              <a:buSzPct val="120000"/>
              <a:buAutoNum type="arabicPeriod"/>
            </a:pPr>
            <a:endParaRPr lang="fr-FR" b="1" dirty="0" smtClean="0">
              <a:solidFill>
                <a:srgbClr val="00B050"/>
              </a:solidFill>
            </a:endParaRPr>
          </a:p>
          <a:p>
            <a:pPr marL="457200" indent="-457200" algn="l">
              <a:lnSpc>
                <a:spcPct val="150000"/>
              </a:lnSpc>
              <a:buClr>
                <a:srgbClr val="0000FF"/>
              </a:buClr>
              <a:buSzPct val="120000"/>
            </a:pPr>
            <a:r>
              <a:rPr lang="fr-FR" b="1" dirty="0" smtClean="0">
                <a:solidFill>
                  <a:srgbClr val="00B050"/>
                </a:solidFill>
              </a:rPr>
              <a:t> </a:t>
            </a:r>
          </a:p>
          <a:p>
            <a:pPr marL="457200" indent="-457200" algn="l">
              <a:lnSpc>
                <a:spcPct val="150000"/>
              </a:lnSpc>
              <a:buClr>
                <a:srgbClr val="0000FF"/>
              </a:buClr>
              <a:buSzPct val="120000"/>
            </a:pPr>
            <a:endParaRPr lang="fr-FR" b="1" dirty="0" smtClean="0">
              <a:solidFill>
                <a:srgbClr val="00B050"/>
              </a:solidFill>
            </a:endParaRPr>
          </a:p>
        </p:txBody>
      </p:sp>
    </p:spTree>
  </p:cSld>
  <p:clrMapOvr>
    <a:masterClrMapping/>
  </p:clrMapOvr>
  <p:transition spd="med">
    <p:zo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Déshydratation modérée"/>
          <p:cNvPicPr/>
          <p:nvPr/>
        </p:nvPicPr>
        <p:blipFill>
          <a:blip r:embed="rId2"/>
          <a:srcRect b="8750"/>
          <a:stretch>
            <a:fillRect/>
          </a:stretch>
        </p:blipFill>
        <p:spPr bwMode="auto">
          <a:xfrm>
            <a:off x="857224" y="1571612"/>
            <a:ext cx="7643865" cy="5214974"/>
          </a:xfrm>
          <a:prstGeom prst="rect">
            <a:avLst/>
          </a:prstGeom>
          <a:noFill/>
          <a:ln w="9525">
            <a:solidFill>
              <a:schemeClr val="accent1"/>
            </a:solidFill>
            <a:miter lim="800000"/>
            <a:headEnd/>
            <a:tailEnd/>
          </a:ln>
        </p:spPr>
      </p:pic>
      <p:sp>
        <p:nvSpPr>
          <p:cNvPr id="8" name="Rectangle 7"/>
          <p:cNvSpPr/>
          <p:nvPr/>
        </p:nvSpPr>
        <p:spPr>
          <a:xfrm>
            <a:off x="2643174" y="428604"/>
            <a:ext cx="3424335" cy="579967"/>
          </a:xfrm>
          <a:prstGeom prst="rect">
            <a:avLst/>
          </a:prstGeom>
        </p:spPr>
        <p:txBody>
          <a:bodyPr wrap="none">
            <a:spAutoFit/>
          </a:bodyPr>
          <a:lstStyle/>
          <a:p>
            <a:pPr marL="457200" indent="-457200" algn="l">
              <a:lnSpc>
                <a:spcPct val="150000"/>
              </a:lnSpc>
              <a:buClr>
                <a:srgbClr val="009900"/>
              </a:buClr>
              <a:buSzPct val="120000"/>
            </a:pPr>
            <a:r>
              <a:rPr lang="fr-FR" b="1" dirty="0" smtClean="0">
                <a:solidFill>
                  <a:srgbClr val="00B050"/>
                </a:solidFill>
              </a:rPr>
              <a:t>Déshydratation modérée</a:t>
            </a:r>
          </a:p>
        </p:txBody>
      </p:sp>
    </p:spTree>
  </p:cSld>
  <p:clrMapOvr>
    <a:masterClrMapping/>
  </p:clrMapOvr>
  <p:transition spd="med">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71414"/>
            <a:ext cx="7772400" cy="1143000"/>
          </a:xfrm>
        </p:spPr>
        <p:txBody>
          <a:bodyPr/>
          <a:lstStyle/>
          <a:p>
            <a:r>
              <a:rPr lang="fr-FR" b="1" dirty="0" smtClean="0">
                <a:solidFill>
                  <a:srgbClr val="FF0000"/>
                </a:solidFill>
              </a:rPr>
              <a:t>Différentes voies d’altération </a:t>
            </a:r>
            <a:endParaRPr lang="fr-FR" b="1" dirty="0">
              <a:solidFill>
                <a:srgbClr val="FF0000"/>
              </a:solidFill>
            </a:endParaRPr>
          </a:p>
        </p:txBody>
      </p:sp>
      <p:sp>
        <p:nvSpPr>
          <p:cNvPr id="3" name="Rectangle 2"/>
          <p:cNvSpPr/>
          <p:nvPr/>
        </p:nvSpPr>
        <p:spPr>
          <a:xfrm>
            <a:off x="214282" y="1500174"/>
            <a:ext cx="8715436" cy="6555641"/>
          </a:xfrm>
          <a:prstGeom prst="rect">
            <a:avLst/>
          </a:prstGeom>
        </p:spPr>
        <p:txBody>
          <a:bodyPr wrap="square">
            <a:spAutoFit/>
          </a:bodyPr>
          <a:lstStyle/>
          <a:p>
            <a:pPr algn="l">
              <a:lnSpc>
                <a:spcPct val="250000"/>
              </a:lnSpc>
            </a:pPr>
            <a:r>
              <a:rPr lang="fr-FR" b="1" dirty="0" smtClean="0">
                <a:solidFill>
                  <a:srgbClr val="009900"/>
                </a:solidFill>
              </a:rPr>
              <a:t>Altérations physiques</a:t>
            </a:r>
            <a:r>
              <a:rPr lang="fr-FR" dirty="0" smtClean="0"/>
              <a:t> </a:t>
            </a:r>
          </a:p>
          <a:p>
            <a:pPr algn="l">
              <a:lnSpc>
                <a:spcPct val="250000"/>
              </a:lnSpc>
            </a:pPr>
            <a:r>
              <a:rPr lang="fr-FR" dirty="0" smtClean="0"/>
              <a:t>Les chocs, les blessures, les modifications d’état, la variation de la teneur en eau, changement de couleur… </a:t>
            </a:r>
            <a:br>
              <a:rPr lang="fr-FR" dirty="0" smtClean="0"/>
            </a:br>
            <a:r>
              <a:rPr lang="fr-FR" b="1" dirty="0" smtClean="0">
                <a:solidFill>
                  <a:srgbClr val="009900"/>
                </a:solidFill>
              </a:rPr>
              <a:t>altérations chimiques</a:t>
            </a:r>
            <a:r>
              <a:rPr lang="fr-FR" dirty="0" smtClean="0"/>
              <a:t> </a:t>
            </a:r>
          </a:p>
          <a:p>
            <a:pPr algn="l">
              <a:lnSpc>
                <a:spcPct val="250000"/>
              </a:lnSpc>
            </a:pPr>
            <a:r>
              <a:rPr lang="fr-FR" dirty="0" smtClean="0"/>
              <a:t>Oxydation (rancissement) </a:t>
            </a:r>
            <a:br>
              <a:rPr lang="fr-FR" dirty="0" smtClean="0"/>
            </a:br>
            <a:r>
              <a:rPr lang="fr-FR" dirty="0" smtClean="0"/>
              <a:t/>
            </a:r>
            <a:br>
              <a:rPr lang="fr-FR" dirty="0" smtClean="0"/>
            </a:br>
            <a:endParaRPr lang="fr-FR" dirty="0"/>
          </a:p>
        </p:txBody>
      </p:sp>
    </p:spTree>
  </p:cSld>
  <p:clrMapOvr>
    <a:masterClrMapping/>
  </p:clrMapOvr>
  <p:transition spd="med">
    <p:zo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6" name="Rectangle 5"/>
          <p:cNvSpPr/>
          <p:nvPr/>
        </p:nvSpPr>
        <p:spPr>
          <a:xfrm>
            <a:off x="0" y="1571612"/>
            <a:ext cx="8929718" cy="954107"/>
          </a:xfrm>
          <a:prstGeom prst="rect">
            <a:avLst/>
          </a:prstGeom>
        </p:spPr>
        <p:txBody>
          <a:bodyPr wrap="square">
            <a:spAutoFit/>
          </a:bodyPr>
          <a:lstStyle/>
          <a:p>
            <a:r>
              <a:rPr lang="fr-FR" sz="2800" b="1" dirty="0" smtClean="0">
                <a:solidFill>
                  <a:srgbClr val="FF0066"/>
                </a:solidFill>
              </a:rPr>
              <a:t>Etape 2 : Dégradation des produits de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b="1" dirty="0" smtClean="0">
              <a:solidFill>
                <a:srgbClr val="FF0066"/>
              </a:solidFill>
            </a:endParaRPr>
          </a:p>
        </p:txBody>
      </p:sp>
      <p:sp>
        <p:nvSpPr>
          <p:cNvPr id="7" name="Rectangle 6"/>
          <p:cNvSpPr/>
          <p:nvPr/>
        </p:nvSpPr>
        <p:spPr>
          <a:xfrm>
            <a:off x="142844" y="2500306"/>
            <a:ext cx="8715436" cy="3416320"/>
          </a:xfrm>
          <a:prstGeom prst="rect">
            <a:avLst/>
          </a:prstGeom>
        </p:spPr>
        <p:txBody>
          <a:bodyPr wrap="square">
            <a:spAutoFit/>
          </a:bodyPr>
          <a:lstStyle/>
          <a:p>
            <a:pPr marL="457200" indent="-457200" algn="l">
              <a:lnSpc>
                <a:spcPct val="150000"/>
              </a:lnSpc>
              <a:buClr>
                <a:srgbClr val="00B050"/>
              </a:buClr>
              <a:buSzPct val="120000"/>
              <a:buFont typeface="+mj-lt"/>
              <a:buAutoNum type="arabicPeriod" startAt="2"/>
            </a:pPr>
            <a:r>
              <a:rPr lang="fr-FR" b="1" dirty="0" smtClean="0">
                <a:solidFill>
                  <a:srgbClr val="00B050"/>
                </a:solidFill>
              </a:rPr>
              <a:t>Déshydratation forte </a:t>
            </a:r>
          </a:p>
          <a:p>
            <a:pPr algn="l">
              <a:lnSpc>
                <a:spcPct val="150000"/>
              </a:lnSpc>
              <a:buClr>
                <a:srgbClr val="0000FF"/>
              </a:buClr>
              <a:buSzPct val="120000"/>
            </a:pPr>
            <a:r>
              <a:rPr lang="fr-FR" dirty="0" smtClean="0"/>
              <a:t>favorisée par les pH acides. </a:t>
            </a:r>
          </a:p>
          <a:p>
            <a:pPr algn="l">
              <a:lnSpc>
                <a:spcPct val="150000"/>
              </a:lnSpc>
              <a:buClr>
                <a:srgbClr val="0000FF"/>
              </a:buClr>
              <a:buSzPct val="120000"/>
            </a:pPr>
            <a:r>
              <a:rPr lang="fr-FR" dirty="0" smtClean="0"/>
              <a:t>Elle est la principale voie de dégradation des </a:t>
            </a:r>
            <a:r>
              <a:rPr lang="fr-FR" dirty="0" err="1" smtClean="0"/>
              <a:t>cétosamines</a:t>
            </a:r>
            <a:r>
              <a:rPr lang="fr-FR" dirty="0" smtClean="0"/>
              <a:t>. </a:t>
            </a:r>
          </a:p>
          <a:p>
            <a:pPr algn="l">
              <a:lnSpc>
                <a:spcPct val="150000"/>
              </a:lnSpc>
              <a:buClr>
                <a:srgbClr val="0000FF"/>
              </a:buClr>
              <a:buSzPct val="120000"/>
            </a:pPr>
            <a:r>
              <a:rPr lang="fr-FR" dirty="0" smtClean="0"/>
              <a:t>Elle débute par la formation d'un </a:t>
            </a:r>
            <a:r>
              <a:rPr lang="fr-FR" dirty="0" err="1" smtClean="0"/>
              <a:t>ène</a:t>
            </a:r>
            <a:r>
              <a:rPr lang="fr-FR" dirty="0" smtClean="0"/>
              <a:t>-diol entre les carbones 1 et 2 de la </a:t>
            </a:r>
            <a:r>
              <a:rPr lang="fr-FR" dirty="0" err="1" smtClean="0"/>
              <a:t>glycosylamine</a:t>
            </a:r>
            <a:r>
              <a:rPr lang="fr-FR" dirty="0" smtClean="0"/>
              <a:t> N-substituée. </a:t>
            </a:r>
          </a:p>
          <a:p>
            <a:pPr marL="457200" indent="-457200" algn="l">
              <a:lnSpc>
                <a:spcPct val="150000"/>
              </a:lnSpc>
              <a:buClr>
                <a:srgbClr val="0000FF"/>
              </a:buClr>
              <a:buSzPct val="120000"/>
            </a:pPr>
            <a:endParaRPr lang="fr-FR" b="1" dirty="0" smtClean="0">
              <a:solidFill>
                <a:srgbClr val="00B050"/>
              </a:solidFill>
            </a:endParaRPr>
          </a:p>
        </p:txBody>
      </p:sp>
    </p:spTree>
  </p:cSld>
  <p:clrMapOvr>
    <a:masterClrMapping/>
  </p:clrMapOvr>
  <p:transition spd="med">
    <p:zoom/>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6" name="Rectangle 5"/>
          <p:cNvSpPr/>
          <p:nvPr/>
        </p:nvSpPr>
        <p:spPr>
          <a:xfrm>
            <a:off x="0" y="1571612"/>
            <a:ext cx="8929718" cy="954107"/>
          </a:xfrm>
          <a:prstGeom prst="rect">
            <a:avLst/>
          </a:prstGeom>
        </p:spPr>
        <p:txBody>
          <a:bodyPr wrap="square">
            <a:spAutoFit/>
          </a:bodyPr>
          <a:lstStyle/>
          <a:p>
            <a:r>
              <a:rPr lang="fr-FR" sz="2800" b="1" dirty="0" smtClean="0">
                <a:solidFill>
                  <a:srgbClr val="FF0066"/>
                </a:solidFill>
              </a:rPr>
              <a:t>Etape 2 : Dégradation des produits de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b="1" dirty="0" smtClean="0">
              <a:solidFill>
                <a:srgbClr val="FF0066"/>
              </a:solidFill>
            </a:endParaRPr>
          </a:p>
        </p:txBody>
      </p:sp>
      <p:sp>
        <p:nvSpPr>
          <p:cNvPr id="7" name="Rectangle 6"/>
          <p:cNvSpPr/>
          <p:nvPr/>
        </p:nvSpPr>
        <p:spPr>
          <a:xfrm>
            <a:off x="428596" y="2500306"/>
            <a:ext cx="8429684" cy="4524315"/>
          </a:xfrm>
          <a:prstGeom prst="rect">
            <a:avLst/>
          </a:prstGeom>
        </p:spPr>
        <p:txBody>
          <a:bodyPr wrap="square">
            <a:spAutoFit/>
          </a:bodyPr>
          <a:lstStyle/>
          <a:p>
            <a:pPr marL="457200" indent="-457200" algn="l">
              <a:lnSpc>
                <a:spcPct val="150000"/>
              </a:lnSpc>
              <a:buClr>
                <a:srgbClr val="00B050"/>
              </a:buClr>
              <a:buSzPct val="120000"/>
              <a:buFont typeface="+mj-lt"/>
              <a:buAutoNum type="arabicPeriod" startAt="2"/>
            </a:pPr>
            <a:r>
              <a:rPr lang="fr-FR" b="1" dirty="0" smtClean="0">
                <a:solidFill>
                  <a:srgbClr val="00B050"/>
                </a:solidFill>
              </a:rPr>
              <a:t>Déshydratation forte </a:t>
            </a:r>
          </a:p>
          <a:p>
            <a:pPr algn="l">
              <a:lnSpc>
                <a:spcPct val="150000"/>
              </a:lnSpc>
              <a:buClr>
                <a:srgbClr val="0000FF"/>
              </a:buClr>
              <a:buSzPct val="120000"/>
            </a:pPr>
            <a:r>
              <a:rPr lang="fr-FR" dirty="0" smtClean="0"/>
              <a:t>Puis un réarrangement conduit à une double liaison 2, 3 et à la désamination du carbone 1. Ce produit intermédiaire est aussi une </a:t>
            </a:r>
            <a:r>
              <a:rPr lang="fr-FR" dirty="0" err="1" smtClean="0"/>
              <a:t>réductone</a:t>
            </a:r>
            <a:r>
              <a:rPr lang="fr-FR" dirty="0" smtClean="0"/>
              <a:t> participant à la dégradation de STRECKER.</a:t>
            </a:r>
          </a:p>
          <a:p>
            <a:pPr algn="l">
              <a:lnSpc>
                <a:spcPct val="150000"/>
              </a:lnSpc>
              <a:buClr>
                <a:srgbClr val="0000FF"/>
              </a:buClr>
              <a:buSzPct val="120000"/>
            </a:pPr>
            <a:r>
              <a:rPr lang="fr-FR" dirty="0" smtClean="0"/>
              <a:t>La perte d'une molécule d'eau donne un composé dicarbonylé insaturé qui, par cyclisation, amène aux </a:t>
            </a:r>
            <a:r>
              <a:rPr lang="fr-FR" dirty="0" err="1" smtClean="0"/>
              <a:t>furfuraldéhydes</a:t>
            </a:r>
            <a:r>
              <a:rPr lang="fr-FR" dirty="0" smtClean="0"/>
              <a:t>, dont fait partie l'</a:t>
            </a:r>
            <a:r>
              <a:rPr lang="fr-FR" dirty="0" err="1" smtClean="0"/>
              <a:t>hydroxyméthyl</a:t>
            </a:r>
            <a:r>
              <a:rPr lang="fr-FR" dirty="0" smtClean="0"/>
              <a:t> furfural (HMF).</a:t>
            </a:r>
            <a:endParaRPr lang="fr-FR" b="1" dirty="0" smtClean="0">
              <a:solidFill>
                <a:srgbClr val="00B050"/>
              </a:solidFill>
            </a:endParaRPr>
          </a:p>
          <a:p>
            <a:pPr marL="457200" indent="-457200" algn="l">
              <a:lnSpc>
                <a:spcPct val="150000"/>
              </a:lnSpc>
              <a:buClr>
                <a:srgbClr val="0000FF"/>
              </a:buClr>
              <a:buSzPct val="120000"/>
            </a:pPr>
            <a:endParaRPr lang="fr-FR" b="1" dirty="0" smtClean="0">
              <a:solidFill>
                <a:srgbClr val="00B050"/>
              </a:solidFill>
            </a:endParaRPr>
          </a:p>
        </p:txBody>
      </p:sp>
    </p:spTree>
  </p:cSld>
  <p:clrMapOvr>
    <a:masterClrMapping/>
  </p:clrMapOvr>
  <p:transition spd="med">
    <p:zoom/>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43174" y="428604"/>
            <a:ext cx="2929007" cy="579967"/>
          </a:xfrm>
          <a:prstGeom prst="rect">
            <a:avLst/>
          </a:prstGeom>
        </p:spPr>
        <p:txBody>
          <a:bodyPr wrap="none">
            <a:spAutoFit/>
          </a:bodyPr>
          <a:lstStyle/>
          <a:p>
            <a:pPr marL="457200" indent="-457200" algn="l">
              <a:lnSpc>
                <a:spcPct val="150000"/>
              </a:lnSpc>
              <a:buClr>
                <a:srgbClr val="009900"/>
              </a:buClr>
              <a:buSzPct val="120000"/>
            </a:pPr>
            <a:r>
              <a:rPr lang="fr-FR" b="1" dirty="0" smtClean="0">
                <a:solidFill>
                  <a:srgbClr val="00B050"/>
                </a:solidFill>
              </a:rPr>
              <a:t>Déshydratation forte</a:t>
            </a:r>
          </a:p>
        </p:txBody>
      </p:sp>
      <p:pic>
        <p:nvPicPr>
          <p:cNvPr id="4" name="Image 3" descr="Déshydratation forte"/>
          <p:cNvPicPr/>
          <p:nvPr/>
        </p:nvPicPr>
        <p:blipFill>
          <a:blip r:embed="rId2"/>
          <a:srcRect b="5195"/>
          <a:stretch>
            <a:fillRect/>
          </a:stretch>
        </p:blipFill>
        <p:spPr bwMode="auto">
          <a:xfrm>
            <a:off x="821505" y="1643050"/>
            <a:ext cx="7536709" cy="4786346"/>
          </a:xfrm>
          <a:prstGeom prst="rect">
            <a:avLst/>
          </a:prstGeom>
          <a:noFill/>
          <a:ln w="9525">
            <a:solidFill>
              <a:schemeClr val="accent1"/>
            </a:solidFill>
            <a:miter lim="800000"/>
            <a:headEnd/>
            <a:tailEnd/>
          </a:ln>
        </p:spPr>
      </p:pic>
    </p:spTree>
  </p:cSld>
  <p:clrMapOvr>
    <a:masterClrMapping/>
  </p:clrMapOvr>
  <p:transition spd="med">
    <p:zoom/>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00174"/>
            <a:ext cx="8929718" cy="954107"/>
          </a:xfrm>
          <a:prstGeom prst="rect">
            <a:avLst/>
          </a:prstGeom>
        </p:spPr>
        <p:txBody>
          <a:bodyPr wrap="square">
            <a:spAutoFit/>
          </a:bodyPr>
          <a:lstStyle/>
          <a:p>
            <a:r>
              <a:rPr lang="fr-FR" sz="2800" b="1" dirty="0" smtClean="0">
                <a:solidFill>
                  <a:srgbClr val="FF0066"/>
                </a:solidFill>
              </a:rPr>
              <a:t>Etape 2 : Dégradation des produits de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b="1" dirty="0" smtClean="0">
              <a:solidFill>
                <a:srgbClr val="FF0066"/>
              </a:solidFill>
            </a:endParaRPr>
          </a:p>
        </p:txBody>
      </p:sp>
      <p:sp>
        <p:nvSpPr>
          <p:cNvPr id="6" name="Rectangle 5"/>
          <p:cNvSpPr/>
          <p:nvPr/>
        </p:nvSpPr>
        <p:spPr>
          <a:xfrm>
            <a:off x="2831748" y="2500306"/>
            <a:ext cx="3480505" cy="461665"/>
          </a:xfrm>
          <a:prstGeom prst="rect">
            <a:avLst/>
          </a:prstGeom>
        </p:spPr>
        <p:txBody>
          <a:bodyPr wrap="none">
            <a:spAutoFit/>
          </a:bodyPr>
          <a:lstStyle/>
          <a:p>
            <a:r>
              <a:rPr lang="fr-FR" b="1" dirty="0" smtClean="0">
                <a:solidFill>
                  <a:srgbClr val="009900"/>
                </a:solidFill>
              </a:rPr>
              <a:t>Dégradation de </a:t>
            </a:r>
            <a:r>
              <a:rPr lang="fr-FR" b="1" dirty="0" err="1" smtClean="0">
                <a:solidFill>
                  <a:srgbClr val="009900"/>
                </a:solidFill>
              </a:rPr>
              <a:t>Strecker</a:t>
            </a:r>
            <a:r>
              <a:rPr lang="fr-FR" b="1" dirty="0" smtClean="0">
                <a:solidFill>
                  <a:srgbClr val="009900"/>
                </a:solidFill>
              </a:rPr>
              <a:t> </a:t>
            </a:r>
            <a:endParaRPr lang="fr-FR" b="1" dirty="0">
              <a:solidFill>
                <a:srgbClr val="009900"/>
              </a:solidFill>
            </a:endParaRPr>
          </a:p>
        </p:txBody>
      </p:sp>
      <p:sp>
        <p:nvSpPr>
          <p:cNvPr id="7"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8" name="Rectangle 7"/>
          <p:cNvSpPr/>
          <p:nvPr/>
        </p:nvSpPr>
        <p:spPr>
          <a:xfrm>
            <a:off x="285720" y="3143248"/>
            <a:ext cx="8858280" cy="2862322"/>
          </a:xfrm>
          <a:prstGeom prst="rect">
            <a:avLst/>
          </a:prstGeom>
        </p:spPr>
        <p:txBody>
          <a:bodyPr wrap="square">
            <a:spAutoFit/>
          </a:bodyPr>
          <a:lstStyle/>
          <a:p>
            <a:pPr algn="l">
              <a:lnSpc>
                <a:spcPct val="150000"/>
              </a:lnSpc>
            </a:pPr>
            <a:r>
              <a:rPr lang="fr-FR" dirty="0" smtClean="0"/>
              <a:t>Cette réaction est </a:t>
            </a:r>
            <a:r>
              <a:rPr lang="fr-FR" dirty="0" err="1" smtClean="0"/>
              <a:t>autocatalytique</a:t>
            </a:r>
            <a:r>
              <a:rPr lang="fr-FR" dirty="0" smtClean="0"/>
              <a:t> dans le sens où les </a:t>
            </a:r>
            <a:r>
              <a:rPr lang="fr-FR" dirty="0" err="1" smtClean="0"/>
              <a:t>réductones</a:t>
            </a:r>
            <a:r>
              <a:rPr lang="fr-FR" dirty="0" smtClean="0"/>
              <a:t> réagissent avec les acides aminés selon le même schéma que la réaction initiale de Maillard. </a:t>
            </a:r>
          </a:p>
          <a:p>
            <a:pPr algn="l">
              <a:lnSpc>
                <a:spcPct val="150000"/>
              </a:lnSpc>
            </a:pPr>
            <a:r>
              <a:rPr lang="fr-FR" dirty="0" smtClean="0"/>
              <a:t>Cette réaction entraîne un dégagement de gaz carbonique, pouvant former des mousses dans les produits à longue durée de conservation. </a:t>
            </a:r>
          </a:p>
        </p:txBody>
      </p:sp>
    </p:spTree>
  </p:cSld>
  <p:clrMapOvr>
    <a:masterClrMapping/>
  </p:clrMapOvr>
  <p:transition spd="med">
    <p:zoom/>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00174"/>
            <a:ext cx="8929718" cy="954107"/>
          </a:xfrm>
          <a:prstGeom prst="rect">
            <a:avLst/>
          </a:prstGeom>
        </p:spPr>
        <p:txBody>
          <a:bodyPr wrap="square">
            <a:spAutoFit/>
          </a:bodyPr>
          <a:lstStyle/>
          <a:p>
            <a:r>
              <a:rPr lang="fr-FR" sz="2800" b="1" dirty="0" smtClean="0">
                <a:solidFill>
                  <a:srgbClr val="FF0066"/>
                </a:solidFill>
              </a:rPr>
              <a:t>Etape 2 : Dégradation des produits de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b="1" dirty="0" smtClean="0">
              <a:solidFill>
                <a:srgbClr val="FF0066"/>
              </a:solidFill>
            </a:endParaRPr>
          </a:p>
        </p:txBody>
      </p:sp>
      <p:sp>
        <p:nvSpPr>
          <p:cNvPr id="6" name="Rectangle 5"/>
          <p:cNvSpPr/>
          <p:nvPr/>
        </p:nvSpPr>
        <p:spPr>
          <a:xfrm>
            <a:off x="2831748" y="2500306"/>
            <a:ext cx="3480505" cy="461665"/>
          </a:xfrm>
          <a:prstGeom prst="rect">
            <a:avLst/>
          </a:prstGeom>
        </p:spPr>
        <p:txBody>
          <a:bodyPr wrap="none">
            <a:spAutoFit/>
          </a:bodyPr>
          <a:lstStyle/>
          <a:p>
            <a:r>
              <a:rPr lang="fr-FR" b="1" dirty="0" smtClean="0">
                <a:solidFill>
                  <a:srgbClr val="009900"/>
                </a:solidFill>
              </a:rPr>
              <a:t>Dégradation de </a:t>
            </a:r>
            <a:r>
              <a:rPr lang="fr-FR" b="1" dirty="0" err="1" smtClean="0">
                <a:solidFill>
                  <a:srgbClr val="009900"/>
                </a:solidFill>
              </a:rPr>
              <a:t>Strecker</a:t>
            </a:r>
            <a:r>
              <a:rPr lang="fr-FR" b="1" dirty="0" smtClean="0">
                <a:solidFill>
                  <a:srgbClr val="009900"/>
                </a:solidFill>
              </a:rPr>
              <a:t> </a:t>
            </a:r>
            <a:endParaRPr lang="fr-FR" b="1" dirty="0">
              <a:solidFill>
                <a:srgbClr val="009900"/>
              </a:solidFill>
            </a:endParaRPr>
          </a:p>
        </p:txBody>
      </p:sp>
      <p:sp>
        <p:nvSpPr>
          <p:cNvPr id="7"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8" name="Rectangle 7"/>
          <p:cNvSpPr/>
          <p:nvPr/>
        </p:nvSpPr>
        <p:spPr>
          <a:xfrm>
            <a:off x="285720" y="3120940"/>
            <a:ext cx="8501122" cy="2308324"/>
          </a:xfrm>
          <a:prstGeom prst="rect">
            <a:avLst/>
          </a:prstGeom>
        </p:spPr>
        <p:txBody>
          <a:bodyPr wrap="square">
            <a:spAutoFit/>
          </a:bodyPr>
          <a:lstStyle/>
          <a:p>
            <a:pPr algn="l">
              <a:lnSpc>
                <a:spcPct val="150000"/>
              </a:lnSpc>
            </a:pPr>
            <a:r>
              <a:rPr lang="fr-FR" dirty="0" smtClean="0"/>
              <a:t>Cette réaction génère un nouvel aldéhyde, correspondant à l'acide aminé de départ avec un atome de carbone en moins, qui peut à nouveau réagir. Il y a, en partie, la régénération de la </a:t>
            </a:r>
            <a:r>
              <a:rPr lang="fr-FR" dirty="0" err="1" smtClean="0"/>
              <a:t>réductone</a:t>
            </a:r>
            <a:r>
              <a:rPr lang="fr-FR" dirty="0" smtClean="0"/>
              <a:t>, ce qui augmente considérablement les réactions de brunissement.</a:t>
            </a:r>
            <a:endParaRPr lang="fr-FR" b="1" dirty="0">
              <a:solidFill>
                <a:srgbClr val="009900"/>
              </a:solidFill>
            </a:endParaRPr>
          </a:p>
        </p:txBody>
      </p:sp>
    </p:spTree>
  </p:cSld>
  <p:clrMapOvr>
    <a:masterClrMapping/>
  </p:clrMapOvr>
  <p:transition spd="med">
    <p:zoom/>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3143248"/>
            <a:ext cx="8715436" cy="1687963"/>
          </a:xfrm>
          <a:prstGeom prst="rect">
            <a:avLst/>
          </a:prstGeom>
        </p:spPr>
        <p:txBody>
          <a:bodyPr wrap="square">
            <a:spAutoFit/>
          </a:bodyPr>
          <a:lstStyle/>
          <a:p>
            <a:pPr algn="l">
              <a:lnSpc>
                <a:spcPct val="150000"/>
              </a:lnSpc>
              <a:buClr>
                <a:srgbClr val="009900"/>
              </a:buClr>
              <a:buSzPct val="120000"/>
            </a:pPr>
            <a:r>
              <a:rPr lang="fr-FR" dirty="0" smtClean="0"/>
              <a:t> La condensation de deux α-</a:t>
            </a:r>
            <a:r>
              <a:rPr lang="fr-FR" dirty="0" err="1" smtClean="0"/>
              <a:t>amino</a:t>
            </a:r>
            <a:r>
              <a:rPr lang="fr-FR" dirty="0" smtClean="0"/>
              <a:t>-cétones peut former des </a:t>
            </a:r>
            <a:r>
              <a:rPr lang="fr-FR" dirty="0" err="1" smtClean="0"/>
              <a:t>pyrazines</a:t>
            </a:r>
            <a:r>
              <a:rPr lang="fr-FR" dirty="0" smtClean="0"/>
              <a:t>, composés odorants que l’on retrouve dans un grand nombre d’aliments cuits tels que la viande rôtie et le café torréfié.</a:t>
            </a:r>
            <a:endParaRPr lang="fr-FR" dirty="0"/>
          </a:p>
        </p:txBody>
      </p:sp>
      <p:sp>
        <p:nvSpPr>
          <p:cNvPr id="5" name="Rectangle 4"/>
          <p:cNvSpPr/>
          <p:nvPr/>
        </p:nvSpPr>
        <p:spPr>
          <a:xfrm>
            <a:off x="0" y="1500174"/>
            <a:ext cx="8929718" cy="954107"/>
          </a:xfrm>
          <a:prstGeom prst="rect">
            <a:avLst/>
          </a:prstGeom>
        </p:spPr>
        <p:txBody>
          <a:bodyPr wrap="square">
            <a:spAutoFit/>
          </a:bodyPr>
          <a:lstStyle/>
          <a:p>
            <a:r>
              <a:rPr lang="fr-FR" sz="2800" b="1" dirty="0" smtClean="0">
                <a:solidFill>
                  <a:srgbClr val="FF0066"/>
                </a:solidFill>
              </a:rPr>
              <a:t>Etape 2 : Dégradation des produits de réarrangements d’</a:t>
            </a:r>
            <a:r>
              <a:rPr lang="fr-FR" sz="2800" b="1" dirty="0" err="1" smtClean="0">
                <a:solidFill>
                  <a:srgbClr val="FF0066"/>
                </a:solidFill>
              </a:rPr>
              <a:t>Amadori</a:t>
            </a:r>
            <a:r>
              <a:rPr lang="fr-FR" sz="2800" b="1" dirty="0" smtClean="0">
                <a:solidFill>
                  <a:srgbClr val="FF0066"/>
                </a:solidFill>
              </a:rPr>
              <a:t> et de </a:t>
            </a:r>
            <a:r>
              <a:rPr lang="fr-FR" sz="2800" b="1" dirty="0" err="1" smtClean="0">
                <a:solidFill>
                  <a:srgbClr val="FF0066"/>
                </a:solidFill>
              </a:rPr>
              <a:t>Heyns</a:t>
            </a:r>
            <a:endParaRPr lang="fr-FR" sz="2800" b="1" dirty="0" smtClean="0">
              <a:solidFill>
                <a:srgbClr val="FF0066"/>
              </a:solidFill>
            </a:endParaRPr>
          </a:p>
        </p:txBody>
      </p:sp>
      <p:sp>
        <p:nvSpPr>
          <p:cNvPr id="6" name="Rectangle 5"/>
          <p:cNvSpPr/>
          <p:nvPr/>
        </p:nvSpPr>
        <p:spPr>
          <a:xfrm>
            <a:off x="2831748" y="2500306"/>
            <a:ext cx="3480505" cy="461665"/>
          </a:xfrm>
          <a:prstGeom prst="rect">
            <a:avLst/>
          </a:prstGeom>
        </p:spPr>
        <p:txBody>
          <a:bodyPr wrap="none">
            <a:spAutoFit/>
          </a:bodyPr>
          <a:lstStyle/>
          <a:p>
            <a:r>
              <a:rPr lang="fr-FR" b="1" dirty="0" smtClean="0">
                <a:solidFill>
                  <a:srgbClr val="009900"/>
                </a:solidFill>
              </a:rPr>
              <a:t>Dégradation de </a:t>
            </a:r>
            <a:r>
              <a:rPr lang="fr-FR" b="1" dirty="0" err="1" smtClean="0">
                <a:solidFill>
                  <a:srgbClr val="009900"/>
                </a:solidFill>
              </a:rPr>
              <a:t>Strecker</a:t>
            </a:r>
            <a:r>
              <a:rPr lang="fr-FR" b="1" dirty="0" smtClean="0">
                <a:solidFill>
                  <a:srgbClr val="009900"/>
                </a:solidFill>
              </a:rPr>
              <a:t> </a:t>
            </a:r>
            <a:endParaRPr lang="fr-FR" b="1" dirty="0">
              <a:solidFill>
                <a:srgbClr val="009900"/>
              </a:solidFill>
            </a:endParaRPr>
          </a:p>
        </p:txBody>
      </p:sp>
      <p:sp>
        <p:nvSpPr>
          <p:cNvPr id="7"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ransition spd="med">
    <p:zoom/>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643174" y="428604"/>
            <a:ext cx="3557449" cy="646331"/>
          </a:xfrm>
          <a:prstGeom prst="rect">
            <a:avLst/>
          </a:prstGeom>
        </p:spPr>
        <p:txBody>
          <a:bodyPr wrap="none">
            <a:spAutoFit/>
          </a:bodyPr>
          <a:lstStyle/>
          <a:p>
            <a:pPr marL="457200" indent="-457200" algn="l">
              <a:lnSpc>
                <a:spcPct val="150000"/>
              </a:lnSpc>
              <a:buClr>
                <a:srgbClr val="009900"/>
              </a:buClr>
              <a:buSzPct val="120000"/>
            </a:pPr>
            <a:r>
              <a:rPr lang="fr-FR" b="1" dirty="0" smtClean="0">
                <a:solidFill>
                  <a:srgbClr val="00B050"/>
                </a:solidFill>
              </a:rPr>
              <a:t>Dégradation de </a:t>
            </a:r>
            <a:r>
              <a:rPr lang="fr-FR" b="1" dirty="0" smtClean="0">
                <a:solidFill>
                  <a:srgbClr val="009900"/>
                </a:solidFill>
              </a:rPr>
              <a:t> </a:t>
            </a:r>
            <a:r>
              <a:rPr lang="fr-FR" b="1" dirty="0" err="1" smtClean="0">
                <a:solidFill>
                  <a:srgbClr val="009900"/>
                </a:solidFill>
              </a:rPr>
              <a:t>Strecker</a:t>
            </a:r>
            <a:r>
              <a:rPr lang="fr-FR" b="1" dirty="0" smtClean="0">
                <a:solidFill>
                  <a:srgbClr val="009900"/>
                </a:solidFill>
              </a:rPr>
              <a:t> </a:t>
            </a:r>
            <a:endParaRPr lang="fr-FR" b="1" dirty="0" smtClean="0">
              <a:solidFill>
                <a:srgbClr val="00B050"/>
              </a:solidFill>
            </a:endParaRPr>
          </a:p>
        </p:txBody>
      </p:sp>
      <p:pic>
        <p:nvPicPr>
          <p:cNvPr id="4" name="Image 3" descr="Dégradation de Strecker"/>
          <p:cNvPicPr/>
          <p:nvPr/>
        </p:nvPicPr>
        <p:blipFill>
          <a:blip r:embed="rId2"/>
          <a:srcRect b="5063"/>
          <a:stretch>
            <a:fillRect/>
          </a:stretch>
        </p:blipFill>
        <p:spPr bwMode="auto">
          <a:xfrm>
            <a:off x="964381" y="1500174"/>
            <a:ext cx="7215238" cy="5214974"/>
          </a:xfrm>
          <a:prstGeom prst="rect">
            <a:avLst/>
          </a:prstGeom>
          <a:noFill/>
          <a:ln w="9525">
            <a:solidFill>
              <a:schemeClr val="accent1"/>
            </a:solidFill>
            <a:miter lim="800000"/>
            <a:headEnd/>
            <a:tailEnd/>
          </a:ln>
        </p:spPr>
      </p:pic>
    </p:spTree>
  </p:cSld>
  <p:clrMapOvr>
    <a:masterClrMapping/>
  </p:clrMapOvr>
  <p:transition spd="med">
    <p:zoom/>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00174"/>
            <a:ext cx="8929718" cy="523220"/>
          </a:xfrm>
          <a:prstGeom prst="rect">
            <a:avLst/>
          </a:prstGeom>
        </p:spPr>
        <p:txBody>
          <a:bodyPr wrap="square">
            <a:spAutoFit/>
          </a:bodyPr>
          <a:lstStyle/>
          <a:p>
            <a:r>
              <a:rPr lang="fr-FR" sz="2800" b="1" dirty="0" smtClean="0">
                <a:solidFill>
                  <a:srgbClr val="FF0066"/>
                </a:solidFill>
              </a:rPr>
              <a:t>Etape3: Polymérisation des intermédiaires réactionnels</a:t>
            </a:r>
          </a:p>
        </p:txBody>
      </p:sp>
      <p:sp>
        <p:nvSpPr>
          <p:cNvPr id="7"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8" name="Rectangle 7"/>
          <p:cNvSpPr/>
          <p:nvPr/>
        </p:nvSpPr>
        <p:spPr>
          <a:xfrm>
            <a:off x="285720" y="3143248"/>
            <a:ext cx="8858280" cy="579967"/>
          </a:xfrm>
          <a:prstGeom prst="rect">
            <a:avLst/>
          </a:prstGeom>
        </p:spPr>
        <p:txBody>
          <a:bodyPr wrap="square">
            <a:spAutoFit/>
          </a:bodyPr>
          <a:lstStyle/>
          <a:p>
            <a:pPr algn="l">
              <a:lnSpc>
                <a:spcPct val="150000"/>
              </a:lnSpc>
            </a:pPr>
            <a:r>
              <a:rPr lang="fr-FR" dirty="0" smtClean="0"/>
              <a:t> </a:t>
            </a:r>
          </a:p>
        </p:txBody>
      </p:sp>
      <p:sp>
        <p:nvSpPr>
          <p:cNvPr id="9" name="Rectangle 8"/>
          <p:cNvSpPr/>
          <p:nvPr/>
        </p:nvSpPr>
        <p:spPr>
          <a:xfrm>
            <a:off x="357158" y="2071678"/>
            <a:ext cx="8501122" cy="4524315"/>
          </a:xfrm>
          <a:prstGeom prst="rect">
            <a:avLst/>
          </a:prstGeom>
        </p:spPr>
        <p:txBody>
          <a:bodyPr wrap="square">
            <a:spAutoFit/>
          </a:bodyPr>
          <a:lstStyle/>
          <a:p>
            <a:pPr algn="l">
              <a:lnSpc>
                <a:spcPct val="150000"/>
              </a:lnSpc>
            </a:pPr>
            <a:r>
              <a:rPr lang="fr-FR" dirty="0" smtClean="0"/>
              <a:t>La troisième voie est la scission. </a:t>
            </a:r>
          </a:p>
          <a:p>
            <a:pPr algn="l">
              <a:lnSpc>
                <a:spcPct val="150000"/>
              </a:lnSpc>
            </a:pPr>
            <a:r>
              <a:rPr lang="fr-FR" dirty="0" smtClean="0"/>
              <a:t>Une coupure des </a:t>
            </a:r>
            <a:r>
              <a:rPr lang="fr-FR" dirty="0" err="1" smtClean="0"/>
              <a:t>cétosylamines</a:t>
            </a:r>
            <a:r>
              <a:rPr lang="fr-FR" dirty="0" smtClean="0"/>
              <a:t> et des </a:t>
            </a:r>
            <a:r>
              <a:rPr lang="fr-FR" dirty="0" err="1" smtClean="0"/>
              <a:t>aldosylamines</a:t>
            </a:r>
            <a:r>
              <a:rPr lang="fr-FR" dirty="0" smtClean="0"/>
              <a:t> obtenues peut conduire à la formation de petites molécules carbonylées ou acides, qui, par </a:t>
            </a:r>
            <a:r>
              <a:rPr lang="fr-FR" dirty="0" err="1" smtClean="0"/>
              <a:t>aldolisation</a:t>
            </a:r>
            <a:r>
              <a:rPr lang="fr-FR" dirty="0" smtClean="0"/>
              <a:t>, donneront les polymères et produits odorants caractéristiques de la réaction de Maillard.</a:t>
            </a:r>
          </a:p>
          <a:p>
            <a:pPr algn="l">
              <a:lnSpc>
                <a:spcPct val="150000"/>
              </a:lnSpc>
            </a:pPr>
            <a:r>
              <a:rPr lang="fr-FR" dirty="0" smtClean="0"/>
              <a:t>Les composés obtenus lors des réactions précédentes donnent :</a:t>
            </a:r>
          </a:p>
          <a:p>
            <a:pPr algn="l">
              <a:lnSpc>
                <a:spcPct val="150000"/>
              </a:lnSpc>
            </a:pPr>
            <a:r>
              <a:rPr lang="fr-FR" b="1" dirty="0" smtClean="0">
                <a:solidFill>
                  <a:srgbClr val="0000FF"/>
                </a:solidFill>
              </a:rPr>
              <a:t>par scission : des produits volatils et odorants.</a:t>
            </a:r>
          </a:p>
          <a:p>
            <a:pPr algn="l">
              <a:lnSpc>
                <a:spcPct val="150000"/>
              </a:lnSpc>
            </a:pPr>
            <a:r>
              <a:rPr lang="fr-FR" b="1" dirty="0" smtClean="0">
                <a:solidFill>
                  <a:srgbClr val="0000FF"/>
                </a:solidFill>
              </a:rPr>
              <a:t>par </a:t>
            </a:r>
            <a:r>
              <a:rPr lang="fr-FR" b="1" dirty="0" err="1" smtClean="0">
                <a:solidFill>
                  <a:srgbClr val="0000FF"/>
                </a:solidFill>
              </a:rPr>
              <a:t>aldolisation</a:t>
            </a:r>
            <a:r>
              <a:rPr lang="fr-FR" b="1" dirty="0" smtClean="0">
                <a:solidFill>
                  <a:srgbClr val="0000FF"/>
                </a:solidFill>
              </a:rPr>
              <a:t> : des </a:t>
            </a:r>
            <a:r>
              <a:rPr lang="fr-FR" b="1" dirty="0" err="1" smtClean="0">
                <a:solidFill>
                  <a:srgbClr val="0000FF"/>
                </a:solidFill>
              </a:rPr>
              <a:t>mélanoïdines</a:t>
            </a:r>
            <a:endParaRPr lang="fr-FR" b="1" dirty="0">
              <a:solidFill>
                <a:srgbClr val="0000FF"/>
              </a:solidFill>
            </a:endParaRPr>
          </a:p>
        </p:txBody>
      </p:sp>
    </p:spTree>
  </p:cSld>
  <p:clrMapOvr>
    <a:masterClrMapping/>
  </p:clrMapOvr>
  <p:transition spd="med">
    <p:zoom/>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étapes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5" name="Rectangle 4"/>
          <p:cNvSpPr/>
          <p:nvPr/>
        </p:nvSpPr>
        <p:spPr>
          <a:xfrm>
            <a:off x="0" y="1571612"/>
            <a:ext cx="8929718" cy="954107"/>
          </a:xfrm>
          <a:prstGeom prst="rect">
            <a:avLst/>
          </a:prstGeom>
        </p:spPr>
        <p:txBody>
          <a:bodyPr wrap="square">
            <a:spAutoFit/>
          </a:bodyPr>
          <a:lstStyle/>
          <a:p>
            <a:pPr lvl="0"/>
            <a:r>
              <a:rPr lang="fr-FR" sz="2800" b="1" dirty="0" smtClean="0">
                <a:solidFill>
                  <a:srgbClr val="FF0066"/>
                </a:solidFill>
              </a:rPr>
              <a:t>Etape 3 : Polymérisation des intermédiaires réactionnels</a:t>
            </a:r>
          </a:p>
          <a:p>
            <a:endParaRPr lang="fr-FR" sz="2800" b="1" dirty="0" smtClean="0">
              <a:solidFill>
                <a:srgbClr val="FF0066"/>
              </a:solidFill>
            </a:endParaRPr>
          </a:p>
        </p:txBody>
      </p:sp>
      <p:sp>
        <p:nvSpPr>
          <p:cNvPr id="6" name="Rectangle 5"/>
          <p:cNvSpPr/>
          <p:nvPr/>
        </p:nvSpPr>
        <p:spPr>
          <a:xfrm>
            <a:off x="142876" y="2192246"/>
            <a:ext cx="8929718" cy="2934458"/>
          </a:xfrm>
          <a:prstGeom prst="rect">
            <a:avLst/>
          </a:prstGeom>
        </p:spPr>
        <p:txBody>
          <a:bodyPr wrap="square">
            <a:spAutoFit/>
          </a:bodyPr>
          <a:lstStyle/>
          <a:p>
            <a:pPr algn="l">
              <a:lnSpc>
                <a:spcPct val="200000"/>
              </a:lnSpc>
            </a:pPr>
            <a:r>
              <a:rPr lang="fr-FR" dirty="0" smtClean="0"/>
              <a:t>Il s’agit de polymères bruns, de haut poids moléculaire qui contiennent des furanes et de l’azote et qui peuvent contenir des groupes carbonyle, carboxyle, amine, amide, pyrrole, indole, ester, anhydride, éther, méthyle et/ou hydroxyles </a:t>
            </a:r>
            <a:endParaRPr lang="fr-FR" dirty="0"/>
          </a:p>
        </p:txBody>
      </p:sp>
    </p:spTree>
  </p:cSld>
  <p:clrMapOvr>
    <a:masterClrMapping/>
  </p:clrMapOvr>
  <p:transition spd="med">
    <p:zoom/>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 y="2280492"/>
            <a:ext cx="9144000" cy="2934458"/>
          </a:xfrm>
          <a:prstGeom prst="rect">
            <a:avLst/>
          </a:prstGeom>
        </p:spPr>
        <p:txBody>
          <a:bodyPr wrap="square">
            <a:spAutoFit/>
          </a:bodyPr>
          <a:lstStyle/>
          <a:p>
            <a:pPr algn="l">
              <a:lnSpc>
                <a:spcPct val="200000"/>
              </a:lnSpc>
            </a:pPr>
            <a:r>
              <a:rPr lang="fr-FR" dirty="0" smtClean="0"/>
              <a:t>La température et le temps de réaction, le pH et l’humidité du milieu, la présence de métaux, d’oxygène et d’inhibiteurs ainsi que la nature et la concentration des différents réactifs influencent la vitesse de la réaction de Maillard.</a:t>
            </a:r>
            <a:endParaRPr lang="fr-FR" dirty="0"/>
          </a:p>
        </p:txBody>
      </p:sp>
      <p:sp>
        <p:nvSpPr>
          <p:cNvPr id="5"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conditions</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ransition spd="med">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71414"/>
            <a:ext cx="7772400" cy="1143000"/>
          </a:xfrm>
        </p:spPr>
        <p:txBody>
          <a:bodyPr/>
          <a:lstStyle/>
          <a:p>
            <a:r>
              <a:rPr lang="fr-FR" b="1" dirty="0" smtClean="0">
                <a:solidFill>
                  <a:srgbClr val="FF0000"/>
                </a:solidFill>
              </a:rPr>
              <a:t>Différentes voies d’altération </a:t>
            </a:r>
            <a:endParaRPr lang="fr-FR" b="1" dirty="0">
              <a:solidFill>
                <a:srgbClr val="FF0000"/>
              </a:solidFill>
            </a:endParaRPr>
          </a:p>
        </p:txBody>
      </p:sp>
      <p:sp>
        <p:nvSpPr>
          <p:cNvPr id="3" name="Rectangle 2"/>
          <p:cNvSpPr/>
          <p:nvPr/>
        </p:nvSpPr>
        <p:spPr>
          <a:xfrm>
            <a:off x="214282" y="1643050"/>
            <a:ext cx="8715436" cy="4524315"/>
          </a:xfrm>
          <a:prstGeom prst="rect">
            <a:avLst/>
          </a:prstGeom>
        </p:spPr>
        <p:txBody>
          <a:bodyPr wrap="square">
            <a:spAutoFit/>
          </a:bodyPr>
          <a:lstStyle/>
          <a:p>
            <a:pPr algn="l">
              <a:lnSpc>
                <a:spcPct val="200000"/>
              </a:lnSpc>
            </a:pPr>
            <a:r>
              <a:rPr lang="fr-FR" b="1" dirty="0" smtClean="0">
                <a:solidFill>
                  <a:srgbClr val="009900"/>
                </a:solidFill>
              </a:rPr>
              <a:t>Altérations biochimiques </a:t>
            </a:r>
          </a:p>
          <a:p>
            <a:pPr algn="l">
              <a:lnSpc>
                <a:spcPct val="200000"/>
              </a:lnSpc>
            </a:pPr>
            <a:r>
              <a:rPr lang="fr-FR" dirty="0" smtClean="0"/>
              <a:t>brunissement enzymatique, lyses, destruction des vitamines, de certains nutriments </a:t>
            </a:r>
            <a:br>
              <a:rPr lang="fr-FR" dirty="0" smtClean="0"/>
            </a:br>
            <a:r>
              <a:rPr lang="fr-FR" b="1" dirty="0" smtClean="0">
                <a:solidFill>
                  <a:srgbClr val="009900"/>
                </a:solidFill>
              </a:rPr>
              <a:t>Altérations microbiologiques </a:t>
            </a:r>
          </a:p>
          <a:p>
            <a:pPr algn="l">
              <a:lnSpc>
                <a:spcPct val="200000"/>
              </a:lnSpc>
            </a:pPr>
            <a:r>
              <a:rPr lang="fr-FR" dirty="0" smtClean="0"/>
              <a:t>fermentations, développement des microorganismes pathogènes, production de toxines et enzymes (putréfaction, toxicité). </a:t>
            </a:r>
            <a:endParaRPr lang="fr-FR" dirty="0"/>
          </a:p>
        </p:txBody>
      </p:sp>
    </p:spTree>
  </p:cSld>
  <p:clrMapOvr>
    <a:masterClrMapping/>
  </p:clrMapOvr>
  <p:transition spd="med">
    <p:zoom/>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357298"/>
            <a:ext cx="9144000" cy="5715040"/>
          </a:xfrm>
          <a:ln>
            <a:noFill/>
          </a:ln>
        </p:spPr>
        <p:txBody>
          <a:bodyPr>
            <a:normAutofit/>
          </a:bodyPr>
          <a:lstStyle/>
          <a:p>
            <a:pPr marL="0" indent="0">
              <a:lnSpc>
                <a:spcPct val="200000"/>
              </a:lnSpc>
              <a:buNone/>
            </a:pPr>
            <a:r>
              <a:rPr lang="fr-FR" sz="2400" dirty="0" smtClean="0">
                <a:latin typeface="Times New Roman" pitchFamily="18" charset="0"/>
                <a:cs typeface="Times New Roman" pitchFamily="18" charset="0"/>
              </a:rPr>
              <a:t>Cette </a:t>
            </a:r>
            <a:r>
              <a:rPr lang="fr-FR" sz="2400" dirty="0">
                <a:latin typeface="Times New Roman" pitchFamily="18" charset="0"/>
                <a:cs typeface="Times New Roman" pitchFamily="18" charset="0"/>
              </a:rPr>
              <a:t>réaction a une importance énorme dans la chimie des </a:t>
            </a:r>
            <a:r>
              <a:rPr lang="fr-FR" sz="2400" dirty="0" smtClean="0">
                <a:latin typeface="Times New Roman" pitchFamily="18" charset="0"/>
                <a:cs typeface="Times New Roman" pitchFamily="18" charset="0"/>
              </a:rPr>
              <a:t>aliments, elle </a:t>
            </a:r>
            <a:r>
              <a:rPr lang="fr-FR" sz="2400" dirty="0">
                <a:latin typeface="Times New Roman" pitchFamily="18" charset="0"/>
                <a:cs typeface="Times New Roman" pitchFamily="18" charset="0"/>
              </a:rPr>
              <a:t>est la responsable principale de la production des odeurs, des arômes et des pigments caractéristiques des aliments </a:t>
            </a:r>
            <a:r>
              <a:rPr lang="fr-FR" sz="2400" dirty="0" smtClean="0">
                <a:latin typeface="Times New Roman" pitchFamily="18" charset="0"/>
                <a:cs typeface="Times New Roman" pitchFamily="18" charset="0"/>
              </a:rPr>
              <a:t>cuits.</a:t>
            </a:r>
          </a:p>
          <a:p>
            <a:pPr marL="0" indent="0">
              <a:lnSpc>
                <a:spcPct val="200000"/>
              </a:lnSpc>
              <a:buNone/>
            </a:pPr>
            <a:r>
              <a:rPr lang="fr-FR" sz="2400" dirty="0" smtClean="0">
                <a:latin typeface="Times New Roman" pitchFamily="18" charset="0"/>
                <a:cs typeface="Times New Roman" pitchFamily="18" charset="0"/>
              </a:rPr>
              <a:t>L'apparition </a:t>
            </a:r>
            <a:r>
              <a:rPr lang="fr-FR" sz="2400" dirty="0">
                <a:latin typeface="Times New Roman" pitchFamily="18" charset="0"/>
                <a:cs typeface="Times New Roman" pitchFamily="18" charset="0"/>
              </a:rPr>
              <a:t>d'une couleur brune distincte et d'arômes associés à des aliments rôtis, grillés ou cuits au four est une caractéristique de cette réaction. </a:t>
            </a:r>
            <a:endParaRPr lang="fr-FR" sz="2400" dirty="0" smtClean="0">
              <a:latin typeface="Times New Roman" pitchFamily="18" charset="0"/>
              <a:cs typeface="Times New Roman" pitchFamily="18" charset="0"/>
            </a:endParaRPr>
          </a:p>
          <a:p>
            <a:pPr>
              <a:lnSpc>
                <a:spcPct val="200000"/>
              </a:lnSpc>
              <a:buNone/>
            </a:pPr>
            <a:endParaRPr lang="fr-FR" sz="2400" dirty="0"/>
          </a:p>
        </p:txBody>
      </p:sp>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importance</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ransition spd="med">
    <p:zoom/>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00174"/>
            <a:ext cx="9144000" cy="5715040"/>
          </a:xfrm>
          <a:ln>
            <a:noFill/>
          </a:ln>
        </p:spPr>
        <p:txBody>
          <a:bodyPr>
            <a:normAutofit/>
          </a:bodyPr>
          <a:lstStyle/>
          <a:p>
            <a:pPr marL="0" indent="0">
              <a:lnSpc>
                <a:spcPct val="200000"/>
              </a:lnSpc>
              <a:buNone/>
            </a:pPr>
            <a:r>
              <a:rPr lang="fr-FR" sz="2400" dirty="0" smtClean="0">
                <a:latin typeface="Times New Roman" pitchFamily="18" charset="0"/>
                <a:cs typeface="Times New Roman" pitchFamily="18" charset="0"/>
              </a:rPr>
              <a:t>Elle </a:t>
            </a:r>
            <a:r>
              <a:rPr lang="fr-FR" sz="2400" dirty="0">
                <a:latin typeface="Times New Roman" pitchFamily="18" charset="0"/>
                <a:cs typeface="Times New Roman" pitchFamily="18" charset="0"/>
              </a:rPr>
              <a:t>a pour conséquence le fait que les aliments présentant des goûts ou des arômes peu appétissants lorsqu’ils sont crus peuvent être transformés en produits désirables après avoir subi des traitements thermiques</a:t>
            </a:r>
            <a:r>
              <a:rPr lang="fr-FR" sz="2400" dirty="0" smtClean="0">
                <a:latin typeface="Times New Roman" pitchFamily="18" charset="0"/>
                <a:cs typeface="Times New Roman" pitchFamily="18" charset="0"/>
              </a:rPr>
              <a:t>.</a:t>
            </a:r>
          </a:p>
          <a:p>
            <a:pPr marL="0" indent="0">
              <a:lnSpc>
                <a:spcPct val="200000"/>
              </a:lnSpc>
              <a:buNone/>
            </a:pPr>
            <a:endParaRPr lang="fr-FR" sz="2400" dirty="0">
              <a:latin typeface="Times New Roman" pitchFamily="18" charset="0"/>
              <a:cs typeface="Times New Roman" pitchFamily="18" charset="0"/>
            </a:endParaRPr>
          </a:p>
          <a:p>
            <a:pPr marL="0" indent="0">
              <a:lnSpc>
                <a:spcPct val="200000"/>
              </a:lnSpc>
              <a:buNone/>
            </a:pPr>
            <a:endParaRPr lang="fr-FR" sz="2400" dirty="0">
              <a:latin typeface="Times New Roman" pitchFamily="18" charset="0"/>
              <a:cs typeface="Times New Roman" pitchFamily="18" charset="0"/>
            </a:endParaRPr>
          </a:p>
        </p:txBody>
      </p:sp>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importance</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ransition spd="med">
    <p:zoom/>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31969"/>
            <a:ext cx="8229600" cy="5554683"/>
          </a:xfrm>
          <a:ln>
            <a:noFill/>
          </a:ln>
        </p:spPr>
        <p:txBody>
          <a:bodyPr/>
          <a:lstStyle/>
          <a:p>
            <a:endParaRPr lang="fr-FR" dirty="0"/>
          </a:p>
          <a:p>
            <a:endParaRPr lang="fr-FR" dirty="0"/>
          </a:p>
        </p:txBody>
      </p:sp>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a. Réaction de Maillard : importance</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5" name="Espace réservé du contenu 2"/>
          <p:cNvSpPr txBox="1">
            <a:spLocks/>
          </p:cNvSpPr>
          <p:nvPr/>
        </p:nvSpPr>
        <p:spPr>
          <a:xfrm>
            <a:off x="0" y="1500174"/>
            <a:ext cx="9144000" cy="5715040"/>
          </a:xfrm>
          <a:prstGeom prst="rect">
            <a:avLst/>
          </a:prstGeom>
          <a:ln>
            <a:noFill/>
          </a:ln>
        </p:spPr>
        <p:txBody>
          <a:bodyPr vert="horz">
            <a:normAutofit/>
          </a:bodyPr>
          <a:lstStyle/>
          <a:p>
            <a:pPr marL="0" marR="0" lvl="0" indent="0" algn="l" defTabSz="914400" rtl="0" eaLnBrk="1" fontAlgn="auto" latinLnBrk="0" hangingPunct="1">
              <a:lnSpc>
                <a:spcPct val="250000"/>
              </a:lnSpc>
              <a:spcBef>
                <a:spcPts val="700"/>
              </a:spcBef>
              <a:spcAft>
                <a:spcPts val="0"/>
              </a:spcAft>
              <a:buClr>
                <a:schemeClr val="accent2"/>
              </a:buClr>
              <a:buSzPct val="60000"/>
              <a:buFont typeface="Wingdings"/>
              <a:buNone/>
              <a:tabLst/>
              <a:defRPr/>
            </a:pPr>
            <a:r>
              <a:rPr kumimoji="0" lang="fr-FR" b="0" i="0" u="none" strike="noStrike" kern="1200" cap="none" spc="0" normalizeH="0" baseline="0" noProof="0" dirty="0" smtClean="0">
                <a:ln>
                  <a:noFill/>
                </a:ln>
                <a:solidFill>
                  <a:schemeClr val="tx1"/>
                </a:solidFill>
                <a:effectLst/>
                <a:uLnTx/>
                <a:uFillTx/>
                <a:cs typeface="Times New Roman" pitchFamily="18" charset="0"/>
              </a:rPr>
              <a:t>La </a:t>
            </a:r>
            <a:r>
              <a:rPr kumimoji="0" lang="fr-FR" b="1" i="0" u="none" strike="noStrike" kern="1200" cap="none" spc="0" normalizeH="0" baseline="0" noProof="0" dirty="0" smtClean="0">
                <a:ln>
                  <a:noFill/>
                </a:ln>
                <a:solidFill>
                  <a:schemeClr val="tx1"/>
                </a:solidFill>
                <a:effectLst/>
                <a:uLnTx/>
                <a:uFillTx/>
                <a:cs typeface="Times New Roman" pitchFamily="18" charset="0"/>
              </a:rPr>
              <a:t>réaction de Maillard</a:t>
            </a:r>
            <a:r>
              <a:rPr kumimoji="0" lang="fr-FR" b="0" i="0" u="none" strike="noStrike" kern="1200" cap="none" spc="0" normalizeH="0" baseline="0" noProof="0" dirty="0" smtClean="0">
                <a:ln>
                  <a:noFill/>
                </a:ln>
                <a:solidFill>
                  <a:schemeClr val="tx1"/>
                </a:solidFill>
                <a:effectLst/>
                <a:uLnTx/>
                <a:uFillTx/>
                <a:cs typeface="Times New Roman" pitchFamily="18" charset="0"/>
              </a:rPr>
              <a:t> peut aussi donner naissance à des composés cancérigènes et également réduire la valeur nutritionnelle des aliments en dégradant des acides aminés essentiels et la vitamine C. In vivo, elle intervient dans les processus de dégradation du collagène.</a:t>
            </a:r>
          </a:p>
          <a:p>
            <a:pPr marL="0" marR="0" lvl="0" indent="0" algn="l" defTabSz="914400" rtl="0" eaLnBrk="1" fontAlgn="auto" latinLnBrk="0" hangingPunct="1">
              <a:lnSpc>
                <a:spcPct val="250000"/>
              </a:lnSpc>
              <a:spcBef>
                <a:spcPts val="700"/>
              </a:spcBef>
              <a:spcAft>
                <a:spcPts val="0"/>
              </a:spcAft>
              <a:buClr>
                <a:schemeClr val="accent2"/>
              </a:buClr>
              <a:buSzPct val="60000"/>
              <a:buFont typeface="Wingdings"/>
              <a:buNone/>
              <a:tabLst/>
              <a:defRPr/>
            </a:pPr>
            <a:endParaRPr kumimoji="0" lang="fr-FR" b="0" i="0" u="none" strike="noStrike" kern="1200" cap="none" spc="0" normalizeH="0" baseline="0" noProof="0" dirty="0" smtClean="0">
              <a:ln>
                <a:noFill/>
              </a:ln>
              <a:solidFill>
                <a:schemeClr val="tx1"/>
              </a:solidFill>
              <a:effectLst/>
              <a:uLnTx/>
              <a:uFillTx/>
              <a:cs typeface="Times New Roman" pitchFamily="18" charset="0"/>
            </a:endParaRPr>
          </a:p>
          <a:p>
            <a:pPr marL="0" marR="0" lvl="0" indent="0" algn="l" defTabSz="914400" rtl="0" eaLnBrk="1" fontAlgn="auto" latinLnBrk="0" hangingPunct="1">
              <a:lnSpc>
                <a:spcPct val="250000"/>
              </a:lnSpc>
              <a:spcBef>
                <a:spcPts val="700"/>
              </a:spcBef>
              <a:spcAft>
                <a:spcPts val="0"/>
              </a:spcAft>
              <a:buClr>
                <a:schemeClr val="accent2"/>
              </a:buClr>
              <a:buSzPct val="60000"/>
              <a:buFont typeface="Wingdings"/>
              <a:buNone/>
              <a:tabLst/>
              <a:defRPr/>
            </a:pPr>
            <a:endParaRPr kumimoji="0" lang="fr-FR" b="0" i="0" u="none" strike="noStrike" kern="1200" cap="none" spc="0" normalizeH="0" baseline="0" noProof="0" dirty="0">
              <a:ln>
                <a:noFill/>
              </a:ln>
              <a:solidFill>
                <a:schemeClr val="tx1"/>
              </a:solidFill>
              <a:effectLst/>
              <a:uLnTx/>
              <a:uFillTx/>
              <a:cs typeface="Times New Roman" pitchFamily="18" charset="0"/>
            </a:endParaRPr>
          </a:p>
        </p:txBody>
      </p:sp>
    </p:spTree>
  </p:cSld>
  <p:clrMapOvr>
    <a:masterClrMapping/>
  </p:clrMapOvr>
  <p:transition spd="med">
    <p:zoom/>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00050" y="142852"/>
            <a:ext cx="8648700" cy="990600"/>
          </a:xfrm>
          <a:prstGeom prst="rect">
            <a:avLst/>
          </a:prstGeom>
        </p:spPr>
        <p:txBody>
          <a:bodyPr vert="horz"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b. Réaction de Caramélisation</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5" name="Rectangle 4"/>
          <p:cNvSpPr/>
          <p:nvPr/>
        </p:nvSpPr>
        <p:spPr>
          <a:xfrm>
            <a:off x="214298" y="1428736"/>
            <a:ext cx="8715404" cy="5150449"/>
          </a:xfrm>
          <a:prstGeom prst="rect">
            <a:avLst/>
          </a:prstGeom>
        </p:spPr>
        <p:txBody>
          <a:bodyPr wrap="square">
            <a:spAutoFit/>
          </a:bodyPr>
          <a:lstStyle/>
          <a:p>
            <a:pPr marL="0" indent="0" algn="l">
              <a:lnSpc>
                <a:spcPct val="200000"/>
              </a:lnSpc>
              <a:buClr>
                <a:srgbClr val="FF0066"/>
              </a:buClr>
              <a:buSzPct val="120000"/>
              <a:buFont typeface="Arial" pitchFamily="34" charset="0"/>
              <a:buChar char="•"/>
            </a:pPr>
            <a:r>
              <a:rPr lang="fr-FR" dirty="0" smtClean="0"/>
              <a:t>Se produit lors du chauffage d'un sucre au-delà de son point de fusion (environ 200°C pour le saccharose) en absence de composés azotés.</a:t>
            </a:r>
          </a:p>
          <a:p>
            <a:pPr marL="0" indent="0" algn="l">
              <a:lnSpc>
                <a:spcPct val="200000"/>
              </a:lnSpc>
              <a:buClr>
                <a:srgbClr val="FF0066"/>
              </a:buClr>
              <a:buSzPct val="120000"/>
              <a:buFont typeface="Arial" pitchFamily="34" charset="0"/>
              <a:buChar char="•"/>
            </a:pPr>
            <a:r>
              <a:rPr lang="fr-FR" dirty="0" smtClean="0"/>
              <a:t> La réaction peut être catalysée par l'ajout d'un acide comme l'acide citrique ou l'acide acétique.</a:t>
            </a:r>
          </a:p>
          <a:p>
            <a:pPr marL="0" indent="0" algn="l">
              <a:lnSpc>
                <a:spcPct val="200000"/>
              </a:lnSpc>
              <a:buClr>
                <a:srgbClr val="FF0066"/>
              </a:buClr>
              <a:buSzPct val="120000"/>
              <a:buFont typeface="Arial" pitchFamily="34" charset="0"/>
              <a:buChar char="•"/>
            </a:pPr>
            <a:r>
              <a:rPr lang="fr-FR" dirty="0" smtClean="0"/>
              <a:t> Les produits formés au cours de la réaction confèrent au </a:t>
            </a:r>
            <a:r>
              <a:rPr lang="fr-FR" b="1" dirty="0" smtClean="0"/>
              <a:t>caramel</a:t>
            </a:r>
            <a:r>
              <a:rPr lang="fr-FR" dirty="0" smtClean="0"/>
              <a:t> la couleur, l'arôme et le goût caractéristique du produit.</a:t>
            </a:r>
            <a:endParaRPr lang="fr-FR" dirty="0"/>
          </a:p>
        </p:txBody>
      </p:sp>
    </p:spTree>
  </p:cSld>
  <p:clrMapOvr>
    <a:masterClrMapping/>
  </p:clrMapOvr>
  <p:transition spd="med">
    <p:zo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00050" y="142852"/>
            <a:ext cx="8648700" cy="990600"/>
          </a:xfrm>
          <a:prstGeom prst="rect">
            <a:avLst/>
          </a:prstGeom>
        </p:spPr>
        <p:txBody>
          <a:bodyPr vert="horz" anchor="ct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b. Réaction de Caramélisation : mécanisme</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6" name="Rectangle 5"/>
          <p:cNvSpPr/>
          <p:nvPr/>
        </p:nvSpPr>
        <p:spPr>
          <a:xfrm>
            <a:off x="428596" y="2214554"/>
            <a:ext cx="8501122" cy="2546338"/>
          </a:xfrm>
          <a:prstGeom prst="rect">
            <a:avLst/>
          </a:prstGeom>
        </p:spPr>
        <p:txBody>
          <a:bodyPr wrap="square">
            <a:spAutoFit/>
          </a:bodyPr>
          <a:lstStyle/>
          <a:p>
            <a:pPr algn="l">
              <a:lnSpc>
                <a:spcPct val="200000"/>
              </a:lnSpc>
            </a:pPr>
            <a:r>
              <a:rPr lang="fr-FR" sz="2800" dirty="0" smtClean="0"/>
              <a:t> entraîne la formation d’aldéhydes et de composés dicarbonylés ; il y a alors apparition de composés non colorés ou jaunes qui absorbent fortement dans les U.V.</a:t>
            </a:r>
          </a:p>
        </p:txBody>
      </p:sp>
      <p:sp>
        <p:nvSpPr>
          <p:cNvPr id="7" name="Rectangle 6"/>
          <p:cNvSpPr/>
          <p:nvPr/>
        </p:nvSpPr>
        <p:spPr>
          <a:xfrm>
            <a:off x="1571604" y="1571612"/>
            <a:ext cx="5286396" cy="461665"/>
          </a:xfrm>
          <a:prstGeom prst="rect">
            <a:avLst/>
          </a:prstGeom>
        </p:spPr>
        <p:txBody>
          <a:bodyPr wrap="square">
            <a:spAutoFit/>
          </a:bodyPr>
          <a:lstStyle/>
          <a:p>
            <a:pPr algn="l"/>
            <a:r>
              <a:rPr lang="fr-FR" b="1" dirty="0" smtClean="0">
                <a:solidFill>
                  <a:srgbClr val="FF0066"/>
                </a:solidFill>
              </a:rPr>
              <a:t>1. réactions de dégradation de sucres</a:t>
            </a:r>
          </a:p>
        </p:txBody>
      </p:sp>
    </p:spTree>
  </p:cSld>
  <p:clrMapOvr>
    <a:masterClrMapping/>
  </p:clrMapOvr>
  <p:transition spd="med">
    <p:zoom/>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00050" y="142852"/>
            <a:ext cx="8648700" cy="990600"/>
          </a:xfrm>
          <a:prstGeom prst="rect">
            <a:avLst/>
          </a:prstGeom>
        </p:spPr>
        <p:txBody>
          <a:bodyPr vert="horz" anchor="ct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b. Réaction de Caramélisation : mécanisme</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6" name="Rectangle 5"/>
          <p:cNvSpPr/>
          <p:nvPr/>
        </p:nvSpPr>
        <p:spPr>
          <a:xfrm>
            <a:off x="428596" y="2394418"/>
            <a:ext cx="8501122" cy="2677656"/>
          </a:xfrm>
          <a:prstGeom prst="rect">
            <a:avLst/>
          </a:prstGeom>
        </p:spPr>
        <p:txBody>
          <a:bodyPr wrap="square">
            <a:spAutoFit/>
          </a:bodyPr>
          <a:lstStyle/>
          <a:p>
            <a:pPr algn="l">
              <a:lnSpc>
                <a:spcPct val="200000"/>
              </a:lnSpc>
            </a:pPr>
            <a:r>
              <a:rPr lang="fr-FR" sz="2800" dirty="0" smtClean="0"/>
              <a:t> Aboutit à la formation de produits bruns foncés de masse moléculaire élevée :</a:t>
            </a:r>
          </a:p>
          <a:p>
            <a:pPr algn="l">
              <a:lnSpc>
                <a:spcPct val="200000"/>
              </a:lnSpc>
            </a:pPr>
            <a:r>
              <a:rPr lang="fr-FR" sz="2800" dirty="0" smtClean="0"/>
              <a:t>.</a:t>
            </a:r>
          </a:p>
        </p:txBody>
      </p:sp>
      <p:sp>
        <p:nvSpPr>
          <p:cNvPr id="7" name="Rectangle 6"/>
          <p:cNvSpPr/>
          <p:nvPr/>
        </p:nvSpPr>
        <p:spPr>
          <a:xfrm>
            <a:off x="535753" y="1500174"/>
            <a:ext cx="8072494" cy="738664"/>
          </a:xfrm>
          <a:prstGeom prst="rect">
            <a:avLst/>
          </a:prstGeom>
        </p:spPr>
        <p:txBody>
          <a:bodyPr wrap="square">
            <a:spAutoFit/>
          </a:bodyPr>
          <a:lstStyle/>
          <a:p>
            <a:pPr algn="l">
              <a:lnSpc>
                <a:spcPct val="150000"/>
              </a:lnSpc>
            </a:pPr>
            <a:r>
              <a:rPr lang="fr-FR" sz="2800" b="1" dirty="0" smtClean="0">
                <a:solidFill>
                  <a:srgbClr val="FF0066"/>
                </a:solidFill>
              </a:rPr>
              <a:t>1. réactions de condensation et de polymérisation</a:t>
            </a:r>
          </a:p>
        </p:txBody>
      </p:sp>
    </p:spTree>
  </p:cSld>
  <p:clrMapOvr>
    <a:masterClrMapping/>
  </p:clrMapOvr>
  <p:transition spd="med">
    <p:zo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Dianhydride de fructose (DAF°"/>
          <p:cNvPicPr/>
          <p:nvPr/>
        </p:nvPicPr>
        <p:blipFill>
          <a:blip r:embed="rId2"/>
          <a:srcRect l="28382" r="24787" b="12121"/>
          <a:stretch>
            <a:fillRect/>
          </a:stretch>
        </p:blipFill>
        <p:spPr bwMode="auto">
          <a:xfrm>
            <a:off x="6643702" y="2214554"/>
            <a:ext cx="2143140" cy="3571900"/>
          </a:xfrm>
          <a:prstGeom prst="rect">
            <a:avLst/>
          </a:prstGeom>
          <a:noFill/>
          <a:ln w="9525">
            <a:solidFill>
              <a:schemeClr val="accent1"/>
            </a:solidFill>
            <a:miter lim="800000"/>
            <a:headEnd/>
            <a:tailEnd/>
          </a:ln>
        </p:spPr>
      </p:pic>
      <p:sp>
        <p:nvSpPr>
          <p:cNvPr id="4" name="Titre 1"/>
          <p:cNvSpPr txBox="1">
            <a:spLocks/>
          </p:cNvSpPr>
          <p:nvPr/>
        </p:nvSpPr>
        <p:spPr>
          <a:xfrm>
            <a:off x="400050" y="142852"/>
            <a:ext cx="8648700" cy="990600"/>
          </a:xfrm>
          <a:prstGeom prst="rect">
            <a:avLst/>
          </a:prstGeom>
        </p:spPr>
        <p:txBody>
          <a:bodyPr vert="horz" anchor="ct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b. Réaction de Caramélisation : mécanisme</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
        <p:nvSpPr>
          <p:cNvPr id="7" name="Rectangle 6"/>
          <p:cNvSpPr/>
          <p:nvPr/>
        </p:nvSpPr>
        <p:spPr>
          <a:xfrm>
            <a:off x="535753" y="1500174"/>
            <a:ext cx="8072494" cy="738664"/>
          </a:xfrm>
          <a:prstGeom prst="rect">
            <a:avLst/>
          </a:prstGeom>
        </p:spPr>
        <p:txBody>
          <a:bodyPr wrap="square">
            <a:spAutoFit/>
          </a:bodyPr>
          <a:lstStyle/>
          <a:p>
            <a:pPr algn="l">
              <a:lnSpc>
                <a:spcPct val="150000"/>
              </a:lnSpc>
            </a:pPr>
            <a:r>
              <a:rPr lang="fr-FR" sz="2800" b="1" dirty="0" smtClean="0">
                <a:solidFill>
                  <a:srgbClr val="FF0066"/>
                </a:solidFill>
              </a:rPr>
              <a:t>1. réactions de condensation et de polymérisation</a:t>
            </a:r>
          </a:p>
        </p:txBody>
      </p:sp>
      <p:pic>
        <p:nvPicPr>
          <p:cNvPr id="5" name="Image 4" descr="Réaction caramélisation"/>
          <p:cNvPicPr/>
          <p:nvPr/>
        </p:nvPicPr>
        <p:blipFill>
          <a:blip r:embed="rId3"/>
          <a:srcRect b="17910"/>
          <a:stretch>
            <a:fillRect/>
          </a:stretch>
        </p:blipFill>
        <p:spPr bwMode="auto">
          <a:xfrm>
            <a:off x="71406" y="2643182"/>
            <a:ext cx="6286544" cy="3929090"/>
          </a:xfrm>
          <a:prstGeom prst="rect">
            <a:avLst/>
          </a:prstGeom>
          <a:noFill/>
          <a:ln w="9525">
            <a:noFill/>
            <a:miter lim="800000"/>
            <a:headEnd/>
            <a:tailEnd/>
          </a:ln>
        </p:spPr>
      </p:pic>
      <p:sp>
        <p:nvSpPr>
          <p:cNvPr id="10" name="ZoneTexte 9"/>
          <p:cNvSpPr txBox="1"/>
          <p:nvPr/>
        </p:nvSpPr>
        <p:spPr>
          <a:xfrm>
            <a:off x="6286512" y="5857892"/>
            <a:ext cx="3000396" cy="830997"/>
          </a:xfrm>
          <a:prstGeom prst="rect">
            <a:avLst/>
          </a:prstGeom>
          <a:noFill/>
        </p:spPr>
        <p:txBody>
          <a:bodyPr wrap="square" rtlCol="0">
            <a:spAutoFit/>
          </a:bodyPr>
          <a:lstStyle/>
          <a:p>
            <a:r>
              <a:rPr lang="fr-FR" b="1" dirty="0" err="1" smtClean="0">
                <a:solidFill>
                  <a:srgbClr val="0000FF"/>
                </a:solidFill>
              </a:rPr>
              <a:t>Dianhydrides</a:t>
            </a:r>
            <a:r>
              <a:rPr lang="fr-FR" b="1" dirty="0" smtClean="0">
                <a:solidFill>
                  <a:srgbClr val="0000FF"/>
                </a:solidFill>
              </a:rPr>
              <a:t> de Fructose (DAF)</a:t>
            </a:r>
            <a:endParaRPr lang="fr-FR" b="1" dirty="0">
              <a:solidFill>
                <a:srgbClr val="0000FF"/>
              </a:solidFill>
            </a:endParaRPr>
          </a:p>
        </p:txBody>
      </p:sp>
    </p:spTree>
  </p:cSld>
  <p:clrMapOvr>
    <a:masterClrMapping/>
  </p:clrMapOvr>
  <p:transition spd="med">
    <p:zo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17655"/>
            <a:ext cx="9144000" cy="5840435"/>
          </a:xfrm>
          <a:ln>
            <a:noFill/>
          </a:ln>
        </p:spPr>
        <p:txBody>
          <a:bodyPr>
            <a:normAutofit fontScale="92500"/>
          </a:bodyPr>
          <a:lstStyle/>
          <a:p>
            <a:pPr marL="0" indent="0">
              <a:lnSpc>
                <a:spcPct val="200000"/>
              </a:lnSpc>
              <a:buNone/>
            </a:pP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réaction de caramélisation est utilisée principalement pour la préparation du caramel</a:t>
            </a:r>
            <a:r>
              <a:rPr lang="fr-FR" dirty="0" smtClean="0">
                <a:latin typeface="Times New Roman" pitchFamily="18" charset="0"/>
                <a:cs typeface="Times New Roman" pitchFamily="18" charset="0"/>
              </a:rPr>
              <a:t>.</a:t>
            </a:r>
          </a:p>
          <a:p>
            <a:pPr marL="0" indent="0">
              <a:lnSpc>
                <a:spcPct val="200000"/>
              </a:lnSpc>
              <a:buNone/>
            </a:pP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La préparation du caramel utilise des matières premières simples (sucres alimentaires, eau et parfois une goutte d’acide citrique (citron) ou d’acide acétique (vinaigre). Il peut être préparé par la ménagère pour agrémenter desserts et </a:t>
            </a:r>
            <a:r>
              <a:rPr lang="fr-FR" dirty="0" smtClean="0">
                <a:latin typeface="Times New Roman" pitchFamily="18" charset="0"/>
                <a:cs typeface="Times New Roman" pitchFamily="18" charset="0"/>
              </a:rPr>
              <a:t>pâtisseries. </a:t>
            </a:r>
          </a:p>
          <a:p>
            <a:pPr marL="0" indent="0">
              <a:buNone/>
            </a:pPr>
            <a:endParaRPr lang="fr-FR" dirty="0">
              <a:latin typeface="Times New Roman" pitchFamily="18" charset="0"/>
              <a:cs typeface="Times New Roman" pitchFamily="18" charset="0"/>
            </a:endParaRPr>
          </a:p>
          <a:p>
            <a:pPr>
              <a:buNone/>
            </a:pPr>
            <a:endParaRPr lang="fr-FR" dirty="0">
              <a:latin typeface="Times New Roman" pitchFamily="18" charset="0"/>
              <a:cs typeface="Times New Roman" pitchFamily="18" charset="0"/>
            </a:endParaRPr>
          </a:p>
        </p:txBody>
      </p:sp>
      <p:sp>
        <p:nvSpPr>
          <p:cNvPr id="4" name="Titre 1"/>
          <p:cNvSpPr txBox="1">
            <a:spLocks/>
          </p:cNvSpPr>
          <p:nvPr/>
        </p:nvSpPr>
        <p:spPr>
          <a:xfrm>
            <a:off x="400050" y="142852"/>
            <a:ext cx="8648700" cy="990600"/>
          </a:xfrm>
          <a:prstGeom prst="rect">
            <a:avLst/>
          </a:prstGeom>
        </p:spPr>
        <p:txBody>
          <a:bodyPr vert="horz" anchor="ct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b="1" dirty="0" smtClean="0">
                <a:solidFill>
                  <a:schemeClr val="accent2">
                    <a:lumMod val="75000"/>
                  </a:schemeClr>
                </a:solidFill>
                <a:latin typeface="+mj-lt"/>
                <a:ea typeface="+mj-ea"/>
                <a:cs typeface="+mj-cs"/>
              </a:rPr>
              <a:t>b. Réaction de Caramélisation : application </a:t>
            </a:r>
            <a:endParaRPr kumimoji="0" lang="fr-FR" sz="4400" b="1" i="0"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transition spd="med">
    <p:zoom/>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7650" y="228600"/>
            <a:ext cx="8648700" cy="990600"/>
          </a:xfrm>
        </p:spPr>
        <p:txBody>
          <a:bodyPr>
            <a:normAutofit fontScale="90000"/>
          </a:bodyPr>
          <a:lstStyle/>
          <a:p>
            <a:pPr algn="ctr"/>
            <a:r>
              <a:rPr lang="fr-FR" b="1" dirty="0" smtClean="0">
                <a:solidFill>
                  <a:srgbClr val="0000FF"/>
                </a:solidFill>
              </a:rPr>
              <a:t>2. Oxydation non enzymatique des lipides</a:t>
            </a:r>
            <a:endParaRPr lang="fr-FR" b="1" dirty="0">
              <a:solidFill>
                <a:srgbClr val="0000FF"/>
              </a:solidFill>
            </a:endParaRPr>
          </a:p>
        </p:txBody>
      </p:sp>
      <p:sp>
        <p:nvSpPr>
          <p:cNvPr id="3" name="Rectangle 2"/>
          <p:cNvSpPr/>
          <p:nvPr/>
        </p:nvSpPr>
        <p:spPr>
          <a:xfrm>
            <a:off x="571472" y="1928802"/>
            <a:ext cx="7858180" cy="2342949"/>
          </a:xfrm>
          <a:prstGeom prst="rect">
            <a:avLst/>
          </a:prstGeom>
        </p:spPr>
        <p:txBody>
          <a:bodyPr wrap="square">
            <a:spAutoFit/>
          </a:bodyPr>
          <a:lstStyle/>
          <a:p>
            <a:pPr marL="1233488" indent="-514350" algn="l">
              <a:lnSpc>
                <a:spcPct val="250000"/>
              </a:lnSpc>
              <a:buClr>
                <a:srgbClr val="FF0066"/>
              </a:buClr>
              <a:buSzPct val="120000"/>
              <a:buFont typeface="+mj-lt"/>
              <a:buAutoNum type="alphaLcPeriod"/>
            </a:pPr>
            <a:r>
              <a:rPr lang="fr-FR" sz="3200" b="1" dirty="0" smtClean="0"/>
              <a:t>L’auto-oxydation </a:t>
            </a:r>
          </a:p>
          <a:p>
            <a:pPr marL="1233488" indent="-514350" algn="l">
              <a:lnSpc>
                <a:spcPct val="250000"/>
              </a:lnSpc>
              <a:buClr>
                <a:srgbClr val="FF0066"/>
              </a:buClr>
              <a:buSzPct val="120000"/>
              <a:buFont typeface="+mj-lt"/>
              <a:buAutoNum type="alphaLcPeriod"/>
            </a:pPr>
            <a:r>
              <a:rPr lang="fr-FR" sz="3200" b="1" dirty="0" smtClean="0"/>
              <a:t>La photo-oxydation</a:t>
            </a:r>
          </a:p>
        </p:txBody>
      </p:sp>
    </p:spTree>
  </p:cSld>
  <p:clrMapOvr>
    <a:masterClrMapping/>
  </p:clrMapOvr>
  <p:transition spd="med">
    <p:zoom/>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374779"/>
            <a:ext cx="9144000" cy="5697559"/>
          </a:xfrm>
          <a:ln>
            <a:solidFill>
              <a:schemeClr val="accent1"/>
            </a:solidFill>
          </a:ln>
        </p:spPr>
        <p:txBody>
          <a:bodyPr/>
          <a:lstStyle/>
          <a:p>
            <a:pPr marL="0" indent="0">
              <a:lnSpc>
                <a:spcPct val="200000"/>
              </a:lnSpc>
              <a:buNone/>
            </a:pPr>
            <a:r>
              <a:rPr lang="fr-FR" dirty="0">
                <a:latin typeface="Times New Roman" pitchFamily="18" charset="0"/>
                <a:cs typeface="Times New Roman" pitchFamily="18" charset="0"/>
              </a:rPr>
              <a:t>Les substrats de ces réactions sont principalement les </a:t>
            </a:r>
            <a:r>
              <a:rPr lang="fr-FR" b="1" dirty="0">
                <a:latin typeface="Times New Roman" pitchFamily="18" charset="0"/>
                <a:cs typeface="Times New Roman" pitchFamily="18" charset="0"/>
              </a:rPr>
              <a:t>acides gras insaturés</a:t>
            </a:r>
            <a:r>
              <a:rPr lang="fr-FR" dirty="0" smtClean="0">
                <a:latin typeface="Times New Roman" pitchFamily="18" charset="0"/>
                <a:cs typeface="Times New Roman" pitchFamily="18" charset="0"/>
              </a:rPr>
              <a:t>.</a:t>
            </a:r>
          </a:p>
          <a:p>
            <a:pPr marL="0" indent="0">
              <a:lnSpc>
                <a:spcPct val="200000"/>
              </a:lnSpc>
              <a:buNone/>
            </a:pPr>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acides gras saturés ne s’oxydent qu’à une température supérieure à 60°C, tandis que les acides polyinsaturés s’oxydent même lors de l’entreposage des aliments à l’état congelé.</a:t>
            </a:r>
          </a:p>
          <a:p>
            <a:pPr>
              <a:lnSpc>
                <a:spcPct val="150000"/>
              </a:lnSpc>
              <a:buNone/>
            </a:pPr>
            <a:endParaRPr lang="fr-FR" dirty="0">
              <a:latin typeface="Times New Roman" pitchFamily="18" charset="0"/>
              <a:cs typeface="Times New Roman" pitchFamily="18" charset="0"/>
            </a:endParaRPr>
          </a:p>
        </p:txBody>
      </p:sp>
      <p:sp>
        <p:nvSpPr>
          <p:cNvPr id="5" name="Titre 1"/>
          <p:cNvSpPr>
            <a:spLocks noGrp="1"/>
          </p:cNvSpPr>
          <p:nvPr>
            <p:ph type="title"/>
          </p:nvPr>
        </p:nvSpPr>
        <p:spPr>
          <a:xfrm>
            <a:off x="247650" y="228600"/>
            <a:ext cx="8648700" cy="990600"/>
          </a:xfrm>
        </p:spPr>
        <p:txBody>
          <a:bodyPr>
            <a:normAutofit fontScale="90000"/>
          </a:bodyPr>
          <a:lstStyle/>
          <a:p>
            <a:pPr algn="ctr"/>
            <a:r>
              <a:rPr lang="fr-FR" b="1" dirty="0" smtClean="0">
                <a:solidFill>
                  <a:srgbClr val="0000FF"/>
                </a:solidFill>
              </a:rPr>
              <a:t>2. Oxydation non enzymatique des lipides</a:t>
            </a:r>
            <a:endParaRPr lang="fr-FR" b="1" dirty="0">
              <a:solidFill>
                <a:srgbClr val="0000FF"/>
              </a:solidFill>
            </a:endParaRPr>
          </a:p>
        </p:txBody>
      </p:sp>
    </p:spTree>
  </p:cSld>
  <p:clrMapOvr>
    <a:masterClrMapping/>
  </p:clrMapOvr>
  <p:transition spd="med">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5300" y="228600"/>
            <a:ext cx="8153400" cy="990600"/>
          </a:xfrm>
        </p:spPr>
        <p:txBody>
          <a:bodyPr>
            <a:normAutofit/>
          </a:bodyPr>
          <a:lstStyle/>
          <a:p>
            <a:pPr algn="ctr"/>
            <a:r>
              <a:rPr lang="fr-FR" b="1" dirty="0" smtClean="0">
                <a:solidFill>
                  <a:srgbClr val="0000FF"/>
                </a:solidFill>
              </a:rPr>
              <a:t>Altérations d’origine enzymatique</a:t>
            </a:r>
            <a:endParaRPr lang="fr-FR" b="1" dirty="0">
              <a:solidFill>
                <a:srgbClr val="0000FF"/>
              </a:solidFill>
            </a:endParaRPr>
          </a:p>
        </p:txBody>
      </p:sp>
      <p:sp>
        <p:nvSpPr>
          <p:cNvPr id="3" name="Rectangle 2"/>
          <p:cNvSpPr/>
          <p:nvPr/>
        </p:nvSpPr>
        <p:spPr>
          <a:xfrm>
            <a:off x="571472" y="1928802"/>
            <a:ext cx="6042039" cy="4269887"/>
          </a:xfrm>
          <a:prstGeom prst="rect">
            <a:avLst/>
          </a:prstGeom>
        </p:spPr>
        <p:txBody>
          <a:bodyPr wrap="none">
            <a:spAutoFit/>
          </a:bodyPr>
          <a:lstStyle/>
          <a:p>
            <a:pPr marL="514350" indent="-514350" algn="l">
              <a:lnSpc>
                <a:spcPct val="200000"/>
              </a:lnSpc>
              <a:buClr>
                <a:srgbClr val="FF0066"/>
              </a:buClr>
              <a:buSzPct val="120000"/>
              <a:buFont typeface="+mj-lt"/>
              <a:buAutoNum type="arabicPeriod"/>
            </a:pPr>
            <a:r>
              <a:rPr lang="fr-FR" sz="2800" b="1" dirty="0" smtClean="0"/>
              <a:t>Le brunissement enzymatique</a:t>
            </a:r>
          </a:p>
          <a:p>
            <a:pPr marL="514350" indent="-514350" algn="l">
              <a:lnSpc>
                <a:spcPct val="200000"/>
              </a:lnSpc>
              <a:buClr>
                <a:srgbClr val="FF0066"/>
              </a:buClr>
              <a:buSzPct val="120000"/>
              <a:buFont typeface="+mj-lt"/>
              <a:buAutoNum type="arabicPeriod"/>
            </a:pPr>
            <a:r>
              <a:rPr lang="fr-FR" sz="2800" b="1" dirty="0" smtClean="0"/>
              <a:t>Altérations due aux protéases</a:t>
            </a:r>
          </a:p>
          <a:p>
            <a:pPr marL="514350" indent="-514350" algn="l">
              <a:lnSpc>
                <a:spcPct val="200000"/>
              </a:lnSpc>
              <a:buClr>
                <a:srgbClr val="FF0066"/>
              </a:buClr>
              <a:buSzPct val="120000"/>
              <a:buFont typeface="+mj-lt"/>
              <a:buAutoNum type="arabicPeriod"/>
            </a:pPr>
            <a:r>
              <a:rPr lang="fr-FR" sz="2800" b="1" dirty="0" smtClean="0"/>
              <a:t>Lipolyse</a:t>
            </a:r>
          </a:p>
          <a:p>
            <a:pPr marL="514350" indent="-514350" algn="l">
              <a:lnSpc>
                <a:spcPct val="200000"/>
              </a:lnSpc>
              <a:buClr>
                <a:srgbClr val="FF0066"/>
              </a:buClr>
              <a:buSzPct val="120000"/>
              <a:buFont typeface="+mj-lt"/>
              <a:buAutoNum type="arabicPeriod"/>
            </a:pPr>
            <a:r>
              <a:rPr lang="fr-FR" sz="2800" b="1" dirty="0" smtClean="0"/>
              <a:t>Oxydation enzymatique des lipides</a:t>
            </a:r>
          </a:p>
          <a:p>
            <a:pPr marL="514350" indent="-514350" algn="l">
              <a:lnSpc>
                <a:spcPct val="200000"/>
              </a:lnSpc>
              <a:buClr>
                <a:srgbClr val="FF0066"/>
              </a:buClr>
              <a:buSzPct val="120000"/>
              <a:buFont typeface="+mj-lt"/>
              <a:buAutoNum type="arabicPeriod"/>
            </a:pPr>
            <a:r>
              <a:rPr lang="fr-FR" sz="2800" b="1" dirty="0" smtClean="0"/>
              <a:t>Hydrolyse des glucides</a:t>
            </a:r>
            <a:endParaRPr lang="fr-FR" sz="2800" b="1" dirty="0"/>
          </a:p>
        </p:txBody>
      </p:sp>
    </p:spTree>
  </p:cSld>
  <p:clrMapOvr>
    <a:masterClrMapping/>
  </p:clrMapOvr>
  <p:transition spd="med">
    <p:zoom/>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31903"/>
            <a:ext cx="9144000" cy="5983311"/>
          </a:xfrm>
          <a:ln>
            <a:solidFill>
              <a:schemeClr val="accent1"/>
            </a:solidFill>
          </a:ln>
        </p:spPr>
        <p:txBody>
          <a:bodyPr>
            <a:normAutofit/>
          </a:bodyPr>
          <a:lstStyle/>
          <a:p>
            <a:pPr>
              <a:lnSpc>
                <a:spcPct val="150000"/>
              </a:lnSpc>
              <a:buNone/>
            </a:pPr>
            <a:r>
              <a:rPr lang="fr-FR" dirty="0" smtClean="0">
                <a:solidFill>
                  <a:srgbClr val="FF0000"/>
                </a:solidFill>
                <a:latin typeface="Times New Roman" pitchFamily="18" charset="0"/>
                <a:cs typeface="Times New Roman" pitchFamily="18" charset="0"/>
              </a:rPr>
              <a:t>Facteurs </a:t>
            </a:r>
            <a:r>
              <a:rPr lang="fr-FR" dirty="0">
                <a:solidFill>
                  <a:srgbClr val="FF0000"/>
                </a:solidFill>
                <a:latin typeface="Times New Roman" pitchFamily="18" charset="0"/>
                <a:cs typeface="Times New Roman" pitchFamily="18" charset="0"/>
              </a:rPr>
              <a:t>intrinsèques </a:t>
            </a:r>
            <a:endParaRPr lang="fr-FR" dirty="0" smtClean="0">
              <a:solidFill>
                <a:srgbClr val="FF0000"/>
              </a:solidFill>
              <a:latin typeface="Times New Roman" pitchFamily="18" charset="0"/>
              <a:cs typeface="Times New Roman" pitchFamily="18" charset="0"/>
            </a:endParaRPr>
          </a:p>
          <a:p>
            <a:pPr marL="0" indent="0">
              <a:lnSpc>
                <a:spcPct val="150000"/>
              </a:lnSpc>
              <a:buNone/>
            </a:pP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composition en acides gras des lipides (nombre et position des </a:t>
            </a:r>
            <a:r>
              <a:rPr lang="fr-FR" dirty="0" err="1" smtClean="0">
                <a:latin typeface="Times New Roman" pitchFamily="18" charset="0"/>
                <a:cs typeface="Times New Roman" pitchFamily="18" charset="0"/>
              </a:rPr>
              <a:t>insaturations</a:t>
            </a:r>
            <a:r>
              <a:rPr lang="fr-FR" dirty="0" smtClean="0">
                <a:latin typeface="Times New Roman" pitchFamily="18" charset="0"/>
                <a:cs typeface="Times New Roman" pitchFamily="18" charset="0"/>
              </a:rPr>
              <a:t>), la </a:t>
            </a:r>
            <a:r>
              <a:rPr lang="fr-FR" dirty="0">
                <a:latin typeface="Times New Roman" pitchFamily="18" charset="0"/>
                <a:cs typeface="Times New Roman" pitchFamily="18" charset="0"/>
              </a:rPr>
              <a:t>présence de pro-oxydants (ions métalliques, enzymes, etc.) ou d’antioxydants naturels (tocophérols, caroténoïdes, </a:t>
            </a:r>
            <a:r>
              <a:rPr lang="fr-FR" dirty="0" err="1" smtClean="0">
                <a:latin typeface="Times New Roman" pitchFamily="18" charset="0"/>
                <a:cs typeface="Times New Roman" pitchFamily="18" charset="0"/>
              </a:rPr>
              <a:t>etc</a:t>
            </a:r>
            <a:r>
              <a:rPr lang="fr-FR" dirty="0" smtClean="0">
                <a:latin typeface="Times New Roman" pitchFamily="18" charset="0"/>
                <a:cs typeface="Times New Roman" pitchFamily="18" charset="0"/>
              </a:rPr>
              <a:t>).</a:t>
            </a:r>
          </a:p>
          <a:p>
            <a:pPr marL="0" indent="0">
              <a:lnSpc>
                <a:spcPct val="150000"/>
              </a:lnSpc>
              <a:buNone/>
            </a:pPr>
            <a:r>
              <a:rPr lang="fr-FR" dirty="0" smtClean="0">
                <a:solidFill>
                  <a:srgbClr val="FF0000"/>
                </a:solidFill>
                <a:latin typeface="Times New Roman" pitchFamily="18" charset="0"/>
                <a:cs typeface="Times New Roman" pitchFamily="18" charset="0"/>
              </a:rPr>
              <a:t>des </a:t>
            </a:r>
            <a:r>
              <a:rPr lang="fr-FR" dirty="0">
                <a:solidFill>
                  <a:srgbClr val="FF0000"/>
                </a:solidFill>
                <a:latin typeface="Times New Roman" pitchFamily="18" charset="0"/>
                <a:cs typeface="Times New Roman" pitchFamily="18" charset="0"/>
              </a:rPr>
              <a:t>facteurs externes </a:t>
            </a:r>
            <a:endParaRPr lang="fr-FR" dirty="0" smtClean="0">
              <a:solidFill>
                <a:srgbClr val="FF0000"/>
              </a:solidFill>
              <a:latin typeface="Times New Roman" pitchFamily="18" charset="0"/>
              <a:cs typeface="Times New Roman" pitchFamily="18" charset="0"/>
            </a:endParaRPr>
          </a:p>
          <a:p>
            <a:pPr marL="0" indent="0">
              <a:lnSpc>
                <a:spcPct val="150000"/>
              </a:lnSpc>
              <a:buNone/>
            </a:pP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température, la lumière, la pression partielle en oxygène, l’activité de l’eau, les conditions de </a:t>
            </a:r>
            <a:r>
              <a:rPr lang="fr-FR" dirty="0" smtClean="0">
                <a:latin typeface="Times New Roman" pitchFamily="18" charset="0"/>
                <a:cs typeface="Times New Roman" pitchFamily="18" charset="0"/>
              </a:rPr>
              <a:t>stockage…</a:t>
            </a:r>
            <a:endParaRPr lang="fr-FR" dirty="0"/>
          </a:p>
        </p:txBody>
      </p:sp>
      <p:sp>
        <p:nvSpPr>
          <p:cNvPr id="4" name="Titre 1"/>
          <p:cNvSpPr>
            <a:spLocks noGrp="1"/>
          </p:cNvSpPr>
          <p:nvPr>
            <p:ph type="title"/>
          </p:nvPr>
        </p:nvSpPr>
        <p:spPr>
          <a:xfrm>
            <a:off x="247650" y="228600"/>
            <a:ext cx="8648700" cy="990600"/>
          </a:xfrm>
        </p:spPr>
        <p:txBody>
          <a:bodyPr>
            <a:normAutofit/>
          </a:bodyPr>
          <a:lstStyle/>
          <a:p>
            <a:pPr algn="ctr"/>
            <a:r>
              <a:rPr lang="fr-FR" b="1" dirty="0" smtClean="0">
                <a:solidFill>
                  <a:srgbClr val="FF0000"/>
                </a:solidFill>
              </a:rPr>
              <a:t>Facteurs initiateurs de l’oxydation</a:t>
            </a:r>
            <a:endParaRPr lang="fr-FR" b="1" dirty="0">
              <a:solidFill>
                <a:srgbClr val="FF0000"/>
              </a:solidFill>
            </a:endParaRPr>
          </a:p>
        </p:txBody>
      </p:sp>
    </p:spTree>
  </p:cSld>
  <p:clrMapOvr>
    <a:masterClrMapping/>
  </p:clrMapOvr>
  <p:transition spd="med">
    <p:zoom/>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2886" y="1589093"/>
            <a:ext cx="8901146" cy="5626121"/>
          </a:xfrm>
          <a:ln>
            <a:noFill/>
          </a:ln>
        </p:spPr>
        <p:txBody>
          <a:bodyPr>
            <a:normAutofit/>
          </a:bodyPr>
          <a:lstStyle/>
          <a:p>
            <a:pPr marL="0" indent="0">
              <a:lnSpc>
                <a:spcPct val="150000"/>
              </a:lnSpc>
              <a:buNone/>
            </a:pPr>
            <a:r>
              <a:rPr lang="fr-FR" sz="2800" dirty="0">
                <a:latin typeface="Times New Roman" pitchFamily="18" charset="0"/>
                <a:cs typeface="Times New Roman" pitchFamily="18" charset="0"/>
              </a:rPr>
              <a:t>En fonction des agents initiateurs, on </a:t>
            </a:r>
            <a:r>
              <a:rPr lang="fr-FR" sz="2800" dirty="0" smtClean="0">
                <a:latin typeface="Times New Roman" pitchFamily="18" charset="0"/>
                <a:cs typeface="Times New Roman" pitchFamily="18" charset="0"/>
              </a:rPr>
              <a:t>a :</a:t>
            </a:r>
          </a:p>
          <a:p>
            <a:pPr marL="0" lvl="0" indent="0">
              <a:lnSpc>
                <a:spcPct val="150000"/>
              </a:lnSpc>
              <a:buNone/>
            </a:pPr>
            <a:r>
              <a:rPr lang="fr-FR" sz="2800" b="1" dirty="0" smtClean="0">
                <a:solidFill>
                  <a:srgbClr val="FF0066"/>
                </a:solidFill>
                <a:latin typeface="Times New Roman" pitchFamily="18" charset="0"/>
                <a:cs typeface="Times New Roman" pitchFamily="18" charset="0"/>
              </a:rPr>
              <a:t>L’auto-oxydation </a:t>
            </a:r>
          </a:p>
          <a:p>
            <a:pPr marL="0" lvl="0" indent="0">
              <a:lnSpc>
                <a:spcPct val="150000"/>
              </a:lnSpc>
              <a:buNone/>
            </a:pPr>
            <a:r>
              <a:rPr lang="fr-FR" sz="2800" dirty="0" smtClean="0">
                <a:latin typeface="Times New Roman" pitchFamily="18" charset="0"/>
                <a:cs typeface="Times New Roman" pitchFamily="18" charset="0"/>
              </a:rPr>
              <a:t>catalysée </a:t>
            </a:r>
            <a:r>
              <a:rPr lang="fr-FR" sz="2800" dirty="0">
                <a:latin typeface="Times New Roman" pitchFamily="18" charset="0"/>
                <a:cs typeface="Times New Roman" pitchFamily="18" charset="0"/>
              </a:rPr>
              <a:t>par la température, les ions métalliques et les radicaux libres ;</a:t>
            </a:r>
          </a:p>
          <a:p>
            <a:pPr marL="0" lvl="0" indent="0">
              <a:lnSpc>
                <a:spcPct val="150000"/>
              </a:lnSpc>
              <a:buNone/>
            </a:pPr>
            <a:r>
              <a:rPr lang="fr-FR" sz="2800" b="1" dirty="0" smtClean="0">
                <a:solidFill>
                  <a:srgbClr val="FF0066"/>
                </a:solidFill>
                <a:latin typeface="Times New Roman" pitchFamily="18" charset="0"/>
                <a:cs typeface="Times New Roman" pitchFamily="18" charset="0"/>
              </a:rPr>
              <a:t>La photo-oxydation</a:t>
            </a:r>
          </a:p>
          <a:p>
            <a:pPr marL="0" lvl="0" indent="0">
              <a:lnSpc>
                <a:spcPct val="150000"/>
              </a:lnSpc>
              <a:buNone/>
            </a:pPr>
            <a:r>
              <a:rPr lang="fr-FR" sz="2800" dirty="0" smtClean="0">
                <a:latin typeface="Times New Roman" pitchFamily="18" charset="0"/>
                <a:cs typeface="Times New Roman" pitchFamily="18" charset="0"/>
              </a:rPr>
              <a:t>initiée </a:t>
            </a:r>
            <a:r>
              <a:rPr lang="fr-FR" sz="2800" dirty="0">
                <a:latin typeface="Times New Roman" pitchFamily="18" charset="0"/>
                <a:cs typeface="Times New Roman" pitchFamily="18" charset="0"/>
              </a:rPr>
              <a:t>par la lumière en présence de </a:t>
            </a:r>
            <a:r>
              <a:rPr lang="fr-FR" sz="2800" dirty="0" err="1" smtClean="0">
                <a:latin typeface="Times New Roman" pitchFamily="18" charset="0"/>
                <a:cs typeface="Times New Roman" pitchFamily="18" charset="0"/>
              </a:rPr>
              <a:t>photosensibilisateurs</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p:txBody>
      </p:sp>
      <p:sp>
        <p:nvSpPr>
          <p:cNvPr id="4" name="Titre 1"/>
          <p:cNvSpPr>
            <a:spLocks noGrp="1"/>
          </p:cNvSpPr>
          <p:nvPr>
            <p:ph type="title"/>
          </p:nvPr>
        </p:nvSpPr>
        <p:spPr>
          <a:xfrm>
            <a:off x="247650" y="228600"/>
            <a:ext cx="8648700" cy="990600"/>
          </a:xfrm>
        </p:spPr>
        <p:txBody>
          <a:bodyPr>
            <a:normAutofit fontScale="90000"/>
          </a:bodyPr>
          <a:lstStyle/>
          <a:p>
            <a:pPr algn="ctr"/>
            <a:r>
              <a:rPr lang="fr-FR" b="1" dirty="0" smtClean="0">
                <a:solidFill>
                  <a:srgbClr val="0000FF"/>
                </a:solidFill>
              </a:rPr>
              <a:t>2. Oxydation non enzymatique des lipides</a:t>
            </a:r>
            <a:endParaRPr lang="fr-FR" b="1" dirty="0">
              <a:solidFill>
                <a:srgbClr val="0000FF"/>
              </a:solidFill>
            </a:endParaRPr>
          </a:p>
        </p:txBody>
      </p:sp>
    </p:spTree>
  </p:cSld>
  <p:clrMapOvr>
    <a:masterClrMapping/>
  </p:clrMapOvr>
  <p:transition spd="med">
    <p:zoom/>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89093"/>
            <a:ext cx="9144000" cy="5483245"/>
          </a:xfrm>
          <a:ln>
            <a:noFill/>
          </a:ln>
        </p:spPr>
        <p:txBody>
          <a:bodyPr>
            <a:normAutofit lnSpcReduction="10000"/>
          </a:bodyPr>
          <a:lstStyle/>
          <a:p>
            <a:pPr>
              <a:lnSpc>
                <a:spcPct val="150000"/>
              </a:lnSpc>
              <a:buNone/>
            </a:pPr>
            <a:r>
              <a:rPr lang="fr-FR" dirty="0">
                <a:latin typeface="Times New Roman" pitchFamily="18" charset="0"/>
                <a:cs typeface="Times New Roman" pitchFamily="18" charset="0"/>
              </a:rPr>
              <a:t>Les principaux </a:t>
            </a:r>
            <a:r>
              <a:rPr lang="fr-FR" b="1" dirty="0">
                <a:latin typeface="Times New Roman" pitchFamily="18" charset="0"/>
                <a:cs typeface="Times New Roman" pitchFamily="18" charset="0"/>
              </a:rPr>
              <a:t>problèmes </a:t>
            </a:r>
            <a:endParaRPr lang="fr-FR" b="1" dirty="0" smtClean="0">
              <a:latin typeface="Times New Roman" pitchFamily="18" charset="0"/>
              <a:cs typeface="Times New Roman" pitchFamily="18" charset="0"/>
            </a:endParaRPr>
          </a:p>
          <a:p>
            <a:pPr marL="0" indent="0">
              <a:lnSpc>
                <a:spcPct val="150000"/>
              </a:lnSpc>
              <a:buNone/>
            </a:pPr>
            <a:r>
              <a:rPr lang="fr-FR" dirty="0" smtClean="0">
                <a:latin typeface="Times New Roman" pitchFamily="18" charset="0"/>
                <a:cs typeface="Times New Roman" pitchFamily="18" charset="0"/>
              </a:rPr>
              <a:t>- La </a:t>
            </a:r>
            <a:r>
              <a:rPr lang="fr-FR" dirty="0">
                <a:latin typeface="Times New Roman" pitchFamily="18" charset="0"/>
                <a:cs typeface="Times New Roman" pitchFamily="18" charset="0"/>
              </a:rPr>
              <a:t>dégradation des propriétés biochimiques, organoleptiques (formation de composés volatils d’odeur désagréable : rancissement) et nutritionnelles (par interaction des produits d'oxydation avec les acides aminés) de l’aliment</a:t>
            </a:r>
            <a:r>
              <a:rPr lang="fr-FR" dirty="0" smtClean="0">
                <a:latin typeface="Times New Roman" pitchFamily="18" charset="0"/>
                <a:cs typeface="Times New Roman" pitchFamily="18" charset="0"/>
              </a:rPr>
              <a:t>.</a:t>
            </a:r>
          </a:p>
          <a:p>
            <a:pPr marL="0" indent="0">
              <a:lnSpc>
                <a:spcPct val="150000"/>
              </a:lnSpc>
              <a:buNone/>
            </a:pPr>
            <a:r>
              <a:rPr lang="fr-FR" dirty="0" smtClean="0">
                <a:latin typeface="Times New Roman" pitchFamily="18" charset="0"/>
                <a:cs typeface="Times New Roman" pitchFamily="18" charset="0"/>
              </a:rPr>
              <a:t> - L'</a:t>
            </a:r>
            <a:r>
              <a:rPr lang="fr-FR" b="1" dirty="0" smtClean="0">
                <a:latin typeface="Times New Roman" pitchFamily="18" charset="0"/>
                <a:cs typeface="Times New Roman" pitchFamily="18" charset="0"/>
              </a:rPr>
              <a:t>oxydation </a:t>
            </a:r>
            <a:r>
              <a:rPr lang="fr-FR" b="1" dirty="0">
                <a:latin typeface="Times New Roman" pitchFamily="18" charset="0"/>
                <a:cs typeface="Times New Roman" pitchFamily="18" charset="0"/>
              </a:rPr>
              <a:t>des lipides</a:t>
            </a:r>
            <a:r>
              <a:rPr lang="fr-FR" dirty="0">
                <a:latin typeface="Times New Roman" pitchFamily="18" charset="0"/>
                <a:cs typeface="Times New Roman" pitchFamily="18" charset="0"/>
              </a:rPr>
              <a:t> conduit également à la formation des </a:t>
            </a:r>
            <a:r>
              <a:rPr lang="fr-FR" b="1" dirty="0">
                <a:latin typeface="Times New Roman" pitchFamily="18" charset="0"/>
                <a:cs typeface="Times New Roman" pitchFamily="18" charset="0"/>
              </a:rPr>
              <a:t>peroxydes</a:t>
            </a:r>
            <a:r>
              <a:rPr lang="fr-FR" dirty="0">
                <a:latin typeface="Times New Roman" pitchFamily="18" charset="0"/>
                <a:cs typeface="Times New Roman" pitchFamily="18" charset="0"/>
              </a:rPr>
              <a:t> qui sont des molécules cancérigènes.</a:t>
            </a:r>
          </a:p>
          <a:p>
            <a:pPr>
              <a:lnSpc>
                <a:spcPct val="150000"/>
              </a:lnSpc>
              <a:buNone/>
            </a:pPr>
            <a:endParaRPr lang="fr-FR" dirty="0">
              <a:latin typeface="Times New Roman" pitchFamily="18" charset="0"/>
              <a:cs typeface="Times New Roman" pitchFamily="18" charset="0"/>
            </a:endParaRPr>
          </a:p>
        </p:txBody>
      </p:sp>
      <p:sp>
        <p:nvSpPr>
          <p:cNvPr id="4" name="Titre 1"/>
          <p:cNvSpPr>
            <a:spLocks noGrp="1"/>
          </p:cNvSpPr>
          <p:nvPr>
            <p:ph type="title"/>
          </p:nvPr>
        </p:nvSpPr>
        <p:spPr>
          <a:xfrm>
            <a:off x="247650" y="228600"/>
            <a:ext cx="8648700" cy="990600"/>
          </a:xfrm>
        </p:spPr>
        <p:txBody>
          <a:bodyPr>
            <a:normAutofit fontScale="90000"/>
          </a:bodyPr>
          <a:lstStyle/>
          <a:p>
            <a:pPr algn="ctr"/>
            <a:r>
              <a:rPr lang="fr-FR" b="1" dirty="0" smtClean="0">
                <a:solidFill>
                  <a:srgbClr val="0000FF"/>
                </a:solidFill>
              </a:rPr>
              <a:t>2. Oxydation non enzymatique des lipides</a:t>
            </a:r>
            <a:endParaRPr lang="fr-FR" b="1" dirty="0">
              <a:solidFill>
                <a:srgbClr val="0000FF"/>
              </a:solidFill>
            </a:endParaRPr>
          </a:p>
        </p:txBody>
      </p:sp>
    </p:spTree>
  </p:cSld>
  <p:clrMapOvr>
    <a:masterClrMapping/>
  </p:clrMapOvr>
  <p:transition spd="med">
    <p:zoom/>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247650" y="228600"/>
            <a:ext cx="8648700" cy="990600"/>
          </a:xfrm>
        </p:spPr>
        <p:txBody>
          <a:bodyPr>
            <a:normAutofit/>
          </a:bodyPr>
          <a:lstStyle/>
          <a:p>
            <a:pPr algn="ctr"/>
            <a:r>
              <a:rPr lang="fr-FR" b="1" dirty="0" smtClean="0">
                <a:solidFill>
                  <a:schemeClr val="bg2">
                    <a:lumMod val="50000"/>
                  </a:schemeClr>
                </a:solidFill>
              </a:rPr>
              <a:t>a. L’auto-oxydation </a:t>
            </a:r>
            <a:endParaRPr lang="fr-FR" b="1" dirty="0">
              <a:solidFill>
                <a:schemeClr val="bg2">
                  <a:lumMod val="50000"/>
                </a:schemeClr>
              </a:solidFill>
            </a:endParaRPr>
          </a:p>
        </p:txBody>
      </p:sp>
      <p:sp>
        <p:nvSpPr>
          <p:cNvPr id="4" name="ZoneTexte 3"/>
          <p:cNvSpPr txBox="1"/>
          <p:nvPr/>
        </p:nvSpPr>
        <p:spPr>
          <a:xfrm>
            <a:off x="0" y="1500174"/>
            <a:ext cx="9144000" cy="5909310"/>
          </a:xfrm>
          <a:prstGeom prst="rect">
            <a:avLst/>
          </a:prstGeom>
          <a:noFill/>
        </p:spPr>
        <p:txBody>
          <a:bodyPr wrap="square" rtlCol="0">
            <a:spAutoFit/>
          </a:bodyPr>
          <a:lstStyle/>
          <a:p>
            <a:pPr algn="l">
              <a:lnSpc>
                <a:spcPct val="150000"/>
              </a:lnSpc>
            </a:pPr>
            <a:r>
              <a:rPr lang="fr-FR" sz="2800" dirty="0" smtClean="0"/>
              <a:t>Il s’agit d’un enchainement de réactions radiculaires se déroulant en 3 étapes : </a:t>
            </a:r>
          </a:p>
          <a:p>
            <a:pPr algn="l">
              <a:lnSpc>
                <a:spcPct val="150000"/>
              </a:lnSpc>
            </a:pPr>
            <a:r>
              <a:rPr lang="fr-FR" sz="2800" b="1" dirty="0" smtClean="0">
                <a:solidFill>
                  <a:srgbClr val="009900"/>
                </a:solidFill>
              </a:rPr>
              <a:t>Initiation </a:t>
            </a:r>
            <a:r>
              <a:rPr lang="fr-FR" sz="2800" dirty="0" smtClean="0">
                <a:solidFill>
                  <a:srgbClr val="009900"/>
                </a:solidFill>
              </a:rPr>
              <a:t>: </a:t>
            </a:r>
            <a:r>
              <a:rPr lang="fr-FR" sz="2800" dirty="0" smtClean="0"/>
              <a:t>produit un radical libre par élimination d’un hydrogène de l’acide gras.</a:t>
            </a:r>
          </a:p>
          <a:p>
            <a:pPr algn="l">
              <a:lnSpc>
                <a:spcPct val="150000"/>
              </a:lnSpc>
            </a:pPr>
            <a:r>
              <a:rPr lang="fr-FR" sz="2800" b="1" dirty="0" smtClean="0">
                <a:solidFill>
                  <a:srgbClr val="009900"/>
                </a:solidFill>
              </a:rPr>
              <a:t>Propagation </a:t>
            </a:r>
            <a:r>
              <a:rPr lang="fr-FR" sz="2800" dirty="0" smtClean="0">
                <a:solidFill>
                  <a:srgbClr val="009900"/>
                </a:solidFill>
              </a:rPr>
              <a:t>: </a:t>
            </a:r>
            <a:r>
              <a:rPr lang="fr-FR" sz="2800" dirty="0" smtClean="0"/>
              <a:t>les réactions s’enchainent pour produire plusieurs radicaux libres.</a:t>
            </a:r>
          </a:p>
          <a:p>
            <a:pPr algn="l">
              <a:lnSpc>
                <a:spcPct val="150000"/>
              </a:lnSpc>
            </a:pPr>
            <a:r>
              <a:rPr lang="fr-FR" sz="2800" b="1" dirty="0" smtClean="0">
                <a:solidFill>
                  <a:srgbClr val="009900"/>
                </a:solidFill>
              </a:rPr>
              <a:t>Terminaison :</a:t>
            </a:r>
            <a:r>
              <a:rPr lang="fr-FR" sz="2800" b="1" dirty="0" smtClean="0">
                <a:solidFill>
                  <a:srgbClr val="FF0066"/>
                </a:solidFill>
              </a:rPr>
              <a:t> </a:t>
            </a:r>
            <a:r>
              <a:rPr lang="fr-FR" sz="2800" dirty="0" smtClean="0"/>
              <a:t>les radicaux se combinent pour former des composés non radiculaires.</a:t>
            </a:r>
          </a:p>
          <a:p>
            <a:pPr algn="l">
              <a:lnSpc>
                <a:spcPct val="150000"/>
              </a:lnSpc>
            </a:pPr>
            <a:endParaRPr lang="fr-FR" sz="2800" dirty="0"/>
          </a:p>
        </p:txBody>
      </p:sp>
    </p:spTree>
  </p:cSld>
  <p:clrMapOvr>
    <a:masterClrMapping/>
  </p:clrMapOvr>
  <p:transition spd="med">
    <p:zoom/>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17655"/>
            <a:ext cx="9144000" cy="5768997"/>
          </a:xfrm>
          <a:ln>
            <a:noFill/>
          </a:ln>
        </p:spPr>
        <p:txBody>
          <a:bodyPr/>
          <a:lstStyle/>
          <a:p>
            <a:pPr lvl="0" algn="ctr">
              <a:buNone/>
            </a:pPr>
            <a:r>
              <a:rPr lang="fr-FR" b="1" dirty="0">
                <a:solidFill>
                  <a:srgbClr val="009900"/>
                </a:solidFill>
              </a:rPr>
              <a:t>Initiation </a:t>
            </a:r>
            <a:endParaRPr lang="fr-FR" b="1" dirty="0" smtClean="0">
              <a:solidFill>
                <a:srgbClr val="009900"/>
              </a:solidFill>
            </a:endParaRPr>
          </a:p>
          <a:p>
            <a:pPr marL="0" lvl="0" indent="0">
              <a:lnSpc>
                <a:spcPct val="150000"/>
              </a:lnSpc>
              <a:buNone/>
            </a:pPr>
            <a:r>
              <a:rPr lang="fr-FR" dirty="0" smtClean="0"/>
              <a:t>En </a:t>
            </a:r>
            <a:r>
              <a:rPr lang="fr-FR" dirty="0"/>
              <a:t>présence d’un initiateur (I), les lipides insaturés (RH) perdent un proton (H°) pour former un radical libre de lipide (R°). L’arrachement du proton est facilité tant par la chaleur (agitation moléculaire) que par les rayonnements ou les catalyseurs (métaux tels que Cu, Fe, Co, Mn, Ni…).</a:t>
            </a:r>
          </a:p>
          <a:p>
            <a:pPr>
              <a:buNone/>
            </a:pPr>
            <a:endParaRPr lang="fr-FR" dirty="0"/>
          </a:p>
        </p:txBody>
      </p:sp>
      <p:pic>
        <p:nvPicPr>
          <p:cNvPr id="4" name="Image 3" descr="Oxydation des lipides : Phase d'initiation"/>
          <p:cNvPicPr/>
          <p:nvPr/>
        </p:nvPicPr>
        <p:blipFill>
          <a:blip r:embed="rId2"/>
          <a:srcRect b="35294"/>
          <a:stretch>
            <a:fillRect/>
          </a:stretch>
        </p:blipFill>
        <p:spPr bwMode="auto">
          <a:xfrm>
            <a:off x="1750199" y="5715016"/>
            <a:ext cx="5643602" cy="785818"/>
          </a:xfrm>
          <a:prstGeom prst="rect">
            <a:avLst/>
          </a:prstGeom>
          <a:noFill/>
          <a:ln w="9525">
            <a:solidFill>
              <a:schemeClr val="accent1"/>
            </a:solidFill>
            <a:miter lim="800000"/>
            <a:headEnd/>
            <a:tailEnd/>
          </a:ln>
        </p:spPr>
      </p:pic>
      <p:sp>
        <p:nvSpPr>
          <p:cNvPr id="5" name="Titre 1"/>
          <p:cNvSpPr>
            <a:spLocks noGrp="1"/>
          </p:cNvSpPr>
          <p:nvPr>
            <p:ph type="title"/>
          </p:nvPr>
        </p:nvSpPr>
        <p:spPr>
          <a:xfrm>
            <a:off x="247650" y="228600"/>
            <a:ext cx="8648700" cy="990600"/>
          </a:xfrm>
        </p:spPr>
        <p:txBody>
          <a:bodyPr>
            <a:normAutofit/>
          </a:bodyPr>
          <a:lstStyle/>
          <a:p>
            <a:pPr algn="ctr"/>
            <a:r>
              <a:rPr lang="fr-FR" b="1" dirty="0" smtClean="0">
                <a:solidFill>
                  <a:schemeClr val="bg2">
                    <a:lumMod val="50000"/>
                  </a:schemeClr>
                </a:solidFill>
              </a:rPr>
              <a:t>a. L’auto-oxydation </a:t>
            </a:r>
            <a:endParaRPr lang="fr-FR" b="1" dirty="0">
              <a:solidFill>
                <a:schemeClr val="bg2">
                  <a:lumMod val="50000"/>
                </a:schemeClr>
              </a:solidFill>
            </a:endParaRPr>
          </a:p>
        </p:txBody>
      </p:sp>
    </p:spTree>
  </p:cSld>
  <p:clrMapOvr>
    <a:masterClrMapping/>
  </p:clrMapOvr>
  <p:transition spd="med">
    <p:zoom/>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46217"/>
            <a:ext cx="9144000" cy="5697559"/>
          </a:xfrm>
          <a:ln>
            <a:noFill/>
          </a:ln>
        </p:spPr>
        <p:txBody>
          <a:bodyPr/>
          <a:lstStyle/>
          <a:p>
            <a:pPr lvl="0" algn="ctr">
              <a:lnSpc>
                <a:spcPct val="150000"/>
              </a:lnSpc>
              <a:buNone/>
            </a:pPr>
            <a:r>
              <a:rPr lang="fr-FR" b="1" dirty="0" smtClean="0">
                <a:solidFill>
                  <a:srgbClr val="009900"/>
                </a:solidFill>
              </a:rPr>
              <a:t>Propagation</a:t>
            </a:r>
          </a:p>
          <a:p>
            <a:pPr marL="0" lvl="0" indent="0">
              <a:lnSpc>
                <a:spcPct val="150000"/>
              </a:lnSpc>
              <a:buNone/>
            </a:pPr>
            <a:r>
              <a:rPr lang="fr-FR" dirty="0" smtClean="0"/>
              <a:t>Les </a:t>
            </a:r>
            <a:r>
              <a:rPr lang="fr-FR" dirty="0"/>
              <a:t>radicaux libres formés (R°) fixent l’oxygène moléculaire et forment des radicaux libres peroxydes instables (ROO°) qui peuvent réagir avec une nouvelle molécule d’acide gras (RH) pour former des </a:t>
            </a:r>
            <a:r>
              <a:rPr lang="fr-FR" dirty="0" err="1"/>
              <a:t>hydroperoxydes</a:t>
            </a:r>
            <a:r>
              <a:rPr lang="fr-FR" dirty="0"/>
              <a:t> (ROOH).</a:t>
            </a:r>
          </a:p>
          <a:p>
            <a:endParaRPr lang="fr-FR" dirty="0"/>
          </a:p>
        </p:txBody>
      </p:sp>
      <p:pic>
        <p:nvPicPr>
          <p:cNvPr id="4" name="Image 3" descr="Phase de propagation"/>
          <p:cNvPicPr/>
          <p:nvPr/>
        </p:nvPicPr>
        <p:blipFill>
          <a:blip r:embed="rId2"/>
          <a:srcRect b="20000"/>
          <a:stretch>
            <a:fillRect/>
          </a:stretch>
        </p:blipFill>
        <p:spPr bwMode="auto">
          <a:xfrm>
            <a:off x="1321571" y="5214950"/>
            <a:ext cx="6500858" cy="1428760"/>
          </a:xfrm>
          <a:prstGeom prst="rect">
            <a:avLst/>
          </a:prstGeom>
          <a:noFill/>
          <a:ln w="9525">
            <a:solidFill>
              <a:schemeClr val="accent1"/>
            </a:solidFill>
            <a:miter lim="800000"/>
            <a:headEnd/>
            <a:tailEnd/>
          </a:ln>
        </p:spPr>
      </p:pic>
      <p:sp>
        <p:nvSpPr>
          <p:cNvPr id="5" name="Titre 1"/>
          <p:cNvSpPr>
            <a:spLocks noGrp="1"/>
          </p:cNvSpPr>
          <p:nvPr>
            <p:ph type="title"/>
          </p:nvPr>
        </p:nvSpPr>
        <p:spPr>
          <a:xfrm>
            <a:off x="247650" y="228600"/>
            <a:ext cx="8648700" cy="990600"/>
          </a:xfrm>
        </p:spPr>
        <p:txBody>
          <a:bodyPr>
            <a:normAutofit/>
          </a:bodyPr>
          <a:lstStyle/>
          <a:p>
            <a:pPr algn="ctr"/>
            <a:r>
              <a:rPr lang="fr-FR" b="1" dirty="0" smtClean="0">
                <a:solidFill>
                  <a:schemeClr val="bg2">
                    <a:lumMod val="50000"/>
                  </a:schemeClr>
                </a:solidFill>
              </a:rPr>
              <a:t>a. L’auto-oxydation </a:t>
            </a:r>
            <a:endParaRPr lang="fr-FR" b="1" dirty="0">
              <a:solidFill>
                <a:schemeClr val="bg2">
                  <a:lumMod val="50000"/>
                </a:schemeClr>
              </a:solidFill>
            </a:endParaRPr>
          </a:p>
        </p:txBody>
      </p:sp>
    </p:spTree>
  </p:cSld>
  <p:clrMapOvr>
    <a:masterClrMapping/>
  </p:clrMapOvr>
  <p:transition spd="med">
    <p:zoom/>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60531"/>
            <a:ext cx="9144000" cy="5768997"/>
          </a:xfrm>
          <a:ln>
            <a:noFill/>
          </a:ln>
        </p:spPr>
        <p:txBody>
          <a:bodyPr/>
          <a:lstStyle/>
          <a:p>
            <a:pPr lvl="0" algn="ctr">
              <a:lnSpc>
                <a:spcPct val="150000"/>
              </a:lnSpc>
              <a:buNone/>
            </a:pPr>
            <a:r>
              <a:rPr lang="fr-FR" sz="2800" b="1" dirty="0">
                <a:solidFill>
                  <a:srgbClr val="009900"/>
                </a:solidFill>
                <a:latin typeface="Times New Roman" pitchFamily="18" charset="0"/>
                <a:cs typeface="Times New Roman" pitchFamily="18" charset="0"/>
              </a:rPr>
              <a:t>Terminaison </a:t>
            </a:r>
            <a:endParaRPr lang="fr-FR" sz="2800" b="1" dirty="0" smtClean="0">
              <a:solidFill>
                <a:srgbClr val="009900"/>
              </a:solidFill>
              <a:latin typeface="Times New Roman" pitchFamily="18" charset="0"/>
              <a:cs typeface="Times New Roman" pitchFamily="18" charset="0"/>
            </a:endParaRPr>
          </a:p>
          <a:p>
            <a:pPr marL="0" lvl="0" indent="0">
              <a:lnSpc>
                <a:spcPct val="150000"/>
              </a:lnSpc>
              <a:buNone/>
            </a:pPr>
            <a:r>
              <a:rPr lang="fr-FR" sz="2800" dirty="0" smtClean="0">
                <a:latin typeface="Times New Roman" pitchFamily="18" charset="0"/>
                <a:cs typeface="Times New Roman" pitchFamily="18" charset="0"/>
              </a:rPr>
              <a:t>Les radicaux </a:t>
            </a:r>
            <a:r>
              <a:rPr lang="fr-FR" sz="2800" dirty="0">
                <a:latin typeface="Times New Roman" pitchFamily="18" charset="0"/>
                <a:cs typeface="Times New Roman" pitchFamily="18" charset="0"/>
              </a:rPr>
              <a:t>formés réagissent entre eux </a:t>
            </a:r>
            <a:r>
              <a:rPr lang="fr-FR" sz="2800" dirty="0" smtClean="0">
                <a:latin typeface="Times New Roman" pitchFamily="18" charset="0"/>
                <a:cs typeface="Times New Roman" pitchFamily="18" charset="0"/>
              </a:rPr>
              <a:t>pour </a:t>
            </a:r>
            <a:r>
              <a:rPr lang="fr-FR" sz="2800" dirty="0">
                <a:latin typeface="Times New Roman" pitchFamily="18" charset="0"/>
                <a:cs typeface="Times New Roman" pitchFamily="18" charset="0"/>
              </a:rPr>
              <a:t>conduire à un produit qui n’est pas un radical libre.</a:t>
            </a:r>
          </a:p>
          <a:p>
            <a:pPr>
              <a:buNone/>
            </a:pPr>
            <a:endParaRPr lang="fr-FR" dirty="0"/>
          </a:p>
        </p:txBody>
      </p:sp>
      <p:pic>
        <p:nvPicPr>
          <p:cNvPr id="4" name="Image 3" descr="phase de terminaison"/>
          <p:cNvPicPr/>
          <p:nvPr/>
        </p:nvPicPr>
        <p:blipFill>
          <a:blip r:embed="rId2"/>
          <a:srcRect b="23762"/>
          <a:stretch>
            <a:fillRect/>
          </a:stretch>
        </p:blipFill>
        <p:spPr bwMode="auto">
          <a:xfrm>
            <a:off x="1964513" y="4167196"/>
            <a:ext cx="5214974" cy="1833572"/>
          </a:xfrm>
          <a:prstGeom prst="rect">
            <a:avLst/>
          </a:prstGeom>
          <a:noFill/>
          <a:ln w="9525">
            <a:solidFill>
              <a:schemeClr val="accent1"/>
            </a:solidFill>
            <a:miter lim="800000"/>
            <a:headEnd/>
            <a:tailEnd/>
          </a:ln>
        </p:spPr>
      </p:pic>
      <p:sp>
        <p:nvSpPr>
          <p:cNvPr id="5" name="Titre 1"/>
          <p:cNvSpPr>
            <a:spLocks noGrp="1"/>
          </p:cNvSpPr>
          <p:nvPr>
            <p:ph type="title"/>
          </p:nvPr>
        </p:nvSpPr>
        <p:spPr>
          <a:xfrm>
            <a:off x="247650" y="228600"/>
            <a:ext cx="8648700" cy="990600"/>
          </a:xfrm>
        </p:spPr>
        <p:txBody>
          <a:bodyPr>
            <a:normAutofit/>
          </a:bodyPr>
          <a:lstStyle/>
          <a:p>
            <a:pPr algn="ctr"/>
            <a:r>
              <a:rPr lang="fr-FR" b="1" dirty="0" smtClean="0">
                <a:solidFill>
                  <a:schemeClr val="bg2">
                    <a:lumMod val="50000"/>
                  </a:schemeClr>
                </a:solidFill>
              </a:rPr>
              <a:t>a. L’auto-oxydation </a:t>
            </a:r>
            <a:endParaRPr lang="fr-FR" b="1" dirty="0">
              <a:solidFill>
                <a:schemeClr val="bg2">
                  <a:lumMod val="50000"/>
                </a:schemeClr>
              </a:solidFill>
            </a:endParaRPr>
          </a:p>
        </p:txBody>
      </p:sp>
    </p:spTree>
  </p:cSld>
  <p:clrMapOvr>
    <a:masterClrMapping/>
  </p:clrMapOvr>
  <p:transition spd="med">
    <p:zoom/>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9144000" cy="4495800"/>
          </a:xfrm>
          <a:ln>
            <a:noFill/>
          </a:ln>
        </p:spPr>
        <p:txBody>
          <a:bodyPr/>
          <a:lstStyle/>
          <a:p>
            <a:pPr marL="0" indent="0">
              <a:lnSpc>
                <a:spcPct val="200000"/>
              </a:lnSpc>
              <a:buNone/>
            </a:pP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C’est </a:t>
            </a:r>
            <a:r>
              <a:rPr lang="fr-FR" dirty="0">
                <a:latin typeface="Times New Roman" pitchFamily="18" charset="0"/>
                <a:cs typeface="Times New Roman" pitchFamily="18" charset="0"/>
              </a:rPr>
              <a:t>une voie importante de production d’</a:t>
            </a:r>
            <a:r>
              <a:rPr lang="fr-FR" dirty="0" err="1">
                <a:latin typeface="Times New Roman" pitchFamily="18" charset="0"/>
                <a:cs typeface="Times New Roman" pitchFamily="18" charset="0"/>
              </a:rPr>
              <a:t>hydroperoxydes</a:t>
            </a:r>
            <a:r>
              <a:rPr lang="fr-FR" dirty="0">
                <a:latin typeface="Times New Roman" pitchFamily="18" charset="0"/>
                <a:cs typeface="Times New Roman" pitchFamily="18" charset="0"/>
              </a:rPr>
              <a:t> en présence d’oxygène, d’énergie lumineuse et de </a:t>
            </a:r>
            <a:r>
              <a:rPr lang="fr-FR" dirty="0" err="1">
                <a:latin typeface="Times New Roman" pitchFamily="18" charset="0"/>
                <a:cs typeface="Times New Roman" pitchFamily="18" charset="0"/>
              </a:rPr>
              <a:t>photosensibilisateurs</a:t>
            </a:r>
            <a:r>
              <a:rPr lang="fr-FR" dirty="0">
                <a:latin typeface="Times New Roman" pitchFamily="18" charset="0"/>
                <a:cs typeface="Times New Roman" pitchFamily="18" charset="0"/>
              </a:rPr>
              <a:t> tels que les hémoprotéines, la chlorophylle ou la riboflavine.</a:t>
            </a:r>
          </a:p>
          <a:p>
            <a:pPr marL="0" indent="0">
              <a:buNone/>
            </a:pPr>
            <a:endParaRPr lang="fr-FR" dirty="0"/>
          </a:p>
        </p:txBody>
      </p:sp>
      <p:sp>
        <p:nvSpPr>
          <p:cNvPr id="5" name="Titre 1"/>
          <p:cNvSpPr>
            <a:spLocks noGrp="1"/>
          </p:cNvSpPr>
          <p:nvPr>
            <p:ph type="title"/>
          </p:nvPr>
        </p:nvSpPr>
        <p:spPr>
          <a:xfrm>
            <a:off x="247650" y="228600"/>
            <a:ext cx="8648700" cy="990600"/>
          </a:xfrm>
        </p:spPr>
        <p:txBody>
          <a:bodyPr>
            <a:normAutofit/>
          </a:bodyPr>
          <a:lstStyle/>
          <a:p>
            <a:pPr algn="ctr"/>
            <a:r>
              <a:rPr lang="fr-FR" b="1" dirty="0" smtClean="0">
                <a:solidFill>
                  <a:schemeClr val="bg2">
                    <a:lumMod val="50000"/>
                  </a:schemeClr>
                </a:solidFill>
              </a:rPr>
              <a:t>b. La photo-oxydation </a:t>
            </a:r>
            <a:endParaRPr lang="fr-FR" b="1" dirty="0">
              <a:solidFill>
                <a:schemeClr val="bg2">
                  <a:lumMod val="50000"/>
                </a:schemeClr>
              </a:solidFill>
            </a:endParaRPr>
          </a:p>
        </p:txBody>
      </p:sp>
    </p:spTree>
  </p:cSld>
  <p:clrMapOvr>
    <a:masterClrMapping/>
  </p:clrMapOvr>
  <p:transition spd="med">
    <p:zoom/>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374779"/>
            <a:ext cx="8858280" cy="5697559"/>
          </a:xfrm>
          <a:ln>
            <a:noFill/>
          </a:ln>
        </p:spPr>
        <p:txBody>
          <a:bodyPr/>
          <a:lstStyle/>
          <a:p>
            <a:pPr>
              <a:lnSpc>
                <a:spcPct val="150000"/>
              </a:lnSpc>
              <a:buNone/>
            </a:pPr>
            <a:r>
              <a:rPr lang="fr-FR" sz="2800" dirty="0" smtClean="0">
                <a:latin typeface="Times New Roman" pitchFamily="18" charset="0"/>
                <a:cs typeface="Times New Roman" pitchFamily="18" charset="0"/>
              </a:rPr>
              <a:t>Les </a:t>
            </a:r>
            <a:r>
              <a:rPr lang="fr-FR" sz="2800" dirty="0">
                <a:latin typeface="Times New Roman" pitchFamily="18" charset="0"/>
                <a:cs typeface="Times New Roman" pitchFamily="18" charset="0"/>
              </a:rPr>
              <a:t>principaux </a:t>
            </a:r>
            <a:r>
              <a:rPr lang="fr-FR" sz="2800" b="1" dirty="0">
                <a:latin typeface="Times New Roman" pitchFamily="18" charset="0"/>
                <a:cs typeface="Times New Roman" pitchFamily="18" charset="0"/>
              </a:rPr>
              <a:t>facteurs impliqués dans </a:t>
            </a:r>
            <a:r>
              <a:rPr lang="fr-FR" sz="2800" b="1" dirty="0" smtClean="0">
                <a:latin typeface="Times New Roman" pitchFamily="18" charset="0"/>
                <a:cs typeface="Times New Roman" pitchFamily="18" charset="0"/>
              </a:rPr>
              <a:t>l’oxydation</a:t>
            </a:r>
          </a:p>
          <a:p>
            <a:pPr>
              <a:lnSpc>
                <a:spcPct val="150000"/>
              </a:lnSpc>
              <a:buNone/>
            </a:pPr>
            <a:r>
              <a:rPr lang="fr-FR" sz="2800" b="1" dirty="0" smtClean="0">
                <a:latin typeface="Times New Roman" pitchFamily="18" charset="0"/>
                <a:cs typeface="Times New Roman" pitchFamily="18" charset="0"/>
              </a:rPr>
              <a:t>des </a:t>
            </a:r>
            <a:r>
              <a:rPr lang="fr-FR" sz="2800" b="1" dirty="0">
                <a:latin typeface="Times New Roman" pitchFamily="18" charset="0"/>
                <a:cs typeface="Times New Roman" pitchFamily="18" charset="0"/>
              </a:rPr>
              <a:t>lipides</a:t>
            </a:r>
            <a:r>
              <a:rPr lang="fr-FR" sz="2800" dirty="0">
                <a:latin typeface="Times New Roman" pitchFamily="18" charset="0"/>
                <a:cs typeface="Times New Roman" pitchFamily="18" charset="0"/>
              </a:rPr>
              <a:t> au cours des procédés de </a:t>
            </a:r>
            <a:r>
              <a:rPr lang="fr-FR" sz="2800" dirty="0" smtClean="0">
                <a:latin typeface="Times New Roman" pitchFamily="18" charset="0"/>
                <a:cs typeface="Times New Roman" pitchFamily="18" charset="0"/>
              </a:rPr>
              <a:t>transformation</a:t>
            </a:r>
          </a:p>
          <a:p>
            <a:pPr>
              <a:lnSpc>
                <a:spcPct val="150000"/>
              </a:lnSpc>
              <a:buNone/>
            </a:pPr>
            <a:r>
              <a:rPr lang="fr-FR" sz="2800" dirty="0" smtClean="0">
                <a:latin typeface="Times New Roman" pitchFamily="18" charset="0"/>
                <a:cs typeface="Times New Roman" pitchFamily="18" charset="0"/>
              </a:rPr>
              <a:t>et </a:t>
            </a:r>
            <a:r>
              <a:rPr lang="fr-FR" sz="2800" dirty="0">
                <a:latin typeface="Times New Roman" pitchFamily="18" charset="0"/>
                <a:cs typeface="Times New Roman" pitchFamily="18" charset="0"/>
              </a:rPr>
              <a:t>de conservation des aliments sont : </a:t>
            </a:r>
            <a:endParaRPr lang="fr-FR" sz="2800" dirty="0" smtClean="0">
              <a:latin typeface="Times New Roman" pitchFamily="18" charset="0"/>
              <a:cs typeface="Times New Roman" pitchFamily="18" charset="0"/>
            </a:endParaRPr>
          </a:p>
          <a:p>
            <a:pPr marL="514350" indent="-514350">
              <a:lnSpc>
                <a:spcPct val="150000"/>
              </a:lnSpc>
              <a:buSzPct val="100000"/>
              <a:buFont typeface="+mj-lt"/>
              <a:buAutoNum type="alphaLcParenR"/>
            </a:pPr>
            <a:r>
              <a:rPr lang="fr-FR" sz="2800" dirty="0" smtClean="0">
                <a:latin typeface="Times New Roman" pitchFamily="18" charset="0"/>
                <a:cs typeface="Times New Roman" pitchFamily="18" charset="0"/>
              </a:rPr>
              <a:t>la température</a:t>
            </a:r>
          </a:p>
          <a:p>
            <a:pPr marL="514350" indent="-514350">
              <a:lnSpc>
                <a:spcPct val="150000"/>
              </a:lnSpc>
              <a:buSzPct val="100000"/>
              <a:buFont typeface="+mj-lt"/>
              <a:buAutoNum type="alphaLcParenR"/>
            </a:pPr>
            <a:r>
              <a:rPr lang="fr-FR" sz="2800" dirty="0" smtClean="0">
                <a:latin typeface="Times New Roman" pitchFamily="18" charset="0"/>
                <a:cs typeface="Times New Roman" pitchFamily="18" charset="0"/>
              </a:rPr>
              <a:t>le pH</a:t>
            </a:r>
          </a:p>
          <a:p>
            <a:pPr marL="514350" indent="-514350">
              <a:lnSpc>
                <a:spcPct val="150000"/>
              </a:lnSpc>
              <a:buSzPct val="100000"/>
              <a:buFont typeface="+mj-lt"/>
              <a:buAutoNum type="alphaLcParenR"/>
            </a:pPr>
            <a:r>
              <a:rPr lang="fr-FR" sz="2800" dirty="0" smtClean="0">
                <a:latin typeface="Times New Roman" pitchFamily="18" charset="0"/>
                <a:cs typeface="Times New Roman" pitchFamily="18" charset="0"/>
              </a:rPr>
              <a:t>l’activité </a:t>
            </a:r>
            <a:r>
              <a:rPr lang="fr-FR" sz="2800" dirty="0">
                <a:latin typeface="Times New Roman" pitchFamily="18" charset="0"/>
                <a:cs typeface="Times New Roman" pitchFamily="18" charset="0"/>
              </a:rPr>
              <a:t>de l’eau </a:t>
            </a:r>
            <a:endParaRPr lang="fr-FR" sz="2800" dirty="0" smtClean="0">
              <a:latin typeface="Times New Roman" pitchFamily="18" charset="0"/>
              <a:cs typeface="Times New Roman" pitchFamily="18" charset="0"/>
            </a:endParaRPr>
          </a:p>
          <a:p>
            <a:pPr marL="514350" indent="-514350">
              <a:lnSpc>
                <a:spcPct val="150000"/>
              </a:lnSpc>
              <a:buSzPct val="100000"/>
              <a:buFont typeface="+mj-lt"/>
              <a:buAutoNum type="alphaLcParenR"/>
            </a:pPr>
            <a:r>
              <a:rPr lang="fr-FR" sz="2800" dirty="0" smtClean="0">
                <a:latin typeface="Times New Roman" pitchFamily="18" charset="0"/>
                <a:cs typeface="Times New Roman" pitchFamily="18" charset="0"/>
              </a:rPr>
              <a:t>et </a:t>
            </a:r>
            <a:r>
              <a:rPr lang="fr-FR" sz="2800" dirty="0">
                <a:latin typeface="Times New Roman" pitchFamily="18" charset="0"/>
                <a:cs typeface="Times New Roman" pitchFamily="18" charset="0"/>
              </a:rPr>
              <a:t>la pression partielle en oxygène.</a:t>
            </a:r>
          </a:p>
          <a:p>
            <a:endParaRPr lang="fr-FR" dirty="0"/>
          </a:p>
        </p:txBody>
      </p:sp>
      <p:sp>
        <p:nvSpPr>
          <p:cNvPr id="4" name="Titre 1"/>
          <p:cNvSpPr>
            <a:spLocks noGrp="1"/>
          </p:cNvSpPr>
          <p:nvPr>
            <p:ph type="title"/>
          </p:nvPr>
        </p:nvSpPr>
        <p:spPr>
          <a:xfrm>
            <a:off x="0" y="228600"/>
            <a:ext cx="9144000" cy="990600"/>
          </a:xfrm>
        </p:spPr>
        <p:txBody>
          <a:bodyPr>
            <a:normAutofit fontScale="90000"/>
          </a:bodyPr>
          <a:lstStyle/>
          <a:p>
            <a:pPr algn="ctr"/>
            <a:r>
              <a:rPr lang="fr-FR" b="1" dirty="0" smtClean="0">
                <a:solidFill>
                  <a:srgbClr val="C00000"/>
                </a:solidFill>
              </a:rPr>
              <a:t>Remarque : facteurs influençant l’oxydation des lipides</a:t>
            </a:r>
            <a:endParaRPr lang="fr-FR" b="1" dirty="0">
              <a:solidFill>
                <a:srgbClr val="C00000"/>
              </a:solidFill>
            </a:endParaRPr>
          </a:p>
        </p:txBody>
      </p:sp>
    </p:spTree>
  </p:cSld>
  <p:clrMapOvr>
    <a:masterClrMapping/>
  </p:clrMapOvr>
  <p:transition spd="med">
    <p:zoom/>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89093"/>
            <a:ext cx="8258204" cy="5626121"/>
          </a:xfrm>
          <a:ln>
            <a:noFill/>
          </a:ln>
        </p:spPr>
        <p:txBody>
          <a:bodyPr>
            <a:normAutofit/>
          </a:bodyPr>
          <a:lstStyle/>
          <a:p>
            <a:pPr marL="571500" indent="-571500">
              <a:lnSpc>
                <a:spcPct val="150000"/>
              </a:lnSpc>
              <a:buClr>
                <a:srgbClr val="C00000"/>
              </a:buClr>
              <a:buSzPct val="100000"/>
              <a:buFont typeface="+mj-lt"/>
              <a:buAutoNum type="alphaLcParenR"/>
            </a:pPr>
            <a:r>
              <a:rPr lang="fr-FR" sz="2800" b="1" dirty="0" smtClean="0">
                <a:solidFill>
                  <a:srgbClr val="009900"/>
                </a:solidFill>
                <a:latin typeface="Times New Roman" pitchFamily="18" charset="0"/>
                <a:cs typeface="Times New Roman" pitchFamily="18" charset="0"/>
              </a:rPr>
              <a:t>La température </a:t>
            </a:r>
          </a:p>
          <a:p>
            <a:pPr marL="0" indent="0">
              <a:lnSpc>
                <a:spcPct val="150000"/>
              </a:lnSpc>
              <a:buNone/>
            </a:pPr>
            <a:r>
              <a:rPr lang="fr-FR" sz="2800" dirty="0" smtClean="0">
                <a:latin typeface="Times New Roman" pitchFamily="18" charset="0"/>
                <a:cs typeface="Times New Roman" pitchFamily="18" charset="0"/>
              </a:rPr>
              <a:t>L'oxydation </a:t>
            </a:r>
            <a:r>
              <a:rPr lang="fr-FR" sz="2800" dirty="0">
                <a:latin typeface="Times New Roman" pitchFamily="18" charset="0"/>
                <a:cs typeface="Times New Roman" pitchFamily="18" charset="0"/>
              </a:rPr>
              <a:t>des lipides est d'autant plus rapide que la température est </a:t>
            </a:r>
            <a:r>
              <a:rPr lang="fr-FR" sz="2800" dirty="0" smtClean="0">
                <a:latin typeface="Times New Roman" pitchFamily="18" charset="0"/>
                <a:cs typeface="Times New Roman" pitchFamily="18" charset="0"/>
              </a:rPr>
              <a:t>importante. </a:t>
            </a:r>
            <a:r>
              <a:rPr lang="fr-FR" sz="2800" dirty="0">
                <a:latin typeface="Times New Roman" pitchFamily="18" charset="0"/>
                <a:cs typeface="Times New Roman" pitchFamily="18" charset="0"/>
              </a:rPr>
              <a:t>Au contraire, la congélation est un bon moyen pour augmenter la durée de conservation des aliments, car la vitesse d'oxydation des lipides est notablement réduite à faible température.</a:t>
            </a:r>
          </a:p>
          <a:p>
            <a:pPr>
              <a:lnSpc>
                <a:spcPct val="150000"/>
              </a:lnSpc>
            </a:pPr>
            <a:endParaRPr lang="fr-FR" sz="2800" dirty="0">
              <a:latin typeface="Times New Roman" pitchFamily="18" charset="0"/>
              <a:cs typeface="Times New Roman" pitchFamily="18" charset="0"/>
            </a:endParaRPr>
          </a:p>
        </p:txBody>
      </p:sp>
      <p:sp>
        <p:nvSpPr>
          <p:cNvPr id="4" name="Titre 1"/>
          <p:cNvSpPr>
            <a:spLocks noGrp="1"/>
          </p:cNvSpPr>
          <p:nvPr>
            <p:ph type="title"/>
          </p:nvPr>
        </p:nvSpPr>
        <p:spPr>
          <a:xfrm>
            <a:off x="0" y="228600"/>
            <a:ext cx="9144000" cy="990600"/>
          </a:xfrm>
        </p:spPr>
        <p:txBody>
          <a:bodyPr>
            <a:normAutofit fontScale="90000"/>
          </a:bodyPr>
          <a:lstStyle/>
          <a:p>
            <a:pPr algn="ctr"/>
            <a:r>
              <a:rPr lang="fr-FR" b="1" dirty="0" smtClean="0">
                <a:solidFill>
                  <a:srgbClr val="C00000"/>
                </a:solidFill>
              </a:rPr>
              <a:t>Remarque : facteurs influençant l’oxydation des lipides</a:t>
            </a:r>
            <a:endParaRPr lang="fr-FR" b="1" dirty="0">
              <a:solidFill>
                <a:srgbClr val="C00000"/>
              </a:solidFill>
            </a:endParaRPr>
          </a:p>
        </p:txBody>
      </p:sp>
    </p:spTree>
  </p:cSld>
  <p:clrMapOvr>
    <a:masterClrMapping/>
  </p:clrMapOvr>
  <p:transition spd="med">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La Foodie Scientifique"/>
          <p:cNvPicPr>
            <a:picLocks noChangeAspect="1" noChangeArrowheads="1"/>
          </p:cNvPicPr>
          <p:nvPr/>
        </p:nvPicPr>
        <p:blipFill>
          <a:blip r:embed="rId2" cstate="print"/>
          <a:srcRect b="3843"/>
          <a:stretch>
            <a:fillRect/>
          </a:stretch>
        </p:blipFill>
        <p:spPr bwMode="auto">
          <a:xfrm>
            <a:off x="528049" y="1066640"/>
            <a:ext cx="8087902" cy="5362756"/>
          </a:xfrm>
          <a:prstGeom prst="rect">
            <a:avLst/>
          </a:prstGeom>
          <a:ln>
            <a:noFill/>
          </a:ln>
          <a:effectLst>
            <a:outerShdw blurRad="190500" algn="tl" rotWithShape="0">
              <a:srgbClr val="000000">
                <a:alpha val="70000"/>
              </a:srgbClr>
            </a:outerShdw>
          </a:effectLst>
        </p:spPr>
      </p:pic>
      <p:sp>
        <p:nvSpPr>
          <p:cNvPr id="3" name="Titre 3"/>
          <p:cNvSpPr txBox="1">
            <a:spLocks/>
          </p:cNvSpPr>
          <p:nvPr/>
        </p:nvSpPr>
        <p:spPr>
          <a:xfrm>
            <a:off x="612648" y="228600"/>
            <a:ext cx="8153400" cy="990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rgbClr val="FF0066"/>
                </a:solidFill>
                <a:effectLst/>
                <a:uLnTx/>
                <a:uFillTx/>
                <a:latin typeface="+mj-lt"/>
                <a:ea typeface="+mj-ea"/>
                <a:cs typeface="+mj-cs"/>
              </a:rPr>
              <a:t>Brunissement enzymatique</a:t>
            </a:r>
            <a:endParaRPr kumimoji="0" lang="fr-FR" sz="4400" b="1" i="0" u="none" strike="noStrike" kern="1200" cap="none" spc="0" normalizeH="0" baseline="0" noProof="0" dirty="0">
              <a:ln>
                <a:noFill/>
              </a:ln>
              <a:solidFill>
                <a:srgbClr val="FF0066"/>
              </a:solidFill>
              <a:effectLst/>
              <a:uLnTx/>
              <a:uFillTx/>
              <a:latin typeface="+mj-lt"/>
              <a:ea typeface="+mj-ea"/>
              <a:cs typeface="+mj-cs"/>
            </a:endParaRPr>
          </a:p>
        </p:txBody>
      </p:sp>
    </p:spTree>
  </p:cSld>
  <p:clrMapOvr>
    <a:masterClrMapping/>
  </p:clrMapOvr>
  <p:transition spd="med">
    <p:zoom/>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357298"/>
            <a:ext cx="9144000" cy="5554683"/>
          </a:xfrm>
          <a:ln>
            <a:noFill/>
          </a:ln>
        </p:spPr>
        <p:txBody>
          <a:bodyPr>
            <a:normAutofit fontScale="92500"/>
          </a:bodyPr>
          <a:lstStyle/>
          <a:p>
            <a:pPr marL="514350" indent="-514350">
              <a:lnSpc>
                <a:spcPct val="200000"/>
              </a:lnSpc>
              <a:buClr>
                <a:srgbClr val="C00000"/>
              </a:buClr>
              <a:buSzPct val="100000"/>
              <a:buFont typeface="+mj-lt"/>
              <a:buAutoNum type="alphaLcParenR" startAt="2"/>
            </a:pPr>
            <a:r>
              <a:rPr lang="fr-FR" sz="2800" b="1" dirty="0" smtClean="0">
                <a:solidFill>
                  <a:srgbClr val="009900"/>
                </a:solidFill>
                <a:latin typeface="Times New Roman" pitchFamily="18" charset="0"/>
                <a:cs typeface="Times New Roman" pitchFamily="18" charset="0"/>
              </a:rPr>
              <a:t>Le pH</a:t>
            </a:r>
          </a:p>
          <a:p>
            <a:pPr>
              <a:lnSpc>
                <a:spcPct val="200000"/>
              </a:lnSpc>
              <a:buNone/>
            </a:pPr>
            <a:r>
              <a:rPr lang="fr-FR" sz="2600" dirty="0" smtClean="0">
                <a:latin typeface="Times New Roman" pitchFamily="18" charset="0"/>
                <a:cs typeface="Times New Roman" pitchFamily="18" charset="0"/>
              </a:rPr>
              <a:t>Un </a:t>
            </a:r>
            <a:r>
              <a:rPr lang="fr-FR" sz="2600" dirty="0">
                <a:latin typeface="Times New Roman" pitchFamily="18" charset="0"/>
                <a:cs typeface="Times New Roman" pitchFamily="18" charset="0"/>
              </a:rPr>
              <a:t>pH acide favorise donc la réaction </a:t>
            </a:r>
            <a:r>
              <a:rPr lang="fr-FR" sz="2600" dirty="0" smtClean="0">
                <a:latin typeface="Times New Roman" pitchFamily="18" charset="0"/>
                <a:cs typeface="Times New Roman" pitchFamily="18" charset="0"/>
              </a:rPr>
              <a:t>d’oxydation.</a:t>
            </a:r>
          </a:p>
          <a:p>
            <a:pPr marL="0" indent="0">
              <a:lnSpc>
                <a:spcPct val="200000"/>
              </a:lnSpc>
              <a:buNone/>
            </a:pPr>
            <a:r>
              <a:rPr lang="fr-FR" sz="2600" dirty="0" smtClean="0">
                <a:latin typeface="Times New Roman" pitchFamily="18" charset="0"/>
                <a:cs typeface="Times New Roman" pitchFamily="18" charset="0"/>
              </a:rPr>
              <a:t>Le </a:t>
            </a:r>
            <a:r>
              <a:rPr lang="fr-FR" sz="2600" dirty="0">
                <a:latin typeface="Times New Roman" pitchFamily="18" charset="0"/>
                <a:cs typeface="Times New Roman" pitchFamily="18" charset="0"/>
              </a:rPr>
              <a:t>pH intervient également dans la solubilité des composés impliqués dans l’initiation de la réaction</a:t>
            </a:r>
            <a:r>
              <a:rPr lang="fr-FR" sz="2600" dirty="0" smtClean="0">
                <a:latin typeface="Times New Roman" pitchFamily="18" charset="0"/>
                <a:cs typeface="Times New Roman" pitchFamily="18" charset="0"/>
              </a:rPr>
              <a:t>.</a:t>
            </a:r>
          </a:p>
          <a:p>
            <a:pPr marL="0" indent="0">
              <a:lnSpc>
                <a:spcPct val="200000"/>
              </a:lnSpc>
              <a:buNone/>
            </a:pPr>
            <a:r>
              <a:rPr lang="fr-FR" sz="2600" dirty="0" smtClean="0">
                <a:latin typeface="Times New Roman" pitchFamily="18" charset="0"/>
                <a:cs typeface="Times New Roman" pitchFamily="18" charset="0"/>
              </a:rPr>
              <a:t>Dans le cas du tissu musculaire, un pH bas favorise la dénaturation des protéines </a:t>
            </a:r>
            <a:r>
              <a:rPr lang="fr-FR" sz="2600" dirty="0" err="1" smtClean="0">
                <a:latin typeface="Times New Roman" pitchFamily="18" charset="0"/>
                <a:cs typeface="Times New Roman" pitchFamily="18" charset="0"/>
              </a:rPr>
              <a:t>héminiques</a:t>
            </a:r>
            <a:r>
              <a:rPr lang="fr-FR" sz="2600" dirty="0" smtClean="0">
                <a:latin typeface="Times New Roman" pitchFamily="18" charset="0"/>
                <a:cs typeface="Times New Roman" pitchFamily="18" charset="0"/>
              </a:rPr>
              <a:t> et la libération du fer qui un agent </a:t>
            </a:r>
            <a:r>
              <a:rPr lang="fr-FR" sz="2600" dirty="0" err="1" smtClean="0">
                <a:latin typeface="Times New Roman" pitchFamily="18" charset="0"/>
                <a:cs typeface="Times New Roman" pitchFamily="18" charset="0"/>
              </a:rPr>
              <a:t>prooxydant</a:t>
            </a:r>
            <a:r>
              <a:rPr lang="fr-FR" sz="2600" dirty="0" smtClean="0">
                <a:latin typeface="Times New Roman" pitchFamily="18" charset="0"/>
                <a:cs typeface="Times New Roman" pitchFamily="18" charset="0"/>
              </a:rPr>
              <a:t>. </a:t>
            </a:r>
          </a:p>
          <a:p>
            <a:pPr>
              <a:lnSpc>
                <a:spcPct val="200000"/>
              </a:lnSpc>
              <a:buNone/>
            </a:pPr>
            <a:endParaRPr lang="fr-FR" sz="2800" dirty="0">
              <a:latin typeface="Times New Roman" pitchFamily="18" charset="0"/>
              <a:cs typeface="Times New Roman" pitchFamily="18" charset="0"/>
            </a:endParaRPr>
          </a:p>
          <a:p>
            <a:pPr>
              <a:lnSpc>
                <a:spcPct val="200000"/>
              </a:lnSpc>
              <a:buNone/>
            </a:pPr>
            <a:endParaRPr lang="fr-FR" sz="2800" dirty="0">
              <a:latin typeface="Times New Roman" pitchFamily="18" charset="0"/>
              <a:cs typeface="Times New Roman" pitchFamily="18" charset="0"/>
            </a:endParaRPr>
          </a:p>
        </p:txBody>
      </p:sp>
      <p:sp>
        <p:nvSpPr>
          <p:cNvPr id="4" name="Titre 1"/>
          <p:cNvSpPr>
            <a:spLocks noGrp="1"/>
          </p:cNvSpPr>
          <p:nvPr>
            <p:ph type="title"/>
          </p:nvPr>
        </p:nvSpPr>
        <p:spPr>
          <a:xfrm>
            <a:off x="0" y="228600"/>
            <a:ext cx="9144000" cy="990600"/>
          </a:xfrm>
        </p:spPr>
        <p:txBody>
          <a:bodyPr>
            <a:normAutofit fontScale="90000"/>
          </a:bodyPr>
          <a:lstStyle/>
          <a:p>
            <a:pPr algn="ctr"/>
            <a:r>
              <a:rPr lang="fr-FR" b="1" dirty="0" smtClean="0">
                <a:solidFill>
                  <a:srgbClr val="C00000"/>
                </a:solidFill>
              </a:rPr>
              <a:t>Remarque : facteurs influençant l’oxydation des lipides</a:t>
            </a:r>
            <a:endParaRPr lang="fr-FR" b="1" dirty="0">
              <a:solidFill>
                <a:srgbClr val="C00000"/>
              </a:solidFill>
            </a:endParaRPr>
          </a:p>
        </p:txBody>
      </p:sp>
    </p:spTree>
  </p:cSld>
  <p:clrMapOvr>
    <a:masterClrMapping/>
  </p:clrMapOvr>
  <p:transition spd="med">
    <p:zoom/>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0" y="228600"/>
            <a:ext cx="9144000" cy="990600"/>
          </a:xfrm>
        </p:spPr>
        <p:txBody>
          <a:bodyPr>
            <a:normAutofit fontScale="90000"/>
          </a:bodyPr>
          <a:lstStyle/>
          <a:p>
            <a:pPr algn="ctr"/>
            <a:r>
              <a:rPr lang="fr-FR" b="1" dirty="0" smtClean="0">
                <a:solidFill>
                  <a:srgbClr val="C00000"/>
                </a:solidFill>
              </a:rPr>
              <a:t>Remarque : facteurs influençant l’oxydation des lipides</a:t>
            </a:r>
            <a:endParaRPr lang="fr-FR" b="1" dirty="0">
              <a:solidFill>
                <a:srgbClr val="C00000"/>
              </a:solidFill>
            </a:endParaRPr>
          </a:p>
        </p:txBody>
      </p:sp>
      <p:sp>
        <p:nvSpPr>
          <p:cNvPr id="5" name="Rectangle 4"/>
          <p:cNvSpPr/>
          <p:nvPr/>
        </p:nvSpPr>
        <p:spPr>
          <a:xfrm>
            <a:off x="71406" y="1285860"/>
            <a:ext cx="8929718" cy="6627776"/>
          </a:xfrm>
          <a:prstGeom prst="rect">
            <a:avLst/>
          </a:prstGeom>
        </p:spPr>
        <p:txBody>
          <a:bodyPr wrap="square">
            <a:spAutoFit/>
          </a:bodyPr>
          <a:lstStyle/>
          <a:p>
            <a:pPr marL="457200" indent="-457200" algn="l">
              <a:lnSpc>
                <a:spcPct val="200000"/>
              </a:lnSpc>
              <a:buClr>
                <a:srgbClr val="C00000"/>
              </a:buClr>
              <a:buFont typeface="+mj-lt"/>
              <a:buAutoNum type="alphaLcParenR" startAt="3"/>
            </a:pPr>
            <a:r>
              <a:rPr lang="fr-FR" b="1" dirty="0" smtClean="0">
                <a:solidFill>
                  <a:srgbClr val="009900"/>
                </a:solidFill>
                <a:cs typeface="Times New Roman" pitchFamily="18" charset="0"/>
              </a:rPr>
              <a:t>L’activité de l’eau </a:t>
            </a:r>
          </a:p>
          <a:p>
            <a:pPr algn="l">
              <a:lnSpc>
                <a:spcPct val="200000"/>
              </a:lnSpc>
              <a:buClr>
                <a:srgbClr val="C00000"/>
              </a:buClr>
            </a:pPr>
            <a:r>
              <a:rPr lang="fr-FR" dirty="0" smtClean="0"/>
              <a:t>L’activité de l’eau d’un système influence les réactions d’oxydation des lipides. </a:t>
            </a:r>
          </a:p>
          <a:p>
            <a:pPr algn="l">
              <a:lnSpc>
                <a:spcPct val="200000"/>
              </a:lnSpc>
              <a:buClr>
                <a:srgbClr val="C00000"/>
              </a:buClr>
            </a:pPr>
            <a:r>
              <a:rPr lang="fr-FR" dirty="0" smtClean="0"/>
              <a:t>En effet, l'eau permet la mobilisation des substances pro-oxydantes ou </a:t>
            </a:r>
            <a:r>
              <a:rPr lang="fr-FR" dirty="0" err="1" smtClean="0"/>
              <a:t>antioxydantes</a:t>
            </a:r>
            <a:r>
              <a:rPr lang="fr-FR" dirty="0" smtClean="0"/>
              <a:t>. En général, une </a:t>
            </a:r>
            <a:r>
              <a:rPr lang="fr-FR" dirty="0" err="1" smtClean="0"/>
              <a:t>a</a:t>
            </a:r>
            <a:r>
              <a:rPr lang="fr-FR" baseline="-25000" dirty="0" err="1" smtClean="0"/>
              <a:t>w</a:t>
            </a:r>
            <a:r>
              <a:rPr lang="fr-FR" dirty="0" smtClean="0"/>
              <a:t> comprise entre 0,2 et 0,3 correspond aux vitesses d'oxydation les plus faibles. Ces valeurs correspondent à la formation d'une couche </a:t>
            </a:r>
            <a:r>
              <a:rPr lang="fr-FR" dirty="0" err="1" smtClean="0"/>
              <a:t>monomoléculaire</a:t>
            </a:r>
            <a:r>
              <a:rPr lang="fr-FR" dirty="0" smtClean="0"/>
              <a:t> d'eau autour des constituants. </a:t>
            </a:r>
          </a:p>
          <a:p>
            <a:pPr algn="l">
              <a:lnSpc>
                <a:spcPct val="200000"/>
              </a:lnSpc>
              <a:buClr>
                <a:srgbClr val="C00000"/>
              </a:buClr>
            </a:pPr>
            <a:endParaRPr lang="fr-FR" dirty="0" smtClean="0"/>
          </a:p>
          <a:p>
            <a:pPr marL="457200" indent="-457200">
              <a:lnSpc>
                <a:spcPct val="200000"/>
              </a:lnSpc>
              <a:buClr>
                <a:srgbClr val="C00000"/>
              </a:buClr>
              <a:buFont typeface="+mj-lt"/>
              <a:buAutoNum type="alphaLcParenR" startAt="3"/>
            </a:pPr>
            <a:endParaRPr lang="fr-FR" b="1" dirty="0" smtClean="0">
              <a:solidFill>
                <a:srgbClr val="009900"/>
              </a:solidFill>
              <a:cs typeface="Times New Roman" pitchFamily="18" charset="0"/>
            </a:endParaRPr>
          </a:p>
        </p:txBody>
      </p:sp>
    </p:spTree>
  </p:cSld>
  <p:clrMapOvr>
    <a:masterClrMapping/>
  </p:clrMapOvr>
  <p:transition spd="med">
    <p:zoom/>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0" y="228600"/>
            <a:ext cx="9144000" cy="990600"/>
          </a:xfrm>
        </p:spPr>
        <p:txBody>
          <a:bodyPr>
            <a:normAutofit fontScale="90000"/>
          </a:bodyPr>
          <a:lstStyle/>
          <a:p>
            <a:pPr algn="ctr"/>
            <a:r>
              <a:rPr lang="fr-FR" b="1" dirty="0" smtClean="0">
                <a:solidFill>
                  <a:srgbClr val="C00000"/>
                </a:solidFill>
              </a:rPr>
              <a:t>Remarque : facteurs influençant l’oxydation des lipides</a:t>
            </a:r>
            <a:endParaRPr lang="fr-FR" b="1" dirty="0">
              <a:solidFill>
                <a:srgbClr val="C00000"/>
              </a:solidFill>
            </a:endParaRPr>
          </a:p>
        </p:txBody>
      </p:sp>
      <p:sp>
        <p:nvSpPr>
          <p:cNvPr id="5" name="Rectangle 4"/>
          <p:cNvSpPr/>
          <p:nvPr/>
        </p:nvSpPr>
        <p:spPr>
          <a:xfrm>
            <a:off x="71406" y="1500174"/>
            <a:ext cx="8929718" cy="5262979"/>
          </a:xfrm>
          <a:prstGeom prst="rect">
            <a:avLst/>
          </a:prstGeom>
        </p:spPr>
        <p:txBody>
          <a:bodyPr wrap="square">
            <a:spAutoFit/>
          </a:bodyPr>
          <a:lstStyle/>
          <a:p>
            <a:pPr marL="457200" indent="-457200" algn="l">
              <a:lnSpc>
                <a:spcPct val="200000"/>
              </a:lnSpc>
              <a:buClr>
                <a:srgbClr val="C00000"/>
              </a:buClr>
              <a:buFont typeface="+mj-lt"/>
              <a:buAutoNum type="alphaLcParenR" startAt="3"/>
            </a:pPr>
            <a:r>
              <a:rPr lang="fr-FR" b="1" dirty="0" smtClean="0">
                <a:solidFill>
                  <a:srgbClr val="009900"/>
                </a:solidFill>
                <a:cs typeface="Times New Roman" pitchFamily="18" charset="0"/>
              </a:rPr>
              <a:t>L’activité de l’eau </a:t>
            </a:r>
          </a:p>
          <a:p>
            <a:pPr algn="l">
              <a:lnSpc>
                <a:spcPct val="200000"/>
              </a:lnSpc>
              <a:buClr>
                <a:srgbClr val="C00000"/>
              </a:buClr>
            </a:pPr>
            <a:r>
              <a:rPr lang="fr-FR" dirty="0" smtClean="0"/>
              <a:t>Une </a:t>
            </a:r>
            <a:r>
              <a:rPr lang="fr-FR" dirty="0" err="1" smtClean="0"/>
              <a:t>aw</a:t>
            </a:r>
            <a:r>
              <a:rPr lang="fr-FR" dirty="0" smtClean="0"/>
              <a:t> comprise entre 0,6 et 0,8 correspond aux vitesses d'oxydation les plus grandes. </a:t>
            </a:r>
          </a:p>
          <a:p>
            <a:pPr algn="l">
              <a:lnSpc>
                <a:spcPct val="200000"/>
              </a:lnSpc>
              <a:buClr>
                <a:srgbClr val="C00000"/>
              </a:buClr>
            </a:pPr>
            <a:r>
              <a:rPr lang="fr-FR" dirty="0" smtClean="0"/>
              <a:t>Une très faible activité de l'eau est également favorable à l'oxydation. Par contre, les réactions d'oxydation enzymatique des lipides sont fortement ralentie quand l'activité de l'eau est inférieure à 0,7-0,8.</a:t>
            </a:r>
          </a:p>
          <a:p>
            <a:pPr marL="457200" indent="-457200">
              <a:lnSpc>
                <a:spcPct val="200000"/>
              </a:lnSpc>
              <a:buClr>
                <a:srgbClr val="C00000"/>
              </a:buClr>
              <a:buFont typeface="+mj-lt"/>
              <a:buAutoNum type="alphaLcParenR" startAt="3"/>
            </a:pPr>
            <a:endParaRPr lang="fr-FR" b="1" dirty="0" smtClean="0">
              <a:solidFill>
                <a:srgbClr val="009900"/>
              </a:solidFill>
              <a:cs typeface="Times New Roman" pitchFamily="18" charset="0"/>
            </a:endParaRPr>
          </a:p>
        </p:txBody>
      </p:sp>
    </p:spTree>
  </p:cSld>
  <p:clrMapOvr>
    <a:masterClrMapping/>
  </p:clrMapOvr>
  <p:transition spd="med">
    <p:zoom/>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0" y="228600"/>
            <a:ext cx="9144000" cy="990600"/>
          </a:xfrm>
        </p:spPr>
        <p:txBody>
          <a:bodyPr>
            <a:normAutofit fontScale="90000"/>
          </a:bodyPr>
          <a:lstStyle/>
          <a:p>
            <a:pPr algn="ctr"/>
            <a:r>
              <a:rPr lang="fr-FR" b="1" dirty="0" smtClean="0">
                <a:solidFill>
                  <a:srgbClr val="C00000"/>
                </a:solidFill>
              </a:rPr>
              <a:t>Remarque : facteurs influençant l’oxydation des lipides</a:t>
            </a:r>
            <a:endParaRPr lang="fr-FR" b="1" dirty="0">
              <a:solidFill>
                <a:srgbClr val="C00000"/>
              </a:solidFill>
            </a:endParaRPr>
          </a:p>
        </p:txBody>
      </p:sp>
      <p:sp>
        <p:nvSpPr>
          <p:cNvPr id="5" name="Rectangle 4"/>
          <p:cNvSpPr/>
          <p:nvPr/>
        </p:nvSpPr>
        <p:spPr>
          <a:xfrm>
            <a:off x="0" y="1500174"/>
            <a:ext cx="9144000" cy="5262979"/>
          </a:xfrm>
          <a:prstGeom prst="rect">
            <a:avLst/>
          </a:prstGeom>
        </p:spPr>
        <p:txBody>
          <a:bodyPr wrap="square">
            <a:spAutoFit/>
          </a:bodyPr>
          <a:lstStyle/>
          <a:p>
            <a:pPr marL="457200" indent="-457200" algn="l">
              <a:lnSpc>
                <a:spcPct val="200000"/>
              </a:lnSpc>
              <a:buClr>
                <a:srgbClr val="C00000"/>
              </a:buClr>
              <a:buFont typeface="+mj-lt"/>
              <a:buAutoNum type="alphaLcParenR" startAt="4"/>
            </a:pPr>
            <a:r>
              <a:rPr lang="fr-FR" b="1" dirty="0" smtClean="0">
                <a:solidFill>
                  <a:srgbClr val="009900"/>
                </a:solidFill>
                <a:cs typeface="Times New Roman" pitchFamily="18" charset="0"/>
              </a:rPr>
              <a:t>La concentration d’oxygène ( pression partielle en oxygène)</a:t>
            </a:r>
          </a:p>
          <a:p>
            <a:pPr algn="l">
              <a:lnSpc>
                <a:spcPct val="200000"/>
              </a:lnSpc>
              <a:buClr>
                <a:srgbClr val="C00000"/>
              </a:buClr>
            </a:pPr>
            <a:r>
              <a:rPr lang="fr-FR" dirty="0" smtClean="0"/>
              <a:t>La concentration d'oxygène (pression partielle en oxygène) dans l'espace environnant le produit et dans le produit lui-même influence la vitesse d'oxydation des lipides.</a:t>
            </a:r>
          </a:p>
          <a:p>
            <a:pPr algn="l">
              <a:lnSpc>
                <a:spcPct val="200000"/>
              </a:lnSpc>
              <a:buClr>
                <a:srgbClr val="C00000"/>
              </a:buClr>
            </a:pPr>
            <a:r>
              <a:rPr lang="fr-FR" dirty="0" smtClean="0"/>
              <a:t>Son incidence est donc à la fois sur la durée de conservation du produit et sur la nature des odeurs perçues quand le produit est oxydé.</a:t>
            </a:r>
            <a:endParaRPr lang="fr-FR" b="1" dirty="0" smtClean="0">
              <a:solidFill>
                <a:srgbClr val="009900"/>
              </a:solidFill>
              <a:cs typeface="Times New Roman" pitchFamily="18" charset="0"/>
            </a:endParaRPr>
          </a:p>
          <a:p>
            <a:pPr marL="457200" indent="-457200" algn="l">
              <a:lnSpc>
                <a:spcPct val="200000"/>
              </a:lnSpc>
              <a:buClr>
                <a:srgbClr val="C00000"/>
              </a:buClr>
            </a:pPr>
            <a:endParaRPr lang="fr-FR" b="1" dirty="0" smtClean="0">
              <a:solidFill>
                <a:srgbClr val="009900"/>
              </a:solidFill>
              <a:cs typeface="Times New Roman" pitchFamily="18" charset="0"/>
            </a:endParaRPr>
          </a:p>
        </p:txBody>
      </p:sp>
    </p:spTree>
  </p:cSld>
  <p:clrMapOvr>
    <a:masterClrMapping/>
  </p:clrMapOvr>
  <p:transition spd="med">
    <p:zoom/>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0" y="228600"/>
            <a:ext cx="9144000" cy="990600"/>
          </a:xfrm>
        </p:spPr>
        <p:txBody>
          <a:bodyPr>
            <a:normAutofit fontScale="90000"/>
          </a:bodyPr>
          <a:lstStyle/>
          <a:p>
            <a:pPr algn="ctr"/>
            <a:r>
              <a:rPr lang="fr-FR" b="1" dirty="0" smtClean="0">
                <a:solidFill>
                  <a:srgbClr val="C00000"/>
                </a:solidFill>
              </a:rPr>
              <a:t>Remarque : facteurs influençant l’oxydation des lipides</a:t>
            </a:r>
            <a:endParaRPr lang="fr-FR" b="1" dirty="0">
              <a:solidFill>
                <a:srgbClr val="C00000"/>
              </a:solidFill>
            </a:endParaRPr>
          </a:p>
        </p:txBody>
      </p:sp>
      <p:sp>
        <p:nvSpPr>
          <p:cNvPr id="5" name="Rectangle 4"/>
          <p:cNvSpPr/>
          <p:nvPr/>
        </p:nvSpPr>
        <p:spPr>
          <a:xfrm>
            <a:off x="0" y="1500174"/>
            <a:ext cx="9144000" cy="5262979"/>
          </a:xfrm>
          <a:prstGeom prst="rect">
            <a:avLst/>
          </a:prstGeom>
        </p:spPr>
        <p:txBody>
          <a:bodyPr wrap="square">
            <a:spAutoFit/>
          </a:bodyPr>
          <a:lstStyle/>
          <a:p>
            <a:pPr marL="457200" indent="-457200" algn="l">
              <a:lnSpc>
                <a:spcPct val="200000"/>
              </a:lnSpc>
              <a:buClr>
                <a:srgbClr val="C00000"/>
              </a:buClr>
              <a:buFont typeface="+mj-lt"/>
              <a:buAutoNum type="alphaLcParenR" startAt="4"/>
            </a:pPr>
            <a:r>
              <a:rPr lang="fr-FR" b="1" dirty="0" smtClean="0">
                <a:solidFill>
                  <a:srgbClr val="009900"/>
                </a:solidFill>
                <a:cs typeface="Times New Roman" pitchFamily="18" charset="0"/>
              </a:rPr>
              <a:t>La concentration d’oxygène ( pression partielle en oxygène)</a:t>
            </a:r>
          </a:p>
          <a:p>
            <a:pPr algn="l">
              <a:lnSpc>
                <a:spcPct val="200000"/>
              </a:lnSpc>
              <a:buClr>
                <a:srgbClr val="C00000"/>
              </a:buClr>
            </a:pPr>
            <a:r>
              <a:rPr lang="fr-FR" dirty="0" smtClean="0"/>
              <a:t>La relation entre vitesse d'oxydation et pression partielle en oxygène dépend de plusieurs facteurs comme l'activité de l'eau, la température, la nature des </a:t>
            </a:r>
            <a:r>
              <a:rPr lang="fr-FR" dirty="0" err="1" smtClean="0"/>
              <a:t>catalyseurss</a:t>
            </a:r>
            <a:endParaRPr lang="fr-FR" dirty="0" smtClean="0"/>
          </a:p>
          <a:p>
            <a:pPr algn="l">
              <a:lnSpc>
                <a:spcPct val="200000"/>
              </a:lnSpc>
              <a:buClr>
                <a:srgbClr val="C00000"/>
              </a:buClr>
            </a:pPr>
            <a:r>
              <a:rPr lang="fr-FR" dirty="0" smtClean="0"/>
              <a:t>Son incidence est à la fois sur la durée de conservation du produit et sur la nature des odeurs perçues quand le produit est oxydé.</a:t>
            </a:r>
            <a:endParaRPr lang="fr-FR" b="1" dirty="0" smtClean="0">
              <a:solidFill>
                <a:srgbClr val="009900"/>
              </a:solidFill>
              <a:cs typeface="Times New Roman" pitchFamily="18" charset="0"/>
            </a:endParaRPr>
          </a:p>
          <a:p>
            <a:pPr marL="457200" indent="-457200" algn="l">
              <a:lnSpc>
                <a:spcPct val="200000"/>
              </a:lnSpc>
              <a:buClr>
                <a:srgbClr val="C00000"/>
              </a:buClr>
            </a:pPr>
            <a:endParaRPr lang="fr-FR" b="1" dirty="0" smtClean="0">
              <a:solidFill>
                <a:srgbClr val="009900"/>
              </a:solidFill>
              <a:cs typeface="Times New Roman" pitchFamily="18" charset="0"/>
            </a:endParaRPr>
          </a:p>
        </p:txBody>
      </p:sp>
    </p:spTree>
  </p:cSld>
  <p:clrMapOvr>
    <a:masterClrMapping/>
  </p:clrMapOvr>
  <p:transition spd="med">
    <p:zoom/>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0" y="142852"/>
            <a:ext cx="9144000" cy="990600"/>
          </a:xfrm>
        </p:spPr>
        <p:txBody>
          <a:bodyPr>
            <a:normAutofit fontScale="90000"/>
          </a:bodyPr>
          <a:lstStyle/>
          <a:p>
            <a:pPr algn="ctr"/>
            <a:r>
              <a:rPr lang="fr-FR" b="1" dirty="0" smtClean="0">
                <a:solidFill>
                  <a:srgbClr val="C00000"/>
                </a:solidFill>
              </a:rPr>
              <a:t>Remarque : contrôle ou l’inhibition de l’</a:t>
            </a:r>
            <a:r>
              <a:rPr lang="fr-FR" b="1" dirty="0" err="1" smtClean="0">
                <a:solidFill>
                  <a:srgbClr val="C00000"/>
                </a:solidFill>
              </a:rPr>
              <a:t>ihibition</a:t>
            </a:r>
            <a:r>
              <a:rPr lang="fr-FR" b="1" dirty="0" smtClean="0">
                <a:solidFill>
                  <a:srgbClr val="C00000"/>
                </a:solidFill>
              </a:rPr>
              <a:t> de l’oxydation des lipides</a:t>
            </a:r>
            <a:endParaRPr lang="fr-FR" b="1" dirty="0">
              <a:solidFill>
                <a:srgbClr val="C00000"/>
              </a:solidFill>
            </a:endParaRPr>
          </a:p>
        </p:txBody>
      </p:sp>
      <p:sp>
        <p:nvSpPr>
          <p:cNvPr id="6" name="Rectangle 5"/>
          <p:cNvSpPr/>
          <p:nvPr/>
        </p:nvSpPr>
        <p:spPr>
          <a:xfrm>
            <a:off x="214282" y="1714488"/>
            <a:ext cx="8929718" cy="2934458"/>
          </a:xfrm>
          <a:prstGeom prst="rect">
            <a:avLst/>
          </a:prstGeom>
        </p:spPr>
        <p:txBody>
          <a:bodyPr wrap="square">
            <a:spAutoFit/>
          </a:bodyPr>
          <a:lstStyle/>
          <a:p>
            <a:pPr algn="l">
              <a:lnSpc>
                <a:spcPct val="200000"/>
              </a:lnSpc>
            </a:pPr>
            <a:r>
              <a:rPr lang="fr-FR" dirty="0" smtClean="0"/>
              <a:t>L'utilisation des </a:t>
            </a:r>
            <a:r>
              <a:rPr lang="fr-FR" b="1" dirty="0" smtClean="0"/>
              <a:t>antioxydants</a:t>
            </a:r>
            <a:r>
              <a:rPr lang="fr-FR" dirty="0" smtClean="0"/>
              <a:t> (tocophérols, </a:t>
            </a:r>
            <a:r>
              <a:rPr lang="fr-FR" dirty="0" err="1" smtClean="0"/>
              <a:t>polyphénols</a:t>
            </a:r>
            <a:r>
              <a:rPr lang="fr-FR" dirty="0" smtClean="0"/>
              <a:t>, flavonoïdes, vitamine E, vitamine C, etc.) est souvent la méthode la </a:t>
            </a:r>
            <a:r>
              <a:rPr lang="fr-FR" dirty="0" err="1" smtClean="0"/>
              <a:t>pls</a:t>
            </a:r>
            <a:r>
              <a:rPr lang="fr-FR" dirty="0" smtClean="0"/>
              <a:t> courante en industries agroalimentaires pour </a:t>
            </a:r>
            <a:r>
              <a:rPr lang="fr-FR" b="1" dirty="0" smtClean="0"/>
              <a:t>inhiber l'oxydation des lipides </a:t>
            </a:r>
            <a:r>
              <a:rPr lang="fr-FR" dirty="0" smtClean="0"/>
              <a:t>.</a:t>
            </a:r>
          </a:p>
          <a:p>
            <a:pPr algn="l">
              <a:lnSpc>
                <a:spcPct val="200000"/>
              </a:lnSpc>
            </a:pPr>
            <a:r>
              <a:rPr lang="fr-FR" dirty="0" smtClean="0"/>
              <a:t> </a:t>
            </a:r>
            <a:endParaRPr lang="fr-FR" dirty="0"/>
          </a:p>
        </p:txBody>
      </p:sp>
    </p:spTree>
  </p:cSld>
  <p:clrMapOvr>
    <a:masterClrMapping/>
  </p:clrMapOvr>
  <p:transition spd="med">
    <p:zoom/>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0" y="142852"/>
            <a:ext cx="9144000" cy="990600"/>
          </a:xfrm>
        </p:spPr>
        <p:txBody>
          <a:bodyPr>
            <a:normAutofit fontScale="90000"/>
          </a:bodyPr>
          <a:lstStyle/>
          <a:p>
            <a:pPr algn="ctr"/>
            <a:r>
              <a:rPr lang="fr-FR" b="1" dirty="0" smtClean="0">
                <a:solidFill>
                  <a:srgbClr val="C00000"/>
                </a:solidFill>
              </a:rPr>
              <a:t>Remarque : contrôle ou l’inhibition de l’</a:t>
            </a:r>
            <a:r>
              <a:rPr lang="fr-FR" b="1" dirty="0" err="1" smtClean="0">
                <a:solidFill>
                  <a:srgbClr val="C00000"/>
                </a:solidFill>
              </a:rPr>
              <a:t>ihibition</a:t>
            </a:r>
            <a:r>
              <a:rPr lang="fr-FR" b="1" dirty="0" smtClean="0">
                <a:solidFill>
                  <a:srgbClr val="C00000"/>
                </a:solidFill>
              </a:rPr>
              <a:t> de l’oxydation des lipides</a:t>
            </a:r>
            <a:endParaRPr lang="fr-FR" b="1" dirty="0">
              <a:solidFill>
                <a:srgbClr val="C00000"/>
              </a:solidFill>
            </a:endParaRPr>
          </a:p>
        </p:txBody>
      </p:sp>
      <p:sp>
        <p:nvSpPr>
          <p:cNvPr id="6" name="Rectangle 5"/>
          <p:cNvSpPr/>
          <p:nvPr/>
        </p:nvSpPr>
        <p:spPr>
          <a:xfrm>
            <a:off x="214282" y="1500174"/>
            <a:ext cx="8929718" cy="5150449"/>
          </a:xfrm>
          <a:prstGeom prst="rect">
            <a:avLst/>
          </a:prstGeom>
        </p:spPr>
        <p:txBody>
          <a:bodyPr wrap="square">
            <a:spAutoFit/>
          </a:bodyPr>
          <a:lstStyle/>
          <a:p>
            <a:pPr algn="l">
              <a:lnSpc>
                <a:spcPct val="200000"/>
              </a:lnSpc>
            </a:pPr>
            <a:r>
              <a:rPr lang="fr-FR" dirty="0" smtClean="0"/>
              <a:t>Les </a:t>
            </a:r>
            <a:r>
              <a:rPr lang="fr-FR" b="1" dirty="0" smtClean="0"/>
              <a:t>antioxydants</a:t>
            </a:r>
            <a:r>
              <a:rPr lang="fr-FR" dirty="0" smtClean="0"/>
              <a:t> utilisées sont soit comme :</a:t>
            </a:r>
          </a:p>
          <a:p>
            <a:pPr algn="l">
              <a:lnSpc>
                <a:spcPct val="200000"/>
              </a:lnSpc>
            </a:pPr>
            <a:r>
              <a:rPr lang="fr-FR" b="1" dirty="0" smtClean="0">
                <a:solidFill>
                  <a:srgbClr val="0000FF"/>
                </a:solidFill>
              </a:rPr>
              <a:t>Des agents de prévention</a:t>
            </a:r>
            <a:r>
              <a:rPr lang="fr-FR" dirty="0" smtClean="0"/>
              <a:t> qui bloquent la </a:t>
            </a:r>
            <a:r>
              <a:rPr lang="fr-FR" b="1" dirty="0" smtClean="0"/>
              <a:t>phase d'initiation</a:t>
            </a:r>
            <a:r>
              <a:rPr lang="fr-FR" dirty="0" smtClean="0"/>
              <a:t> en réagissant avec les </a:t>
            </a:r>
            <a:r>
              <a:rPr lang="fr-FR" b="1" dirty="0" smtClean="0"/>
              <a:t>initiateurs</a:t>
            </a:r>
            <a:r>
              <a:rPr lang="fr-FR" dirty="0" smtClean="0"/>
              <a:t> de la réaction (O</a:t>
            </a:r>
            <a:r>
              <a:rPr lang="fr-FR" baseline="-25000" dirty="0" smtClean="0"/>
              <a:t>2</a:t>
            </a:r>
            <a:r>
              <a:rPr lang="fr-FR" dirty="0" smtClean="0"/>
              <a:t>, lumière, métaux, ...), </a:t>
            </a:r>
            <a:r>
              <a:rPr lang="fr-FR" b="1" dirty="0" smtClean="0">
                <a:solidFill>
                  <a:srgbClr val="0000FF"/>
                </a:solidFill>
              </a:rPr>
              <a:t>Des agents de terminaison</a:t>
            </a:r>
            <a:r>
              <a:rPr lang="fr-FR" dirty="0" smtClean="0"/>
              <a:t> qui bloquent la poursuite de la </a:t>
            </a:r>
            <a:r>
              <a:rPr lang="fr-FR" b="1" dirty="0" smtClean="0"/>
              <a:t>phase de propagation</a:t>
            </a:r>
            <a:r>
              <a:rPr lang="fr-FR" dirty="0" smtClean="0"/>
              <a:t> en réagissant avec les </a:t>
            </a:r>
            <a:r>
              <a:rPr lang="fr-FR" b="1" dirty="0" smtClean="0"/>
              <a:t>radicaux libres</a:t>
            </a:r>
            <a:r>
              <a:rPr lang="fr-FR" dirty="0" smtClean="0"/>
              <a:t> et les transformant en composés stables.</a:t>
            </a:r>
          </a:p>
          <a:p>
            <a:pPr algn="l">
              <a:lnSpc>
                <a:spcPct val="200000"/>
              </a:lnSpc>
            </a:pPr>
            <a:r>
              <a:rPr lang="fr-FR" dirty="0" smtClean="0"/>
              <a:t> </a:t>
            </a:r>
            <a:endParaRPr lang="fr-FR" dirty="0"/>
          </a:p>
        </p:txBody>
      </p:sp>
    </p:spTree>
  </p:cSld>
  <p:clrMapOvr>
    <a:masterClrMapping/>
  </p:clrMapOvr>
  <p:transition spd="med">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66"/>
                </a:solidFill>
              </a:rPr>
              <a:t>Brunissement enzymatique</a:t>
            </a:r>
            <a:endParaRPr lang="fr-FR" b="1" dirty="0">
              <a:solidFill>
                <a:srgbClr val="FF0066"/>
              </a:solidFill>
            </a:endParaRPr>
          </a:p>
        </p:txBody>
      </p:sp>
      <p:sp>
        <p:nvSpPr>
          <p:cNvPr id="4" name="Rectangle 3"/>
          <p:cNvSpPr/>
          <p:nvPr/>
        </p:nvSpPr>
        <p:spPr>
          <a:xfrm>
            <a:off x="0" y="1500174"/>
            <a:ext cx="9501222" cy="4524315"/>
          </a:xfrm>
          <a:prstGeom prst="rect">
            <a:avLst/>
          </a:prstGeom>
        </p:spPr>
        <p:txBody>
          <a:bodyPr wrap="square">
            <a:spAutoFit/>
          </a:bodyPr>
          <a:lstStyle/>
          <a:p>
            <a:pPr algn="l">
              <a:lnSpc>
                <a:spcPct val="200000"/>
              </a:lnSpc>
            </a:pPr>
            <a:r>
              <a:rPr lang="fr-FR" dirty="0" smtClean="0"/>
              <a:t>Le mécanisme enzymatique qui a lieu met en jeu </a:t>
            </a:r>
            <a:r>
              <a:rPr lang="fr-FR" b="1" dirty="0" smtClean="0">
                <a:solidFill>
                  <a:srgbClr val="0000FF"/>
                </a:solidFill>
              </a:rPr>
              <a:t>les </a:t>
            </a:r>
            <a:r>
              <a:rPr lang="fr-FR" b="1" dirty="0" err="1" smtClean="0">
                <a:solidFill>
                  <a:srgbClr val="0000FF"/>
                </a:solidFill>
              </a:rPr>
              <a:t>polyphénoloxydases</a:t>
            </a:r>
            <a:r>
              <a:rPr lang="fr-FR" b="1" dirty="0" smtClean="0">
                <a:solidFill>
                  <a:srgbClr val="0000FF"/>
                </a:solidFill>
              </a:rPr>
              <a:t> </a:t>
            </a:r>
            <a:r>
              <a:rPr lang="fr-FR" dirty="0" smtClean="0"/>
              <a:t>qui catalysent la réaction dans laquelle les dérivés </a:t>
            </a:r>
            <a:r>
              <a:rPr lang="fr-FR" dirty="0" err="1" smtClean="0"/>
              <a:t>polyphénoliques</a:t>
            </a:r>
            <a:r>
              <a:rPr lang="fr-FR" dirty="0" smtClean="0"/>
              <a:t> incolores du végétal sont oxydés en </a:t>
            </a:r>
            <a:r>
              <a:rPr lang="fr-FR" dirty="0" err="1" smtClean="0"/>
              <a:t>orthoquinones</a:t>
            </a:r>
            <a:r>
              <a:rPr lang="fr-FR" dirty="0" smtClean="0"/>
              <a:t>. </a:t>
            </a:r>
          </a:p>
          <a:p>
            <a:pPr algn="l">
              <a:lnSpc>
                <a:spcPct val="200000"/>
              </a:lnSpc>
            </a:pPr>
            <a:r>
              <a:rPr lang="fr-FR" dirty="0" smtClean="0"/>
              <a:t>Ces dernières molécules sont instables : elles se réarrangent, subissent une autre oxydation et se polymérisent pour donner des mélanines colorées (pigment brun).</a:t>
            </a:r>
            <a:endParaRPr lang="fr-FR" dirty="0"/>
          </a:p>
        </p:txBody>
      </p:sp>
    </p:spTree>
  </p:cSld>
  <p:clrMapOvr>
    <a:masterClrMapping/>
  </p:clrMapOvr>
  <p:transition spd="med">
    <p:zo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1189</TotalTime>
  <Words>2452</Words>
  <Application>Microsoft PowerPoint</Application>
  <PresentationFormat>On-screen Show (4:3)</PresentationFormat>
  <Paragraphs>334</Paragraphs>
  <Slides>86</Slides>
  <Notes>1</Notes>
  <HiddenSlides>0</HiddenSlides>
  <MMClips>0</MMClips>
  <ScaleCrop>false</ScaleCrop>
  <HeadingPairs>
    <vt:vector size="4" baseType="variant">
      <vt:variant>
        <vt:lpstr>Theme</vt:lpstr>
      </vt:variant>
      <vt:variant>
        <vt:i4>1</vt:i4>
      </vt:variant>
      <vt:variant>
        <vt:lpstr>Slide Titles</vt:lpstr>
      </vt:variant>
      <vt:variant>
        <vt:i4>86</vt:i4>
      </vt:variant>
    </vt:vector>
  </HeadingPairs>
  <TitlesOfParts>
    <vt:vector size="87" baseType="lpstr">
      <vt:lpstr>Médian</vt:lpstr>
      <vt:lpstr>Altération des aliments</vt:lpstr>
      <vt:lpstr>Altération des aliments</vt:lpstr>
      <vt:lpstr>Altération des aliments</vt:lpstr>
      <vt:lpstr>Altération des aliments</vt:lpstr>
      <vt:lpstr>Différentes voies d’altération </vt:lpstr>
      <vt:lpstr>Différentes voies d’altération </vt:lpstr>
      <vt:lpstr>Altérations d’origine enzymatique</vt:lpstr>
      <vt:lpstr>Slide 8</vt:lpstr>
      <vt:lpstr>Brunissement enzymatique</vt:lpstr>
      <vt:lpstr>Slide 10</vt:lpstr>
      <vt:lpstr>Slide 11</vt:lpstr>
      <vt:lpstr>Contrôle ou prévention du brunissement enzymatique</vt:lpstr>
      <vt:lpstr>1. Inhibition des polyphénoloxydases (PPO)</vt:lpstr>
      <vt:lpstr>1. Inhibition des polyphénoloxydases (PPO)</vt:lpstr>
      <vt:lpstr>1. Inhibition des polyphénoloxydases (PPO)</vt:lpstr>
      <vt:lpstr>1. Inhibition des polyphénoloxydases (PPO)</vt:lpstr>
      <vt:lpstr>2. Réduction et piégeage des quinones</vt:lpstr>
      <vt:lpstr>3. Réduction de la pression d’oxygène</vt:lpstr>
      <vt:lpstr>Slide 19</vt:lpstr>
      <vt:lpstr>Slide 20</vt:lpstr>
      <vt:lpstr>Slide 21</vt:lpstr>
      <vt:lpstr>Slide 22</vt:lpstr>
      <vt:lpstr>Slide 23</vt:lpstr>
      <vt:lpstr>Slide 24</vt:lpstr>
      <vt:lpstr>Altérations dues aux lipases : lipolyse  </vt:lpstr>
      <vt:lpstr>Oxydation enzymatique des lipides  </vt:lpstr>
      <vt:lpstr>Oxydation enzymatique des lipides  </vt:lpstr>
      <vt:lpstr>La lipoxygénase  </vt:lpstr>
      <vt:lpstr>La lipoxygénase  </vt:lpstr>
      <vt:lpstr>La cyclooxygénase  </vt:lpstr>
      <vt:lpstr>Hydrolyse des glucides  </vt:lpstr>
      <vt:lpstr>Hydrolyse des glucides  </vt:lpstr>
      <vt:lpstr>Altérations d’origine non enzymatique</vt:lpstr>
      <vt:lpstr>1. Brunissement non enzymatique</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2. Oxydation non enzymatique des lipides</vt:lpstr>
      <vt:lpstr>2. Oxydation non enzymatique des lipides</vt:lpstr>
      <vt:lpstr>Facteurs initiateurs de l’oxydation</vt:lpstr>
      <vt:lpstr>2. Oxydation non enzymatique des lipides</vt:lpstr>
      <vt:lpstr>2. Oxydation non enzymatique des lipides</vt:lpstr>
      <vt:lpstr>a. L’auto-oxydation </vt:lpstr>
      <vt:lpstr>a. L’auto-oxydation </vt:lpstr>
      <vt:lpstr>a. L’auto-oxydation </vt:lpstr>
      <vt:lpstr>a. L’auto-oxydation </vt:lpstr>
      <vt:lpstr>b. La photo-oxydation </vt:lpstr>
      <vt:lpstr>Remarque : facteurs influençant l’oxydation des lipides</vt:lpstr>
      <vt:lpstr>Remarque : facteurs influençant l’oxydation des lipides</vt:lpstr>
      <vt:lpstr>Remarque : facteurs influençant l’oxydation des lipides</vt:lpstr>
      <vt:lpstr>Remarque : facteurs influençant l’oxydation des lipides</vt:lpstr>
      <vt:lpstr>Remarque : facteurs influençant l’oxydation des lipides</vt:lpstr>
      <vt:lpstr>Remarque : facteurs influençant l’oxydation des lipides</vt:lpstr>
      <vt:lpstr>Remarque : facteurs influençant l’oxydation des lipides</vt:lpstr>
      <vt:lpstr>Remarque : contrôle ou l’inhibition de l’ihibition de l’oxydation des lipides</vt:lpstr>
      <vt:lpstr>Remarque : contrôle ou l’inhibition de l’ihibition de l’oxydation des lipides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enzymes</dc:title>
  <dc:creator>My</dc:creator>
  <cp:lastModifiedBy>wafaa</cp:lastModifiedBy>
  <cp:revision>171</cp:revision>
  <dcterms:created xsi:type="dcterms:W3CDTF">2010-12-01T16:58:39Z</dcterms:created>
  <dcterms:modified xsi:type="dcterms:W3CDTF">2020-03-21T15:01:43Z</dcterms:modified>
</cp:coreProperties>
</file>