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Catchy Mager" charset="1" panose="02000506000000020004"/>
      <p:regular r:id="rId13"/>
    </p:embeddedFont>
    <p:embeddedFont>
      <p:font typeface="Glacial Indifference Bold" charset="1" panose="00000800000000000000"/>
      <p:regular r:id="rId14"/>
    </p:embeddedFont>
    <p:embeddedFont>
      <p:font typeface="Glacial Indifference"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1E9E2"/>
        </a:solidFill>
      </p:bgPr>
    </p:bg>
    <p:spTree>
      <p:nvGrpSpPr>
        <p:cNvPr id="1" name=""/>
        <p:cNvGrpSpPr/>
        <p:nvPr/>
      </p:nvGrpSpPr>
      <p:grpSpPr>
        <a:xfrm>
          <a:off x="0" y="0"/>
          <a:ext cx="0" cy="0"/>
          <a:chOff x="0" y="0"/>
          <a:chExt cx="0" cy="0"/>
        </a:xfrm>
      </p:grpSpPr>
      <p:grpSp>
        <p:nvGrpSpPr>
          <p:cNvPr name="Group 2" id="2"/>
          <p:cNvGrpSpPr/>
          <p:nvPr/>
        </p:nvGrpSpPr>
        <p:grpSpPr>
          <a:xfrm rot="0">
            <a:off x="-1465275" y="-244294"/>
            <a:ext cx="8315041" cy="10775588"/>
            <a:chOff x="0" y="0"/>
            <a:chExt cx="11086721" cy="14367451"/>
          </a:xfrm>
        </p:grpSpPr>
        <p:pic>
          <p:nvPicPr>
            <p:cNvPr name="Picture 3" id="3"/>
            <p:cNvPicPr>
              <a:picLocks noChangeAspect="true"/>
            </p:cNvPicPr>
            <p:nvPr/>
          </p:nvPicPr>
          <p:blipFill>
            <a:blip r:embed="rId2"/>
            <a:srcRect l="0" t="6829" r="0" b="6829"/>
            <a:stretch>
              <a:fillRect/>
            </a:stretch>
          </p:blipFill>
          <p:spPr>
            <a:xfrm flipH="false" flipV="false">
              <a:off x="0" y="0"/>
              <a:ext cx="11086721" cy="14367451"/>
            </a:xfrm>
            <a:prstGeom prst="rect">
              <a:avLst/>
            </a:prstGeom>
          </p:spPr>
        </p:pic>
      </p:grpSp>
      <p:grpSp>
        <p:nvGrpSpPr>
          <p:cNvPr name="Group 4" id="4"/>
          <p:cNvGrpSpPr/>
          <p:nvPr/>
        </p:nvGrpSpPr>
        <p:grpSpPr>
          <a:xfrm rot="0">
            <a:off x="16487788" y="289760"/>
            <a:ext cx="1543024" cy="2440805"/>
            <a:chOff x="0" y="0"/>
            <a:chExt cx="239055" cy="378145"/>
          </a:xfrm>
        </p:grpSpPr>
        <p:sp>
          <p:nvSpPr>
            <p:cNvPr name="Freeform 5" id="5"/>
            <p:cNvSpPr/>
            <p:nvPr/>
          </p:nvSpPr>
          <p:spPr>
            <a:xfrm flipH="false" flipV="false" rot="0">
              <a:off x="0" y="0"/>
              <a:ext cx="239055" cy="378145"/>
            </a:xfrm>
            <a:custGeom>
              <a:avLst/>
              <a:gdLst/>
              <a:ahLst/>
              <a:cxnLst/>
              <a:rect r="r" b="b" t="t" l="l"/>
              <a:pathLst>
                <a:path h="378145" w="239055">
                  <a:moveTo>
                    <a:pt x="115399" y="0"/>
                  </a:moveTo>
                  <a:lnTo>
                    <a:pt x="123655" y="0"/>
                  </a:lnTo>
                  <a:cubicBezTo>
                    <a:pt x="187389" y="0"/>
                    <a:pt x="239055" y="51666"/>
                    <a:pt x="239055" y="115399"/>
                  </a:cubicBezTo>
                  <a:lnTo>
                    <a:pt x="239055" y="262745"/>
                  </a:lnTo>
                  <a:cubicBezTo>
                    <a:pt x="239055" y="293351"/>
                    <a:pt x="226897" y="322703"/>
                    <a:pt x="205255" y="344345"/>
                  </a:cubicBezTo>
                  <a:cubicBezTo>
                    <a:pt x="183613" y="365986"/>
                    <a:pt x="154261" y="378145"/>
                    <a:pt x="123655" y="378145"/>
                  </a:cubicBezTo>
                  <a:lnTo>
                    <a:pt x="115399" y="378145"/>
                  </a:lnTo>
                  <a:cubicBezTo>
                    <a:pt x="84794" y="378145"/>
                    <a:pt x="55441" y="365986"/>
                    <a:pt x="33800" y="344345"/>
                  </a:cubicBezTo>
                  <a:cubicBezTo>
                    <a:pt x="12158" y="322703"/>
                    <a:pt x="0" y="293351"/>
                    <a:pt x="0" y="262745"/>
                  </a:cubicBezTo>
                  <a:lnTo>
                    <a:pt x="0" y="115399"/>
                  </a:lnTo>
                  <a:cubicBezTo>
                    <a:pt x="0" y="84794"/>
                    <a:pt x="12158" y="55441"/>
                    <a:pt x="33800" y="33800"/>
                  </a:cubicBezTo>
                  <a:cubicBezTo>
                    <a:pt x="55441" y="12158"/>
                    <a:pt x="84794" y="0"/>
                    <a:pt x="115399" y="0"/>
                  </a:cubicBezTo>
                  <a:close/>
                </a:path>
              </a:pathLst>
            </a:custGeom>
            <a:blipFill>
              <a:blip r:embed="rId3"/>
              <a:stretch>
                <a:fillRect l="-7578" t="0" r="-7578" b="0"/>
              </a:stretch>
            </a:blipFill>
          </p:spPr>
        </p:sp>
      </p:grpSp>
      <p:sp>
        <p:nvSpPr>
          <p:cNvPr name="TextBox 6" id="6"/>
          <p:cNvSpPr txBox="true"/>
          <p:nvPr/>
        </p:nvSpPr>
        <p:spPr>
          <a:xfrm rot="0">
            <a:off x="9955102" y="4276073"/>
            <a:ext cx="7304198" cy="867427"/>
          </a:xfrm>
          <a:prstGeom prst="rect">
            <a:avLst/>
          </a:prstGeom>
        </p:spPr>
        <p:txBody>
          <a:bodyPr anchor="t" rtlCol="false" tIns="0" lIns="0" bIns="0" rIns="0">
            <a:spAutoFit/>
          </a:bodyPr>
          <a:lstStyle/>
          <a:p>
            <a:pPr algn="just" rtl="true">
              <a:lnSpc>
                <a:spcPts val="6370"/>
              </a:lnSpc>
            </a:pPr>
            <a:r>
              <a:rPr lang="ar-EG" sz="6500">
                <a:solidFill>
                  <a:srgbClr val="CB6CE6"/>
                </a:solidFill>
                <a:latin typeface="Catchy Mager"/>
                <a:ea typeface="Catchy Mager"/>
                <a:cs typeface="Catchy Mager"/>
                <a:sym typeface="Catchy Mager"/>
                <a:rtl val="true"/>
              </a:rPr>
              <a:t>المحاضرة التاسعة</a:t>
            </a:r>
          </a:p>
        </p:txBody>
      </p:sp>
      <p:sp>
        <p:nvSpPr>
          <p:cNvPr name="TextBox 7" id="7"/>
          <p:cNvSpPr txBox="true"/>
          <p:nvPr/>
        </p:nvSpPr>
        <p:spPr>
          <a:xfrm rot="0">
            <a:off x="6165086" y="4924742"/>
            <a:ext cx="9874266" cy="1515746"/>
          </a:xfrm>
          <a:prstGeom prst="rect">
            <a:avLst/>
          </a:prstGeom>
        </p:spPr>
        <p:txBody>
          <a:bodyPr anchor="t" rtlCol="false" tIns="0" lIns="0" bIns="0" rIns="0">
            <a:spAutoFit/>
          </a:bodyPr>
          <a:lstStyle/>
          <a:p>
            <a:pPr algn="just">
              <a:lnSpc>
                <a:spcPts val="3500"/>
              </a:lnSpc>
              <a:spcBef>
                <a:spcPct val="0"/>
              </a:spcBef>
            </a:pPr>
          </a:p>
          <a:p>
            <a:pPr algn="just" rtl="true">
              <a:lnSpc>
                <a:spcPts val="8959"/>
              </a:lnSpc>
              <a:spcBef>
                <a:spcPct val="0"/>
              </a:spcBef>
            </a:pPr>
            <a:r>
              <a:rPr lang="ar-EG" b="true" sz="6399">
                <a:solidFill>
                  <a:srgbClr val="8C52FF"/>
                </a:solidFill>
                <a:latin typeface="Glacial Indifference Bold"/>
                <a:ea typeface="Glacial Indifference Bold"/>
                <a:cs typeface="Glacial Indifference Bold"/>
                <a:sym typeface="Glacial Indifference Bold"/>
                <a:rtl val="true"/>
              </a:rPr>
              <a:t>مقاومة التغيير التنظيمي</a:t>
            </a:r>
          </a:p>
        </p:txBody>
      </p:sp>
      <p:sp>
        <p:nvSpPr>
          <p:cNvPr name="TextBox 8" id="8"/>
          <p:cNvSpPr txBox="true"/>
          <p:nvPr/>
        </p:nvSpPr>
        <p:spPr>
          <a:xfrm rot="0">
            <a:off x="9195097" y="7821613"/>
            <a:ext cx="2804242" cy="1153160"/>
          </a:xfrm>
          <a:prstGeom prst="rect">
            <a:avLst/>
          </a:prstGeom>
        </p:spPr>
        <p:txBody>
          <a:bodyPr anchor="t" rtlCol="false" tIns="0" lIns="0" bIns="0" rIns="0">
            <a:spAutoFit/>
          </a:bodyPr>
          <a:lstStyle/>
          <a:p>
            <a:pPr algn="just">
              <a:lnSpc>
                <a:spcPts val="3500"/>
              </a:lnSpc>
              <a:spcBef>
                <a:spcPct val="0"/>
              </a:spcBef>
            </a:pPr>
          </a:p>
          <a:p>
            <a:pPr algn="just" rtl="true">
              <a:lnSpc>
                <a:spcPts val="5879"/>
              </a:lnSpc>
              <a:spcBef>
                <a:spcPct val="0"/>
              </a:spcBef>
            </a:pPr>
            <a:r>
              <a:rPr lang="ar-EG" b="true" sz="4199">
                <a:solidFill>
                  <a:srgbClr val="343232"/>
                </a:solidFill>
                <a:latin typeface="Glacial Indifference Bold"/>
                <a:ea typeface="Glacial Indifference Bold"/>
                <a:cs typeface="Glacial Indifference Bold"/>
                <a:sym typeface="Glacial Indifference Bold"/>
                <a:rtl val="true"/>
              </a:rPr>
              <a:t>من اعداد:</a:t>
            </a:r>
          </a:p>
        </p:txBody>
      </p:sp>
      <p:sp>
        <p:nvSpPr>
          <p:cNvPr name="TextBox 9" id="9"/>
          <p:cNvSpPr txBox="true"/>
          <p:nvPr/>
        </p:nvSpPr>
        <p:spPr>
          <a:xfrm rot="0">
            <a:off x="7138344" y="8644255"/>
            <a:ext cx="3215725" cy="1170940"/>
          </a:xfrm>
          <a:prstGeom prst="rect">
            <a:avLst/>
          </a:prstGeom>
        </p:spPr>
        <p:txBody>
          <a:bodyPr anchor="t" rtlCol="false" tIns="0" lIns="0" bIns="0" rIns="0">
            <a:spAutoFit/>
          </a:bodyPr>
          <a:lstStyle/>
          <a:p>
            <a:pPr algn="just">
              <a:lnSpc>
                <a:spcPts val="3500"/>
              </a:lnSpc>
              <a:spcBef>
                <a:spcPct val="0"/>
              </a:spcBef>
            </a:pPr>
          </a:p>
          <a:p>
            <a:pPr algn="just" rtl="true">
              <a:lnSpc>
                <a:spcPts val="6019"/>
              </a:lnSpc>
              <a:spcBef>
                <a:spcPct val="0"/>
              </a:spcBef>
            </a:pPr>
            <a:r>
              <a:rPr lang="ar-EG" b="true" sz="4299">
                <a:solidFill>
                  <a:srgbClr val="343232"/>
                </a:solidFill>
                <a:latin typeface="Glacial Indifference Bold"/>
                <a:ea typeface="Glacial Indifference Bold"/>
                <a:cs typeface="Glacial Indifference Bold"/>
                <a:sym typeface="Glacial Indifference Bold"/>
                <a:rtl val="true"/>
              </a:rPr>
              <a:t>د.</a:t>
            </a:r>
            <a:r>
              <a:rPr lang="ar-EG" b="true" sz="4299">
                <a:solidFill>
                  <a:srgbClr val="343232"/>
                </a:solidFill>
                <a:latin typeface="Glacial Indifference Bold"/>
                <a:ea typeface="Glacial Indifference Bold"/>
                <a:cs typeface="Glacial Indifference Bold"/>
                <a:sym typeface="Glacial Indifference Bold"/>
                <a:rtl val="true"/>
              </a:rPr>
              <a:t>هواري أحلام</a:t>
            </a:r>
          </a:p>
        </p:txBody>
      </p:sp>
      <p:sp>
        <p:nvSpPr>
          <p:cNvPr name="TextBox 10" id="10"/>
          <p:cNvSpPr txBox="true"/>
          <p:nvPr/>
        </p:nvSpPr>
        <p:spPr>
          <a:xfrm rot="0">
            <a:off x="5155083" y="-57150"/>
            <a:ext cx="10884270" cy="2778125"/>
          </a:xfrm>
          <a:prstGeom prst="rect">
            <a:avLst/>
          </a:prstGeom>
        </p:spPr>
        <p:txBody>
          <a:bodyPr anchor="t" rtlCol="false" tIns="0" lIns="0" bIns="0" rIns="0">
            <a:spAutoFit/>
          </a:bodyPr>
          <a:lstStyle/>
          <a:p>
            <a:pPr algn="ctr">
              <a:lnSpc>
                <a:spcPts val="3500"/>
              </a:lnSpc>
              <a:spcBef>
                <a:spcPct val="0"/>
              </a:spcBef>
            </a:pPr>
          </a:p>
          <a:p>
            <a:pPr algn="ctr" rtl="true">
              <a:lnSpc>
                <a:spcPts val="6299"/>
              </a:lnSpc>
              <a:spcBef>
                <a:spcPct val="0"/>
              </a:spcBef>
            </a:pPr>
            <a:r>
              <a:rPr lang="ar-EG" b="true" sz="4499">
                <a:solidFill>
                  <a:srgbClr val="DD8B8B"/>
                </a:solidFill>
                <a:latin typeface="Glacial Indifference Bold"/>
                <a:ea typeface="Glacial Indifference Bold"/>
                <a:cs typeface="Glacial Indifference Bold"/>
                <a:sym typeface="Glacial Indifference Bold"/>
                <a:rtl val="true"/>
              </a:rPr>
              <a:t>جامعة أبو بكر بلقايد</a:t>
            </a:r>
          </a:p>
          <a:p>
            <a:pPr algn="ctr" rtl="true">
              <a:lnSpc>
                <a:spcPts val="6299"/>
              </a:lnSpc>
              <a:spcBef>
                <a:spcPct val="0"/>
              </a:spcBef>
            </a:pPr>
            <a:r>
              <a:rPr lang="ar-EG" b="true" sz="4499">
                <a:solidFill>
                  <a:srgbClr val="DD8B8B"/>
                </a:solidFill>
                <a:latin typeface="Glacial Indifference Bold"/>
                <a:ea typeface="Glacial Indifference Bold"/>
                <a:cs typeface="Glacial Indifference Bold"/>
                <a:sym typeface="Glacial Indifference Bold"/>
                <a:rtl val="true"/>
              </a:rPr>
              <a:t>كلية العلوم الانسانية والاجتماعية</a:t>
            </a:r>
          </a:p>
          <a:p>
            <a:pPr algn="ctr" rtl="true">
              <a:lnSpc>
                <a:spcPts val="6299"/>
              </a:lnSpc>
              <a:spcBef>
                <a:spcPct val="0"/>
              </a:spcBef>
            </a:pPr>
            <a:r>
              <a:rPr lang="ar-EG" b="true" sz="4499">
                <a:solidFill>
                  <a:srgbClr val="DD8B8B"/>
                </a:solidFill>
                <a:latin typeface="Glacial Indifference Bold"/>
                <a:ea typeface="Glacial Indifference Bold"/>
                <a:cs typeface="Glacial Indifference Bold"/>
                <a:sym typeface="Glacial Indifference Bold"/>
                <a:rtl val="true"/>
              </a:rPr>
              <a:t>قسم علم النفس</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1E9E2"/>
        </a:solidFill>
      </p:bgPr>
    </p:bg>
    <p:spTree>
      <p:nvGrpSpPr>
        <p:cNvPr id="1" name=""/>
        <p:cNvGrpSpPr/>
        <p:nvPr/>
      </p:nvGrpSpPr>
      <p:grpSpPr>
        <a:xfrm>
          <a:off x="0" y="0"/>
          <a:ext cx="0" cy="0"/>
          <a:chOff x="0" y="0"/>
          <a:chExt cx="0" cy="0"/>
        </a:xfrm>
      </p:grpSpPr>
      <p:sp>
        <p:nvSpPr>
          <p:cNvPr name="TextBox 2" id="2"/>
          <p:cNvSpPr txBox="true"/>
          <p:nvPr/>
        </p:nvSpPr>
        <p:spPr>
          <a:xfrm rot="0">
            <a:off x="516699" y="474345"/>
            <a:ext cx="17404233" cy="10243949"/>
          </a:xfrm>
          <a:prstGeom prst="rect">
            <a:avLst/>
          </a:prstGeom>
        </p:spPr>
        <p:txBody>
          <a:bodyPr anchor="t" rtlCol="false" tIns="0" lIns="0" bIns="0" rIns="0">
            <a:spAutoFit/>
          </a:bodyPr>
          <a:lstStyle/>
          <a:p>
            <a:pPr algn="just" rtl="true">
              <a:lnSpc>
                <a:spcPts val="8108"/>
              </a:lnSpc>
            </a:pPr>
            <a:r>
              <a:rPr lang="ar-EG" sz="5099">
                <a:solidFill>
                  <a:srgbClr val="343232"/>
                </a:solidFill>
                <a:latin typeface="Catchy Mager"/>
                <a:ea typeface="Catchy Mager"/>
                <a:cs typeface="Catchy Mager"/>
                <a:sym typeface="Catchy Mager"/>
                <a:rtl val="true"/>
              </a:rPr>
              <a:t>عادة ما يصيب المنظمات جمود وركوض يحول دون تطورها ونموها وقدرتها على المنافسة جراء الاستقرار الطويل، ومن هنا تظهر ضرورة احداث التغيير، وعند ظهور بوادر أي تغيير ينقلب الأمر إلى هاجس بسبب المقاومة التي سيلقاها هذا التغيير من طرف بعض المعارضين له، إذ أنّ الاتفاق السائد بأنّ أي مبادرة تغيير ستواجه بالضرورة مقاومة، فالمقاومة هي جزء طبيعي من عملية التغيير، لذا وجب توخي الحذر في التعامل معها وايجاد الحلول المناسبة لتخطيها نجاح والمبادرة التغيير، حيث يعد موضوع مقاومة التغيير من أكثر المواضيع الّتي نالت اهتمام العديد من الباحثين.</a:t>
            </a:r>
          </a:p>
          <a:p>
            <a:pPr algn="just">
              <a:lnSpc>
                <a:spcPts val="8108"/>
              </a:lnSpc>
            </a:pPr>
          </a:p>
        </p:txBody>
      </p:sp>
      <p:sp>
        <p:nvSpPr>
          <p:cNvPr name="Freeform 3" id="3"/>
          <p:cNvSpPr/>
          <p:nvPr/>
        </p:nvSpPr>
        <p:spPr>
          <a:xfrm flipH="false" flipV="false" rot="0">
            <a:off x="0" y="8996491"/>
            <a:ext cx="5427194" cy="4114800"/>
          </a:xfrm>
          <a:custGeom>
            <a:avLst/>
            <a:gdLst/>
            <a:ahLst/>
            <a:cxnLst/>
            <a:rect r="r" b="b" t="t" l="l"/>
            <a:pathLst>
              <a:path h="4114800" w="5427194">
                <a:moveTo>
                  <a:pt x="0" y="0"/>
                </a:moveTo>
                <a:lnTo>
                  <a:pt x="5427194" y="0"/>
                </a:lnTo>
                <a:lnTo>
                  <a:pt x="542719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4759210">
            <a:off x="8263627" y="8820107"/>
            <a:ext cx="2895099" cy="2933785"/>
          </a:xfrm>
          <a:custGeom>
            <a:avLst/>
            <a:gdLst/>
            <a:ahLst/>
            <a:cxnLst/>
            <a:rect r="r" b="b" t="t" l="l"/>
            <a:pathLst>
              <a:path h="2933785" w="2895099">
                <a:moveTo>
                  <a:pt x="0" y="0"/>
                </a:moveTo>
                <a:lnTo>
                  <a:pt x="2895100" y="0"/>
                </a:lnTo>
                <a:lnTo>
                  <a:pt x="2895100" y="2933786"/>
                </a:lnTo>
                <a:lnTo>
                  <a:pt x="0" y="2933786"/>
                </a:lnTo>
                <a:lnTo>
                  <a:pt x="0" y="0"/>
                </a:lnTo>
                <a:close/>
              </a:path>
            </a:pathLst>
          </a:custGeom>
          <a:blipFill>
            <a:blip r:embed="rId4"/>
            <a:stretch>
              <a:fillRect l="-118311" t="-66786"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E9E2"/>
        </a:solidFill>
      </p:bgPr>
    </p:bg>
    <p:spTree>
      <p:nvGrpSpPr>
        <p:cNvPr id="1" name=""/>
        <p:cNvGrpSpPr/>
        <p:nvPr/>
      </p:nvGrpSpPr>
      <p:grpSpPr>
        <a:xfrm>
          <a:off x="0" y="0"/>
          <a:ext cx="0" cy="0"/>
          <a:chOff x="0" y="0"/>
          <a:chExt cx="0" cy="0"/>
        </a:xfrm>
      </p:grpSpPr>
      <p:grpSp>
        <p:nvGrpSpPr>
          <p:cNvPr name="Group 2" id="2"/>
          <p:cNvGrpSpPr/>
          <p:nvPr/>
        </p:nvGrpSpPr>
        <p:grpSpPr>
          <a:xfrm rot="0">
            <a:off x="-2261315" y="3169528"/>
            <a:ext cx="7375113" cy="7375113"/>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4906" t="0" r="-24906" b="0"/>
              </a:stretch>
            </a:blipFill>
          </p:spPr>
        </p:sp>
      </p:grpSp>
      <p:sp>
        <p:nvSpPr>
          <p:cNvPr name="TextBox 4" id="4"/>
          <p:cNvSpPr txBox="true"/>
          <p:nvPr/>
        </p:nvSpPr>
        <p:spPr>
          <a:xfrm rot="0">
            <a:off x="5113798" y="2626080"/>
            <a:ext cx="12728768" cy="6026785"/>
          </a:xfrm>
          <a:prstGeom prst="rect">
            <a:avLst/>
          </a:prstGeom>
        </p:spPr>
        <p:txBody>
          <a:bodyPr anchor="t" rtlCol="false" tIns="0" lIns="0" bIns="0" rIns="0">
            <a:spAutoFit/>
          </a:bodyPr>
          <a:lstStyle/>
          <a:p>
            <a:pPr algn="just">
              <a:lnSpc>
                <a:spcPts val="3500"/>
              </a:lnSpc>
              <a:spcBef>
                <a:spcPct val="0"/>
              </a:spcBef>
            </a:pPr>
          </a:p>
          <a:p>
            <a:pPr algn="just" rtl="true">
              <a:lnSpc>
                <a:spcPts val="6439"/>
              </a:lnSpc>
            </a:pPr>
            <a:r>
              <a:rPr lang="ar-EG" sz="3999">
                <a:solidFill>
                  <a:srgbClr val="343232"/>
                </a:solidFill>
                <a:latin typeface="Glacial Indifference"/>
                <a:ea typeface="Glacial Indifference"/>
                <a:cs typeface="Glacial Indifference"/>
                <a:sym typeface="Glacial Indifference"/>
                <a:rtl val="true"/>
              </a:rPr>
              <a:t>مقاومة التغيير التنظيمي في المنظمات  </a:t>
            </a:r>
            <a:r>
              <a:rPr lang="en-US" sz="3999">
                <a:solidFill>
                  <a:srgbClr val="343232"/>
                </a:solidFill>
                <a:latin typeface="Glacial Indifference"/>
                <a:ea typeface="Glacial Indifference"/>
                <a:cs typeface="Glacial Indifference"/>
                <a:sym typeface="Glacial Indifference"/>
              </a:rPr>
              <a:t>change Resistance</a:t>
            </a:r>
            <a:r>
              <a:rPr lang="ar-EG" sz="3999">
                <a:solidFill>
                  <a:srgbClr val="343232"/>
                </a:solidFill>
                <a:latin typeface="Glacial Indifference"/>
                <a:ea typeface="Glacial Indifference"/>
                <a:cs typeface="Glacial Indifference"/>
                <a:sym typeface="Glacial Indifference"/>
                <a:rtl val="true"/>
              </a:rPr>
              <a:t>؛ فهو مصطلح يشير إلى "رفض الموظفين العلني أو السري للتغييرات التي تعلن عنها الإدارة لاعتقادهم أن هذه التغييرات تتعارض مع مصالحهم الشخصية أو المصلحة العامة، وقد يعبر الموظفون عن مقاومة التغيير بشكل فردي أو جماعي، سري أو علني وقد يعبر عنه ومن خلال أنشطة عدوانية أو خجولة".</a:t>
            </a:r>
          </a:p>
          <a:p>
            <a:pPr algn="just">
              <a:lnSpc>
                <a:spcPts val="6439"/>
              </a:lnSpc>
            </a:pPr>
          </a:p>
        </p:txBody>
      </p:sp>
      <p:sp>
        <p:nvSpPr>
          <p:cNvPr name="TextBox 5" id="5"/>
          <p:cNvSpPr txBox="true"/>
          <p:nvPr/>
        </p:nvSpPr>
        <p:spPr>
          <a:xfrm rot="0">
            <a:off x="5649341" y="366077"/>
            <a:ext cx="11968779" cy="1268095"/>
          </a:xfrm>
          <a:prstGeom prst="rect">
            <a:avLst/>
          </a:prstGeom>
        </p:spPr>
        <p:txBody>
          <a:bodyPr anchor="t" rtlCol="false" tIns="0" lIns="0" bIns="0" rIns="0">
            <a:spAutoFit/>
          </a:bodyPr>
          <a:lstStyle/>
          <a:p>
            <a:pPr algn="just">
              <a:lnSpc>
                <a:spcPts val="3500"/>
              </a:lnSpc>
              <a:spcBef>
                <a:spcPct val="0"/>
              </a:spcBef>
            </a:pPr>
          </a:p>
          <a:p>
            <a:pPr algn="just" rtl="true">
              <a:lnSpc>
                <a:spcPts val="6859"/>
              </a:lnSpc>
              <a:spcBef>
                <a:spcPct val="0"/>
              </a:spcBef>
            </a:pPr>
            <a:r>
              <a:rPr lang="ar-EG" b="true" sz="4899">
                <a:solidFill>
                  <a:srgbClr val="343232"/>
                </a:solidFill>
                <a:latin typeface="Glacial Indifference Bold"/>
                <a:ea typeface="Glacial Indifference Bold"/>
                <a:cs typeface="Glacial Indifference Bold"/>
                <a:sym typeface="Glacial Indifference Bold"/>
                <a:rtl val="true"/>
              </a:rPr>
              <a:t>تعريف مقاومة التغيير التنظيمي:</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F1E9E2"/>
        </a:solidFill>
      </p:bgPr>
    </p:bg>
    <p:spTree>
      <p:nvGrpSpPr>
        <p:cNvPr id="1" name=""/>
        <p:cNvGrpSpPr/>
        <p:nvPr/>
      </p:nvGrpSpPr>
      <p:grpSpPr>
        <a:xfrm>
          <a:off x="0" y="0"/>
          <a:ext cx="0" cy="0"/>
          <a:chOff x="0" y="0"/>
          <a:chExt cx="0" cy="0"/>
        </a:xfrm>
      </p:grpSpPr>
      <p:sp>
        <p:nvSpPr>
          <p:cNvPr name="AutoShape 2" id="2"/>
          <p:cNvSpPr/>
          <p:nvPr/>
        </p:nvSpPr>
        <p:spPr>
          <a:xfrm flipV="true">
            <a:off x="12104976" y="1536701"/>
            <a:ext cx="6183024" cy="0"/>
          </a:xfrm>
          <a:prstGeom prst="line">
            <a:avLst/>
          </a:prstGeom>
          <a:ln cap="flat" w="19050">
            <a:solidFill>
              <a:srgbClr val="000000"/>
            </a:solidFill>
            <a:prstDash val="solid"/>
            <a:headEnd type="none" len="sm" w="sm"/>
            <a:tailEnd type="none" len="sm" w="sm"/>
          </a:ln>
        </p:spPr>
      </p:sp>
      <p:sp>
        <p:nvSpPr>
          <p:cNvPr name="TextBox 3" id="3"/>
          <p:cNvSpPr txBox="true"/>
          <p:nvPr/>
        </p:nvSpPr>
        <p:spPr>
          <a:xfrm rot="0">
            <a:off x="535403" y="1682622"/>
            <a:ext cx="17217195" cy="8502270"/>
          </a:xfrm>
          <a:prstGeom prst="rect">
            <a:avLst/>
          </a:prstGeom>
        </p:spPr>
        <p:txBody>
          <a:bodyPr anchor="t" rtlCol="false" tIns="0" lIns="0" bIns="0" rIns="0">
            <a:spAutoFit/>
          </a:bodyPr>
          <a:lstStyle/>
          <a:p>
            <a:pPr algn="just" rtl="true">
              <a:lnSpc>
                <a:spcPts val="8015"/>
              </a:lnSpc>
            </a:pPr>
            <a:r>
              <a:rPr lang="ar-EG" sz="4799">
                <a:solidFill>
                  <a:srgbClr val="343232"/>
                </a:solidFill>
                <a:latin typeface="Catchy Mager"/>
                <a:ea typeface="Catchy Mager"/>
                <a:cs typeface="Catchy Mager"/>
                <a:sym typeface="Catchy Mager"/>
                <a:rtl val="true"/>
              </a:rPr>
              <a:t>فقد فسر </a:t>
            </a:r>
            <a:r>
              <a:rPr lang="en-US" sz="4799">
                <a:solidFill>
                  <a:srgbClr val="343232"/>
                </a:solidFill>
                <a:latin typeface="Catchy Mager"/>
                <a:ea typeface="Catchy Mager"/>
                <a:cs typeface="Catchy Mager"/>
                <a:sym typeface="Catchy Mager"/>
              </a:rPr>
              <a:t>Zaltman</a:t>
            </a:r>
            <a:r>
              <a:rPr lang="ar-EG" sz="4799">
                <a:solidFill>
                  <a:srgbClr val="343232"/>
                </a:solidFill>
                <a:latin typeface="Catchy Mager"/>
                <a:ea typeface="Catchy Mager"/>
                <a:cs typeface="Catchy Mager"/>
                <a:sym typeface="Catchy Mager"/>
                <a:rtl val="true"/>
              </a:rPr>
              <a:t> و </a:t>
            </a:r>
            <a:r>
              <a:rPr lang="en-US" sz="4799">
                <a:solidFill>
                  <a:srgbClr val="343232"/>
                </a:solidFill>
                <a:latin typeface="Catchy Mager"/>
                <a:ea typeface="Catchy Mager"/>
                <a:cs typeface="Catchy Mager"/>
                <a:sym typeface="Catchy Mager"/>
              </a:rPr>
              <a:t>Duncan (1977)</a:t>
            </a:r>
            <a:r>
              <a:rPr lang="ar-EG" sz="4799">
                <a:solidFill>
                  <a:srgbClr val="343232"/>
                </a:solidFill>
                <a:latin typeface="Catchy Mager"/>
                <a:ea typeface="Catchy Mager"/>
                <a:cs typeface="Catchy Mager"/>
                <a:sym typeface="Catchy Mager"/>
                <a:rtl val="true"/>
              </a:rPr>
              <a:t> مقاومة التغيير على أنّها:" كل سلوك يؤدي إلى المحافظة على الوضع الحالي في مواجهة ضغوط تغييره"، وحديثا عرف </a:t>
            </a:r>
            <a:r>
              <a:rPr lang="en-US" sz="4799">
                <a:solidFill>
                  <a:srgbClr val="343232"/>
                </a:solidFill>
                <a:latin typeface="Catchy Mager"/>
                <a:ea typeface="Catchy Mager"/>
                <a:cs typeface="Catchy Mager"/>
                <a:sym typeface="Catchy Mager"/>
              </a:rPr>
              <a:t>Collerette</a:t>
            </a:r>
            <a:r>
              <a:rPr lang="ar-EG" sz="4799">
                <a:solidFill>
                  <a:srgbClr val="343232"/>
                </a:solidFill>
                <a:latin typeface="Catchy Mager"/>
                <a:ea typeface="Catchy Mager"/>
                <a:cs typeface="Catchy Mager"/>
                <a:sym typeface="Catchy Mager"/>
                <a:rtl val="true"/>
              </a:rPr>
              <a:t> وآخرون (</a:t>
            </a:r>
            <a:r>
              <a:rPr lang="en-US" sz="4799">
                <a:solidFill>
                  <a:srgbClr val="343232"/>
                </a:solidFill>
                <a:latin typeface="Catchy Mager"/>
                <a:ea typeface="Catchy Mager"/>
                <a:cs typeface="Catchy Mager"/>
                <a:sym typeface="Catchy Mager"/>
              </a:rPr>
              <a:t>1997</a:t>
            </a:r>
            <a:r>
              <a:rPr lang="ar-EG" sz="4799">
                <a:solidFill>
                  <a:srgbClr val="343232"/>
                </a:solidFill>
                <a:latin typeface="Catchy Mager"/>
                <a:ea typeface="Catchy Mager"/>
                <a:cs typeface="Catchy Mager"/>
                <a:sym typeface="Catchy Mager"/>
                <a:rtl val="true"/>
              </a:rPr>
              <a:t>)المقاومة بأنها تعبير ضمني وواضح لردود أفعال الأفراد نحو نية التغيير... ومهما تعددت وجهات النظر تبقى مقاومة التغيير من أصعب العقبات التي تواجه المنظمة.</a:t>
            </a:r>
          </a:p>
          <a:p>
            <a:pPr algn="just" rtl="true">
              <a:lnSpc>
                <a:spcPts val="8015"/>
              </a:lnSpc>
            </a:pPr>
            <a:r>
              <a:rPr lang="ar-EG" sz="4799">
                <a:solidFill>
                  <a:srgbClr val="343232"/>
                </a:solidFill>
                <a:latin typeface="Catchy Mager"/>
                <a:ea typeface="Catchy Mager"/>
                <a:cs typeface="Catchy Mager"/>
                <a:sym typeface="Catchy Mager"/>
                <a:rtl val="true"/>
              </a:rPr>
              <a:t>كما يعرف ازندر </a:t>
            </a:r>
            <a:r>
              <a:rPr lang="en-US" sz="4799">
                <a:solidFill>
                  <a:srgbClr val="343232"/>
                </a:solidFill>
                <a:latin typeface="Catchy Mager"/>
                <a:ea typeface="Catchy Mager"/>
                <a:cs typeface="Catchy Mager"/>
                <a:sym typeface="Catchy Mager"/>
              </a:rPr>
              <a:t>zander</a:t>
            </a:r>
            <a:r>
              <a:rPr lang="ar-EG" sz="4799">
                <a:solidFill>
                  <a:srgbClr val="343232"/>
                </a:solidFill>
                <a:latin typeface="Catchy Mager"/>
                <a:ea typeface="Catchy Mager"/>
                <a:cs typeface="Catchy Mager"/>
                <a:sym typeface="Catchy Mager"/>
                <a:rtl val="true"/>
              </a:rPr>
              <a:t> مقاومة التغير "بأنه يمثل ردود الفعل السلبي للأفراد </a:t>
            </a:r>
            <a:r>
              <a:rPr lang="en-US" sz="4799">
                <a:solidFill>
                  <a:srgbClr val="343232"/>
                </a:solidFill>
                <a:latin typeface="Catchy Mager"/>
                <a:ea typeface="Catchy Mager"/>
                <a:cs typeface="Catchy Mager"/>
                <a:sym typeface="Catchy Mager"/>
              </a:rPr>
              <a:t>63</a:t>
            </a:r>
            <a:r>
              <a:rPr lang="ar-EG" sz="4799">
                <a:solidFill>
                  <a:srgbClr val="343232"/>
                </a:solidFill>
                <a:latin typeface="Catchy Mager"/>
                <a:ea typeface="Catchy Mager"/>
                <a:cs typeface="Catchy Mager"/>
                <a:sym typeface="Catchy Mager"/>
                <a:rtl val="true"/>
              </a:rPr>
              <a:t> تجاه التغيرات التي قد تحصل أو التي حصلت بالفعل في المنظمة لاعتقادهم بتأثيرها السلبي عليه".</a:t>
            </a:r>
          </a:p>
          <a:p>
            <a:pPr algn="r">
              <a:lnSpc>
                <a:spcPts val="2450"/>
              </a:lnSpc>
            </a:pP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1E9E2"/>
        </a:solidFill>
      </p:bgPr>
    </p:bg>
    <p:spTree>
      <p:nvGrpSpPr>
        <p:cNvPr id="1" name=""/>
        <p:cNvGrpSpPr/>
        <p:nvPr/>
      </p:nvGrpSpPr>
      <p:grpSpPr>
        <a:xfrm>
          <a:off x="0" y="0"/>
          <a:ext cx="0" cy="0"/>
          <a:chOff x="0" y="0"/>
          <a:chExt cx="0" cy="0"/>
        </a:xfrm>
      </p:grpSpPr>
      <p:sp>
        <p:nvSpPr>
          <p:cNvPr name="TextBox 2" id="2"/>
          <p:cNvSpPr txBox="true"/>
          <p:nvPr/>
        </p:nvSpPr>
        <p:spPr>
          <a:xfrm rot="0">
            <a:off x="441884" y="437288"/>
            <a:ext cx="17404233" cy="8586471"/>
          </a:xfrm>
          <a:prstGeom prst="rect">
            <a:avLst/>
          </a:prstGeom>
        </p:spPr>
        <p:txBody>
          <a:bodyPr anchor="t" rtlCol="false" tIns="0" lIns="0" bIns="0" rIns="0">
            <a:spAutoFit/>
          </a:bodyPr>
          <a:lstStyle/>
          <a:p>
            <a:pPr algn="just" rtl="true">
              <a:lnSpc>
                <a:spcPts val="6479"/>
              </a:lnSpc>
            </a:pPr>
            <a:r>
              <a:rPr lang="ar-EG" sz="4499">
                <a:solidFill>
                  <a:srgbClr val="343232"/>
                </a:solidFill>
                <a:latin typeface="Catchy Mager"/>
                <a:ea typeface="Catchy Mager"/>
                <a:cs typeface="Catchy Mager"/>
                <a:sym typeface="Catchy Mager"/>
                <a:rtl val="true"/>
              </a:rPr>
              <a:t> </a:t>
            </a:r>
          </a:p>
          <a:p>
            <a:pPr algn="just" rtl="true">
              <a:lnSpc>
                <a:spcPts val="6479"/>
              </a:lnSpc>
            </a:pPr>
            <a:r>
              <a:rPr lang="ar-EG" sz="4499">
                <a:solidFill>
                  <a:srgbClr val="343232"/>
                </a:solidFill>
                <a:latin typeface="Catchy Mager"/>
                <a:ea typeface="Catchy Mager"/>
                <a:cs typeface="Catchy Mager"/>
                <a:sym typeface="Catchy Mager"/>
                <a:rtl val="true"/>
              </a:rPr>
              <a:t>و مقاومة التغيير تعني كذلك " تعبير ظاهري أو باطني لردود الفعل الرافضة للتغيير"، وتعرف أيضا على أنها " امتناع الموظفين عن التغيير أو عدم الامتثال له بالدرجة المناسبة والركون إلى المحافظة على الوضع القائم". والمقاومة التغيير تعريف آخر هو " سلوك وقائي أو دفاعي لتجنب آثار سلبية أو حقيقية محتملة لما سيرافق التغييرات التنظيمية المراد إدخالها ". وتعرف أيضا مقاومة التغيير على أنها إستجابة عاطفية وطبيعية إتجاه ما يعتبر خطر حقيقي أو متوقع يهدد أسلوب العمل الحالي. فمقاومة التغيير أمر حتمي، لأنّ الانسان بطبعه يميل مقاومة تغيير الوضع الراهن لما قد يسببه ذلك من إرتباك وقلق وتوتر داخلي في نفس الفرد، نظرا لعدم تأكده من النتائج المترتبة.</a:t>
            </a:r>
          </a:p>
          <a:p>
            <a:pPr algn="r">
              <a:lnSpc>
                <a:spcPts val="2450"/>
              </a:lnSpc>
            </a:pP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F1E9E2"/>
        </a:solidFill>
      </p:bgPr>
    </p:bg>
    <p:spTree>
      <p:nvGrpSpPr>
        <p:cNvPr id="1" name=""/>
        <p:cNvGrpSpPr/>
        <p:nvPr/>
      </p:nvGrpSpPr>
      <p:grpSpPr>
        <a:xfrm>
          <a:off x="0" y="0"/>
          <a:ext cx="0" cy="0"/>
          <a:chOff x="0" y="0"/>
          <a:chExt cx="0" cy="0"/>
        </a:xfrm>
      </p:grpSpPr>
      <p:sp>
        <p:nvSpPr>
          <p:cNvPr name="AutoShape 2" id="2"/>
          <p:cNvSpPr/>
          <p:nvPr/>
        </p:nvSpPr>
        <p:spPr>
          <a:xfrm flipV="true">
            <a:off x="12104976" y="1536701"/>
            <a:ext cx="6183024" cy="0"/>
          </a:xfrm>
          <a:prstGeom prst="line">
            <a:avLst/>
          </a:prstGeom>
          <a:ln cap="flat" w="19050">
            <a:solidFill>
              <a:srgbClr val="000000"/>
            </a:solidFill>
            <a:prstDash val="solid"/>
            <a:headEnd type="none" len="sm" w="sm"/>
            <a:tailEnd type="none" len="sm" w="sm"/>
          </a:ln>
        </p:spPr>
      </p:sp>
      <p:sp>
        <p:nvSpPr>
          <p:cNvPr name="TextBox 3" id="3"/>
          <p:cNvSpPr txBox="true"/>
          <p:nvPr/>
        </p:nvSpPr>
        <p:spPr>
          <a:xfrm rot="0">
            <a:off x="749748" y="2072649"/>
            <a:ext cx="17104972" cy="4799775"/>
          </a:xfrm>
          <a:prstGeom prst="rect">
            <a:avLst/>
          </a:prstGeom>
        </p:spPr>
        <p:txBody>
          <a:bodyPr anchor="t" rtlCol="false" tIns="0" lIns="0" bIns="0" rIns="0">
            <a:spAutoFit/>
          </a:bodyPr>
          <a:lstStyle/>
          <a:p>
            <a:pPr algn="just" rtl="true">
              <a:lnSpc>
                <a:spcPts val="6922"/>
              </a:lnSpc>
            </a:pPr>
            <a:r>
              <a:rPr lang="ar-EG" sz="4299">
                <a:solidFill>
                  <a:srgbClr val="343232"/>
                </a:solidFill>
                <a:latin typeface="Catchy Mager"/>
                <a:ea typeface="Catchy Mager"/>
                <a:cs typeface="Catchy Mager"/>
                <a:sym typeface="Catchy Mager"/>
                <a:rtl val="true"/>
              </a:rPr>
              <a:t>كما تعرف على انّها “رد فعل طبيعي في البداية على التغيير بسبب أن الناس يجبون ما إعتادوا عليه حتى ولو كان سيئا من وجهة النظر الشخصية المنطقية فالتغيير يهدد أنماط عالقات وأساليب ومصالح قائمة" .</a:t>
            </a:r>
          </a:p>
          <a:p>
            <a:pPr algn="just" rtl="true">
              <a:lnSpc>
                <a:spcPts val="6922"/>
              </a:lnSpc>
            </a:pPr>
            <a:r>
              <a:rPr lang="ar-EG" sz="4299">
                <a:solidFill>
                  <a:srgbClr val="343232"/>
                </a:solidFill>
                <a:latin typeface="Catchy Mager"/>
                <a:ea typeface="Catchy Mager"/>
                <a:cs typeface="Catchy Mager"/>
                <a:sym typeface="Catchy Mager"/>
                <a:rtl val="true"/>
              </a:rPr>
              <a:t>ومهما تعددت وجهات النظر تبقى مقاومة التغيير من أصعب العقبات التي تواجه المنظمة.</a:t>
            </a:r>
          </a:p>
          <a:p>
            <a:pPr algn="l" rtl="true">
              <a:lnSpc>
                <a:spcPts val="245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1E9E2"/>
        </a:solidFill>
      </p:bgPr>
    </p:bg>
    <p:spTree>
      <p:nvGrpSpPr>
        <p:cNvPr id="1" name=""/>
        <p:cNvGrpSpPr/>
        <p:nvPr/>
      </p:nvGrpSpPr>
      <p:grpSpPr>
        <a:xfrm>
          <a:off x="0" y="0"/>
          <a:ext cx="0" cy="0"/>
          <a:chOff x="0" y="0"/>
          <a:chExt cx="0" cy="0"/>
        </a:xfrm>
      </p:grpSpPr>
      <p:sp>
        <p:nvSpPr>
          <p:cNvPr name="AutoShape 2" id="2"/>
          <p:cNvSpPr/>
          <p:nvPr/>
        </p:nvSpPr>
        <p:spPr>
          <a:xfrm flipV="true">
            <a:off x="12104976" y="1536701"/>
            <a:ext cx="6183024" cy="0"/>
          </a:xfrm>
          <a:prstGeom prst="line">
            <a:avLst/>
          </a:prstGeom>
          <a:ln cap="flat" w="19050">
            <a:solidFill>
              <a:srgbClr val="000000"/>
            </a:solidFill>
            <a:prstDash val="solid"/>
            <a:headEnd type="none" len="sm" w="sm"/>
            <a:tailEnd type="none" len="sm" w="sm"/>
          </a:ln>
        </p:spPr>
      </p:sp>
      <p:grpSp>
        <p:nvGrpSpPr>
          <p:cNvPr name="Group 3" id="3"/>
          <p:cNvGrpSpPr/>
          <p:nvPr/>
        </p:nvGrpSpPr>
        <p:grpSpPr>
          <a:xfrm rot="0">
            <a:off x="5031073" y="4362832"/>
            <a:ext cx="7611845" cy="780668"/>
            <a:chOff x="0" y="0"/>
            <a:chExt cx="2004766" cy="205608"/>
          </a:xfrm>
        </p:grpSpPr>
        <p:sp>
          <p:nvSpPr>
            <p:cNvPr name="Freeform 4" id="4"/>
            <p:cNvSpPr/>
            <p:nvPr/>
          </p:nvSpPr>
          <p:spPr>
            <a:xfrm flipH="false" flipV="false" rot="0">
              <a:off x="0" y="0"/>
              <a:ext cx="2004766" cy="205608"/>
            </a:xfrm>
            <a:custGeom>
              <a:avLst/>
              <a:gdLst/>
              <a:ahLst/>
              <a:cxnLst/>
              <a:rect r="r" b="b" t="t" l="l"/>
              <a:pathLst>
                <a:path h="205608" w="2004766">
                  <a:moveTo>
                    <a:pt x="51872" y="0"/>
                  </a:moveTo>
                  <a:lnTo>
                    <a:pt x="1952894" y="0"/>
                  </a:lnTo>
                  <a:cubicBezTo>
                    <a:pt x="1966651" y="0"/>
                    <a:pt x="1979845" y="5465"/>
                    <a:pt x="1989573" y="15193"/>
                  </a:cubicBezTo>
                  <a:cubicBezTo>
                    <a:pt x="1999301" y="24921"/>
                    <a:pt x="2004766" y="38114"/>
                    <a:pt x="2004766" y="51872"/>
                  </a:cubicBezTo>
                  <a:lnTo>
                    <a:pt x="2004766" y="153737"/>
                  </a:lnTo>
                  <a:cubicBezTo>
                    <a:pt x="2004766" y="167494"/>
                    <a:pt x="1999301" y="180687"/>
                    <a:pt x="1989573" y="190415"/>
                  </a:cubicBezTo>
                  <a:cubicBezTo>
                    <a:pt x="1979845" y="200143"/>
                    <a:pt x="1966651" y="205608"/>
                    <a:pt x="1952894" y="205608"/>
                  </a:cubicBezTo>
                  <a:lnTo>
                    <a:pt x="51872" y="205608"/>
                  </a:lnTo>
                  <a:cubicBezTo>
                    <a:pt x="38114" y="205608"/>
                    <a:pt x="24921" y="200143"/>
                    <a:pt x="15193" y="190415"/>
                  </a:cubicBezTo>
                  <a:cubicBezTo>
                    <a:pt x="5465" y="180687"/>
                    <a:pt x="0" y="167494"/>
                    <a:pt x="0" y="153737"/>
                  </a:cubicBezTo>
                  <a:lnTo>
                    <a:pt x="0" y="51872"/>
                  </a:lnTo>
                  <a:cubicBezTo>
                    <a:pt x="0" y="38114"/>
                    <a:pt x="5465" y="24921"/>
                    <a:pt x="15193" y="15193"/>
                  </a:cubicBezTo>
                  <a:cubicBezTo>
                    <a:pt x="24921" y="5465"/>
                    <a:pt x="38114" y="0"/>
                    <a:pt x="51872" y="0"/>
                  </a:cubicBezTo>
                  <a:close/>
                </a:path>
              </a:pathLst>
            </a:custGeom>
            <a:solidFill>
              <a:srgbClr val="DD8B8B"/>
            </a:solidFill>
          </p:spPr>
        </p:sp>
        <p:sp>
          <p:nvSpPr>
            <p:cNvPr name="TextBox 5" id="5"/>
            <p:cNvSpPr txBox="true"/>
            <p:nvPr/>
          </p:nvSpPr>
          <p:spPr>
            <a:xfrm>
              <a:off x="0" y="-85725"/>
              <a:ext cx="2004766" cy="291333"/>
            </a:xfrm>
            <a:prstGeom prst="rect">
              <a:avLst/>
            </a:prstGeom>
          </p:spPr>
          <p:txBody>
            <a:bodyPr anchor="ctr" rtlCol="false" tIns="50800" lIns="50800" bIns="50800" rIns="50800"/>
            <a:lstStyle/>
            <a:p>
              <a:pPr algn="just">
                <a:lnSpc>
                  <a:spcPts val="5039"/>
                </a:lnSpc>
              </a:pPr>
              <a:r>
                <a:rPr lang="en-US" sz="3599">
                  <a:solidFill>
                    <a:srgbClr val="000000"/>
                  </a:solidFill>
                  <a:latin typeface="Catchy Mager"/>
                  <a:ea typeface="Catchy Mager"/>
                  <a:cs typeface="Catchy Mager"/>
                  <a:sym typeface="Catchy Mager"/>
                </a:rPr>
                <a:t>     ahlam.houari@univ-tlemcen.dz</a:t>
              </a:r>
            </a:p>
          </p:txBody>
        </p:sp>
      </p:grpSp>
      <p:sp>
        <p:nvSpPr>
          <p:cNvPr name="Freeform 6" id="6"/>
          <p:cNvSpPr/>
          <p:nvPr/>
        </p:nvSpPr>
        <p:spPr>
          <a:xfrm flipH="false" flipV="false" rot="0">
            <a:off x="3589010" y="4040036"/>
            <a:ext cx="1103464" cy="1103464"/>
          </a:xfrm>
          <a:custGeom>
            <a:avLst/>
            <a:gdLst/>
            <a:ahLst/>
            <a:cxnLst/>
            <a:rect r="r" b="b" t="t" l="l"/>
            <a:pathLst>
              <a:path h="1103464" w="1103464">
                <a:moveTo>
                  <a:pt x="0" y="0"/>
                </a:moveTo>
                <a:lnTo>
                  <a:pt x="1103464" y="0"/>
                </a:lnTo>
                <a:lnTo>
                  <a:pt x="1103464" y="1103464"/>
                </a:lnTo>
                <a:lnTo>
                  <a:pt x="0" y="1103464"/>
                </a:lnTo>
                <a:lnTo>
                  <a:pt x="0" y="0"/>
                </a:lnTo>
                <a:close/>
              </a:path>
            </a:pathLst>
          </a:custGeom>
          <a:blipFill>
            <a:blip r:embed="rId2"/>
            <a:stretch>
              <a:fillRect l="0" t="0" r="0" b="0"/>
            </a:stretch>
          </a:blipFill>
        </p:spPr>
      </p:sp>
      <p:sp>
        <p:nvSpPr>
          <p:cNvPr name="TextBox 7" id="7"/>
          <p:cNvSpPr txBox="true"/>
          <p:nvPr/>
        </p:nvSpPr>
        <p:spPr>
          <a:xfrm rot="0">
            <a:off x="1571920" y="1479551"/>
            <a:ext cx="11968779" cy="1595121"/>
          </a:xfrm>
          <a:prstGeom prst="rect">
            <a:avLst/>
          </a:prstGeom>
        </p:spPr>
        <p:txBody>
          <a:bodyPr anchor="t" rtlCol="false" tIns="0" lIns="0" bIns="0" rIns="0">
            <a:spAutoFit/>
          </a:bodyPr>
          <a:lstStyle/>
          <a:p>
            <a:pPr algn="just">
              <a:lnSpc>
                <a:spcPts val="3500"/>
              </a:lnSpc>
              <a:spcBef>
                <a:spcPct val="0"/>
              </a:spcBef>
            </a:pPr>
          </a:p>
          <a:p>
            <a:pPr algn="just" rtl="true">
              <a:lnSpc>
                <a:spcPts val="9659"/>
              </a:lnSpc>
              <a:spcBef>
                <a:spcPct val="0"/>
              </a:spcBef>
            </a:pPr>
            <a:r>
              <a:rPr lang="ar-EG" b="true" sz="6899">
                <a:solidFill>
                  <a:srgbClr val="343232"/>
                </a:solidFill>
                <a:latin typeface="Glacial Indifference Bold"/>
                <a:ea typeface="Glacial Indifference Bold"/>
                <a:cs typeface="Glacial Indifference Bold"/>
                <a:sym typeface="Glacial Indifference Bold"/>
                <a:rtl val="true"/>
              </a:rPr>
              <a:t>شكرا على حسن المتابعة</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DAGXITI9s7A</dc:identifier>
  <dcterms:modified xsi:type="dcterms:W3CDTF">2011-08-01T06:04:30Z</dcterms:modified>
  <cp:revision>1</cp:revision>
  <dc:title>المحاضرة</dc:title>
</cp:coreProperties>
</file>