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4"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B55CB3F-1D71-4365-A703-C4B9D18EAB43}" type="datetimeFigureOut">
              <a:rPr lang="fr-FR" smtClean="0"/>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B8D926-4646-4D78-96D9-33E64EB5BB3E}" type="slidenum">
              <a:rPr lang="fr-FR" smtClean="0"/>
              <a:t>‹N°›</a:t>
            </a:fld>
            <a:endParaRPr lang="fr-FR"/>
          </a:p>
        </p:txBody>
      </p:sp>
    </p:spTree>
    <p:extLst>
      <p:ext uri="{BB962C8B-B14F-4D97-AF65-F5344CB8AC3E}">
        <p14:creationId xmlns:p14="http://schemas.microsoft.com/office/powerpoint/2010/main" val="402649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55CB3F-1D71-4365-A703-C4B9D18EAB43}" type="datetimeFigureOut">
              <a:rPr lang="fr-FR" smtClean="0"/>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B8D926-4646-4D78-96D9-33E64EB5BB3E}" type="slidenum">
              <a:rPr lang="fr-FR" smtClean="0"/>
              <a:t>‹N°›</a:t>
            </a:fld>
            <a:endParaRPr lang="fr-FR"/>
          </a:p>
        </p:txBody>
      </p:sp>
    </p:spTree>
    <p:extLst>
      <p:ext uri="{BB962C8B-B14F-4D97-AF65-F5344CB8AC3E}">
        <p14:creationId xmlns:p14="http://schemas.microsoft.com/office/powerpoint/2010/main" val="1918462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55CB3F-1D71-4365-A703-C4B9D18EAB43}" type="datetimeFigureOut">
              <a:rPr lang="fr-FR" smtClean="0"/>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B8D926-4646-4D78-96D9-33E64EB5BB3E}" type="slidenum">
              <a:rPr lang="fr-FR" smtClean="0"/>
              <a:t>‹N°›</a:t>
            </a:fld>
            <a:endParaRPr lang="fr-FR"/>
          </a:p>
        </p:txBody>
      </p:sp>
    </p:spTree>
    <p:extLst>
      <p:ext uri="{BB962C8B-B14F-4D97-AF65-F5344CB8AC3E}">
        <p14:creationId xmlns:p14="http://schemas.microsoft.com/office/powerpoint/2010/main" val="1902894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55CB3F-1D71-4365-A703-C4B9D18EAB43}" type="datetimeFigureOut">
              <a:rPr lang="fr-FR" smtClean="0"/>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B8D926-4646-4D78-96D9-33E64EB5BB3E}" type="slidenum">
              <a:rPr lang="fr-FR" smtClean="0"/>
              <a:t>‹N°›</a:t>
            </a:fld>
            <a:endParaRPr lang="fr-FR"/>
          </a:p>
        </p:txBody>
      </p:sp>
    </p:spTree>
    <p:extLst>
      <p:ext uri="{BB962C8B-B14F-4D97-AF65-F5344CB8AC3E}">
        <p14:creationId xmlns:p14="http://schemas.microsoft.com/office/powerpoint/2010/main" val="441558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B55CB3F-1D71-4365-A703-C4B9D18EAB43}" type="datetimeFigureOut">
              <a:rPr lang="fr-FR" smtClean="0"/>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B8D926-4646-4D78-96D9-33E64EB5BB3E}" type="slidenum">
              <a:rPr lang="fr-FR" smtClean="0"/>
              <a:t>‹N°›</a:t>
            </a:fld>
            <a:endParaRPr lang="fr-FR"/>
          </a:p>
        </p:txBody>
      </p:sp>
    </p:spTree>
    <p:extLst>
      <p:ext uri="{BB962C8B-B14F-4D97-AF65-F5344CB8AC3E}">
        <p14:creationId xmlns:p14="http://schemas.microsoft.com/office/powerpoint/2010/main" val="568519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B55CB3F-1D71-4365-A703-C4B9D18EAB43}" type="datetimeFigureOut">
              <a:rPr lang="fr-FR" smtClean="0"/>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B8D926-4646-4D78-96D9-33E64EB5BB3E}" type="slidenum">
              <a:rPr lang="fr-FR" smtClean="0"/>
              <a:t>‹N°›</a:t>
            </a:fld>
            <a:endParaRPr lang="fr-FR"/>
          </a:p>
        </p:txBody>
      </p:sp>
    </p:spTree>
    <p:extLst>
      <p:ext uri="{BB962C8B-B14F-4D97-AF65-F5344CB8AC3E}">
        <p14:creationId xmlns:p14="http://schemas.microsoft.com/office/powerpoint/2010/main" val="335835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B55CB3F-1D71-4365-A703-C4B9D18EAB43}" type="datetimeFigureOut">
              <a:rPr lang="fr-FR" smtClean="0"/>
              <a:t>17/03/2020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B8D926-4646-4D78-96D9-33E64EB5BB3E}" type="slidenum">
              <a:rPr lang="fr-FR" smtClean="0"/>
              <a:t>‹N°›</a:t>
            </a:fld>
            <a:endParaRPr lang="fr-FR"/>
          </a:p>
        </p:txBody>
      </p:sp>
    </p:spTree>
    <p:extLst>
      <p:ext uri="{BB962C8B-B14F-4D97-AF65-F5344CB8AC3E}">
        <p14:creationId xmlns:p14="http://schemas.microsoft.com/office/powerpoint/2010/main" val="289178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B55CB3F-1D71-4365-A703-C4B9D18EAB43}" type="datetimeFigureOut">
              <a:rPr lang="fr-FR" smtClean="0"/>
              <a:t>17/03/2020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1B8D926-4646-4D78-96D9-33E64EB5BB3E}" type="slidenum">
              <a:rPr lang="fr-FR" smtClean="0"/>
              <a:t>‹N°›</a:t>
            </a:fld>
            <a:endParaRPr lang="fr-FR"/>
          </a:p>
        </p:txBody>
      </p:sp>
    </p:spTree>
    <p:extLst>
      <p:ext uri="{BB962C8B-B14F-4D97-AF65-F5344CB8AC3E}">
        <p14:creationId xmlns:p14="http://schemas.microsoft.com/office/powerpoint/2010/main" val="44540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55CB3F-1D71-4365-A703-C4B9D18EAB43}" type="datetimeFigureOut">
              <a:rPr lang="fr-FR" smtClean="0"/>
              <a:t>17/03/2020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B8D926-4646-4D78-96D9-33E64EB5BB3E}" type="slidenum">
              <a:rPr lang="fr-FR" smtClean="0"/>
              <a:t>‹N°›</a:t>
            </a:fld>
            <a:endParaRPr lang="fr-FR"/>
          </a:p>
        </p:txBody>
      </p:sp>
    </p:spTree>
    <p:extLst>
      <p:ext uri="{BB962C8B-B14F-4D97-AF65-F5344CB8AC3E}">
        <p14:creationId xmlns:p14="http://schemas.microsoft.com/office/powerpoint/2010/main" val="638837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B55CB3F-1D71-4365-A703-C4B9D18EAB43}" type="datetimeFigureOut">
              <a:rPr lang="fr-FR" smtClean="0"/>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B8D926-4646-4D78-96D9-33E64EB5BB3E}" type="slidenum">
              <a:rPr lang="fr-FR" smtClean="0"/>
              <a:t>‹N°›</a:t>
            </a:fld>
            <a:endParaRPr lang="fr-FR"/>
          </a:p>
        </p:txBody>
      </p:sp>
    </p:spTree>
    <p:extLst>
      <p:ext uri="{BB962C8B-B14F-4D97-AF65-F5344CB8AC3E}">
        <p14:creationId xmlns:p14="http://schemas.microsoft.com/office/powerpoint/2010/main" val="3306141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B55CB3F-1D71-4365-A703-C4B9D18EAB43}" type="datetimeFigureOut">
              <a:rPr lang="fr-FR" smtClean="0"/>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B8D926-4646-4D78-96D9-33E64EB5BB3E}" type="slidenum">
              <a:rPr lang="fr-FR" smtClean="0"/>
              <a:t>‹N°›</a:t>
            </a:fld>
            <a:endParaRPr lang="fr-FR"/>
          </a:p>
        </p:txBody>
      </p:sp>
    </p:spTree>
    <p:extLst>
      <p:ext uri="{BB962C8B-B14F-4D97-AF65-F5344CB8AC3E}">
        <p14:creationId xmlns:p14="http://schemas.microsoft.com/office/powerpoint/2010/main" val="2887829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5CB3F-1D71-4365-A703-C4B9D18EAB43}" type="datetimeFigureOut">
              <a:rPr lang="fr-FR" smtClean="0"/>
              <a:t>17/03/2020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B8D926-4646-4D78-96D9-33E64EB5BB3E}" type="slidenum">
              <a:rPr lang="fr-FR" smtClean="0"/>
              <a:t>‹N°›</a:t>
            </a:fld>
            <a:endParaRPr lang="fr-FR"/>
          </a:p>
        </p:txBody>
      </p:sp>
    </p:spTree>
    <p:extLst>
      <p:ext uri="{BB962C8B-B14F-4D97-AF65-F5344CB8AC3E}">
        <p14:creationId xmlns:p14="http://schemas.microsoft.com/office/powerpoint/2010/main" val="2133817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lvl="1" algn="ctr" rtl="0">
              <a:spcBef>
                <a:spcPct val="0"/>
              </a:spcBef>
            </a:pPr>
            <a:r>
              <a:rPr lang="ar-DZ" sz="3200" b="1" dirty="0" smtClean="0"/>
              <a:t>علم الجغرافيا</a:t>
            </a:r>
            <a:br>
              <a:rPr lang="ar-DZ" sz="3200" b="1" dirty="0" smtClean="0"/>
            </a:br>
            <a:r>
              <a:rPr lang="ar-DZ" dirty="0" smtClean="0"/>
              <a:t>علم يهتم بدراسة سطح الأرض من حيث الشكل والتكوين والإنسان ونشاطاته والتفاعل بين البيئة </a:t>
            </a:r>
            <a:r>
              <a:rPr lang="ar-DZ" smtClean="0"/>
              <a:t>والإنسان حيث </a:t>
            </a:r>
            <a:r>
              <a:rPr lang="ar-DZ" dirty="0" smtClean="0"/>
              <a:t>يؤثر ويتأثر كل منهما بالأخر ونتائج تلك التفاعلات.</a:t>
            </a:r>
            <a:br>
              <a:rPr lang="ar-DZ" dirty="0" smtClean="0"/>
            </a:br>
            <a:endParaRPr lang="fr-FR" dirty="0"/>
          </a:p>
        </p:txBody>
      </p:sp>
    </p:spTree>
    <p:extLst>
      <p:ext uri="{BB962C8B-B14F-4D97-AF65-F5344CB8AC3E}">
        <p14:creationId xmlns:p14="http://schemas.microsoft.com/office/powerpoint/2010/main" val="2193386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مفهومه:</a:t>
            </a:r>
            <a:endParaRPr lang="fr-FR" dirty="0"/>
          </a:p>
        </p:txBody>
      </p:sp>
      <p:sp>
        <p:nvSpPr>
          <p:cNvPr id="3" name="Espace réservé du contenu 2"/>
          <p:cNvSpPr>
            <a:spLocks noGrp="1"/>
          </p:cNvSpPr>
          <p:nvPr>
            <p:ph idx="1"/>
          </p:nvPr>
        </p:nvSpPr>
        <p:spPr/>
        <p:txBody>
          <a:bodyPr>
            <a:normAutofit fontScale="92500" lnSpcReduction="10000"/>
          </a:bodyPr>
          <a:lstStyle/>
          <a:p>
            <a:pPr marL="400050" lvl="1" indent="0" algn="just" rtl="1">
              <a:buNone/>
            </a:pPr>
            <a:r>
              <a:rPr lang="ar-DZ" dirty="0" smtClean="0"/>
              <a:t>وعند </a:t>
            </a:r>
            <a:r>
              <a:rPr lang="ar-DZ" dirty="0" smtClean="0"/>
              <a:t>تحليل هذا التعريف يتضح ما يأتي:</a:t>
            </a:r>
          </a:p>
          <a:p>
            <a:pPr marL="400050" lvl="1" indent="0" algn="just" rtl="1">
              <a:buNone/>
            </a:pPr>
            <a:r>
              <a:rPr lang="ar-DZ" dirty="0" smtClean="0"/>
              <a:t>-</a:t>
            </a:r>
            <a:r>
              <a:rPr lang="ar-DZ" dirty="0" smtClean="0"/>
              <a:t>الجزء الأول من التعريف دراسة سطح الأرض من حيث الشكل والتكوين ،ويعني الجانب الطبيعي في </a:t>
            </a:r>
            <a:r>
              <a:rPr lang="ar-DZ" dirty="0" err="1" smtClean="0"/>
              <a:t>الجغرافيا,حيث</a:t>
            </a:r>
            <a:r>
              <a:rPr lang="ar-DZ" dirty="0" smtClean="0"/>
              <a:t> تتم دراسة مظاهر سطح الأرض من حيث الشكل والتكوين </a:t>
            </a:r>
            <a:r>
              <a:rPr lang="ar-DZ" dirty="0" err="1" smtClean="0"/>
              <a:t>والتوزيع,و</a:t>
            </a:r>
            <a:r>
              <a:rPr lang="ar-DZ" dirty="0" smtClean="0"/>
              <a:t> مظاهر السطح الطبيعية هي نتاج تفاعل الغلاف الصخري مع الأغلفة الأخرى والعمليات الباطنية وفعل الإنسان, يبين العوامل التي تسهم في تكون مظاهر سطح </a:t>
            </a:r>
            <a:r>
              <a:rPr lang="ar-DZ" dirty="0" err="1" smtClean="0"/>
              <a:t>الأرض،فكل</a:t>
            </a:r>
            <a:r>
              <a:rPr lang="ar-DZ" dirty="0" smtClean="0"/>
              <a:t> ظاهرة تتكون بتأثير عمليات التعرية </a:t>
            </a:r>
            <a:r>
              <a:rPr lang="ar-DZ" dirty="0" err="1" smtClean="0"/>
              <a:t>اوالارساب</a:t>
            </a:r>
            <a:r>
              <a:rPr lang="ar-DZ" dirty="0" smtClean="0"/>
              <a:t> </a:t>
            </a:r>
            <a:r>
              <a:rPr lang="ar-DZ" dirty="0" err="1" smtClean="0"/>
              <a:t>أوكليهما,وتأثير</a:t>
            </a:r>
            <a:r>
              <a:rPr lang="ar-DZ" dirty="0" smtClean="0"/>
              <a:t> العمليات الباطنية من زلازل وبراكين وحركات </a:t>
            </a:r>
            <a:r>
              <a:rPr lang="ar-DZ" dirty="0" err="1" smtClean="0"/>
              <a:t>التوائية,فالمناخ</a:t>
            </a:r>
            <a:r>
              <a:rPr lang="ar-DZ" dirty="0" smtClean="0"/>
              <a:t> له تأثير بكل عناصره من حرارة وتساقط </a:t>
            </a:r>
            <a:r>
              <a:rPr lang="ar-DZ" dirty="0" err="1" smtClean="0"/>
              <a:t>ورياح,والمياه</a:t>
            </a:r>
            <a:r>
              <a:rPr lang="ar-DZ" dirty="0" smtClean="0"/>
              <a:t> الجارية والجوفية والبحار والمحيطات, </a:t>
            </a:r>
            <a:r>
              <a:rPr lang="ar-DZ" dirty="0" err="1" smtClean="0"/>
              <a:t>والثلوج,كما</a:t>
            </a:r>
            <a:r>
              <a:rPr lang="ar-DZ" dirty="0" smtClean="0"/>
              <a:t> ان للحياة </a:t>
            </a:r>
            <a:r>
              <a:rPr lang="ar-DZ" dirty="0" err="1" smtClean="0"/>
              <a:t>البايلوجية</a:t>
            </a:r>
            <a:r>
              <a:rPr lang="ar-DZ" dirty="0" smtClean="0"/>
              <a:t> من نبات وحيوان دور في تشكيل بعض مظاهر سطح </a:t>
            </a:r>
            <a:r>
              <a:rPr lang="ar-DZ" dirty="0" smtClean="0"/>
              <a:t>الأرض وكذلك </a:t>
            </a:r>
            <a:r>
              <a:rPr lang="ar-DZ" dirty="0" smtClean="0"/>
              <a:t>الإنسان فقد شارك في تغير مظهر سطح الأرض بشكل مباشر وغير مباشر</a:t>
            </a:r>
            <a:endParaRPr lang="fr-FR" dirty="0"/>
          </a:p>
        </p:txBody>
      </p:sp>
    </p:spTree>
    <p:extLst>
      <p:ext uri="{BB962C8B-B14F-4D97-AF65-F5344CB8AC3E}">
        <p14:creationId xmlns:p14="http://schemas.microsoft.com/office/powerpoint/2010/main" val="2182654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361459"/>
          </a:xfrm>
        </p:spPr>
        <p:txBody>
          <a:bodyPr>
            <a:normAutofit fontScale="77500" lnSpcReduction="20000"/>
          </a:bodyPr>
          <a:lstStyle/>
          <a:p>
            <a:pPr marL="0" indent="0" algn="just" rtl="1">
              <a:buNone/>
            </a:pPr>
            <a:r>
              <a:rPr lang="ar-DZ" dirty="0" smtClean="0"/>
              <a:t>لجزء الثاني من </a:t>
            </a:r>
            <a:r>
              <a:rPr lang="ar-DZ" dirty="0" err="1" smtClean="0"/>
              <a:t>التعريف،الإنسان</a:t>
            </a:r>
            <a:r>
              <a:rPr lang="ar-DZ" dirty="0" smtClean="0"/>
              <a:t> </a:t>
            </a:r>
            <a:r>
              <a:rPr lang="ar-DZ" dirty="0" err="1" smtClean="0"/>
              <a:t>ونشاطاته،تهتم</a:t>
            </a:r>
            <a:r>
              <a:rPr lang="ar-DZ" dirty="0" smtClean="0"/>
              <a:t> </a:t>
            </a:r>
            <a:r>
              <a:rPr lang="ar-DZ" dirty="0" smtClean="0"/>
              <a:t>الجغرافيا بحياة الإنسان ونشاطاته وما شهدته الحياة من </a:t>
            </a:r>
            <a:r>
              <a:rPr lang="ar-DZ" dirty="0" err="1" smtClean="0"/>
              <a:t>تطورات،حيث</a:t>
            </a:r>
            <a:r>
              <a:rPr lang="ar-DZ" dirty="0" smtClean="0"/>
              <a:t> </a:t>
            </a:r>
            <a:r>
              <a:rPr lang="ar-DZ" dirty="0" smtClean="0"/>
              <a:t>مارس الكثير من الأنشطة واستخدم ما أتيح له من إمكانات وقدرات وأفكار حتى توصل إلى ما نحن عليه </a:t>
            </a:r>
            <a:r>
              <a:rPr lang="ar-DZ" dirty="0" smtClean="0"/>
              <a:t>ألان وكل </a:t>
            </a:r>
            <a:r>
              <a:rPr lang="ar-DZ" dirty="0" smtClean="0"/>
              <a:t>نشاط يمارسه الإنسان هو نتاج تفاعل النظم البشرية مع النظم الطبيعية, يبين انواع النظم الطبيعية والبشرية التي تسهم في تكون الظواهر البشرية</a:t>
            </a:r>
          </a:p>
          <a:p>
            <a:pPr algn="just" rtl="1">
              <a:buFontTx/>
              <a:buChar char="-"/>
            </a:pPr>
            <a:r>
              <a:rPr lang="ar-DZ" dirty="0" smtClean="0"/>
              <a:t>التفاعل </a:t>
            </a:r>
            <a:r>
              <a:rPr lang="ar-DZ" dirty="0" smtClean="0"/>
              <a:t>بين البيئة والإنسان</a:t>
            </a:r>
            <a:r>
              <a:rPr lang="ar-DZ" dirty="0" smtClean="0"/>
              <a:t>: حيث </a:t>
            </a:r>
            <a:r>
              <a:rPr lang="ar-DZ" dirty="0" smtClean="0"/>
              <a:t>يؤثر ويتأثر كل منهما </a:t>
            </a:r>
            <a:r>
              <a:rPr lang="ar-DZ" dirty="0" err="1" smtClean="0"/>
              <a:t>بالأخر،الإنسان</a:t>
            </a:r>
            <a:r>
              <a:rPr lang="ar-DZ" dirty="0" smtClean="0"/>
              <a:t> </a:t>
            </a:r>
            <a:r>
              <a:rPr lang="ar-DZ" dirty="0" smtClean="0"/>
              <a:t>منذ ان خلقه الله سبحانه وتعالى كيف نفسه للعيش في البيئة التي ولد </a:t>
            </a:r>
            <a:r>
              <a:rPr lang="ar-DZ" dirty="0" err="1" smtClean="0"/>
              <a:t>فيها،ورغم</a:t>
            </a:r>
            <a:r>
              <a:rPr lang="ar-DZ" dirty="0" smtClean="0"/>
              <a:t> </a:t>
            </a:r>
            <a:r>
              <a:rPr lang="ar-DZ" dirty="0" smtClean="0"/>
              <a:t>اختلاف البيئات سواء كانت مناخية(حارة-باردة- معتدلة- </a:t>
            </a:r>
            <a:r>
              <a:rPr lang="ar-DZ" dirty="0" err="1" smtClean="0"/>
              <a:t>متجمدة،رطبة،جافة</a:t>
            </a:r>
            <a:r>
              <a:rPr lang="ar-DZ" dirty="0" smtClean="0"/>
              <a:t>)او </a:t>
            </a:r>
            <a:r>
              <a:rPr lang="ar-DZ" dirty="0" smtClean="0"/>
              <a:t>بيئات تضاريسية(جبال-هضاب –سهول-وديان-صحارى)ففي كل تلك البيئات يعيش </a:t>
            </a:r>
            <a:r>
              <a:rPr lang="ar-DZ" dirty="0" smtClean="0"/>
              <a:t>الإنسان وقد </a:t>
            </a:r>
            <a:r>
              <a:rPr lang="ar-DZ" dirty="0" smtClean="0"/>
              <a:t>عمل على استغلال الموارد الطبيعية بأنواعها للتغلب على بعض الصعاب والمشاكل التي يتعرض </a:t>
            </a:r>
            <a:r>
              <a:rPr lang="ar-DZ" dirty="0" smtClean="0"/>
              <a:t>لها وقد </a:t>
            </a:r>
            <a:r>
              <a:rPr lang="ar-DZ" dirty="0" smtClean="0"/>
              <a:t>استمر الإنسان في التحدي حتى توصل الى أعلى التقنيات في مواجهة معظم التحديات البيئية والتأثير عليها</a:t>
            </a:r>
            <a:r>
              <a:rPr lang="ar-DZ" dirty="0" smtClean="0"/>
              <a:t>,</a:t>
            </a:r>
          </a:p>
          <a:p>
            <a:pPr algn="just" rtl="1">
              <a:buFontTx/>
              <a:buChar char="-"/>
            </a:pPr>
            <a:r>
              <a:rPr lang="ar-DZ" dirty="0" smtClean="0"/>
              <a:t>رغم </a:t>
            </a:r>
            <a:r>
              <a:rPr lang="ar-DZ" dirty="0" smtClean="0"/>
              <a:t>ان هذا التأثير زاد عن حده فانقلب </a:t>
            </a:r>
            <a:r>
              <a:rPr lang="ar-DZ" dirty="0" err="1" smtClean="0"/>
              <a:t>ضده،على</a:t>
            </a:r>
            <a:r>
              <a:rPr lang="ar-DZ" dirty="0" smtClean="0"/>
              <a:t> </a:t>
            </a:r>
            <a:r>
              <a:rPr lang="ar-DZ" dirty="0" smtClean="0"/>
              <a:t>سبيل المثال التطور الصناعي وما خلفه من تلوث </a:t>
            </a:r>
            <a:r>
              <a:rPr lang="ar-DZ" dirty="0" smtClean="0"/>
              <a:t>أدى </a:t>
            </a:r>
            <a:r>
              <a:rPr lang="ar-DZ" dirty="0" smtClean="0"/>
              <a:t>الى ارتفاع حرارة الأرض والتي أثرت على النظم البيئية وطبيعة حياة الإنسان.</a:t>
            </a:r>
          </a:p>
          <a:p>
            <a:pPr marL="0" indent="0" algn="just">
              <a:buNone/>
            </a:pPr>
            <a:endParaRPr lang="fr-FR" dirty="0"/>
          </a:p>
        </p:txBody>
      </p:sp>
    </p:spTree>
    <p:extLst>
      <p:ext uri="{BB962C8B-B14F-4D97-AF65-F5344CB8AC3E}">
        <p14:creationId xmlns:p14="http://schemas.microsoft.com/office/powerpoint/2010/main" val="4090774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a:bodyPr>
          <a:lstStyle/>
          <a:p>
            <a:pPr marL="0" indent="0" algn="just" rtl="1">
              <a:buNone/>
            </a:pPr>
            <a:r>
              <a:rPr lang="ar-DZ" dirty="0" smtClean="0"/>
              <a:t>- نتائج تلك التفاعلات</a:t>
            </a:r>
            <a:r>
              <a:rPr lang="ar-DZ" dirty="0" smtClean="0"/>
              <a:t>: ان </a:t>
            </a:r>
            <a:r>
              <a:rPr lang="ar-DZ" dirty="0" smtClean="0"/>
              <a:t>التفاعل بين الإنسان والبيئة والتأثير المتبادل لابد ان يتمخض عنه الكثير من النتائج والمتمثلة بما يحصل عليه الإنسان من مكاسب مادية ملموسة صناعية وزراعية وعمرانية </a:t>
            </a:r>
            <a:r>
              <a:rPr lang="ar-DZ" dirty="0" err="1" smtClean="0"/>
              <a:t>وتكنولوجية،وقد</a:t>
            </a:r>
            <a:r>
              <a:rPr lang="ar-DZ" dirty="0" smtClean="0"/>
              <a:t> </a:t>
            </a:r>
            <a:r>
              <a:rPr lang="ar-DZ" dirty="0" smtClean="0"/>
              <a:t>ادى استغلال الإنسان للإمكانات المتاحة في الطبيعية الى التأثير سلبا </a:t>
            </a:r>
            <a:r>
              <a:rPr lang="ar-DZ" dirty="0" err="1" smtClean="0"/>
              <a:t>عليها،حيث</a:t>
            </a:r>
            <a:r>
              <a:rPr lang="ar-DZ" dirty="0" smtClean="0"/>
              <a:t> </a:t>
            </a:r>
            <a:r>
              <a:rPr lang="ar-DZ" dirty="0" smtClean="0"/>
              <a:t>نتج عن التلوث الذي سببه الإنسان وذلك للتوسع في المجال </a:t>
            </a:r>
            <a:r>
              <a:rPr lang="ar-DZ" dirty="0" err="1" smtClean="0"/>
              <a:t>الصناعي،وإزالة</a:t>
            </a:r>
            <a:r>
              <a:rPr lang="ar-DZ" dirty="0" smtClean="0"/>
              <a:t> </a:t>
            </a:r>
            <a:r>
              <a:rPr lang="ar-DZ" dirty="0" smtClean="0"/>
              <a:t>مساحات واسعة من الغطاء النباتي الى أحداث خلل في مكونات الغلاف </a:t>
            </a:r>
            <a:r>
              <a:rPr lang="ar-DZ" dirty="0" err="1" smtClean="0"/>
              <a:t>الجوي،اذ</a:t>
            </a:r>
            <a:r>
              <a:rPr lang="ar-DZ" dirty="0" smtClean="0"/>
              <a:t> </a:t>
            </a:r>
            <a:r>
              <a:rPr lang="ar-DZ" dirty="0" smtClean="0"/>
              <a:t>زادت نسبة ثاني اوكسيد الكربون في الجو مما خلق ظاهرة الانحباس </a:t>
            </a:r>
            <a:r>
              <a:rPr lang="ar-DZ" dirty="0" smtClean="0"/>
              <a:t>الحراري والتي </a:t>
            </a:r>
            <a:r>
              <a:rPr lang="ar-DZ" dirty="0" smtClean="0"/>
              <a:t>تسببت في أحداث </a:t>
            </a:r>
            <a:r>
              <a:rPr lang="ar-DZ" dirty="0" err="1" smtClean="0"/>
              <a:t>تغيرمناخي</a:t>
            </a:r>
            <a:r>
              <a:rPr lang="ar-DZ" dirty="0" smtClean="0"/>
              <a:t>, </a:t>
            </a:r>
            <a:endParaRPr lang="fr-FR" dirty="0"/>
          </a:p>
        </p:txBody>
      </p:sp>
    </p:spTree>
    <p:extLst>
      <p:ext uri="{BB962C8B-B14F-4D97-AF65-F5344CB8AC3E}">
        <p14:creationId xmlns:p14="http://schemas.microsoft.com/office/powerpoint/2010/main" val="196096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fontScale="92500" lnSpcReduction="10000"/>
          </a:bodyPr>
          <a:lstStyle/>
          <a:p>
            <a:pPr marL="0" indent="0" algn="just" rtl="1">
              <a:buNone/>
            </a:pPr>
            <a:r>
              <a:rPr lang="ar-DZ" dirty="0" smtClean="0">
                <a:effectLst/>
              </a:rPr>
              <a:t>نشأة الجغرافيا :</a:t>
            </a:r>
          </a:p>
          <a:p>
            <a:pPr marL="0" indent="0" algn="just" rtl="1">
              <a:buNone/>
            </a:pPr>
            <a:r>
              <a:rPr lang="ar-DZ" dirty="0" smtClean="0">
                <a:effectLst/>
              </a:rPr>
              <a:t>علم الجغرافيا مرتبطٌ بالتّاريخِ القديمِ للإنسان، فقد أظهر الفراعنة في عهدهم اهتماماً بالتضاريس وتسخيرها لبناء مُدُنهم، كما اهتمّوا بالتجارة والسياسة، وهي أمورٌ تتطلب معرفةً جغرافيّةً بالمناطق، ومن الآثارِ الدّالةِ على الاهتمامِ الجغرافيّ للفراعنة: اكتشاف خريطة مصريّة لأحد المناجم، وفي العصور الوسطى في أوروبا، بدأت بعضُ الكشوفات الجغرافيّة، كتلك التي قام بها الأمير هنري الملّاح، أمّا في القرن التاسع عشرَ فقد تطّور مفهوم جديد، وهو ما يُعرَف بالجغرافيا البشريّة، كما كانَ للعربِ أثرٌ في علم الجغرافيا؛ فقد درسوا سطحَ الأرضِ، واهتمّوا بأحوالِ بلادهم من اتجاهاتٍ وطقسٍ، ومع بدء الفتوحاتِ الإسلاميّةِ، تعرّفوا أكثر على الجغرافيا الوصفيّة للمدن والطرق فروع علم الجُغرافيا</a:t>
            </a:r>
            <a:br>
              <a:rPr lang="ar-DZ" dirty="0" smtClean="0">
                <a:effectLst/>
              </a:rPr>
            </a:br>
            <a:endParaRPr lang="fr-FR" dirty="0"/>
          </a:p>
        </p:txBody>
      </p:sp>
    </p:spTree>
    <p:extLst>
      <p:ext uri="{BB962C8B-B14F-4D97-AF65-F5344CB8AC3E}">
        <p14:creationId xmlns:p14="http://schemas.microsoft.com/office/powerpoint/2010/main" val="3998128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lnSpcReduction="10000"/>
          </a:bodyPr>
          <a:lstStyle/>
          <a:p>
            <a:pPr marL="0" indent="0" algn="just" rtl="1">
              <a:buNone/>
            </a:pPr>
            <a:r>
              <a:rPr lang="ar-DZ" dirty="0" smtClean="0"/>
              <a:t>اهمية علم الجغرافيا:</a:t>
            </a:r>
          </a:p>
          <a:p>
            <a:pPr marL="0" indent="0" algn="just" rtl="1">
              <a:buNone/>
            </a:pPr>
            <a:r>
              <a:rPr lang="ar-DZ" dirty="0" smtClean="0">
                <a:effectLst/>
              </a:rPr>
              <a:t>فهم التوزيع الجغرافيّ: تُظهر الدراسات الجغرافيّة توزيع المستوطنات البشريّة، والتحركات السكانيّة المستمّرة عبر العصور، كما توضّح دور القوى الاقتصاديّة وأثرها على </a:t>
            </a:r>
            <a:r>
              <a:rPr lang="ar-DZ" dirty="0" smtClean="0">
                <a:effectLst/>
              </a:rPr>
              <a:t>مواقع المدن</a:t>
            </a:r>
            <a:r>
              <a:rPr lang="ar-DZ" dirty="0" smtClean="0">
                <a:effectLst/>
              </a:rPr>
              <a:t/>
            </a:r>
            <a:br>
              <a:rPr lang="ar-DZ" dirty="0" smtClean="0">
                <a:effectLst/>
              </a:rPr>
            </a:br>
            <a:r>
              <a:rPr lang="ar-DZ" dirty="0" smtClean="0">
                <a:effectLst/>
              </a:rPr>
              <a:t/>
            </a:r>
            <a:br>
              <a:rPr lang="ar-DZ" dirty="0" smtClean="0">
                <a:effectLst/>
              </a:rPr>
            </a:br>
            <a:r>
              <a:rPr lang="ar-DZ" dirty="0" smtClean="0">
                <a:effectLst/>
              </a:rPr>
              <a:t>فهم الثقافات: تختلف أساليب عيش الشعوب باختلاف ثقافاتها، وقد يكون للموقعِ الجغرافيّ تأثير مباشر على عادات تلك الشعوب وثقافاتها؛ فعن طريق علم الجغرافيا يمكن فهم كيفيّة عيش النّاس في الأجزاء المختلفة من العالم.</a:t>
            </a:r>
            <a:br>
              <a:rPr lang="ar-DZ" dirty="0" smtClean="0">
                <a:effectLst/>
              </a:rPr>
            </a:br>
            <a:r>
              <a:rPr lang="ar-DZ" dirty="0" smtClean="0">
                <a:effectLst/>
              </a:rPr>
              <a:t/>
            </a:r>
            <a:br>
              <a:rPr lang="ar-DZ" dirty="0" smtClean="0">
                <a:effectLst/>
              </a:rPr>
            </a:br>
            <a:endParaRPr lang="fr-FR" dirty="0"/>
          </a:p>
        </p:txBody>
      </p:sp>
    </p:spTree>
    <p:extLst>
      <p:ext uri="{BB962C8B-B14F-4D97-AF65-F5344CB8AC3E}">
        <p14:creationId xmlns:p14="http://schemas.microsoft.com/office/powerpoint/2010/main" val="1605314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lnSpcReduction="10000"/>
          </a:bodyPr>
          <a:lstStyle/>
          <a:p>
            <a:pPr marL="0" indent="0" algn="just">
              <a:buNone/>
            </a:pPr>
            <a:r>
              <a:rPr lang="ar-DZ" dirty="0" smtClean="0">
                <a:effectLst/>
              </a:rPr>
              <a:t>الوعي لتغيّر المناخ: يؤثّر المناخ على طريقة تفاعل الإنسان مع المكان، وعلم الجغرافيا يبقينا على اطلاعٍ بالتغيّرات المناخيّة، ويساعدنا على اتّخاذ القرارات المناسبة للتعامل مع هذا التغيّر المستمرّ.</a:t>
            </a:r>
            <a:br>
              <a:rPr lang="ar-DZ" dirty="0" smtClean="0">
                <a:effectLst/>
              </a:rPr>
            </a:br>
            <a:r>
              <a:rPr lang="ar-DZ" dirty="0" smtClean="0">
                <a:effectLst/>
              </a:rPr>
              <a:t/>
            </a:r>
            <a:br>
              <a:rPr lang="ar-DZ" dirty="0" smtClean="0">
                <a:effectLst/>
              </a:rPr>
            </a:br>
            <a:r>
              <a:rPr lang="ar-DZ" dirty="0" smtClean="0">
                <a:effectLst/>
              </a:rPr>
              <a:t>دراسة الأخطار: يدرس علم الجغرافيا الأخطار؛ سواءً أكانت تلك الأخطار بيئيّةً؛ كالزلازل، والفيضانات، والبراكين، أم بشريّةً ناتجةً عن التّطور غير المسؤول، وما ينتج عنه من فضلات وملوّثات، ولا يكتفي علم الجغرافيا بتحديد الأخطار، بل يقدّم حلولاً وعلاجاتٍ لها. </a:t>
            </a:r>
            <a:br>
              <a:rPr lang="ar-DZ" dirty="0" smtClean="0">
                <a:effectLst/>
              </a:rPr>
            </a:br>
            <a:r>
              <a:rPr lang="ar-DZ" dirty="0" smtClean="0">
                <a:effectLst/>
              </a:rPr>
              <a:t/>
            </a:r>
            <a:br>
              <a:rPr lang="ar-DZ" dirty="0" smtClean="0">
                <a:effectLst/>
              </a:rPr>
            </a:br>
            <a:endParaRPr lang="fr-FR" dirty="0"/>
          </a:p>
        </p:txBody>
      </p:sp>
    </p:spTree>
    <p:extLst>
      <p:ext uri="{BB962C8B-B14F-4D97-AF65-F5344CB8AC3E}">
        <p14:creationId xmlns:p14="http://schemas.microsoft.com/office/powerpoint/2010/main" val="3830474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5937523"/>
          </a:xfrm>
        </p:spPr>
        <p:txBody>
          <a:bodyPr>
            <a:normAutofit fontScale="92500" lnSpcReduction="20000"/>
          </a:bodyPr>
          <a:lstStyle/>
          <a:p>
            <a:pPr marL="0" indent="0" algn="just" rtl="1">
              <a:buNone/>
            </a:pPr>
            <a:r>
              <a:rPr lang="ar-DZ" dirty="0" smtClean="0">
                <a:effectLst/>
              </a:rPr>
              <a:t>الجُغرافيا البشريّة تُسمّى الجغرافيا البشريّة بالجغرافيا الحضاريّة، ومن أقسامها، الجغرافيا الاجتماعيّة: هي التي تدرس توزيع السّكان، والنّمو السكاني، والظروف المختلفة التي تؤثر في السّكان، وتهتم الجغرافيا الاجتماعية بالمدن ومواقعها، والعلاقات المكانيّة الاقتصاديّة والاجتماعيّة بينها، كما تدرس المناطق الريفيّة، وعلاقتها بالمدن، وطرق النّقل بينها. </a:t>
            </a:r>
          </a:p>
          <a:p>
            <a:pPr marL="0" indent="0" algn="just" rtl="1">
              <a:buNone/>
            </a:pPr>
            <a:r>
              <a:rPr lang="ar-DZ" dirty="0" smtClean="0">
                <a:effectLst/>
              </a:rPr>
              <a:t>الجغرافيا الاقتصاديّة: تشمل الجغرافيا الاقتصاديّة الكثير من الدراسات المتعلّقة بالمجال الزراعيّ، مثل: المواقع الزراعيّة، والعوامل المؤثّرة عليها، والمجال الصناعيّ؛ إذ تهتمّ بتوزيع الصناعات وحركتها، والعوامل المختلفة التي تدعمها أو تُضعفها، ومجال الطّاقة، كتوزيعها ومصادرها، وجانب المواصلات والنّقل بكافّة أشكاله، ومجال التجارة بين الدّول، وأثره على الاقتصاد والسياسة. والمجال السياحيّ. </a:t>
            </a:r>
            <a:br>
              <a:rPr lang="ar-DZ" dirty="0" smtClean="0">
                <a:effectLst/>
              </a:rPr>
            </a:br>
            <a:r>
              <a:rPr lang="ar-DZ" dirty="0" smtClean="0">
                <a:effectLst/>
              </a:rPr>
              <a:t/>
            </a:r>
            <a:br>
              <a:rPr lang="ar-DZ" dirty="0" smtClean="0">
                <a:effectLst/>
              </a:rPr>
            </a:br>
            <a:endParaRPr lang="fr-FR" dirty="0" smtClean="0">
              <a:effectLst/>
            </a:endParaRPr>
          </a:p>
        </p:txBody>
      </p:sp>
    </p:spTree>
    <p:extLst>
      <p:ext uri="{BB962C8B-B14F-4D97-AF65-F5344CB8AC3E}">
        <p14:creationId xmlns:p14="http://schemas.microsoft.com/office/powerpoint/2010/main" val="734373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lstStyle/>
          <a:p>
            <a:pPr marL="0" indent="0" algn="just" rtl="1">
              <a:buNone/>
            </a:pPr>
            <a:r>
              <a:rPr lang="ar-DZ" dirty="0" smtClean="0">
                <a:effectLst/>
              </a:rPr>
              <a:t>الجُغرافيا التاريخيّة كان للأرض قديماً شكل يختلف عن الشكل الحاليّ لها؛ ففرع الجغرافيا التّاريخية يقدّم معلوماتٍ عن كيفية تشكّل سطح الأرض، وأثر الكشوفات </a:t>
            </a:r>
            <a:r>
              <a:rPr lang="ar-DZ" dirty="0" err="1" smtClean="0">
                <a:effectLst/>
              </a:rPr>
              <a:t>الجغرافيّةعلى</a:t>
            </a:r>
            <a:r>
              <a:rPr lang="ar-DZ" dirty="0" smtClean="0">
                <a:effectLst/>
              </a:rPr>
              <a:t> </a:t>
            </a:r>
            <a:r>
              <a:rPr lang="ar-DZ" dirty="0" smtClean="0">
                <a:effectLst/>
              </a:rPr>
              <a:t>معرفة </a:t>
            </a:r>
            <a:r>
              <a:rPr lang="ar-DZ" dirty="0" smtClean="0">
                <a:effectLst/>
              </a:rPr>
              <a:t>السطح</a:t>
            </a:r>
            <a:r>
              <a:rPr lang="ar-DZ" dirty="0" smtClean="0">
                <a:effectLst/>
              </a:rPr>
              <a:t/>
            </a:r>
            <a:br>
              <a:rPr lang="ar-DZ" dirty="0" smtClean="0">
                <a:effectLst/>
              </a:rPr>
            </a:br>
            <a:endParaRPr lang="fr-FR" dirty="0"/>
          </a:p>
        </p:txBody>
      </p:sp>
    </p:spTree>
    <p:extLst>
      <p:ext uri="{BB962C8B-B14F-4D97-AF65-F5344CB8AC3E}">
        <p14:creationId xmlns:p14="http://schemas.microsoft.com/office/powerpoint/2010/main" val="3137950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689</Words>
  <Application>Microsoft Office PowerPoint</Application>
  <PresentationFormat>Affichage à l'écran (4:3)</PresentationFormat>
  <Paragraphs>16</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علم الجغرافيا علم يهتم بدراسة سطح الأرض من حيث الشكل والتكوين والإنسان ونشاطاته والتفاعل بين البيئة والإنسان حيث يؤثر ويتأثر كل منهما بالأخر ونتائج تلك التفاعلات. </vt:lpstr>
      <vt:lpstr>مفهومه: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الجعرافيا</dc:title>
  <dc:creator>micro</dc:creator>
  <cp:lastModifiedBy>micro</cp:lastModifiedBy>
  <cp:revision>11</cp:revision>
  <dcterms:created xsi:type="dcterms:W3CDTF">2018-03-04T18:16:11Z</dcterms:created>
  <dcterms:modified xsi:type="dcterms:W3CDTF">2020-03-17T16:55:49Z</dcterms:modified>
</cp:coreProperties>
</file>