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5" r:id="rId9"/>
    <p:sldId id="266" r:id="rId10"/>
    <p:sldId id="267" r:id="rId11"/>
    <p:sldId id="268" r:id="rId12"/>
    <p:sldId id="269" r:id="rId13"/>
    <p:sldId id="278" r:id="rId14"/>
    <p:sldId id="281" r:id="rId15"/>
    <p:sldId id="284" r:id="rId16"/>
    <p:sldId id="285"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05/05/2024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05/05/2024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05/05/2024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22714"/>
          </a:xfrm>
        </p:spPr>
        <p:txBody>
          <a:bodyPr>
            <a:normAutofit fontScale="90000"/>
          </a:bodyPr>
          <a:lstStyle/>
          <a:p>
            <a:pPr rtl="1"/>
            <a:r>
              <a:rPr lang="fr-FR" dirty="0" smtClean="0"/>
              <a:t/>
            </a:r>
            <a:br>
              <a:rPr lang="fr-FR" dirty="0" smtClean="0"/>
            </a:br>
            <a:r>
              <a:rPr lang="ar-DZ" b="1" dirty="0"/>
              <a:t>ماستر1: تخصص صيانة وترميم </a:t>
            </a:r>
            <a:r>
              <a:rPr lang="fr-FR" b="1" dirty="0"/>
              <a:t/>
            </a:r>
            <a:br>
              <a:rPr lang="fr-FR" b="1" dirty="0"/>
            </a:br>
            <a:r>
              <a:rPr lang="ar-DZ" b="1" dirty="0"/>
              <a:t>  </a:t>
            </a:r>
            <a:r>
              <a:rPr lang="fr-FR" b="1" dirty="0"/>
              <a:t/>
            </a:r>
            <a:br>
              <a:rPr lang="fr-FR" b="1" dirty="0"/>
            </a:br>
            <a:r>
              <a:rPr lang="ar-DZ" b="1" dirty="0"/>
              <a:t>مقياس: الحفظ الوقائي المتحفي2</a:t>
            </a:r>
            <a:r>
              <a:rPr lang="fr-FR" b="1" dirty="0"/>
              <a:t/>
            </a:r>
            <a:br>
              <a:rPr lang="fr-FR" b="1" dirty="0"/>
            </a:br>
            <a:r>
              <a:rPr lang="fr-FR" dirty="0"/>
              <a:t/>
            </a:r>
            <a:br>
              <a:rPr lang="fr-FR" dirty="0"/>
            </a:br>
            <a:r>
              <a:rPr lang="ar-DZ" b="1" dirty="0"/>
              <a:t>المحاضرة</a:t>
            </a:r>
            <a:r>
              <a:rPr lang="fr-FR" b="1" dirty="0"/>
              <a:t> </a:t>
            </a:r>
            <a:r>
              <a:rPr lang="ar-DZ" b="1" dirty="0" smtClean="0"/>
              <a:t>4</a:t>
            </a:r>
            <a:r>
              <a:rPr lang="fr-FR" b="1" dirty="0"/>
              <a:t/>
            </a:r>
            <a:br>
              <a:rPr lang="fr-FR" b="1" dirty="0"/>
            </a:br>
            <a:r>
              <a:rPr lang="ar-DZ" b="1" u="heavy" dirty="0"/>
              <a:t>حفظ المواد الأثرية المتحفية</a:t>
            </a:r>
            <a:r>
              <a:rPr lang="fr-FR" dirty="0"/>
              <a:t/>
            </a:r>
            <a:br>
              <a:rPr lang="fr-FR" dirty="0"/>
            </a:br>
            <a:r>
              <a:rPr lang="ar-DZ" b="1" dirty="0"/>
              <a:t> </a:t>
            </a:r>
            <a:r>
              <a:rPr lang="fr-FR" dirty="0"/>
              <a:t/>
            </a:r>
            <a:br>
              <a:rPr lang="fr-FR" dirty="0"/>
            </a:br>
            <a:r>
              <a:rPr lang="ar-DZ" b="1" dirty="0"/>
              <a:t>مادة </a:t>
            </a:r>
            <a:r>
              <a:rPr lang="ar-DZ" b="1" dirty="0" smtClean="0"/>
              <a:t>الجلد </a:t>
            </a:r>
            <a:r>
              <a:rPr lang="fr-FR" dirty="0"/>
              <a:t/>
            </a:r>
            <a:br>
              <a:rPr lang="fr-FR" dirty="0"/>
            </a:br>
            <a:r>
              <a:rPr lang="ar-DZ" b="1" dirty="0"/>
              <a:t> </a:t>
            </a:r>
            <a:endParaRPr lang="fr-FR" dirty="0"/>
          </a:p>
        </p:txBody>
      </p:sp>
    </p:spTree>
    <p:extLst>
      <p:ext uri="{BB962C8B-B14F-4D97-AF65-F5344CB8AC3E}">
        <p14:creationId xmlns:p14="http://schemas.microsoft.com/office/powerpoint/2010/main" val="34384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250706"/>
          </a:xfrm>
        </p:spPr>
        <p:txBody>
          <a:bodyPr>
            <a:normAutofit/>
          </a:bodyPr>
          <a:lstStyle/>
          <a:p>
            <a:pPr lvl="2" algn="ctr" rtl="1"/>
            <a:r>
              <a:rPr lang="ar-DZ" sz="4000" b="1" dirty="0"/>
              <a:t>شدة الضوء:</a:t>
            </a:r>
            <a:r>
              <a:rPr lang="fr-FR" sz="4000" dirty="0"/>
              <a:t/>
            </a:r>
            <a:br>
              <a:rPr lang="fr-FR" sz="4000" dirty="0"/>
            </a:br>
            <a:endParaRPr lang="fr-FR" sz="4000" dirty="0"/>
          </a:p>
        </p:txBody>
      </p:sp>
    </p:spTree>
    <p:extLst>
      <p:ext uri="{BB962C8B-B14F-4D97-AF65-F5344CB8AC3E}">
        <p14:creationId xmlns:p14="http://schemas.microsoft.com/office/powerpoint/2010/main" val="515635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22714"/>
          </a:xfrm>
        </p:spPr>
        <p:txBody>
          <a:bodyPr/>
          <a:lstStyle/>
          <a:p>
            <a:r>
              <a:rPr lang="ar-DZ" dirty="0" smtClean="0"/>
              <a:t>طرق معالجة التحف الجلدية:</a:t>
            </a:r>
            <a:br>
              <a:rPr lang="ar-DZ" dirty="0" smtClean="0"/>
            </a:br>
            <a:endParaRPr lang="fr-FR" dirty="0"/>
          </a:p>
        </p:txBody>
      </p:sp>
    </p:spTree>
    <p:extLst>
      <p:ext uri="{BB962C8B-B14F-4D97-AF65-F5344CB8AC3E}">
        <p14:creationId xmlns:p14="http://schemas.microsoft.com/office/powerpoint/2010/main" val="3350865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22714"/>
          </a:xfrm>
        </p:spPr>
        <p:txBody>
          <a:bodyPr/>
          <a:lstStyle/>
          <a:p>
            <a:r>
              <a:rPr lang="ar-DZ" b="1" dirty="0"/>
              <a:t>الصيانة بالمواد الطبيعية</a:t>
            </a:r>
            <a:r>
              <a:rPr lang="ar-DZ" b="1" dirty="0" smtClean="0"/>
              <a:t>:</a:t>
            </a:r>
            <a:br>
              <a:rPr lang="ar-DZ" b="1" dirty="0" smtClean="0"/>
            </a:br>
            <a:r>
              <a:rPr lang="ar-DZ" b="1" dirty="0" smtClean="0"/>
              <a:t> </a:t>
            </a:r>
            <a:r>
              <a:rPr lang="ar-DZ" dirty="0"/>
              <a:t>ان كان من المستحيل </a:t>
            </a:r>
            <a:r>
              <a:rPr lang="ar-DZ" dirty="0" smtClean="0"/>
              <a:t>إضافة </a:t>
            </a:r>
            <a:r>
              <a:rPr lang="ar-DZ" dirty="0"/>
              <a:t>عمر جديد للجلود اذا ما وصلت حالتها </a:t>
            </a:r>
            <a:r>
              <a:rPr lang="ar-DZ" dirty="0" smtClean="0"/>
              <a:t>إلى </a:t>
            </a:r>
            <a:r>
              <a:rPr lang="ar-DZ" dirty="0"/>
              <a:t>درجة كبيرة من التعفن والضعف، فان من الممكن تقويتها وتثبيتها على قطع من قماش خفيف وذلك باتباع الطريقة </a:t>
            </a:r>
            <a:r>
              <a:rPr lang="ar-DZ" dirty="0" smtClean="0"/>
              <a:t>الآتية:</a:t>
            </a:r>
            <a:endParaRPr lang="fr-FR" dirty="0"/>
          </a:p>
        </p:txBody>
      </p:sp>
    </p:spTree>
    <p:extLst>
      <p:ext uri="{BB962C8B-B14F-4D97-AF65-F5344CB8AC3E}">
        <p14:creationId xmlns:p14="http://schemas.microsoft.com/office/powerpoint/2010/main" val="1608539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250706"/>
          </a:xfrm>
        </p:spPr>
        <p:txBody>
          <a:bodyPr>
            <a:normAutofit/>
          </a:bodyPr>
          <a:lstStyle/>
          <a:p>
            <a:pPr rtl="1"/>
            <a:r>
              <a:rPr lang="ar-DZ" b="1" dirty="0"/>
              <a:t>الصيانة بالمواد السائلة</a:t>
            </a:r>
            <a:r>
              <a:rPr lang="ar-DZ" b="1" dirty="0" smtClean="0"/>
              <a:t>:</a:t>
            </a:r>
            <a:br>
              <a:rPr lang="ar-DZ" b="1" dirty="0" smtClean="0"/>
            </a:br>
            <a:r>
              <a:rPr lang="ar-DZ" b="1" dirty="0"/>
              <a:t/>
            </a:r>
            <a:br>
              <a:rPr lang="ar-DZ" b="1" dirty="0"/>
            </a:br>
            <a:r>
              <a:rPr lang="ar-DZ" b="1" dirty="0" smtClean="0"/>
              <a:t/>
            </a:r>
            <a:br>
              <a:rPr lang="ar-DZ" b="1" dirty="0" smtClean="0"/>
            </a:br>
            <a:r>
              <a:rPr lang="ar-DZ" dirty="0" smtClean="0"/>
              <a:t/>
            </a:r>
            <a:br>
              <a:rPr lang="ar-DZ" dirty="0" smtClean="0"/>
            </a:br>
            <a:r>
              <a:rPr lang="ar-DZ" dirty="0" smtClean="0"/>
              <a:t>ويجب </a:t>
            </a:r>
            <a:r>
              <a:rPr lang="ar-DZ" dirty="0"/>
              <a:t>ان يتم استخدام المواد </a:t>
            </a:r>
            <a:r>
              <a:rPr lang="ar-DZ" dirty="0" smtClean="0"/>
              <a:t>والطرق </a:t>
            </a:r>
            <a:r>
              <a:rPr lang="ar-DZ" dirty="0"/>
              <a:t>بمنتهى الدقة والحذر وفي أضيق الحدود الممكنة حتى </a:t>
            </a:r>
            <a:r>
              <a:rPr lang="ar-DZ" dirty="0" smtClean="0"/>
              <a:t>لا </a:t>
            </a:r>
            <a:r>
              <a:rPr lang="ar-DZ" dirty="0"/>
              <a:t>نعرض </a:t>
            </a:r>
            <a:r>
              <a:rPr lang="ar-DZ" dirty="0" smtClean="0"/>
              <a:t>الأثر </a:t>
            </a:r>
            <a:r>
              <a:rPr lang="ar-DZ" dirty="0"/>
              <a:t>للتلف . وتعتمد عمليات التنظيف السائلة على:</a:t>
            </a:r>
            <a:endParaRPr lang="fr-FR" dirty="0"/>
          </a:p>
        </p:txBody>
      </p:sp>
    </p:spTree>
    <p:extLst>
      <p:ext uri="{BB962C8B-B14F-4D97-AF65-F5344CB8AC3E}">
        <p14:creationId xmlns:p14="http://schemas.microsoft.com/office/powerpoint/2010/main" val="1482088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lstStyle/>
          <a:p>
            <a:r>
              <a:rPr lang="ar-DZ" dirty="0"/>
              <a:t>طرق حفظ الجلود</a:t>
            </a:r>
            <a:endParaRPr lang="fr-FR" dirty="0"/>
          </a:p>
        </p:txBody>
      </p:sp>
    </p:spTree>
    <p:extLst>
      <p:ext uri="{BB962C8B-B14F-4D97-AF65-F5344CB8AC3E}">
        <p14:creationId xmlns:p14="http://schemas.microsoft.com/office/powerpoint/2010/main" val="7416845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0"/>
            <a:ext cx="8856984" cy="6858000"/>
          </a:xfrm>
        </p:spPr>
        <p:txBody>
          <a:bodyPr>
            <a:normAutofit/>
          </a:bodyPr>
          <a:lstStyle/>
          <a:p>
            <a:pPr rtl="1"/>
            <a:r>
              <a:rPr lang="ar-DZ" sz="4000" b="1" dirty="0" smtClean="0"/>
              <a:t>تخزين الجلود: </a:t>
            </a:r>
            <a:br>
              <a:rPr lang="ar-DZ" sz="4000" b="1" dirty="0" smtClean="0"/>
            </a:br>
            <a:endParaRPr lang="fr-FR" dirty="0"/>
          </a:p>
        </p:txBody>
      </p:sp>
    </p:spTree>
    <p:extLst>
      <p:ext uri="{BB962C8B-B14F-4D97-AF65-F5344CB8AC3E}">
        <p14:creationId xmlns:p14="http://schemas.microsoft.com/office/powerpoint/2010/main" val="26408519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22714"/>
          </a:xfrm>
        </p:spPr>
        <p:txBody>
          <a:bodyPr/>
          <a:lstStyle/>
          <a:p>
            <a:pPr rtl="1"/>
            <a:r>
              <a:rPr lang="ar-DZ" b="1" dirty="0" smtClean="0"/>
              <a:t>علاج </a:t>
            </a:r>
            <a:r>
              <a:rPr lang="ar-DZ" b="1" dirty="0"/>
              <a:t>الجلود المستخرجة من باطن </a:t>
            </a:r>
            <a:r>
              <a:rPr lang="ar-DZ" b="1" dirty="0" smtClean="0"/>
              <a:t>الأرض: </a:t>
            </a:r>
            <a:r>
              <a:rPr lang="ar-DZ" dirty="0" smtClean="0"/>
              <a:t/>
            </a:r>
            <a:br>
              <a:rPr lang="ar-DZ" dirty="0" smtClean="0"/>
            </a:br>
            <a:r>
              <a:rPr lang="ar-DZ" dirty="0" smtClean="0"/>
              <a:t>-</a:t>
            </a:r>
            <a:endParaRPr lang="fr-FR" dirty="0"/>
          </a:p>
        </p:txBody>
      </p:sp>
    </p:spTree>
    <p:extLst>
      <p:ext uri="{BB962C8B-B14F-4D97-AF65-F5344CB8AC3E}">
        <p14:creationId xmlns:p14="http://schemas.microsoft.com/office/powerpoint/2010/main" val="1699772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22714"/>
          </a:xfrm>
        </p:spPr>
        <p:txBody>
          <a:bodyPr/>
          <a:lstStyle/>
          <a:p>
            <a:r>
              <a:rPr lang="ar-DZ" dirty="0"/>
              <a:t>يعود تاريخ استعمال الجلود إلى العصور القديمة ،بل إنه يرتبط ارتباطا وثيقا ببداية الإنسانية، ولعل ذلك راجع إلى الظروف الطبيعية القاسية التي كان يعاني منها الإنسان البدائي من حر وبرد وما شابه ذلك قد حركت ذكائه وأيقظت مهارته الفكرية حيث وجد لنفسه سبيلا بأن اتخذ من جلد الحيوان الذي يصطاده لباسا ليقي به جسمه.</a:t>
            </a:r>
            <a:endParaRPr lang="fr-FR" dirty="0"/>
          </a:p>
        </p:txBody>
      </p:sp>
    </p:spTree>
    <p:extLst>
      <p:ext uri="{BB962C8B-B14F-4D97-AF65-F5344CB8AC3E}">
        <p14:creationId xmlns:p14="http://schemas.microsoft.com/office/powerpoint/2010/main" val="2049261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250706"/>
          </a:xfrm>
        </p:spPr>
        <p:txBody>
          <a:bodyPr>
            <a:normAutofit/>
          </a:bodyPr>
          <a:lstStyle/>
          <a:p>
            <a:pPr lvl="1" algn="ctr" rtl="1"/>
            <a:r>
              <a:rPr lang="ar-DZ" sz="3600" b="1" dirty="0"/>
              <a:t>تعريف الجلد:</a:t>
            </a:r>
            <a:r>
              <a:rPr lang="fr-FR" sz="3600" dirty="0"/>
              <a:t/>
            </a:r>
            <a:br>
              <a:rPr lang="fr-FR" sz="3600" dirty="0"/>
            </a:br>
            <a:endParaRPr lang="fr-FR" sz="3600" dirty="0"/>
          </a:p>
        </p:txBody>
      </p:sp>
    </p:spTree>
    <p:extLst>
      <p:ext uri="{BB962C8B-B14F-4D97-AF65-F5344CB8AC3E}">
        <p14:creationId xmlns:p14="http://schemas.microsoft.com/office/powerpoint/2010/main" val="4150419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568952" cy="6322714"/>
          </a:xfrm>
        </p:spPr>
        <p:txBody>
          <a:bodyPr>
            <a:normAutofit/>
          </a:bodyPr>
          <a:lstStyle/>
          <a:p>
            <a:pPr lvl="1" algn="ctr" rtl="1"/>
            <a:r>
              <a:rPr lang="ar-SA" sz="3600" b="1" dirty="0"/>
              <a:t>تكوين الجلد</a:t>
            </a:r>
            <a:r>
              <a:rPr lang="fr-FR" sz="3600" b="1" dirty="0"/>
              <a:t>:</a:t>
            </a:r>
            <a:r>
              <a:rPr lang="fr-FR" sz="3600" dirty="0"/>
              <a:t/>
            </a:r>
            <a:br>
              <a:rPr lang="fr-FR" sz="3600" dirty="0"/>
            </a:br>
            <a:endParaRPr lang="fr-FR" sz="3600" dirty="0"/>
          </a:p>
        </p:txBody>
      </p:sp>
    </p:spTree>
    <p:extLst>
      <p:ext uri="{BB962C8B-B14F-4D97-AF65-F5344CB8AC3E}">
        <p14:creationId xmlns:p14="http://schemas.microsoft.com/office/powerpoint/2010/main" val="2810782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normAutofit/>
          </a:bodyPr>
          <a:lstStyle/>
          <a:p>
            <a:pPr rtl="1"/>
            <a:r>
              <a:rPr lang="ar-DZ" b="1" dirty="0"/>
              <a:t>شروط حفظ الجلود </a:t>
            </a:r>
            <a:r>
              <a:rPr lang="ar-DZ" b="1" dirty="0" smtClean="0"/>
              <a:t>الخام</a:t>
            </a:r>
            <a:br>
              <a:rPr lang="ar-DZ" b="1" dirty="0" smtClean="0"/>
            </a:br>
            <a:r>
              <a:rPr lang="ar-DZ" dirty="0" smtClean="0"/>
              <a:t>-</a:t>
            </a:r>
            <a:endParaRPr lang="fr-FR" dirty="0"/>
          </a:p>
        </p:txBody>
      </p:sp>
    </p:spTree>
    <p:extLst>
      <p:ext uri="{BB962C8B-B14F-4D97-AF65-F5344CB8AC3E}">
        <p14:creationId xmlns:p14="http://schemas.microsoft.com/office/powerpoint/2010/main" val="2077974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94722"/>
          </a:xfrm>
        </p:spPr>
        <p:txBody>
          <a:bodyPr>
            <a:normAutofit/>
          </a:bodyPr>
          <a:lstStyle/>
          <a:p>
            <a:pPr rtl="1"/>
            <a:r>
              <a:rPr lang="fr-FR" dirty="0"/>
              <a:t/>
            </a:r>
            <a:br>
              <a:rPr lang="fr-FR" dirty="0"/>
            </a:br>
            <a:r>
              <a:rPr lang="fr-FR" dirty="0"/>
              <a:t/>
            </a:r>
            <a:br>
              <a:rPr lang="fr-FR" dirty="0"/>
            </a:br>
            <a:endParaRPr lang="fr-FR" dirty="0"/>
          </a:p>
        </p:txBody>
      </p:sp>
    </p:spTree>
    <p:extLst>
      <p:ext uri="{BB962C8B-B14F-4D97-AF65-F5344CB8AC3E}">
        <p14:creationId xmlns:p14="http://schemas.microsoft.com/office/powerpoint/2010/main" val="41251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568952" cy="6322714"/>
          </a:xfrm>
        </p:spPr>
        <p:txBody>
          <a:bodyPr/>
          <a:lstStyle/>
          <a:p>
            <a:pPr lvl="0" rtl="1"/>
            <a:r>
              <a:rPr lang="ar-DZ" b="1" dirty="0"/>
              <a:t>تأثير عوامل التلف على التحف الجلدية:</a:t>
            </a:r>
            <a:r>
              <a:rPr lang="fr-FR" dirty="0"/>
              <a:t/>
            </a:r>
            <a:br>
              <a:rPr lang="fr-FR" dirty="0"/>
            </a:br>
            <a:r>
              <a:rPr lang="ar-DZ" b="1" dirty="0"/>
              <a:t>العوامل البيولوجية:</a:t>
            </a:r>
            <a:r>
              <a:rPr lang="fr-FR" dirty="0"/>
              <a:t/>
            </a:r>
            <a:br>
              <a:rPr lang="fr-FR" dirty="0"/>
            </a:br>
            <a:r>
              <a:rPr lang="fr-FR" dirty="0"/>
              <a:t/>
            </a:r>
            <a:br>
              <a:rPr lang="fr-FR" dirty="0"/>
            </a:br>
            <a:endParaRPr lang="fr-FR" dirty="0"/>
          </a:p>
        </p:txBody>
      </p:sp>
    </p:spTree>
    <p:extLst>
      <p:ext uri="{BB962C8B-B14F-4D97-AF65-F5344CB8AC3E}">
        <p14:creationId xmlns:p14="http://schemas.microsoft.com/office/powerpoint/2010/main" val="2311191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188640"/>
            <a:ext cx="8733656" cy="6552728"/>
          </a:xfrm>
        </p:spPr>
        <p:txBody>
          <a:bodyPr>
            <a:normAutofit/>
          </a:bodyPr>
          <a:lstStyle/>
          <a:p>
            <a:pPr lvl="1" algn="ctr" rtl="1"/>
            <a:r>
              <a:rPr lang="ar-DZ" sz="4000" b="1" dirty="0"/>
              <a:t>العوامل الفيزيوكيميائية:</a:t>
            </a:r>
            <a:r>
              <a:rPr lang="fr-FR" sz="4000" dirty="0"/>
              <a:t/>
            </a:r>
            <a:br>
              <a:rPr lang="fr-FR" sz="4000" dirty="0"/>
            </a:br>
            <a:r>
              <a:rPr lang="ar-DZ" sz="4000" b="1" dirty="0"/>
              <a:t>درجة الحرارة:</a:t>
            </a:r>
            <a:r>
              <a:rPr lang="fr-FR" sz="4000" dirty="0"/>
              <a:t/>
            </a:r>
            <a:br>
              <a:rPr lang="fr-FR" sz="4000" dirty="0"/>
            </a:br>
            <a:endParaRPr lang="fr-FR" sz="4000" dirty="0"/>
          </a:p>
        </p:txBody>
      </p:sp>
    </p:spTree>
    <p:extLst>
      <p:ext uri="{BB962C8B-B14F-4D97-AF65-F5344CB8AC3E}">
        <p14:creationId xmlns:p14="http://schemas.microsoft.com/office/powerpoint/2010/main" val="1671237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250706"/>
          </a:xfrm>
        </p:spPr>
        <p:txBody>
          <a:bodyPr>
            <a:normAutofit/>
          </a:bodyPr>
          <a:lstStyle/>
          <a:p>
            <a:pPr lvl="2" algn="ctr" rtl="1"/>
            <a:r>
              <a:rPr lang="ar-DZ" sz="4000" b="1" dirty="0"/>
              <a:t>الرطوبة النسبية:</a:t>
            </a:r>
            <a:r>
              <a:rPr lang="fr-FR" sz="4000" dirty="0"/>
              <a:t/>
            </a:r>
            <a:br>
              <a:rPr lang="fr-FR" sz="4000" dirty="0"/>
            </a:br>
            <a:endParaRPr lang="fr-FR" sz="4000" dirty="0"/>
          </a:p>
        </p:txBody>
      </p:sp>
    </p:spTree>
    <p:extLst>
      <p:ext uri="{BB962C8B-B14F-4D97-AF65-F5344CB8AC3E}">
        <p14:creationId xmlns:p14="http://schemas.microsoft.com/office/powerpoint/2010/main" val="2562400246"/>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265</TotalTime>
  <Words>109</Words>
  <Application>Microsoft Office PowerPoint</Application>
  <PresentationFormat>Affichage à l'écran (4:3)</PresentationFormat>
  <Paragraphs>16</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 ماستر1: تخصص صيانة وترميم     مقياس: الحفظ الوقائي المتحفي2  المحاضرة 4 حفظ المواد الأثرية المتحفية   مادة الجلد   </vt:lpstr>
      <vt:lpstr>يعود تاريخ استعمال الجلود إلى العصور القديمة ،بل إنه يرتبط ارتباطا وثيقا ببداية الإنسانية، ولعل ذلك راجع إلى الظروف الطبيعية القاسية التي كان يعاني منها الإنسان البدائي من حر وبرد وما شابه ذلك قد حركت ذكائه وأيقظت مهارته الفكرية حيث وجد لنفسه سبيلا بأن اتخذ من جلد الحيوان الذي يصطاده لباسا ليقي به جسمه.</vt:lpstr>
      <vt:lpstr>تعريف الجلد: </vt:lpstr>
      <vt:lpstr>تكوين الجلد: </vt:lpstr>
      <vt:lpstr>شروط حفظ الجلود الخام -</vt:lpstr>
      <vt:lpstr>  </vt:lpstr>
      <vt:lpstr>تأثير عوامل التلف على التحف الجلدية: العوامل البيولوجية:  </vt:lpstr>
      <vt:lpstr>العوامل الفيزيوكيميائية: درجة الحرارة: </vt:lpstr>
      <vt:lpstr>الرطوبة النسبية: </vt:lpstr>
      <vt:lpstr>شدة الضوء: </vt:lpstr>
      <vt:lpstr>طرق معالجة التحف الجلدية: </vt:lpstr>
      <vt:lpstr>الصيانة بالمواد الطبيعية:  ان كان من المستحيل إضافة عمر جديد للجلود اذا ما وصلت حالتها إلى درجة كبيرة من التعفن والضعف، فان من الممكن تقويتها وتثبيتها على قطع من قماش خفيف وذلك باتباع الطريقة الآتية:</vt:lpstr>
      <vt:lpstr>الصيانة بالمواد السائلة:    ويجب ان يتم استخدام المواد والطرق بمنتهى الدقة والحذر وفي أضيق الحدود الممكنة حتى لا نعرض الأثر للتلف . وتعتمد عمليات التنظيف السائلة على:</vt:lpstr>
      <vt:lpstr>طرق حفظ الجلود</vt:lpstr>
      <vt:lpstr>تخزين الجلود:  </vt:lpstr>
      <vt:lpstr>علاج الجلود المستخرجة من باطن الأرض: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صيانة وترميم مادة الجلد</dc:title>
  <dc:creator>aicha</dc:creator>
  <cp:lastModifiedBy>pc</cp:lastModifiedBy>
  <cp:revision>14</cp:revision>
  <dcterms:created xsi:type="dcterms:W3CDTF">2022-11-25T14:09:16Z</dcterms:created>
  <dcterms:modified xsi:type="dcterms:W3CDTF">2024-05-05T18:30:04Z</dcterms:modified>
</cp:coreProperties>
</file>