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91" r:id="rId32"/>
    <p:sldId id="287" r:id="rId33"/>
    <p:sldId id="288" r:id="rId34"/>
    <p:sldId id="289" r:id="rId35"/>
    <p:sldId id="290" r:id="rId3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FEEB8CC-A7D7-4B2E-90ED-0F88D19ED25E}" type="datetimeFigureOut">
              <a:rPr lang="fr-FR" smtClean="0"/>
              <a:pPr/>
              <a:t>24/10/2023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5FBF8BE-DF90-4C46-8000-8A7D6C3AD8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BB2E760-A7AD-4571-AF48-74B147D7501F}" type="datetimeFigureOut">
              <a:rPr lang="fr-FR" smtClean="0"/>
              <a:pPr/>
              <a:t>24/10/2023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1C0BCD3-2CCA-407E-B66B-0A61DCE2BD4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236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 sz="1300" dirty="0"/>
              <a:t>Ce programme demande à l'utilisateur de saisir une valeur entière a.</a:t>
            </a:r>
          </a:p>
          <a:p>
            <a:pPr lvl="0"/>
            <a:r>
              <a:rPr lang="fr-FR" sz="1300" dirty="0"/>
              <a:t>Si la valeur tapée est strictement supérieure à 10 on affiche "Gagné" puis "Le programme est fini" et le programme s'arrête.</a:t>
            </a:r>
          </a:p>
          <a:p>
            <a:pPr lvl="0"/>
            <a:r>
              <a:rPr lang="fr-FR" sz="1300" dirty="0"/>
              <a:t>Dans le cas contraire, on affiche uniquement "le programme est fini" et le programme s'arrête.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0BCD3-2CCA-407E-B66B-0A61DCE2BD46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90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 sz="1300" dirty="0"/>
              <a:t>Ce programme demande à l'utilisateur de saisir une valeur entière a.</a:t>
            </a:r>
          </a:p>
          <a:p>
            <a:pPr lvl="0"/>
            <a:r>
              <a:rPr lang="fr-FR" sz="1300" dirty="0"/>
              <a:t>Si la valeur tapée est strictement supérieure à 10, on affiche "Gagné" puis "Le programme est fini" et le programme s'arrête.</a:t>
            </a:r>
          </a:p>
          <a:p>
            <a:pPr lvl="0"/>
            <a:r>
              <a:rPr lang="fr-FR" sz="1300" dirty="0"/>
              <a:t>Dans le cas contraire, on affiche "Perdu" puis "Le programme est fini" et le programme s'arrête.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0BCD3-2CCA-407E-B66B-0A61DCE2BD46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9110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 sz="1300" dirty="0"/>
              <a:t>Dans ce programme, on demande à l'utilisateur de taper une variable entière a.</a:t>
            </a:r>
          </a:p>
          <a:p>
            <a:pPr lvl="0"/>
            <a:r>
              <a:rPr lang="fr-FR" sz="1300" dirty="0"/>
              <a:t>Si la valeur tapée est comprise entre 11 et 19 bornes incluses on affiche "GAGNÉ".</a:t>
            </a:r>
          </a:p>
          <a:p>
            <a:pPr lvl="0"/>
            <a:r>
              <a:rPr lang="fr-FR" sz="1300" dirty="0"/>
              <a:t>Dans le cas contraire, on affiche "PERDU".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0BCD3-2CCA-407E-B66B-0A61DCE2BD46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7148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 sz="1300" dirty="0"/>
              <a:t>Dans ce programme, on demande à l'utilisateur de taper une variable entière a.</a:t>
            </a:r>
          </a:p>
          <a:p>
            <a:pPr lvl="0"/>
            <a:r>
              <a:rPr lang="fr-FR" sz="1300" dirty="0"/>
              <a:t>Si la valeur tapée est strictement plus petite que 3 on affiche "GAGNÉ".</a:t>
            </a:r>
          </a:p>
          <a:p>
            <a:pPr lvl="0"/>
            <a:r>
              <a:rPr lang="fr-FR" sz="1300" dirty="0"/>
              <a:t>Si la valeur tapée est strictement plus grande que 20 on affiche "GAGNÉ".</a:t>
            </a:r>
          </a:p>
          <a:p>
            <a:pPr lvl="0"/>
            <a:r>
              <a:rPr lang="fr-FR" sz="1300" dirty="0"/>
              <a:t>Dans le cas contraire, on affiche "PERDU".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0BCD3-2CCA-407E-B66B-0A61DCE2BD46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2517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 sz="1300" dirty="0"/>
              <a:t>Dans ce programme, on demande à l'utilisateur de taper une valeur entière a.</a:t>
            </a:r>
          </a:p>
          <a:p>
            <a:pPr lvl="0"/>
            <a:r>
              <a:rPr lang="fr-FR" sz="1300" dirty="0"/>
              <a:t>Si la condition assez complexe ( !(a&lt;3 || a&gt;20)) est vraie on affiche "GAGNÉ" sinon on affiche "PERDU".</a:t>
            </a:r>
          </a:p>
          <a:p>
            <a:pPr lvl="0"/>
            <a:r>
              <a:rPr lang="fr-FR" sz="1300" dirty="0"/>
              <a:t>En fait, on affichera "GAGNÉ" si a est compris entre 3 et 20 bornes incluses.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0BCD3-2CCA-407E-B66B-0A61DCE2BD46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3044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 sz="1300" dirty="0"/>
              <a:t>Dans ce programme, on demande à l'utilisateur de saisir une valeur entière </a:t>
            </a:r>
            <a:r>
              <a:rPr lang="fr-FR" sz="1300" i="1" dirty="0"/>
              <a:t>a</a:t>
            </a:r>
            <a:r>
              <a:rPr lang="fr-FR" sz="1300" dirty="0"/>
              <a:t>.</a:t>
            </a:r>
          </a:p>
          <a:p>
            <a:pPr lvl="0"/>
            <a:r>
              <a:rPr lang="fr-FR" sz="1300" dirty="0"/>
              <a:t>Si </a:t>
            </a:r>
            <a:r>
              <a:rPr lang="fr-FR" sz="1300" i="1" dirty="0"/>
              <a:t>a</a:t>
            </a:r>
            <a:r>
              <a:rPr lang="fr-FR" sz="1300" dirty="0"/>
              <a:t> vaut 12 alors on va effectuer dans un premier temps deux instructions : on affiche "GAGNÉ" et on incrémente </a:t>
            </a:r>
            <a:r>
              <a:rPr lang="fr-FR" sz="1300" i="1" dirty="0"/>
              <a:t>a</a:t>
            </a:r>
            <a:r>
              <a:rPr lang="fr-FR" sz="1300" dirty="0"/>
              <a:t> de 1. On affiche ensuite la valeur de </a:t>
            </a:r>
            <a:r>
              <a:rPr lang="fr-FR" sz="1300" i="1" dirty="0"/>
              <a:t>a</a:t>
            </a:r>
            <a:r>
              <a:rPr lang="fr-FR" sz="1300" dirty="0"/>
              <a:t> qui vaudra 13.</a:t>
            </a:r>
          </a:p>
          <a:p>
            <a:pPr lvl="0"/>
            <a:r>
              <a:rPr lang="fr-FR" sz="1300" dirty="0"/>
              <a:t>Si </a:t>
            </a:r>
            <a:r>
              <a:rPr lang="fr-FR" sz="1300" i="1" dirty="0"/>
              <a:t>a</a:t>
            </a:r>
            <a:r>
              <a:rPr lang="fr-FR" sz="1300" dirty="0"/>
              <a:t> est différent de 12, on affiche directement la valeur de </a:t>
            </a:r>
            <a:r>
              <a:rPr lang="fr-FR" sz="1300" i="1" dirty="0"/>
              <a:t>a</a:t>
            </a:r>
            <a:r>
              <a:rPr lang="fr-FR" sz="1300" dirty="0"/>
              <a:t> qui n'aura pas été modifiée.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0BCD3-2CCA-407E-B66B-0A61DCE2BD46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9745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 sz="1300" dirty="0"/>
              <a:t>Dans ce programme, on demande à l'utilisateur de saisir une valeur entière a.</a:t>
            </a:r>
          </a:p>
          <a:p>
            <a:pPr lvl="0"/>
            <a:r>
              <a:rPr lang="fr-FR" sz="1300" dirty="0"/>
              <a:t>Si a est différent de 10 alors on va effectuer dans un premier temps 2 instructions : on affiche "GAGNÉ" et on incrémente a de 1. On affiche ensuite la valeur de a.</a:t>
            </a:r>
          </a:p>
          <a:p>
            <a:pPr lvl="0"/>
            <a:r>
              <a:rPr lang="fr-FR" sz="1300" dirty="0"/>
              <a:t>Si a est égal à 10 alors on va effectuer dans un premier temps 2 instructions : on affiche "PERDU" et on décrémente a de 1. On affiche ensuite la valeur de a.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0BCD3-2CCA-407E-B66B-0A61DCE2BD46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149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 sz="1300" dirty="0"/>
              <a:t>Dans ce programme, nous définissons une variable entière a et 2 variable booléennes c et d.</a:t>
            </a:r>
          </a:p>
          <a:p>
            <a:pPr lvl="0"/>
            <a:r>
              <a:rPr lang="fr-FR" sz="1300" dirty="0"/>
              <a:t>On demande à l'utilisateur de saisir la variable entière a.</a:t>
            </a:r>
          </a:p>
          <a:p>
            <a:pPr lvl="0"/>
            <a:r>
              <a:rPr lang="fr-FR" sz="1300" dirty="0"/>
              <a:t>Dans c, on affecte </a:t>
            </a:r>
            <a:r>
              <a:rPr lang="fr-FR" sz="1300" dirty="0" err="1"/>
              <a:t>true</a:t>
            </a:r>
            <a:r>
              <a:rPr lang="fr-FR" sz="1300" dirty="0"/>
              <a:t> si a est strictement plus petit que 3. c vaudra false dans le cas contraire.</a:t>
            </a:r>
          </a:p>
          <a:p>
            <a:pPr lvl="0"/>
            <a:r>
              <a:rPr lang="fr-FR" sz="1300" dirty="0"/>
              <a:t>Dans d, on affecte </a:t>
            </a:r>
            <a:r>
              <a:rPr lang="fr-FR" sz="1300" dirty="0" err="1"/>
              <a:t>true</a:t>
            </a:r>
            <a:r>
              <a:rPr lang="fr-FR" sz="1300" dirty="0"/>
              <a:t> si a est strictement plus grand que 20. d vaudra false dans le cas contraire.</a:t>
            </a:r>
          </a:p>
          <a:p>
            <a:pPr lvl="0"/>
            <a:r>
              <a:rPr lang="fr-FR" sz="1300" dirty="0"/>
              <a:t>Si c ou d est vrai, c'est à dire si a est strictement plus petit que 3 ou si a est strictement plus grand que 20 alors on affiche "GAGNÉ". On affiche perdu dans le cas contraire.</a:t>
            </a:r>
          </a:p>
          <a:p>
            <a:pPr lvl="0"/>
            <a:r>
              <a:rPr lang="fr-FR" sz="1300" b="1" dirty="0"/>
              <a:t>Exécution de l'exemple 8</a:t>
            </a:r>
            <a:br>
              <a:rPr lang="fr-FR" sz="1300" dirty="0"/>
            </a:br>
            <a:r>
              <a:rPr lang="fr-FR" sz="1300" dirty="0"/>
              <a:t>Lorsqu'on exécute notre programme, il s'affiche à l'écran :</a:t>
            </a:r>
            <a:br>
              <a:rPr lang="fr-FR" sz="1300" dirty="0"/>
            </a:br>
            <a:r>
              <a:rPr lang="fr-FR" sz="1300" dirty="0"/>
              <a:t>Tapez une valeur entière : -6</a:t>
            </a:r>
            <a:br>
              <a:rPr lang="fr-FR" sz="1300" dirty="0"/>
            </a:br>
            <a:r>
              <a:rPr lang="fr-FR" sz="1300" dirty="0"/>
              <a:t>GAGNÉ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0BCD3-2CCA-407E-B66B-0A61DCE2BD46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35622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 sz="1300" dirty="0"/>
              <a:t>On commence par saisir un entier i.</a:t>
            </a:r>
          </a:p>
          <a:p>
            <a:pPr lvl="0"/>
            <a:r>
              <a:rPr lang="fr-FR" sz="1300" dirty="0"/>
              <a:t>Il y a ensuite une switch qui permet d'effectuer une série d'instructions en fonction de la valeur de i.</a:t>
            </a:r>
          </a:p>
          <a:p>
            <a:pPr lvl="0"/>
            <a:r>
              <a:rPr lang="fr-FR" sz="1300" dirty="0"/>
              <a:t>Les 3 valeurs de i pour lesquelles on effectue une série d'instructions sont 1, 2 et 3.</a:t>
            </a:r>
          </a:p>
          <a:p>
            <a:pPr lvl="0"/>
            <a:r>
              <a:rPr lang="fr-FR" sz="1300" dirty="0"/>
              <a:t>Si i vaut une autre valeur le switch ne fait rien car il n'y a pas de default.</a:t>
            </a:r>
          </a:p>
          <a:p>
            <a:pPr lvl="0"/>
            <a:r>
              <a:rPr lang="fr-FR" sz="1300" b="1" dirty="0"/>
              <a:t>Exécution 1 de l’exemple 9</a:t>
            </a:r>
            <a:br>
              <a:rPr lang="fr-FR" sz="1300" dirty="0"/>
            </a:br>
            <a:r>
              <a:rPr lang="fr-FR" sz="1300" dirty="0"/>
              <a:t>Tapez un entier entre 1 et 3 bornes incluses :1</a:t>
            </a:r>
            <a:br>
              <a:rPr lang="fr-FR" sz="1300" dirty="0"/>
            </a:br>
            <a:r>
              <a:rPr lang="fr-FR" sz="1300" dirty="0"/>
              <a:t>GAGNÉ La valeur finale de i est 100</a:t>
            </a:r>
          </a:p>
          <a:p>
            <a:pPr lvl="0"/>
            <a:r>
              <a:rPr lang="fr-FR" sz="1300" b="1" dirty="0"/>
              <a:t>Exécution 2 de l’exemple 9</a:t>
            </a:r>
            <a:br>
              <a:rPr lang="fr-FR" sz="1300" dirty="0"/>
            </a:br>
            <a:r>
              <a:rPr lang="fr-FR" sz="1300" dirty="0"/>
              <a:t>Tapez un entier entre 1 et 3 bornes incluses :2</a:t>
            </a:r>
            <a:br>
              <a:rPr lang="fr-FR" sz="1300" dirty="0"/>
            </a:br>
            <a:r>
              <a:rPr lang="fr-FR" sz="1300" dirty="0"/>
              <a:t>PERDU n°2</a:t>
            </a:r>
            <a:br>
              <a:rPr lang="fr-FR" sz="1300" dirty="0"/>
            </a:br>
            <a:r>
              <a:rPr lang="fr-FR" sz="1300" dirty="0"/>
              <a:t>La valeur finale de i est 0</a:t>
            </a:r>
          </a:p>
          <a:p>
            <a:pPr lvl="0"/>
            <a:r>
              <a:rPr lang="fr-FR" sz="1300" b="1" dirty="0"/>
              <a:t>Exécution 3 de l’exemple 9</a:t>
            </a:r>
            <a:br>
              <a:rPr lang="fr-FR" sz="1300" dirty="0"/>
            </a:br>
            <a:r>
              <a:rPr lang="fr-FR" sz="1300" dirty="0"/>
              <a:t>Tapez un entier entre 1 et 3 bornes incluses :3</a:t>
            </a:r>
            <a:br>
              <a:rPr lang="fr-FR" sz="1300" dirty="0"/>
            </a:br>
            <a:r>
              <a:rPr lang="fr-FR" sz="1300" dirty="0"/>
              <a:t>PERDU n°3 La valeur finale de i est 0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C0BCD3-2CCA-407E-B66B-0A61DCE2BD46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00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DE1BA-75D7-4402-84D3-B8F68FCE7E50}" type="datetime1">
              <a:rPr lang="fr-FR" smtClean="0"/>
              <a:pPr/>
              <a:t>24/10/2023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7866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7768-CB62-4266-A38C-CBE0C963EA88}" type="datetime1">
              <a:rPr lang="fr-FR" smtClean="0"/>
              <a:pPr/>
              <a:t>24/10/2023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3181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37E7-257C-4155-81EF-77F8D44C9E14}" type="datetime1">
              <a:rPr lang="fr-FR" smtClean="0"/>
              <a:pPr/>
              <a:t>24/10/2023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3414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8C840-FFAC-484F-9538-CD443A77EE5F}" type="datetime1">
              <a:rPr lang="fr-FR" smtClean="0"/>
              <a:pPr/>
              <a:t>24/10/2023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7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CD3DE-39BA-400D-9949-5ED472EA93DF}" type="datetime1">
              <a:rPr lang="fr-FR" smtClean="0"/>
              <a:pPr/>
              <a:t>24/10/2023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6256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D23A-0957-42C5-90F7-6404C76E1079}" type="datetime1">
              <a:rPr lang="fr-FR" smtClean="0"/>
              <a:pPr/>
              <a:t>24/10/2023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590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4868-A29F-47C8-BBAB-F326EE8AC95A}" type="datetime1">
              <a:rPr lang="fr-FR" smtClean="0"/>
              <a:pPr/>
              <a:t>24/10/2023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4887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2C1FB-0A46-4736-967A-B54DACC69BC6}" type="datetime1">
              <a:rPr lang="fr-FR" smtClean="0"/>
              <a:pPr/>
              <a:t>24/10/2023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429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373C8-96E1-40C7-BFB0-1391368E5CDF}" type="datetime1">
              <a:rPr lang="fr-FR" smtClean="0"/>
              <a:pPr/>
              <a:t>24/10/2023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858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98C8-6808-4AFA-9E51-EF85A03819B5}" type="datetime1">
              <a:rPr lang="fr-FR" smtClean="0"/>
              <a:pPr/>
              <a:t>24/10/2023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986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7EC5-72D0-405D-A287-344944097D3F}" type="datetime1">
              <a:rPr lang="fr-FR" smtClean="0"/>
              <a:pPr/>
              <a:t>24/10/2023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794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10FE1-9061-4162-9790-7EB9BEE16B06}" type="datetime1">
              <a:rPr lang="fr-FR" smtClean="0"/>
              <a:pPr/>
              <a:t>24/10/2023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ADA3A-11BD-4FFE-8F60-29270CA760D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982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/>
          <a:lstStyle/>
          <a:p>
            <a:r>
              <a:rPr lang="fr-FR" dirty="0"/>
              <a:t>Structures de contrôle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808312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AutoNum type="arabicPeriod"/>
            </a:pPr>
            <a:r>
              <a:rPr lang="fr-FR" sz="1800" dirty="0"/>
              <a:t>Traitement séquentiel</a:t>
            </a:r>
          </a:p>
          <a:p>
            <a:pPr marL="342900" indent="-342900" algn="l">
              <a:buAutoNum type="arabicPeriod"/>
            </a:pPr>
            <a:r>
              <a:rPr lang="fr-FR" sz="1800" dirty="0"/>
              <a:t>Traitement alternatif</a:t>
            </a:r>
          </a:p>
          <a:p>
            <a:pPr indent="268288" algn="l"/>
            <a:r>
              <a:rPr lang="fr-FR" sz="1800" dirty="0"/>
              <a:t>a. if   ….</a:t>
            </a:r>
          </a:p>
          <a:p>
            <a:pPr indent="268288" algn="l"/>
            <a:r>
              <a:rPr lang="fr-FR" sz="1800" dirty="0"/>
              <a:t>b. if … </a:t>
            </a:r>
            <a:r>
              <a:rPr lang="fr-FR" sz="1800" dirty="0" err="1"/>
              <a:t>else</a:t>
            </a:r>
            <a:endParaRPr lang="fr-FR" sz="1800" dirty="0"/>
          </a:p>
          <a:p>
            <a:pPr indent="268288" algn="l"/>
            <a:r>
              <a:rPr lang="fr-FR" sz="1800" dirty="0"/>
              <a:t>c. instruction s</a:t>
            </a:r>
            <a:r>
              <a:rPr lang="fr-FR" sz="1800" i="1" dirty="0"/>
              <a:t>witch</a:t>
            </a:r>
            <a:endParaRPr lang="fr-FR" sz="1800" dirty="0"/>
          </a:p>
          <a:p>
            <a:pPr marL="342900" indent="-342900" algn="l">
              <a:buFont typeface="+mj-lt"/>
              <a:buAutoNum type="arabicPeriod" startAt="3"/>
            </a:pPr>
            <a:r>
              <a:rPr lang="fr-FR" sz="1800" dirty="0"/>
              <a:t>Traitement répétitif </a:t>
            </a:r>
          </a:p>
          <a:p>
            <a:pPr indent="268288" algn="l"/>
            <a:r>
              <a:rPr lang="fr-FR" sz="1800" dirty="0"/>
              <a:t>a. boucle </a:t>
            </a:r>
            <a:r>
              <a:rPr lang="fr-FR" sz="1800" i="1" dirty="0" err="1"/>
              <a:t>while</a:t>
            </a:r>
            <a:endParaRPr lang="fr-FR" sz="1800" dirty="0"/>
          </a:p>
          <a:p>
            <a:pPr indent="268288" algn="l"/>
            <a:r>
              <a:rPr lang="fr-FR" sz="1800" dirty="0"/>
              <a:t>b. boucle  </a:t>
            </a:r>
            <a:r>
              <a:rPr lang="fr-FR" sz="1800" i="1" dirty="0"/>
              <a:t>do .. . </a:t>
            </a:r>
            <a:r>
              <a:rPr lang="fr-FR" sz="1800" i="1" dirty="0" err="1"/>
              <a:t>While</a:t>
            </a:r>
            <a:endParaRPr lang="fr-FR" sz="1800" dirty="0"/>
          </a:p>
          <a:p>
            <a:pPr indent="268288" algn="l"/>
            <a:r>
              <a:rPr lang="fr-FR" sz="1800" dirty="0"/>
              <a:t>c. boucle  </a:t>
            </a:r>
            <a:r>
              <a:rPr lang="fr-FR" sz="1800" i="1" dirty="0"/>
              <a:t>for</a:t>
            </a:r>
            <a:endParaRPr lang="fr-FR" sz="1800" dirty="0"/>
          </a:p>
          <a:p>
            <a:pPr marL="342900" indent="-342900" algn="l">
              <a:buAutoNum type="arabicPeriod"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4114269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/>
              <a:t>Traitement alternatif </a:t>
            </a:r>
          </a:p>
        </p:txBody>
      </p:sp>
      <p:sp>
        <p:nvSpPr>
          <p:cNvPr id="6" name="Rectangle 5"/>
          <p:cNvSpPr/>
          <p:nvPr/>
        </p:nvSpPr>
        <p:spPr>
          <a:xfrm>
            <a:off x="971600" y="1720840"/>
            <a:ext cx="65527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 startAt="2"/>
            </a:pPr>
            <a:r>
              <a:rPr lang="fr-FR" b="1" dirty="0"/>
              <a:t>Le if ... </a:t>
            </a:r>
            <a:r>
              <a:rPr lang="fr-FR" b="1" dirty="0" err="1"/>
              <a:t>Else</a:t>
            </a:r>
            <a:endParaRPr lang="fr-FR" b="1" dirty="0"/>
          </a:p>
          <a:p>
            <a:pPr marL="342900" indent="-342900">
              <a:buAutoNum type="arabicParenR" startAt="2"/>
            </a:pPr>
            <a:endParaRPr lang="fr-FR" dirty="0"/>
          </a:p>
          <a:p>
            <a:r>
              <a:rPr lang="fr-FR" dirty="0"/>
              <a:t>Cette structure de contrôle permet d'exécution soit l'instruction1, soit l'instruction 2 en fonction du résultat d'une condition.</a:t>
            </a:r>
          </a:p>
          <a:p>
            <a:endParaRPr lang="fr-FR" dirty="0"/>
          </a:p>
          <a:p>
            <a:r>
              <a:rPr lang="fr-FR" b="1" dirty="0"/>
              <a:t>Syntaxe :</a:t>
            </a:r>
          </a:p>
          <a:p>
            <a:r>
              <a:rPr lang="en-US" dirty="0"/>
              <a:t>if (</a:t>
            </a:r>
            <a:r>
              <a:rPr lang="en-US" i="1" dirty="0"/>
              <a:t>condition</a:t>
            </a:r>
            <a:r>
              <a:rPr lang="en-US" dirty="0"/>
              <a:t>) </a:t>
            </a:r>
            <a:r>
              <a:rPr lang="en-US" i="1" dirty="0"/>
              <a:t>instruction1</a:t>
            </a:r>
            <a:r>
              <a:rPr lang="en-US" dirty="0"/>
              <a:t>;</a:t>
            </a:r>
            <a:endParaRPr lang="fr-FR" dirty="0"/>
          </a:p>
          <a:p>
            <a:r>
              <a:rPr lang="en-US" dirty="0"/>
              <a:t>else </a:t>
            </a:r>
            <a:r>
              <a:rPr lang="en-US" i="1" dirty="0"/>
              <a:t>instruction2</a:t>
            </a:r>
            <a:r>
              <a:rPr lang="en-US" dirty="0"/>
              <a:t>;</a:t>
            </a:r>
            <a:endParaRPr lang="fr-FR" dirty="0"/>
          </a:p>
          <a:p>
            <a:pPr lvl="0"/>
            <a:r>
              <a:rPr lang="fr-FR" dirty="0"/>
              <a:t> </a:t>
            </a:r>
          </a:p>
          <a:p>
            <a:pPr lvl="0"/>
            <a:r>
              <a:rPr lang="fr-FR" dirty="0"/>
              <a:t>On évalue la condition,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/>
              <a:t>si elle est vraie, on exécute l’instruction1 et on passe à l’instruction suivante,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/>
              <a:t>si elle est fausse, on exécute l’instruction2 et on passe à l’instruction suivante.</a:t>
            </a:r>
          </a:p>
        </p:txBody>
      </p:sp>
      <p:sp>
        <p:nvSpPr>
          <p:cNvPr id="7" name="Rectangle 6"/>
          <p:cNvSpPr/>
          <p:nvPr/>
        </p:nvSpPr>
        <p:spPr>
          <a:xfrm>
            <a:off x="683568" y="5703022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L’instruction1 ou l’instruction2 peuvent être remplacées par une suite d’instructions entre accolades.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4036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/>
              <a:t>Traitement alternatif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608" y="2111945"/>
            <a:ext cx="5616624" cy="3416320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endParaRPr lang="fr-FR" dirty="0"/>
          </a:p>
          <a:p>
            <a:r>
              <a:rPr lang="en-US" dirty="0"/>
              <a:t> </a:t>
            </a:r>
            <a:endParaRPr lang="fr-FR" dirty="0"/>
          </a:p>
          <a:p>
            <a:r>
              <a:rPr lang="fr-FR" dirty="0" err="1"/>
              <a:t>int</a:t>
            </a:r>
            <a:r>
              <a:rPr lang="fr-FR" dirty="0"/>
              <a:t> main()</a:t>
            </a:r>
          </a:p>
          <a:p>
            <a:r>
              <a:rPr lang="fr-FR" dirty="0"/>
              <a:t>{</a:t>
            </a:r>
          </a:p>
          <a:p>
            <a:r>
              <a:rPr lang="fr-FR" dirty="0"/>
              <a:t>  </a:t>
            </a:r>
            <a:r>
              <a:rPr lang="fr-FR" dirty="0" err="1"/>
              <a:t>int</a:t>
            </a:r>
            <a:r>
              <a:rPr lang="fr-FR" dirty="0"/>
              <a:t> a;</a:t>
            </a:r>
          </a:p>
          <a:p>
            <a:r>
              <a:rPr lang="fr-FR" dirty="0"/>
              <a:t> </a:t>
            </a:r>
            <a:r>
              <a:rPr lang="fr-FR" dirty="0" err="1"/>
              <a:t>printf</a:t>
            </a:r>
            <a:r>
              <a:rPr lang="fr-FR" dirty="0"/>
              <a:t>(" Tapez une valeur : ");</a:t>
            </a:r>
          </a:p>
          <a:p>
            <a:r>
              <a:rPr lang="fr-FR" dirty="0"/>
              <a:t>  </a:t>
            </a:r>
            <a:r>
              <a:rPr lang="fr-FR" dirty="0" err="1"/>
              <a:t>scanf</a:t>
            </a:r>
            <a:r>
              <a:rPr lang="fr-FR" dirty="0"/>
              <a:t>("%d", &amp;a);</a:t>
            </a:r>
          </a:p>
          <a:p>
            <a:r>
              <a:rPr lang="fr-FR" dirty="0"/>
              <a:t>if(a&gt;10) </a:t>
            </a:r>
            <a:r>
              <a:rPr lang="fr-FR" dirty="0" err="1"/>
              <a:t>printf</a:t>
            </a:r>
            <a:r>
              <a:rPr lang="fr-FR" dirty="0"/>
              <a:t>("Gagné !");</a:t>
            </a:r>
          </a:p>
          <a:p>
            <a:r>
              <a:rPr lang="fr-FR" dirty="0"/>
              <a:t>          </a:t>
            </a:r>
            <a:r>
              <a:rPr lang="fr-FR" dirty="0" err="1"/>
              <a:t>else</a:t>
            </a:r>
            <a:r>
              <a:rPr lang="fr-FR" dirty="0"/>
              <a:t> </a:t>
            </a:r>
            <a:r>
              <a:rPr lang="fr-FR" dirty="0" err="1"/>
              <a:t>printf</a:t>
            </a:r>
            <a:r>
              <a:rPr lang="fr-FR" dirty="0"/>
              <a:t>("Perdu");</a:t>
            </a:r>
          </a:p>
          <a:p>
            <a:r>
              <a:rPr lang="fr-FR" dirty="0" err="1"/>
              <a:t>print</a:t>
            </a:r>
            <a:r>
              <a:rPr lang="fr-FR" dirty="0"/>
              <a:t>("le programme est fini");</a:t>
            </a:r>
          </a:p>
          <a:p>
            <a:r>
              <a:rPr lang="fr-FR" dirty="0"/>
              <a:t>return 0;</a:t>
            </a:r>
          </a:p>
          <a:p>
            <a:r>
              <a:rPr lang="fr-FR" dirty="0"/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467544" y="1488880"/>
            <a:ext cx="3315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/>
              <a:t>Exemple 2</a:t>
            </a:r>
            <a:r>
              <a:rPr lang="fr-FR" b="1" dirty="0"/>
              <a:t> </a:t>
            </a:r>
            <a:r>
              <a:rPr lang="fr-FR" dirty="0"/>
              <a:t>: utilisation du </a:t>
            </a:r>
            <a:r>
              <a:rPr lang="fr-FR" b="1" dirty="0"/>
              <a:t>if... </a:t>
            </a:r>
            <a:r>
              <a:rPr lang="fr-FR" b="1" dirty="0" err="1"/>
              <a:t>else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1099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539552" y="1700808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Les conditions complexes</a:t>
            </a:r>
          </a:p>
          <a:p>
            <a:endParaRPr lang="fr-FR" dirty="0"/>
          </a:p>
          <a:p>
            <a:r>
              <a:rPr lang="fr-FR" dirty="0"/>
              <a:t>Il est souvent nécessaire d'écrire des conditions assez compliquées. Il faudra alors utiliser le ET logique, le OU logique et le NON logique. </a:t>
            </a:r>
          </a:p>
          <a:p>
            <a:endParaRPr lang="fr-FR" dirty="0"/>
          </a:p>
          <a:p>
            <a:r>
              <a:rPr lang="fr-FR" dirty="0"/>
              <a:t>Il faudra une certaine habitude pour ne pas confondre ces différents opérateurs.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/>
              <a:t>Traitement alternatif 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69331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807296" y="3158966"/>
            <a:ext cx="4464496" cy="3139321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endParaRPr lang="fr-FR" dirty="0"/>
          </a:p>
          <a:p>
            <a:r>
              <a:rPr lang="en-US" dirty="0"/>
              <a:t> </a:t>
            </a:r>
            <a:endParaRPr lang="fr-FR" dirty="0"/>
          </a:p>
          <a:p>
            <a:r>
              <a:rPr lang="fr-FR" dirty="0" err="1"/>
              <a:t>int</a:t>
            </a:r>
            <a:r>
              <a:rPr lang="fr-FR" dirty="0"/>
              <a:t> main()</a:t>
            </a:r>
          </a:p>
          <a:p>
            <a:r>
              <a:rPr lang="fr-FR" dirty="0"/>
              <a:t>{</a:t>
            </a:r>
          </a:p>
          <a:p>
            <a:r>
              <a:rPr lang="fr-FR" dirty="0"/>
              <a:t>  </a:t>
            </a:r>
            <a:r>
              <a:rPr lang="fr-FR" dirty="0" err="1"/>
              <a:t>int</a:t>
            </a:r>
            <a:r>
              <a:rPr lang="fr-FR" dirty="0"/>
              <a:t> a;</a:t>
            </a:r>
          </a:p>
          <a:p>
            <a:r>
              <a:rPr lang="fr-FR" dirty="0"/>
              <a:t> </a:t>
            </a:r>
            <a:r>
              <a:rPr lang="fr-FR" dirty="0" err="1"/>
              <a:t>printf</a:t>
            </a:r>
            <a:r>
              <a:rPr lang="fr-FR" dirty="0"/>
              <a:t>(" Tapez une valeur : ");</a:t>
            </a:r>
          </a:p>
          <a:p>
            <a:r>
              <a:rPr lang="fr-FR" dirty="0"/>
              <a:t>  </a:t>
            </a:r>
            <a:r>
              <a:rPr lang="fr-FR" dirty="0" err="1"/>
              <a:t>scanf</a:t>
            </a:r>
            <a:r>
              <a:rPr lang="fr-FR" dirty="0"/>
              <a:t>("%d", &amp;a);</a:t>
            </a:r>
          </a:p>
          <a:p>
            <a:r>
              <a:rPr lang="fr-FR" dirty="0"/>
              <a:t>if(a&gt;10 &amp;&amp; a&lt;20) </a:t>
            </a:r>
            <a:r>
              <a:rPr lang="fr-FR" dirty="0" err="1"/>
              <a:t>printf</a:t>
            </a:r>
            <a:r>
              <a:rPr lang="fr-FR" dirty="0"/>
              <a:t>("GAGNÉ");</a:t>
            </a:r>
          </a:p>
          <a:p>
            <a:r>
              <a:rPr lang="fr-FR" dirty="0"/>
              <a:t>       </a:t>
            </a:r>
            <a:r>
              <a:rPr lang="fr-FR" dirty="0" err="1"/>
              <a:t>else</a:t>
            </a:r>
            <a:r>
              <a:rPr lang="fr-FR" dirty="0"/>
              <a:t> </a:t>
            </a:r>
            <a:r>
              <a:rPr lang="fr-FR" dirty="0" err="1"/>
              <a:t>printf</a:t>
            </a:r>
            <a:r>
              <a:rPr lang="fr-FR" dirty="0"/>
              <a:t>("PERDU");</a:t>
            </a:r>
          </a:p>
          <a:p>
            <a:r>
              <a:rPr lang="fr-FR" dirty="0"/>
              <a:t>return 0;</a:t>
            </a:r>
          </a:p>
          <a:p>
            <a:r>
              <a:rPr lang="fr-FR" dirty="0"/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467544" y="153387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/>
              <a:t>Le ET logique</a:t>
            </a:r>
            <a:endParaRPr lang="fr-FR" dirty="0"/>
          </a:p>
          <a:p>
            <a:pPr indent="538163"/>
            <a:r>
              <a:rPr lang="fr-FR" b="1" dirty="0"/>
              <a:t>Syntaxe</a:t>
            </a:r>
            <a:endParaRPr lang="fr-FR" dirty="0"/>
          </a:p>
          <a:p>
            <a:pPr indent="538163" algn="ctr"/>
            <a:r>
              <a:rPr lang="fr-FR" i="1" dirty="0"/>
              <a:t>condition1</a:t>
            </a:r>
            <a:r>
              <a:rPr lang="fr-FR" dirty="0"/>
              <a:t> &amp;&amp; </a:t>
            </a:r>
            <a:r>
              <a:rPr lang="fr-FR" i="1" dirty="0"/>
              <a:t>condition2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968664" y="2669597"/>
            <a:ext cx="3569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/>
              <a:t>Exemple 3</a:t>
            </a:r>
            <a:r>
              <a:rPr lang="fr-FR" b="1" dirty="0"/>
              <a:t> : </a:t>
            </a:r>
            <a:r>
              <a:rPr lang="fr-FR" dirty="0"/>
              <a:t>utilisation du </a:t>
            </a:r>
            <a:r>
              <a:rPr lang="fr-FR" b="1" dirty="0"/>
              <a:t>ET logique</a:t>
            </a:r>
            <a:endParaRPr lang="fr-FR" dirty="0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/>
              <a:t>Traitement alternatif </a:t>
            </a:r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562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/>
              <a:t>Traitement alternatif </a:t>
            </a:r>
          </a:p>
        </p:txBody>
      </p:sp>
      <p:sp>
        <p:nvSpPr>
          <p:cNvPr id="8" name="Rectangle 7"/>
          <p:cNvSpPr/>
          <p:nvPr/>
        </p:nvSpPr>
        <p:spPr>
          <a:xfrm>
            <a:off x="611560" y="16288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/>
              <a:t>Le OU logique</a:t>
            </a:r>
            <a:endParaRPr lang="fr-FR" dirty="0"/>
          </a:p>
          <a:p>
            <a:r>
              <a:rPr lang="fr-FR" b="1" dirty="0"/>
              <a:t>       Syntaxe :</a:t>
            </a:r>
            <a:r>
              <a:rPr lang="fr-FR" dirty="0"/>
              <a:t>              condition1 || condition2</a:t>
            </a:r>
            <a:br>
              <a:rPr lang="fr-FR" dirty="0"/>
            </a:br>
            <a:endParaRPr lang="fr-FR" dirty="0"/>
          </a:p>
          <a:p>
            <a:r>
              <a:rPr lang="fr-FR" b="1" dirty="0"/>
              <a:t>Rappel sur le OU logique:</a:t>
            </a:r>
          </a:p>
          <a:p>
            <a:br>
              <a:rPr lang="fr-FR" dirty="0"/>
            </a:br>
            <a:r>
              <a:rPr lang="fr-FR" dirty="0"/>
              <a:t>         VRAI OU VRAI = VRAI</a:t>
            </a:r>
            <a:br>
              <a:rPr lang="fr-FR" dirty="0"/>
            </a:br>
            <a:r>
              <a:rPr lang="fr-FR" dirty="0"/>
              <a:t>         </a:t>
            </a:r>
            <a:r>
              <a:rPr lang="fr-FR" dirty="0" err="1"/>
              <a:t>VRAI</a:t>
            </a:r>
            <a:r>
              <a:rPr lang="fr-FR" dirty="0"/>
              <a:t> OU FAUX = VRAI</a:t>
            </a:r>
            <a:br>
              <a:rPr lang="fr-FR" dirty="0"/>
            </a:br>
            <a:r>
              <a:rPr lang="fr-FR" dirty="0"/>
              <a:t>         FAUX OU VRAI = VRAI</a:t>
            </a:r>
            <a:br>
              <a:rPr lang="fr-FR" dirty="0"/>
            </a:br>
            <a:r>
              <a:rPr lang="fr-FR" dirty="0"/>
              <a:t>         FAUX OU FAUX = FAUX</a:t>
            </a:r>
          </a:p>
        </p:txBody>
      </p:sp>
      <p:sp>
        <p:nvSpPr>
          <p:cNvPr id="9" name="Rectangle 8"/>
          <p:cNvSpPr/>
          <p:nvPr/>
        </p:nvSpPr>
        <p:spPr>
          <a:xfrm>
            <a:off x="4211960" y="2929473"/>
            <a:ext cx="4104456" cy="3139321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endParaRPr lang="fr-FR" dirty="0"/>
          </a:p>
          <a:p>
            <a:r>
              <a:rPr lang="en-US" dirty="0"/>
              <a:t> </a:t>
            </a:r>
            <a:endParaRPr lang="fr-FR" dirty="0"/>
          </a:p>
          <a:p>
            <a:r>
              <a:rPr lang="fr-FR" dirty="0" err="1"/>
              <a:t>int</a:t>
            </a:r>
            <a:r>
              <a:rPr lang="fr-FR" dirty="0"/>
              <a:t> main()</a:t>
            </a:r>
          </a:p>
          <a:p>
            <a:r>
              <a:rPr lang="fr-FR" dirty="0"/>
              <a:t>{</a:t>
            </a:r>
          </a:p>
          <a:p>
            <a:r>
              <a:rPr lang="fr-FR" dirty="0"/>
              <a:t>  </a:t>
            </a:r>
            <a:r>
              <a:rPr lang="fr-FR" dirty="0" err="1"/>
              <a:t>int</a:t>
            </a:r>
            <a:r>
              <a:rPr lang="fr-FR" dirty="0"/>
              <a:t> a;</a:t>
            </a:r>
          </a:p>
          <a:p>
            <a:r>
              <a:rPr lang="fr-FR" dirty="0"/>
              <a:t> </a:t>
            </a:r>
            <a:r>
              <a:rPr lang="fr-FR" dirty="0" err="1"/>
              <a:t>printf</a:t>
            </a:r>
            <a:r>
              <a:rPr lang="fr-FR" dirty="0"/>
              <a:t>(" Tapez une valeur : ");</a:t>
            </a:r>
          </a:p>
          <a:p>
            <a:r>
              <a:rPr lang="fr-FR" dirty="0"/>
              <a:t>  </a:t>
            </a:r>
            <a:r>
              <a:rPr lang="fr-FR" dirty="0" err="1"/>
              <a:t>scanf</a:t>
            </a:r>
            <a:r>
              <a:rPr lang="fr-FR" dirty="0"/>
              <a:t>("%d", &amp;a);</a:t>
            </a:r>
          </a:p>
          <a:p>
            <a:r>
              <a:rPr lang="fr-FR" dirty="0"/>
              <a:t>if( a&lt;3 || a&gt;20 ) </a:t>
            </a:r>
            <a:r>
              <a:rPr lang="fr-FR" dirty="0" err="1"/>
              <a:t>printf</a:t>
            </a:r>
            <a:r>
              <a:rPr lang="fr-FR" dirty="0"/>
              <a:t>("GAGNÉ");</a:t>
            </a:r>
          </a:p>
          <a:p>
            <a:r>
              <a:rPr lang="fr-FR" dirty="0"/>
              <a:t>  </a:t>
            </a:r>
            <a:r>
              <a:rPr lang="fr-FR" dirty="0" err="1"/>
              <a:t>else</a:t>
            </a:r>
            <a:r>
              <a:rPr lang="fr-FR" dirty="0"/>
              <a:t> </a:t>
            </a:r>
            <a:r>
              <a:rPr lang="fr-FR" dirty="0" err="1"/>
              <a:t>printf</a:t>
            </a:r>
            <a:r>
              <a:rPr lang="fr-FR" dirty="0"/>
              <a:t>("PERDU");</a:t>
            </a:r>
          </a:p>
          <a:p>
            <a:r>
              <a:rPr lang="fr-FR" dirty="0"/>
              <a:t>return 0;</a:t>
            </a:r>
          </a:p>
          <a:p>
            <a:r>
              <a:rPr lang="fr-FR" dirty="0"/>
              <a:t>}</a:t>
            </a:r>
          </a:p>
        </p:txBody>
      </p:sp>
      <p:sp>
        <p:nvSpPr>
          <p:cNvPr id="10" name="Rectangle 9"/>
          <p:cNvSpPr/>
          <p:nvPr/>
        </p:nvSpPr>
        <p:spPr>
          <a:xfrm>
            <a:off x="395536" y="4797152"/>
            <a:ext cx="3649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/>
              <a:t>Exemple 4</a:t>
            </a:r>
            <a:r>
              <a:rPr lang="fr-FR" b="1" dirty="0"/>
              <a:t> : </a:t>
            </a:r>
            <a:r>
              <a:rPr lang="fr-FR" dirty="0"/>
              <a:t>utilisation du </a:t>
            </a:r>
            <a:r>
              <a:rPr lang="fr-FR" b="1" dirty="0"/>
              <a:t>OU logique</a:t>
            </a:r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22893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/>
              <a:t>Traitement alternatif </a:t>
            </a:r>
          </a:p>
        </p:txBody>
      </p:sp>
      <p:sp>
        <p:nvSpPr>
          <p:cNvPr id="6" name="Rectangle 5"/>
          <p:cNvSpPr/>
          <p:nvPr/>
        </p:nvSpPr>
        <p:spPr>
          <a:xfrm>
            <a:off x="611560" y="1412776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/>
              <a:t>Le NON logique</a:t>
            </a:r>
            <a:endParaRPr lang="fr-FR" dirty="0"/>
          </a:p>
          <a:p>
            <a:r>
              <a:rPr lang="fr-FR" b="1" dirty="0"/>
              <a:t>      Syntaxe :</a:t>
            </a:r>
            <a:r>
              <a:rPr lang="fr-FR" dirty="0"/>
              <a:t>                            !(condition)</a:t>
            </a:r>
            <a:br>
              <a:rPr lang="fr-FR" dirty="0"/>
            </a:br>
            <a:endParaRPr lang="fr-FR" dirty="0"/>
          </a:p>
          <a:p>
            <a:r>
              <a:rPr lang="fr-FR" b="1" dirty="0"/>
              <a:t>Rappel sur le NON logique :</a:t>
            </a:r>
            <a:br>
              <a:rPr lang="fr-FR" dirty="0"/>
            </a:br>
            <a:r>
              <a:rPr lang="fr-FR" dirty="0"/>
              <a:t>                                       ! VRAI=FAUX</a:t>
            </a:r>
            <a:br>
              <a:rPr lang="fr-FR" dirty="0"/>
            </a:br>
            <a:r>
              <a:rPr lang="fr-FR" dirty="0"/>
              <a:t>                                       !FAUX=VRAI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2924944"/>
            <a:ext cx="4176464" cy="3139321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endParaRPr lang="fr-FR" dirty="0"/>
          </a:p>
          <a:p>
            <a:r>
              <a:rPr lang="en-US" dirty="0"/>
              <a:t> </a:t>
            </a:r>
            <a:endParaRPr lang="fr-FR" dirty="0"/>
          </a:p>
          <a:p>
            <a:r>
              <a:rPr lang="fr-FR" dirty="0" err="1"/>
              <a:t>int</a:t>
            </a:r>
            <a:r>
              <a:rPr lang="fr-FR" dirty="0"/>
              <a:t> main()</a:t>
            </a:r>
          </a:p>
          <a:p>
            <a:r>
              <a:rPr lang="fr-FR" dirty="0"/>
              <a:t>{</a:t>
            </a:r>
          </a:p>
          <a:p>
            <a:r>
              <a:rPr lang="fr-FR" dirty="0"/>
              <a:t>  </a:t>
            </a:r>
            <a:r>
              <a:rPr lang="fr-FR" dirty="0" err="1"/>
              <a:t>int</a:t>
            </a:r>
            <a:r>
              <a:rPr lang="fr-FR" dirty="0"/>
              <a:t> a;</a:t>
            </a:r>
          </a:p>
          <a:p>
            <a:r>
              <a:rPr lang="fr-FR" dirty="0"/>
              <a:t> </a:t>
            </a:r>
            <a:r>
              <a:rPr lang="fr-FR" dirty="0" err="1"/>
              <a:t>printf</a:t>
            </a:r>
            <a:r>
              <a:rPr lang="fr-FR" dirty="0"/>
              <a:t>(" Tapez une valeur : ");</a:t>
            </a:r>
          </a:p>
          <a:p>
            <a:r>
              <a:rPr lang="fr-FR" dirty="0"/>
              <a:t>  </a:t>
            </a:r>
            <a:r>
              <a:rPr lang="fr-FR" dirty="0" err="1"/>
              <a:t>scanf</a:t>
            </a:r>
            <a:r>
              <a:rPr lang="fr-FR" dirty="0"/>
              <a:t>("%d", &amp;a);</a:t>
            </a:r>
          </a:p>
          <a:p>
            <a:r>
              <a:rPr lang="fr-FR" dirty="0"/>
              <a:t>if(!(a&lt;3 || a&gt;20)) cout&lt;&lt;"PERDU"&lt;&lt;"\n";</a:t>
            </a:r>
          </a:p>
          <a:p>
            <a:r>
              <a:rPr lang="fr-FR" dirty="0"/>
              <a:t>    </a:t>
            </a:r>
            <a:r>
              <a:rPr lang="fr-FR" dirty="0" err="1"/>
              <a:t>else</a:t>
            </a:r>
            <a:r>
              <a:rPr lang="fr-FR" dirty="0"/>
              <a:t> cout&lt;&lt;"GAGNE"&lt;&lt;"\n";</a:t>
            </a:r>
          </a:p>
          <a:p>
            <a:r>
              <a:rPr lang="fr-FR" dirty="0"/>
              <a:t>return 0;</a:t>
            </a:r>
          </a:p>
          <a:p>
            <a:r>
              <a:rPr lang="fr-FR" dirty="0"/>
              <a:t>}</a:t>
            </a:r>
          </a:p>
        </p:txBody>
      </p:sp>
      <p:sp>
        <p:nvSpPr>
          <p:cNvPr id="8" name="Rectangle 7"/>
          <p:cNvSpPr/>
          <p:nvPr/>
        </p:nvSpPr>
        <p:spPr>
          <a:xfrm>
            <a:off x="264146" y="3717032"/>
            <a:ext cx="38037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/>
              <a:t>Exemple 5</a:t>
            </a:r>
            <a:r>
              <a:rPr lang="fr-FR" b="1" dirty="0"/>
              <a:t> : </a:t>
            </a:r>
            <a:r>
              <a:rPr lang="fr-FR" dirty="0"/>
              <a:t>utilisation du </a:t>
            </a:r>
            <a:r>
              <a:rPr lang="fr-FR" b="1" dirty="0"/>
              <a:t>NON logique</a:t>
            </a:r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425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/>
              <a:t>Traitement alternatif </a:t>
            </a:r>
          </a:p>
        </p:txBody>
      </p:sp>
      <p:sp>
        <p:nvSpPr>
          <p:cNvPr id="6" name="Rectangle 5"/>
          <p:cNvSpPr/>
          <p:nvPr/>
        </p:nvSpPr>
        <p:spPr>
          <a:xfrm>
            <a:off x="3059832" y="2065722"/>
            <a:ext cx="5310336" cy="3970318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endParaRPr lang="fr-FR" dirty="0"/>
          </a:p>
          <a:p>
            <a:r>
              <a:rPr lang="en-US" dirty="0"/>
              <a:t> </a:t>
            </a:r>
            <a:endParaRPr lang="fr-FR" dirty="0"/>
          </a:p>
          <a:p>
            <a:r>
              <a:rPr lang="fr-FR" dirty="0" err="1"/>
              <a:t>int</a:t>
            </a:r>
            <a:r>
              <a:rPr lang="fr-FR" dirty="0"/>
              <a:t> main()</a:t>
            </a:r>
          </a:p>
          <a:p>
            <a:r>
              <a:rPr lang="fr-FR" dirty="0"/>
              <a:t>{</a:t>
            </a:r>
          </a:p>
          <a:p>
            <a:r>
              <a:rPr lang="fr-FR" dirty="0"/>
              <a:t>  </a:t>
            </a:r>
            <a:r>
              <a:rPr lang="fr-FR" dirty="0" err="1"/>
              <a:t>int</a:t>
            </a:r>
            <a:r>
              <a:rPr lang="fr-FR" dirty="0"/>
              <a:t> a;</a:t>
            </a:r>
          </a:p>
          <a:p>
            <a:r>
              <a:rPr lang="fr-FR" dirty="0"/>
              <a:t> </a:t>
            </a:r>
            <a:r>
              <a:rPr lang="fr-FR" dirty="0" err="1"/>
              <a:t>printf</a:t>
            </a:r>
            <a:r>
              <a:rPr lang="fr-FR" dirty="0"/>
              <a:t>(" Tapez un entier : ");</a:t>
            </a:r>
          </a:p>
          <a:p>
            <a:r>
              <a:rPr lang="fr-FR" dirty="0"/>
              <a:t>  </a:t>
            </a:r>
            <a:r>
              <a:rPr lang="fr-FR" dirty="0" err="1"/>
              <a:t>scanf</a:t>
            </a:r>
            <a:r>
              <a:rPr lang="fr-FR" dirty="0"/>
              <a:t>("%d", &amp;a);</a:t>
            </a:r>
          </a:p>
          <a:p>
            <a:r>
              <a:rPr lang="fr-FR" dirty="0"/>
              <a:t>  if (a==12) {</a:t>
            </a:r>
          </a:p>
          <a:p>
            <a:r>
              <a:rPr lang="fr-FR" dirty="0"/>
              <a:t>    </a:t>
            </a:r>
            <a:r>
              <a:rPr lang="fr-FR" dirty="0" err="1"/>
              <a:t>printf</a:t>
            </a:r>
            <a:r>
              <a:rPr lang="fr-FR" dirty="0"/>
              <a:t>( "GAGNÉ");</a:t>
            </a:r>
          </a:p>
          <a:p>
            <a:r>
              <a:rPr lang="fr-FR" dirty="0"/>
              <a:t>    a = a+1;</a:t>
            </a:r>
          </a:p>
          <a:p>
            <a:r>
              <a:rPr lang="fr-FR" dirty="0"/>
              <a:t>  }</a:t>
            </a:r>
          </a:p>
          <a:p>
            <a:r>
              <a:rPr lang="fr-FR" dirty="0"/>
              <a:t>  </a:t>
            </a:r>
            <a:r>
              <a:rPr lang="fr-FR" dirty="0" err="1"/>
              <a:t>printf</a:t>
            </a:r>
            <a:r>
              <a:rPr lang="fr-FR" dirty="0"/>
              <a:t>( "La valeur finale de l'entier tapé  vaut %d", a); return 0;</a:t>
            </a:r>
          </a:p>
          <a:p>
            <a:r>
              <a:rPr lang="fr-FR" dirty="0"/>
              <a:t>  }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528" y="1419391"/>
            <a:ext cx="5256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1" dirty="0"/>
              <a:t>Exemple 6</a:t>
            </a:r>
            <a:r>
              <a:rPr lang="fr-FR" b="1" dirty="0"/>
              <a:t> : </a:t>
            </a:r>
            <a:r>
              <a:rPr lang="fr-FR" dirty="0"/>
              <a:t>Mettre plusieurs instructions dans un </a:t>
            </a:r>
            <a:r>
              <a:rPr lang="fr-FR" i="1" dirty="0"/>
              <a:t>if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2972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/>
              <a:t>Traitement alternatif </a:t>
            </a:r>
          </a:p>
        </p:txBody>
      </p:sp>
      <p:sp>
        <p:nvSpPr>
          <p:cNvPr id="6" name="Rectangle 5"/>
          <p:cNvSpPr/>
          <p:nvPr/>
        </p:nvSpPr>
        <p:spPr>
          <a:xfrm>
            <a:off x="2987824" y="2492896"/>
            <a:ext cx="4572000" cy="3416320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endParaRPr lang="fr-FR" dirty="0"/>
          </a:p>
          <a:p>
            <a:r>
              <a:rPr lang="en-US" dirty="0"/>
              <a:t> </a:t>
            </a:r>
            <a:endParaRPr lang="fr-FR" dirty="0"/>
          </a:p>
          <a:p>
            <a:r>
              <a:rPr lang="fr-FR" dirty="0" err="1"/>
              <a:t>int</a:t>
            </a:r>
            <a:r>
              <a:rPr lang="fr-FR" dirty="0"/>
              <a:t> main()</a:t>
            </a:r>
          </a:p>
          <a:p>
            <a:r>
              <a:rPr lang="fr-FR" dirty="0"/>
              <a:t>{</a:t>
            </a:r>
          </a:p>
          <a:p>
            <a:r>
              <a:rPr lang="fr-FR" dirty="0"/>
              <a:t>  </a:t>
            </a:r>
            <a:r>
              <a:rPr lang="fr-FR" dirty="0" err="1"/>
              <a:t>int</a:t>
            </a:r>
            <a:r>
              <a:rPr lang="fr-FR" dirty="0"/>
              <a:t> a;</a:t>
            </a:r>
          </a:p>
          <a:p>
            <a:r>
              <a:rPr lang="fr-FR" dirty="0"/>
              <a:t> </a:t>
            </a:r>
            <a:r>
              <a:rPr lang="fr-FR" dirty="0" err="1"/>
              <a:t>printf</a:t>
            </a:r>
            <a:r>
              <a:rPr lang="fr-FR" dirty="0"/>
              <a:t>(" Tapez une valeur : ");</a:t>
            </a:r>
          </a:p>
          <a:p>
            <a:r>
              <a:rPr lang="fr-FR" dirty="0"/>
              <a:t>  </a:t>
            </a:r>
            <a:r>
              <a:rPr lang="fr-FR" dirty="0" err="1"/>
              <a:t>scanf</a:t>
            </a:r>
            <a:r>
              <a:rPr lang="fr-FR" dirty="0"/>
              <a:t>("%d", &amp;a);</a:t>
            </a:r>
          </a:p>
          <a:p>
            <a:r>
              <a:rPr lang="fr-FR" dirty="0"/>
              <a:t>if(a!=10){</a:t>
            </a:r>
            <a:r>
              <a:rPr lang="fr-FR" dirty="0" err="1"/>
              <a:t>printf</a:t>
            </a:r>
            <a:r>
              <a:rPr lang="fr-FR" dirty="0"/>
              <a:t>("GAGNÉ"); a=a+1;}</a:t>
            </a:r>
          </a:p>
          <a:p>
            <a:r>
              <a:rPr lang="fr-FR" dirty="0"/>
              <a:t>    </a:t>
            </a:r>
            <a:r>
              <a:rPr lang="fr-FR" dirty="0" err="1"/>
              <a:t>else</a:t>
            </a:r>
            <a:r>
              <a:rPr lang="fr-FR" dirty="0"/>
              <a:t> {</a:t>
            </a:r>
            <a:r>
              <a:rPr lang="fr-FR" dirty="0" err="1"/>
              <a:t>printf</a:t>
            </a:r>
            <a:r>
              <a:rPr lang="fr-FR" dirty="0"/>
              <a:t>("PERDU");a=a-1;}</a:t>
            </a:r>
          </a:p>
          <a:p>
            <a:r>
              <a:rPr lang="fr-FR" dirty="0"/>
              <a:t>printf("La valeur finale  vaut  %d ",a);</a:t>
            </a:r>
          </a:p>
          <a:p>
            <a:r>
              <a:rPr lang="fr-FR" dirty="0"/>
              <a:t>return 0;</a:t>
            </a:r>
          </a:p>
          <a:p>
            <a:r>
              <a:rPr lang="fr-FR" dirty="0"/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971600" y="1700808"/>
            <a:ext cx="56886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1" dirty="0"/>
              <a:t>Exemple 7</a:t>
            </a:r>
            <a:r>
              <a:rPr lang="fr-FR" b="1" dirty="0"/>
              <a:t> : </a:t>
            </a:r>
            <a:r>
              <a:rPr lang="fr-FR" dirty="0"/>
              <a:t>Mettre plusieurs instructions dans un if...</a:t>
            </a:r>
            <a:r>
              <a:rPr lang="fr-FR" dirty="0" err="1"/>
              <a:t>else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2168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/>
              <a:t>Traitement alternatif </a:t>
            </a:r>
          </a:p>
        </p:txBody>
      </p:sp>
      <p:sp>
        <p:nvSpPr>
          <p:cNvPr id="6" name="Rectangle 5"/>
          <p:cNvSpPr/>
          <p:nvPr/>
        </p:nvSpPr>
        <p:spPr>
          <a:xfrm>
            <a:off x="3869116" y="3068960"/>
            <a:ext cx="3960440" cy="3693319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endParaRPr lang="fr-FR" dirty="0"/>
          </a:p>
          <a:p>
            <a:r>
              <a:rPr lang="en-US" dirty="0"/>
              <a:t> </a:t>
            </a:r>
            <a:endParaRPr lang="fr-FR" dirty="0"/>
          </a:p>
          <a:p>
            <a:r>
              <a:rPr lang="fr-FR" dirty="0" err="1"/>
              <a:t>int</a:t>
            </a:r>
            <a:r>
              <a:rPr lang="fr-FR" dirty="0"/>
              <a:t> main()</a:t>
            </a:r>
          </a:p>
          <a:p>
            <a:r>
              <a:rPr lang="fr-FR" dirty="0"/>
              <a:t>{</a:t>
            </a:r>
          </a:p>
          <a:p>
            <a:r>
              <a:rPr lang="fr-FR" dirty="0"/>
              <a:t>  </a:t>
            </a:r>
            <a:r>
              <a:rPr lang="fr-FR" dirty="0" err="1"/>
              <a:t>int</a:t>
            </a:r>
            <a:r>
              <a:rPr lang="fr-FR" dirty="0"/>
              <a:t> a;</a:t>
            </a:r>
            <a:r>
              <a:rPr lang="en-US" dirty="0"/>
              <a:t> </a:t>
            </a:r>
            <a:r>
              <a:rPr lang="en-US" dirty="0" err="1"/>
              <a:t>bool</a:t>
            </a:r>
            <a:r>
              <a:rPr lang="en-US" dirty="0"/>
              <a:t> </a:t>
            </a:r>
            <a:r>
              <a:rPr lang="en-US" dirty="0" err="1"/>
              <a:t>c,d</a:t>
            </a:r>
            <a:r>
              <a:rPr lang="en-US" dirty="0"/>
              <a:t>;</a:t>
            </a:r>
            <a:endParaRPr lang="fr-FR" dirty="0"/>
          </a:p>
          <a:p>
            <a:r>
              <a:rPr lang="fr-FR" dirty="0"/>
              <a:t> </a:t>
            </a:r>
            <a:r>
              <a:rPr lang="fr-FR" dirty="0" err="1"/>
              <a:t>printf</a:t>
            </a:r>
            <a:r>
              <a:rPr lang="fr-FR" dirty="0"/>
              <a:t>(" Tapez un entier : ");</a:t>
            </a:r>
          </a:p>
          <a:p>
            <a:r>
              <a:rPr lang="fr-FR" dirty="0"/>
              <a:t>  </a:t>
            </a:r>
            <a:r>
              <a:rPr lang="fr-FR" dirty="0" err="1"/>
              <a:t>scanf</a:t>
            </a:r>
            <a:r>
              <a:rPr lang="fr-FR" dirty="0"/>
              <a:t>("%d", &amp;a);</a:t>
            </a:r>
          </a:p>
          <a:p>
            <a:r>
              <a:rPr lang="fr-FR" dirty="0"/>
              <a:t>c=(a&lt;3);</a:t>
            </a:r>
          </a:p>
          <a:p>
            <a:r>
              <a:rPr lang="fr-FR" dirty="0"/>
              <a:t>d=(a&gt;20);</a:t>
            </a:r>
          </a:p>
          <a:p>
            <a:r>
              <a:rPr lang="fr-FR" dirty="0"/>
              <a:t>if(c||d)</a:t>
            </a:r>
            <a:r>
              <a:rPr lang="fr-FR" dirty="0" err="1"/>
              <a:t>printf</a:t>
            </a:r>
            <a:r>
              <a:rPr lang="fr-FR" dirty="0"/>
              <a:t>("GAGNÉ");</a:t>
            </a:r>
          </a:p>
          <a:p>
            <a:r>
              <a:rPr lang="fr-FR" dirty="0"/>
              <a:t>   </a:t>
            </a:r>
            <a:r>
              <a:rPr lang="fr-FR" dirty="0" err="1"/>
              <a:t>else</a:t>
            </a:r>
            <a:r>
              <a:rPr lang="fr-FR" dirty="0"/>
              <a:t> </a:t>
            </a:r>
            <a:r>
              <a:rPr lang="fr-FR" dirty="0" err="1"/>
              <a:t>printf</a:t>
            </a:r>
            <a:r>
              <a:rPr lang="fr-FR" dirty="0"/>
              <a:t>("PERDU");</a:t>
            </a:r>
          </a:p>
          <a:p>
            <a:r>
              <a:rPr lang="fr-FR" dirty="0"/>
              <a:t>Return 0;</a:t>
            </a:r>
          </a:p>
          <a:p>
            <a:r>
              <a:rPr lang="fr-FR" dirty="0"/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611560" y="1208041"/>
            <a:ext cx="74705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Le type </a:t>
            </a:r>
            <a:r>
              <a:rPr lang="fr-FR" b="1" dirty="0" err="1"/>
              <a:t>bool</a:t>
            </a:r>
            <a:endParaRPr lang="fr-FR" dirty="0"/>
          </a:p>
          <a:p>
            <a:pPr marL="261938"/>
            <a:r>
              <a:rPr lang="fr-FR" dirty="0"/>
              <a:t>Il s'agit d'un type de base prédéfini du langage C. Il permet de stocker une valeur booléenne pouvant prendre 2 valeurs : soit </a:t>
            </a:r>
            <a:r>
              <a:rPr lang="fr-FR" dirty="0" err="1"/>
              <a:t>true</a:t>
            </a:r>
            <a:r>
              <a:rPr lang="fr-FR" dirty="0"/>
              <a:t> soit false.</a:t>
            </a:r>
          </a:p>
          <a:p>
            <a:pPr marL="261938"/>
            <a:r>
              <a:rPr lang="fr-FR" dirty="0"/>
              <a:t> Le résultat d’une condition peut être stocké dans un </a:t>
            </a:r>
            <a:r>
              <a:rPr lang="fr-FR" dirty="0" err="1"/>
              <a:t>bool</a:t>
            </a:r>
            <a:r>
              <a:rPr lang="fr-FR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95536" y="2628653"/>
            <a:ext cx="34735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/>
              <a:t>Exemple 8</a:t>
            </a:r>
            <a:r>
              <a:rPr lang="fr-FR" b="1" dirty="0"/>
              <a:t> : </a:t>
            </a:r>
            <a:r>
              <a:rPr lang="fr-FR" dirty="0"/>
              <a:t>utilisation du type </a:t>
            </a:r>
            <a:r>
              <a:rPr lang="fr-FR" dirty="0" err="1"/>
              <a:t>bool</a:t>
            </a:r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1093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/>
              <a:t>Traitement alternatif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1560" y="1484784"/>
            <a:ext cx="25267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Alternative imbriquée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11560" y="2132856"/>
            <a:ext cx="7659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Une instruction </a:t>
            </a:r>
            <a:r>
              <a:rPr lang="fr-FR" i="1" dirty="0"/>
              <a:t>if </a:t>
            </a:r>
            <a:r>
              <a:rPr lang="fr-FR" dirty="0"/>
              <a:t>ou </a:t>
            </a:r>
            <a:r>
              <a:rPr lang="fr-FR" i="1" dirty="0" err="1"/>
              <a:t>else</a:t>
            </a:r>
            <a:r>
              <a:rPr lang="fr-FR" dirty="0"/>
              <a:t> peut renfermer une </a:t>
            </a:r>
            <a:r>
              <a:rPr lang="fr-FR"/>
              <a:t>autre  </a:t>
            </a:r>
            <a:r>
              <a:rPr lang="fr-FR" dirty="0"/>
              <a:t>instruction </a:t>
            </a:r>
            <a:r>
              <a:rPr lang="fr-FR" i="1" dirty="0"/>
              <a:t>if </a:t>
            </a:r>
            <a:r>
              <a:rPr lang="fr-FR" dirty="0"/>
              <a:t>ou </a:t>
            </a:r>
            <a:r>
              <a:rPr lang="fr-FR" i="1" dirty="0" err="1"/>
              <a:t>else</a:t>
            </a:r>
            <a:r>
              <a:rPr lang="fr-FR" dirty="0"/>
              <a:t>,  on parle d’imbrication de conditions.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892056" y="3024557"/>
            <a:ext cx="3976088" cy="313932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/>
              <a:t>Syntaxe</a:t>
            </a:r>
          </a:p>
          <a:p>
            <a:r>
              <a:rPr lang="fr-FR" dirty="0"/>
              <a:t>If (condition1)</a:t>
            </a:r>
          </a:p>
          <a:p>
            <a:r>
              <a:rPr lang="fr-FR" dirty="0"/>
              <a:t>  {</a:t>
            </a:r>
          </a:p>
          <a:p>
            <a:r>
              <a:rPr lang="fr-FR" dirty="0"/>
              <a:t>     if   (condition2)   séquence1;</a:t>
            </a:r>
          </a:p>
          <a:p>
            <a:r>
              <a:rPr lang="fr-FR" dirty="0"/>
              <a:t>        </a:t>
            </a:r>
            <a:r>
              <a:rPr lang="fr-FR" dirty="0" err="1"/>
              <a:t>else</a:t>
            </a:r>
            <a:r>
              <a:rPr lang="fr-FR" dirty="0"/>
              <a:t> </a:t>
            </a:r>
          </a:p>
          <a:p>
            <a:r>
              <a:rPr lang="fr-FR" dirty="0"/>
              <a:t>        {</a:t>
            </a:r>
          </a:p>
          <a:p>
            <a:r>
              <a:rPr lang="fr-FR" dirty="0"/>
              <a:t>	if (condition3)  séquence2;</a:t>
            </a:r>
          </a:p>
          <a:p>
            <a:r>
              <a:rPr lang="fr-FR" dirty="0"/>
              <a:t>	  </a:t>
            </a:r>
            <a:r>
              <a:rPr lang="fr-FR" dirty="0" err="1"/>
              <a:t>else</a:t>
            </a:r>
            <a:r>
              <a:rPr lang="fr-FR" dirty="0"/>
              <a:t>  séquence3;</a:t>
            </a:r>
          </a:p>
          <a:p>
            <a:r>
              <a:rPr lang="fr-FR" dirty="0"/>
              <a:t>        }</a:t>
            </a:r>
          </a:p>
          <a:p>
            <a:r>
              <a:rPr lang="fr-FR" dirty="0"/>
              <a:t>    }</a:t>
            </a:r>
          </a:p>
          <a:p>
            <a:r>
              <a:rPr lang="fr-FR" dirty="0" err="1"/>
              <a:t>else</a:t>
            </a:r>
            <a:r>
              <a:rPr lang="fr-FR" dirty="0"/>
              <a:t>   séquence4;    </a:t>
            </a:r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1623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Une structure de contrôle sert à contrôler le déroulement d’un traitement </a:t>
            </a:r>
          </a:p>
          <a:p>
            <a:endParaRPr lang="fr-FR" dirty="0"/>
          </a:p>
          <a:p>
            <a:r>
              <a:rPr lang="fr-FR" dirty="0"/>
              <a:t>Un traitement peut être</a:t>
            </a:r>
          </a:p>
          <a:p>
            <a:pPr marL="1447800">
              <a:buFont typeface="Wingdings" panose="05000000000000000000" pitchFamily="2" charset="2"/>
              <a:buChar char="Ø"/>
            </a:pPr>
            <a:r>
              <a:rPr lang="fr-FR" dirty="0"/>
              <a:t>Séquentiel</a:t>
            </a:r>
          </a:p>
          <a:p>
            <a:pPr marL="1447800">
              <a:buFont typeface="Wingdings" panose="05000000000000000000" pitchFamily="2" charset="2"/>
              <a:buChar char="Ø"/>
            </a:pPr>
            <a:r>
              <a:rPr lang="fr-FR" dirty="0"/>
              <a:t>Alternatif</a:t>
            </a:r>
          </a:p>
          <a:p>
            <a:pPr marL="1447800">
              <a:buFont typeface="Wingdings" panose="05000000000000000000" pitchFamily="2" charset="2"/>
              <a:buChar char="Ø"/>
            </a:pPr>
            <a:r>
              <a:rPr lang="fr-FR" dirty="0"/>
              <a:t>Répétitif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4059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/>
              <a:t>Traitement alternatif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1560" y="1340768"/>
            <a:ext cx="25267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Alternative imbriquée</a:t>
            </a:r>
          </a:p>
        </p:txBody>
      </p:sp>
      <p:sp>
        <p:nvSpPr>
          <p:cNvPr id="7" name="Rectangle 6"/>
          <p:cNvSpPr/>
          <p:nvPr/>
        </p:nvSpPr>
        <p:spPr>
          <a:xfrm>
            <a:off x="611561" y="1830644"/>
            <a:ext cx="7272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1" dirty="0"/>
              <a:t>Exemple 9</a:t>
            </a:r>
            <a:r>
              <a:rPr lang="fr-FR" b="1" dirty="0"/>
              <a:t> : </a:t>
            </a:r>
            <a:r>
              <a:rPr lang="fr-FR" dirty="0"/>
              <a:t>utilisation de if imbriquées</a:t>
            </a:r>
          </a:p>
          <a:p>
            <a:r>
              <a:rPr lang="fr-FR" dirty="0"/>
              <a:t>On considère trois nombres entiers A, B et C, le programme qui affiche le plus grand nombre entre les trois:</a:t>
            </a:r>
          </a:p>
        </p:txBody>
      </p:sp>
      <p:sp>
        <p:nvSpPr>
          <p:cNvPr id="8" name="Rectangle 7"/>
          <p:cNvSpPr/>
          <p:nvPr/>
        </p:nvSpPr>
        <p:spPr>
          <a:xfrm>
            <a:off x="1763688" y="2753974"/>
            <a:ext cx="6768752" cy="3416320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endParaRPr lang="fr-FR" dirty="0"/>
          </a:p>
          <a:p>
            <a:r>
              <a:rPr lang="en-US" dirty="0"/>
              <a:t> </a:t>
            </a:r>
            <a:r>
              <a:rPr lang="fr-FR" dirty="0" err="1"/>
              <a:t>int</a:t>
            </a:r>
            <a:r>
              <a:rPr lang="fr-FR" dirty="0"/>
              <a:t> main()</a:t>
            </a:r>
          </a:p>
          <a:p>
            <a:r>
              <a:rPr lang="fr-FR" dirty="0"/>
              <a:t>{</a:t>
            </a:r>
          </a:p>
          <a:p>
            <a:r>
              <a:rPr lang="fr-FR" dirty="0"/>
              <a:t>  </a:t>
            </a:r>
            <a:r>
              <a:rPr lang="fr-FR" dirty="0" err="1"/>
              <a:t>int</a:t>
            </a:r>
            <a:r>
              <a:rPr lang="fr-FR" dirty="0"/>
              <a:t> </a:t>
            </a:r>
            <a:r>
              <a:rPr lang="fr-FR" dirty="0" err="1"/>
              <a:t>a,b,c</a:t>
            </a:r>
            <a:r>
              <a:rPr lang="fr-FR" dirty="0"/>
              <a:t>,;</a:t>
            </a:r>
          </a:p>
          <a:p>
            <a:r>
              <a:rPr lang="fr-FR" dirty="0"/>
              <a:t> </a:t>
            </a:r>
            <a:r>
              <a:rPr lang="fr-FR" dirty="0" err="1"/>
              <a:t>printf</a:t>
            </a:r>
            <a:r>
              <a:rPr lang="fr-FR" dirty="0"/>
              <a:t>(" donner les trois nombres à comparer : ");</a:t>
            </a:r>
          </a:p>
          <a:p>
            <a:r>
              <a:rPr lang="fr-FR" dirty="0"/>
              <a:t>  </a:t>
            </a:r>
            <a:r>
              <a:rPr lang="fr-FR" dirty="0" err="1"/>
              <a:t>scanf</a:t>
            </a:r>
            <a:r>
              <a:rPr lang="fr-FR" dirty="0"/>
              <a:t>("%d, %d, %d", &amp;a, &amp;b,&amp;c);</a:t>
            </a:r>
          </a:p>
          <a:p>
            <a:r>
              <a:rPr lang="fr-FR" dirty="0"/>
              <a:t>If  (a&gt;b) { if (a&gt;c) {</a:t>
            </a:r>
            <a:r>
              <a:rPr lang="fr-FR" dirty="0" err="1"/>
              <a:t>printf</a:t>
            </a:r>
            <a:r>
              <a:rPr lang="fr-FR" dirty="0"/>
              <a:t>(" le plus grand des trois nombres est : %d",a);</a:t>
            </a:r>
          </a:p>
          <a:p>
            <a:r>
              <a:rPr lang="fr-FR" dirty="0"/>
              <a:t>   </a:t>
            </a:r>
            <a:r>
              <a:rPr lang="fr-FR" dirty="0" err="1"/>
              <a:t>else</a:t>
            </a:r>
            <a:r>
              <a:rPr lang="fr-FR" dirty="0"/>
              <a:t> </a:t>
            </a:r>
            <a:r>
              <a:rPr lang="fr-FR" dirty="0" err="1"/>
              <a:t>printf</a:t>
            </a:r>
            <a:r>
              <a:rPr lang="fr-FR" dirty="0"/>
              <a:t>(" le plus grand des trois nombres est : %d  ",c);} </a:t>
            </a:r>
          </a:p>
          <a:p>
            <a:r>
              <a:rPr lang="fr-FR" dirty="0" err="1"/>
              <a:t>else</a:t>
            </a:r>
            <a:r>
              <a:rPr lang="fr-FR" dirty="0"/>
              <a:t> {if (b&gt;c) </a:t>
            </a:r>
            <a:r>
              <a:rPr lang="fr-FR" dirty="0" err="1"/>
              <a:t>printf</a:t>
            </a:r>
            <a:r>
              <a:rPr lang="fr-FR" dirty="0"/>
              <a:t>(" le plus grand des trois nombres est :  %d ",b);</a:t>
            </a:r>
          </a:p>
          <a:p>
            <a:r>
              <a:rPr lang="fr-FR" dirty="0"/>
              <a:t>   </a:t>
            </a:r>
            <a:r>
              <a:rPr lang="fr-FR" dirty="0" err="1"/>
              <a:t>else</a:t>
            </a:r>
            <a:r>
              <a:rPr lang="fr-FR" dirty="0"/>
              <a:t> </a:t>
            </a:r>
            <a:r>
              <a:rPr lang="fr-FR" dirty="0" err="1"/>
              <a:t>printf</a:t>
            </a:r>
            <a:r>
              <a:rPr lang="fr-FR" dirty="0"/>
              <a:t>(" le plus grand des trois nombres est : %d  ", c);} </a:t>
            </a:r>
          </a:p>
          <a:p>
            <a:r>
              <a:rPr lang="fr-FR" dirty="0"/>
              <a:t>return 0;</a:t>
            </a:r>
          </a:p>
          <a:p>
            <a:r>
              <a:rPr lang="fr-FR" dirty="0"/>
              <a:t>}</a:t>
            </a:r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5897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043608" y="2564904"/>
            <a:ext cx="32403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Syntaxe</a:t>
            </a:r>
            <a:r>
              <a:rPr lang="en-US" b="1" dirty="0"/>
              <a:t> :</a:t>
            </a:r>
            <a:endParaRPr lang="fr-FR" dirty="0"/>
          </a:p>
          <a:p>
            <a:pPr indent="444500"/>
            <a:r>
              <a:rPr lang="en-US" dirty="0"/>
              <a:t>switch(expression)</a:t>
            </a:r>
            <a:endParaRPr lang="fr-FR" dirty="0"/>
          </a:p>
          <a:p>
            <a:pPr indent="444500"/>
            <a:r>
              <a:rPr lang="en-US" dirty="0"/>
              <a:t>{</a:t>
            </a:r>
            <a:endParaRPr lang="fr-FR" dirty="0"/>
          </a:p>
          <a:p>
            <a:pPr indent="444500"/>
            <a:r>
              <a:rPr lang="en-US" dirty="0"/>
              <a:t>case c1:instruction1;break;</a:t>
            </a:r>
            <a:endParaRPr lang="fr-FR" dirty="0"/>
          </a:p>
          <a:p>
            <a:pPr indent="444500"/>
            <a:r>
              <a:rPr lang="en-US" dirty="0"/>
              <a:t>case c2:instruction2;break;</a:t>
            </a:r>
            <a:endParaRPr lang="fr-FR" dirty="0"/>
          </a:p>
          <a:p>
            <a:pPr indent="444500"/>
            <a:r>
              <a:rPr lang="en-US" dirty="0"/>
              <a:t>case c3:instruction3;break;</a:t>
            </a:r>
            <a:endParaRPr lang="fr-FR" dirty="0"/>
          </a:p>
          <a:p>
            <a:pPr indent="444500"/>
            <a:r>
              <a:rPr lang="fr-FR" dirty="0"/>
              <a:t>...</a:t>
            </a:r>
          </a:p>
          <a:p>
            <a:pPr indent="444500"/>
            <a:r>
              <a:rPr lang="fr-FR" dirty="0"/>
              <a:t>default: </a:t>
            </a:r>
            <a:r>
              <a:rPr lang="fr-FR" dirty="0" err="1"/>
              <a:t>instruction;break</a:t>
            </a:r>
            <a:r>
              <a:rPr lang="fr-FR" dirty="0"/>
              <a:t>; </a:t>
            </a:r>
          </a:p>
          <a:p>
            <a:pPr indent="444500"/>
            <a:r>
              <a:rPr lang="fr-FR" dirty="0"/>
              <a:t>}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/>
              <a:t>Traitement alternatif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11560" y="1340768"/>
            <a:ext cx="34005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Alternative multiple  " switch"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55576" y="1740878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L’instruction switch permet de simplifier les choses lorsque le niveau d’imbrication des </a:t>
            </a:r>
            <a:r>
              <a:rPr lang="fr-FR" i="1" dirty="0"/>
              <a:t>if </a:t>
            </a:r>
            <a:r>
              <a:rPr lang="fr-FR" dirty="0"/>
              <a:t>est trop élevé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283968" y="2708920"/>
            <a:ext cx="42484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Principe:</a:t>
            </a:r>
          </a:p>
          <a:p>
            <a:r>
              <a:rPr lang="fr-FR" dirty="0"/>
              <a:t> évaluer </a:t>
            </a:r>
            <a:r>
              <a:rPr lang="fr-FR" i="1" dirty="0"/>
              <a:t>expression , </a:t>
            </a:r>
            <a:r>
              <a:rPr lang="fr-FR" dirty="0"/>
              <a:t>si sa valeur correspond à l’une des valeurs de </a:t>
            </a:r>
            <a:r>
              <a:rPr lang="fr-FR" i="1" dirty="0"/>
              <a:t>case</a:t>
            </a:r>
            <a:r>
              <a:rPr lang="fr-FR" dirty="0"/>
              <a:t>, le bloc d’instructions correspondant sera exécuté jusqu’à la rencontre de l’instruction </a:t>
            </a:r>
            <a:r>
              <a:rPr lang="fr-FR" i="1" dirty="0"/>
              <a:t>break</a:t>
            </a:r>
            <a:r>
              <a:rPr lang="fr-FR" dirty="0"/>
              <a:t>, sinon, le programme pointe directement vers l’instruction </a:t>
            </a:r>
            <a:r>
              <a:rPr lang="fr-FR" i="1" dirty="0"/>
              <a:t>default.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194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fr-FR" dirty="0"/>
              <a:t>Traitement alternatif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1560" y="966738"/>
            <a:ext cx="34005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Alternative multiple  " switch"</a:t>
            </a:r>
          </a:p>
        </p:txBody>
      </p:sp>
      <p:sp>
        <p:nvSpPr>
          <p:cNvPr id="7" name="Rectangle 6"/>
          <p:cNvSpPr/>
          <p:nvPr/>
        </p:nvSpPr>
        <p:spPr>
          <a:xfrm>
            <a:off x="2195736" y="1916832"/>
            <a:ext cx="4464496" cy="4462760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/>
              <a:t>#include &lt;</a:t>
            </a:r>
            <a:r>
              <a:rPr lang="en-US" sz="1400" dirty="0" err="1"/>
              <a:t>stdio.h</a:t>
            </a:r>
            <a:r>
              <a:rPr lang="en-US" sz="1400" dirty="0"/>
              <a:t>&gt;</a:t>
            </a:r>
            <a:endParaRPr lang="fr-FR" sz="1400" dirty="0"/>
          </a:p>
          <a:p>
            <a:r>
              <a:rPr lang="en-US" sz="1400" dirty="0"/>
              <a:t> </a:t>
            </a:r>
            <a:r>
              <a:rPr lang="fr-FR" sz="1400" dirty="0" err="1"/>
              <a:t>int</a:t>
            </a:r>
            <a:r>
              <a:rPr lang="fr-FR" sz="1400" dirty="0"/>
              <a:t> main()</a:t>
            </a:r>
          </a:p>
          <a:p>
            <a:r>
              <a:rPr lang="fr-FR" sz="1400" dirty="0"/>
              <a:t>{</a:t>
            </a:r>
          </a:p>
          <a:p>
            <a:r>
              <a:rPr lang="fr-FR" sz="1400" dirty="0"/>
              <a:t>  </a:t>
            </a:r>
            <a:r>
              <a:rPr lang="fr-FR" sz="1400" dirty="0" err="1"/>
              <a:t>int</a:t>
            </a:r>
            <a:r>
              <a:rPr lang="fr-FR" sz="1400" dirty="0"/>
              <a:t> i;</a:t>
            </a:r>
          </a:p>
          <a:p>
            <a:r>
              <a:rPr lang="fr-FR" sz="1400" dirty="0" err="1"/>
              <a:t>printf</a:t>
            </a:r>
            <a:r>
              <a:rPr lang="fr-FR" sz="1400" dirty="0"/>
              <a:t>("Tapez un entier entre 1 et 3 bornes incluses :");</a:t>
            </a:r>
          </a:p>
          <a:p>
            <a:r>
              <a:rPr lang="en-US" sz="1400" dirty="0" err="1"/>
              <a:t>scanf</a:t>
            </a:r>
            <a:r>
              <a:rPr lang="en-US" sz="1400" dirty="0"/>
              <a:t>("%</a:t>
            </a:r>
            <a:r>
              <a:rPr lang="en-US" sz="1400" dirty="0" err="1"/>
              <a:t>d",&amp;i</a:t>
            </a:r>
            <a:r>
              <a:rPr lang="en-US" sz="1400" dirty="0"/>
              <a:t>);</a:t>
            </a:r>
            <a:endParaRPr lang="fr-FR" sz="1400" dirty="0"/>
          </a:p>
          <a:p>
            <a:r>
              <a:rPr lang="en-US" sz="1400" dirty="0"/>
              <a:t>switch(</a:t>
            </a:r>
            <a:r>
              <a:rPr lang="en-US" sz="1400" dirty="0" err="1"/>
              <a:t>i</a:t>
            </a:r>
            <a:r>
              <a:rPr lang="en-US" sz="1400" dirty="0"/>
              <a:t>) </a:t>
            </a:r>
            <a:endParaRPr lang="fr-FR" sz="1400" dirty="0"/>
          </a:p>
          <a:p>
            <a:r>
              <a:rPr lang="en-US" sz="1400" dirty="0"/>
              <a:t>  {</a:t>
            </a:r>
            <a:endParaRPr lang="fr-FR" sz="1400" dirty="0"/>
          </a:p>
          <a:p>
            <a:r>
              <a:rPr lang="en-US" sz="1400" dirty="0"/>
              <a:t>  case 1: </a:t>
            </a:r>
            <a:r>
              <a:rPr lang="en-US" sz="1400" dirty="0" err="1"/>
              <a:t>printf</a:t>
            </a:r>
            <a:r>
              <a:rPr lang="en-US" sz="1400" dirty="0"/>
              <a:t>("GAGNÉ "); </a:t>
            </a:r>
            <a:endParaRPr lang="fr-FR" sz="1400" dirty="0"/>
          </a:p>
          <a:p>
            <a:r>
              <a:rPr lang="en-US" sz="1400" dirty="0"/>
              <a:t>          </a:t>
            </a:r>
            <a:r>
              <a:rPr lang="en-US" sz="1400" dirty="0" err="1"/>
              <a:t>i</a:t>
            </a:r>
            <a:r>
              <a:rPr lang="en-US" sz="1400" dirty="0"/>
              <a:t>=i+99;</a:t>
            </a:r>
            <a:endParaRPr lang="fr-FR" sz="1400" dirty="0"/>
          </a:p>
          <a:p>
            <a:r>
              <a:rPr lang="en-US" sz="1400" dirty="0"/>
              <a:t>          break;</a:t>
            </a:r>
            <a:endParaRPr lang="fr-FR" sz="1400" dirty="0"/>
          </a:p>
          <a:p>
            <a:r>
              <a:rPr lang="en-US" sz="1400" dirty="0"/>
              <a:t>  case 2: </a:t>
            </a:r>
            <a:r>
              <a:rPr lang="en-US" sz="1400" dirty="0" err="1"/>
              <a:t>printf</a:t>
            </a:r>
            <a:r>
              <a:rPr lang="en-US" sz="1400" dirty="0"/>
              <a:t>("PERDU n° 2");</a:t>
            </a:r>
            <a:endParaRPr lang="fr-FR" sz="1400" dirty="0"/>
          </a:p>
          <a:p>
            <a:r>
              <a:rPr lang="en-US" sz="1400" dirty="0"/>
              <a:t>          </a:t>
            </a:r>
            <a:r>
              <a:rPr lang="en-US" sz="1400" dirty="0" err="1"/>
              <a:t>i</a:t>
            </a:r>
            <a:r>
              <a:rPr lang="en-US" sz="1400" dirty="0"/>
              <a:t>=0;</a:t>
            </a:r>
            <a:endParaRPr lang="fr-FR" sz="1400" dirty="0"/>
          </a:p>
          <a:p>
            <a:r>
              <a:rPr lang="en-US" sz="1400" dirty="0"/>
              <a:t>          break; </a:t>
            </a:r>
            <a:endParaRPr lang="fr-FR" sz="1400" dirty="0"/>
          </a:p>
          <a:p>
            <a:r>
              <a:rPr lang="en-US" sz="1400" dirty="0"/>
              <a:t>  case 3: </a:t>
            </a:r>
            <a:r>
              <a:rPr lang="en-US" sz="1400" dirty="0" err="1"/>
              <a:t>printf</a:t>
            </a:r>
            <a:r>
              <a:rPr lang="en-US" sz="1400" dirty="0"/>
              <a:t>("PERDU n°3 ");</a:t>
            </a:r>
            <a:endParaRPr lang="fr-FR" sz="1400" dirty="0"/>
          </a:p>
          <a:p>
            <a:r>
              <a:rPr lang="en-US" sz="1400" dirty="0"/>
              <a:t>          </a:t>
            </a:r>
            <a:r>
              <a:rPr lang="fr-FR" sz="1400" dirty="0"/>
              <a:t>i++;</a:t>
            </a:r>
          </a:p>
          <a:p>
            <a:r>
              <a:rPr lang="fr-FR" sz="1400" dirty="0"/>
              <a:t>          break;</a:t>
            </a:r>
          </a:p>
          <a:p>
            <a:r>
              <a:rPr lang="fr-FR" sz="1400" dirty="0"/>
              <a:t>  }</a:t>
            </a:r>
          </a:p>
          <a:p>
            <a:r>
              <a:rPr lang="fr-FR" sz="1400" dirty="0" err="1"/>
              <a:t>printf</a:t>
            </a:r>
            <a:r>
              <a:rPr lang="fr-FR" sz="1400" dirty="0"/>
              <a:t>("La valeur finale de i est  %d",i);</a:t>
            </a:r>
          </a:p>
          <a:p>
            <a:r>
              <a:rPr lang="fr-FR" sz="1400" dirty="0"/>
              <a:t>return 0;}</a:t>
            </a:r>
          </a:p>
        </p:txBody>
      </p:sp>
      <p:sp>
        <p:nvSpPr>
          <p:cNvPr id="8" name="Rectangle 7"/>
          <p:cNvSpPr/>
          <p:nvPr/>
        </p:nvSpPr>
        <p:spPr>
          <a:xfrm>
            <a:off x="827836" y="1430144"/>
            <a:ext cx="3184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err="1"/>
              <a:t>Exemple</a:t>
            </a:r>
            <a:r>
              <a:rPr lang="en-US" b="1" i="1" dirty="0"/>
              <a:t> 9</a:t>
            </a:r>
            <a:r>
              <a:rPr lang="en-US" dirty="0"/>
              <a:t> : </a:t>
            </a:r>
            <a:r>
              <a:rPr lang="en-US" dirty="0" err="1"/>
              <a:t>utilisation</a:t>
            </a:r>
            <a:r>
              <a:rPr lang="en-US" dirty="0"/>
              <a:t> du switch</a:t>
            </a:r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16389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fr-FR" dirty="0"/>
              <a:t>Traitement répétitif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1560" y="2308810"/>
            <a:ext cx="1874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La boucle </a:t>
            </a:r>
            <a:r>
              <a:rPr lang="fr-FR" sz="2000" b="1" dirty="0" err="1"/>
              <a:t>While</a:t>
            </a:r>
            <a:endParaRPr lang="fr-FR" sz="20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827585" y="1196752"/>
            <a:ext cx="727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traitement est répétitif lorsque son exécution se répète plusieurs fois, le nombre de répétitions peut être connu ou pas, on parle de </a:t>
            </a:r>
            <a:r>
              <a:rPr lang="fr-FR" b="1" dirty="0"/>
              <a:t>boucles</a:t>
            </a:r>
            <a:r>
              <a:rPr lang="fr-FR" dirty="0"/>
              <a:t> ou </a:t>
            </a:r>
            <a:r>
              <a:rPr lang="fr-FR" b="1" dirty="0"/>
              <a:t>itérations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403648" y="2924944"/>
            <a:ext cx="269785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Syntaxe:  </a:t>
            </a:r>
          </a:p>
          <a:p>
            <a:r>
              <a:rPr lang="fr-FR" b="1" dirty="0"/>
              <a:t>	</a:t>
            </a:r>
            <a:r>
              <a:rPr lang="fr-FR" b="1" dirty="0" err="1"/>
              <a:t>while</a:t>
            </a:r>
            <a:r>
              <a:rPr lang="fr-FR" dirty="0"/>
              <a:t> (condition)</a:t>
            </a:r>
          </a:p>
          <a:p>
            <a:r>
              <a:rPr lang="fr-FR" b="1" dirty="0"/>
              <a:t>	</a:t>
            </a:r>
            <a:r>
              <a:rPr lang="fr-FR" dirty="0"/>
              <a:t>{  instruction1;</a:t>
            </a:r>
          </a:p>
          <a:p>
            <a:r>
              <a:rPr lang="fr-FR" dirty="0"/>
              <a:t>	   instruction2;</a:t>
            </a:r>
          </a:p>
          <a:p>
            <a:r>
              <a:rPr lang="fr-FR" dirty="0"/>
              <a:t>	   ….</a:t>
            </a:r>
          </a:p>
          <a:p>
            <a:r>
              <a:rPr lang="fr-FR" dirty="0"/>
              <a:t>	  </a:t>
            </a:r>
            <a:r>
              <a:rPr lang="fr-FR" dirty="0" err="1"/>
              <a:t>instructionN</a:t>
            </a:r>
            <a:r>
              <a:rPr lang="fr-FR" dirty="0"/>
              <a:t>;</a:t>
            </a:r>
          </a:p>
          <a:p>
            <a:r>
              <a:rPr lang="fr-FR" dirty="0"/>
              <a:t>	}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99593" y="5157192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Principe:</a:t>
            </a:r>
            <a:r>
              <a:rPr lang="fr-FR" dirty="0"/>
              <a:t> dans la boucle </a:t>
            </a:r>
            <a:r>
              <a:rPr lang="fr-FR" i="1" dirty="0" err="1"/>
              <a:t>while</a:t>
            </a:r>
            <a:r>
              <a:rPr lang="fr-FR" i="1" dirty="0"/>
              <a:t> </a:t>
            </a:r>
            <a:r>
              <a:rPr lang="fr-FR" dirty="0"/>
              <a:t>la séquence d’itérations s’exécute tant que la condition est vérifiée.</a:t>
            </a:r>
          </a:p>
          <a:p>
            <a:endParaRPr lang="fr-FR" dirty="0"/>
          </a:p>
          <a:p>
            <a:r>
              <a:rPr lang="fr-FR" dirty="0"/>
              <a:t>Remarque: le nombre d’itérations n’est pas connu à l’avance  </a:t>
            </a:r>
            <a:endParaRPr lang="fr-FR" b="1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05587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fr-FR" dirty="0"/>
              <a:t>Traitement répétitif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55576" y="162880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1700" indent="-901700"/>
            <a:r>
              <a:rPr lang="fr-FR" b="1" dirty="0"/>
              <a:t>Exemple. </a:t>
            </a:r>
            <a:r>
              <a:rPr lang="fr-FR" dirty="0"/>
              <a:t>Programme C qui permet de calculer et d’afficher la somme des 10 premiers nombres entiers en utilisant la boucle </a:t>
            </a:r>
            <a:r>
              <a:rPr lang="fr-FR" i="1" dirty="0" err="1"/>
              <a:t>while</a:t>
            </a:r>
            <a:endParaRPr lang="fr-FR" b="1" dirty="0"/>
          </a:p>
        </p:txBody>
      </p:sp>
      <p:sp>
        <p:nvSpPr>
          <p:cNvPr id="7" name="Rectangle 6"/>
          <p:cNvSpPr/>
          <p:nvPr/>
        </p:nvSpPr>
        <p:spPr>
          <a:xfrm>
            <a:off x="1475656" y="2564904"/>
            <a:ext cx="4896544" cy="3293209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#include &lt;</a:t>
            </a:r>
            <a:r>
              <a:rPr lang="en-US" sz="1600" dirty="0" err="1"/>
              <a:t>stdio.h</a:t>
            </a:r>
            <a:r>
              <a:rPr lang="en-US" sz="1600" dirty="0"/>
              <a:t>&gt;</a:t>
            </a:r>
            <a:endParaRPr lang="fr-FR" sz="1600" dirty="0"/>
          </a:p>
          <a:p>
            <a:r>
              <a:rPr lang="en-US" sz="1600" dirty="0"/>
              <a:t> </a:t>
            </a:r>
            <a:r>
              <a:rPr lang="fr-FR" sz="1600" dirty="0" err="1"/>
              <a:t>int</a:t>
            </a:r>
            <a:r>
              <a:rPr lang="fr-FR" sz="1600" dirty="0"/>
              <a:t> main()</a:t>
            </a:r>
          </a:p>
          <a:p>
            <a:r>
              <a:rPr lang="fr-FR" sz="1600" dirty="0"/>
              <a:t>{</a:t>
            </a:r>
          </a:p>
          <a:p>
            <a:r>
              <a:rPr lang="fr-FR" sz="1600" dirty="0" err="1"/>
              <a:t>int</a:t>
            </a:r>
            <a:r>
              <a:rPr lang="fr-FR" sz="1600" dirty="0"/>
              <a:t>  n=0, s=0;</a:t>
            </a:r>
          </a:p>
          <a:p>
            <a:r>
              <a:rPr lang="fr-FR" sz="1600" dirty="0" err="1"/>
              <a:t>while</a:t>
            </a:r>
            <a:r>
              <a:rPr lang="fr-FR" sz="1600" dirty="0"/>
              <a:t>  (n&lt;10)</a:t>
            </a:r>
            <a:r>
              <a:rPr lang="en-US" sz="1600" dirty="0"/>
              <a:t> </a:t>
            </a:r>
          </a:p>
          <a:p>
            <a:r>
              <a:rPr lang="en-US" sz="1600" dirty="0"/>
              <a:t>{</a:t>
            </a:r>
            <a:endParaRPr lang="fr-FR" sz="1600" dirty="0"/>
          </a:p>
          <a:p>
            <a:r>
              <a:rPr lang="en-US" sz="1600" dirty="0"/>
              <a:t>   s=</a:t>
            </a:r>
            <a:r>
              <a:rPr lang="en-US" sz="1600" dirty="0" err="1"/>
              <a:t>s+n</a:t>
            </a:r>
            <a:r>
              <a:rPr lang="en-US" sz="1600" dirty="0"/>
              <a:t>;  // s(t+1)=s(t)+n;</a:t>
            </a:r>
          </a:p>
          <a:p>
            <a:r>
              <a:rPr lang="en-US" sz="1600" dirty="0"/>
              <a:t>   n++;</a:t>
            </a:r>
            <a:r>
              <a:rPr lang="fr-FR" sz="1600" dirty="0"/>
              <a:t> </a:t>
            </a:r>
          </a:p>
          <a:p>
            <a:r>
              <a:rPr lang="fr-FR" sz="1600" dirty="0"/>
              <a:t>   }</a:t>
            </a:r>
          </a:p>
          <a:p>
            <a:r>
              <a:rPr lang="fr-FR" sz="1600" dirty="0" err="1"/>
              <a:t>printf</a:t>
            </a:r>
            <a:r>
              <a:rPr lang="fr-FR" sz="1600" dirty="0"/>
              <a:t>("  La somme des %d  premiers entiers est %d ", n, s);</a:t>
            </a:r>
          </a:p>
          <a:p>
            <a:r>
              <a:rPr lang="fr-FR" sz="1600" dirty="0"/>
              <a:t>return 0;</a:t>
            </a:r>
          </a:p>
          <a:p>
            <a:r>
              <a:rPr lang="fr-FR" sz="1600" dirty="0"/>
              <a:t>}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80815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fr-FR" dirty="0"/>
              <a:t>Traitement répétitif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1560" y="1412776"/>
            <a:ext cx="24064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La boucle  do… </a:t>
            </a:r>
            <a:r>
              <a:rPr lang="fr-FR" sz="2000" b="1" dirty="0" err="1"/>
              <a:t>while</a:t>
            </a:r>
            <a:endParaRPr lang="fr-FR" sz="20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779169" y="2420888"/>
            <a:ext cx="275075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Syntaxe:  </a:t>
            </a:r>
          </a:p>
          <a:p>
            <a:r>
              <a:rPr lang="fr-FR" b="1" dirty="0"/>
              <a:t>	do</a:t>
            </a:r>
            <a:endParaRPr lang="fr-FR" dirty="0"/>
          </a:p>
          <a:p>
            <a:r>
              <a:rPr lang="fr-FR" b="1" dirty="0"/>
              <a:t>	</a:t>
            </a:r>
            <a:r>
              <a:rPr lang="fr-FR" dirty="0"/>
              <a:t>{  instruction1;</a:t>
            </a:r>
          </a:p>
          <a:p>
            <a:r>
              <a:rPr lang="fr-FR" dirty="0"/>
              <a:t>	   instruction2;</a:t>
            </a:r>
          </a:p>
          <a:p>
            <a:r>
              <a:rPr lang="fr-FR" dirty="0"/>
              <a:t>	   ….</a:t>
            </a:r>
          </a:p>
          <a:p>
            <a:r>
              <a:rPr lang="fr-FR" dirty="0"/>
              <a:t>	  </a:t>
            </a:r>
            <a:r>
              <a:rPr lang="fr-FR" dirty="0" err="1"/>
              <a:t>instructionN</a:t>
            </a:r>
            <a:r>
              <a:rPr lang="fr-FR" dirty="0"/>
              <a:t>;</a:t>
            </a:r>
          </a:p>
          <a:p>
            <a:r>
              <a:rPr lang="fr-FR" dirty="0"/>
              <a:t>	}</a:t>
            </a:r>
          </a:p>
          <a:p>
            <a:r>
              <a:rPr lang="fr-FR" dirty="0"/>
              <a:t>	 </a:t>
            </a:r>
            <a:r>
              <a:rPr lang="fr-FR" b="1" dirty="0" err="1"/>
              <a:t>while</a:t>
            </a:r>
            <a:r>
              <a:rPr lang="fr-FR" dirty="0"/>
              <a:t> (condition)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899593" y="5157192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Principe:</a:t>
            </a:r>
            <a:r>
              <a:rPr lang="fr-FR" dirty="0"/>
              <a:t> la boucle </a:t>
            </a:r>
            <a:r>
              <a:rPr lang="fr-FR" i="1" dirty="0"/>
              <a:t>do….</a:t>
            </a:r>
            <a:r>
              <a:rPr lang="fr-FR" i="1" dirty="0" err="1"/>
              <a:t>while</a:t>
            </a:r>
            <a:r>
              <a:rPr lang="fr-FR" i="1" dirty="0"/>
              <a:t> s’exécute au moins une fois, car la condition est testée à la sortie de la boucle</a:t>
            </a:r>
            <a:r>
              <a:rPr lang="fr-FR" dirty="0"/>
              <a:t>.</a:t>
            </a:r>
          </a:p>
          <a:p>
            <a:endParaRPr lang="fr-FR" dirty="0"/>
          </a:p>
          <a:p>
            <a:r>
              <a:rPr lang="fr-FR" dirty="0"/>
              <a:t>Remarque: le nombre d’itérations n’est pas connu à l’avance  </a:t>
            </a:r>
            <a:endParaRPr lang="fr-FR" b="1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67431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Traitement répétitif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755576" y="162880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1700" indent="-901700"/>
            <a:r>
              <a:rPr lang="fr-FR" b="1" dirty="0"/>
              <a:t>Exemple. </a:t>
            </a:r>
            <a:r>
              <a:rPr lang="fr-FR" dirty="0"/>
              <a:t>Programme C++ qui permet de calculer et d’afficher la somme des </a:t>
            </a:r>
            <a:r>
              <a:rPr lang="fr-FR" i="1" dirty="0"/>
              <a:t>n </a:t>
            </a:r>
            <a:r>
              <a:rPr lang="fr-FR" dirty="0"/>
              <a:t>premiers nombres entiers en utilisant la boucle </a:t>
            </a:r>
            <a:r>
              <a:rPr lang="fr-FR" i="1" dirty="0"/>
              <a:t>do…</a:t>
            </a:r>
            <a:r>
              <a:rPr lang="fr-FR" i="1" dirty="0" err="1"/>
              <a:t>while</a:t>
            </a:r>
            <a:endParaRPr lang="fr-FR" b="1" dirty="0"/>
          </a:p>
        </p:txBody>
      </p:sp>
      <p:sp>
        <p:nvSpPr>
          <p:cNvPr id="7" name="Rectangle 6"/>
          <p:cNvSpPr/>
          <p:nvPr/>
        </p:nvSpPr>
        <p:spPr>
          <a:xfrm>
            <a:off x="1475656" y="2564904"/>
            <a:ext cx="4896544" cy="3785652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#include &lt;</a:t>
            </a:r>
            <a:r>
              <a:rPr lang="en-US" sz="1600" dirty="0" err="1"/>
              <a:t>stdio.h</a:t>
            </a:r>
            <a:r>
              <a:rPr lang="en-US" sz="1600" dirty="0"/>
              <a:t>&gt;</a:t>
            </a:r>
            <a:endParaRPr lang="fr-FR" sz="1600" dirty="0"/>
          </a:p>
          <a:p>
            <a:r>
              <a:rPr lang="en-US" sz="1600" dirty="0"/>
              <a:t> </a:t>
            </a:r>
            <a:r>
              <a:rPr lang="fr-FR" sz="1600" dirty="0" err="1"/>
              <a:t>int</a:t>
            </a:r>
            <a:r>
              <a:rPr lang="fr-FR" sz="1600" dirty="0"/>
              <a:t> main()</a:t>
            </a:r>
          </a:p>
          <a:p>
            <a:r>
              <a:rPr lang="fr-FR" sz="1600" dirty="0"/>
              <a:t>{</a:t>
            </a:r>
          </a:p>
          <a:p>
            <a:r>
              <a:rPr lang="fr-FR" sz="1600" dirty="0"/>
              <a:t>  </a:t>
            </a:r>
            <a:r>
              <a:rPr lang="fr-FR" sz="1600" dirty="0" err="1"/>
              <a:t>int</a:t>
            </a:r>
            <a:r>
              <a:rPr lang="fr-FR" sz="1600" dirty="0"/>
              <a:t> i, n, s;</a:t>
            </a:r>
          </a:p>
          <a:p>
            <a:r>
              <a:rPr lang="fr-FR" sz="1600" dirty="0" err="1"/>
              <a:t>printf</a:t>
            </a:r>
            <a:r>
              <a:rPr lang="fr-FR" sz="1600" dirty="0"/>
              <a:t>(" donner la valeur de n:    "); </a:t>
            </a:r>
          </a:p>
          <a:p>
            <a:r>
              <a:rPr lang="fr-FR" sz="1600" dirty="0" err="1"/>
              <a:t>scanf</a:t>
            </a:r>
            <a:r>
              <a:rPr lang="fr-FR" sz="1600" dirty="0"/>
              <a:t>("%d",&amp;n);</a:t>
            </a:r>
          </a:p>
          <a:p>
            <a:r>
              <a:rPr lang="fr-FR" sz="1600" dirty="0"/>
              <a:t>s=0; i=0 ;</a:t>
            </a:r>
          </a:p>
          <a:p>
            <a:r>
              <a:rPr lang="fr-FR" sz="1600" dirty="0"/>
              <a:t>do</a:t>
            </a:r>
            <a:r>
              <a:rPr lang="en-US" sz="1600" dirty="0"/>
              <a:t>{</a:t>
            </a:r>
            <a:endParaRPr lang="fr-FR" sz="1600" dirty="0"/>
          </a:p>
          <a:p>
            <a:r>
              <a:rPr lang="en-US" sz="1600" dirty="0"/>
              <a:t>   s=</a:t>
            </a:r>
            <a:r>
              <a:rPr lang="en-US" sz="1600" dirty="0" err="1"/>
              <a:t>s+i</a:t>
            </a:r>
            <a:r>
              <a:rPr lang="en-US" sz="1600" dirty="0"/>
              <a:t>;</a:t>
            </a:r>
          </a:p>
          <a:p>
            <a:r>
              <a:rPr lang="en-US" sz="1600" dirty="0"/>
              <a:t>   </a:t>
            </a:r>
            <a:r>
              <a:rPr lang="en-US" sz="1600" dirty="0" err="1"/>
              <a:t>i</a:t>
            </a:r>
            <a:r>
              <a:rPr lang="en-US" sz="1600" dirty="0"/>
              <a:t>++;</a:t>
            </a:r>
            <a:r>
              <a:rPr lang="fr-FR" sz="1600" dirty="0"/>
              <a:t> </a:t>
            </a:r>
          </a:p>
          <a:p>
            <a:r>
              <a:rPr lang="fr-FR" sz="1600" dirty="0"/>
              <a:t>   } </a:t>
            </a:r>
            <a:r>
              <a:rPr lang="fr-FR" sz="1600" dirty="0" err="1"/>
              <a:t>while</a:t>
            </a:r>
            <a:r>
              <a:rPr lang="fr-FR" sz="1600" dirty="0"/>
              <a:t>  (i&lt;n)</a:t>
            </a:r>
            <a:r>
              <a:rPr lang="en-US" sz="1600" dirty="0"/>
              <a:t> </a:t>
            </a:r>
          </a:p>
          <a:p>
            <a:endParaRPr lang="fr-FR" sz="1600" dirty="0"/>
          </a:p>
          <a:p>
            <a:r>
              <a:rPr lang="fr-FR" sz="1600" dirty="0" err="1"/>
              <a:t>printf</a:t>
            </a:r>
            <a:r>
              <a:rPr lang="fr-FR" sz="1600" dirty="0"/>
              <a:t>(" La somme obtenue  est %d   ",s);</a:t>
            </a:r>
          </a:p>
          <a:p>
            <a:r>
              <a:rPr lang="fr-FR" sz="1600" dirty="0"/>
              <a:t>return 0;</a:t>
            </a:r>
          </a:p>
          <a:p>
            <a:r>
              <a:rPr lang="fr-FR" sz="1600" dirty="0"/>
              <a:t>}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2184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Traitement répétitif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1560" y="1412776"/>
            <a:ext cx="1613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La boucle  for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779169" y="2420888"/>
            <a:ext cx="477605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Syntaxe:  </a:t>
            </a:r>
          </a:p>
          <a:p>
            <a:r>
              <a:rPr lang="fr-FR" b="1" dirty="0"/>
              <a:t>	for (</a:t>
            </a:r>
            <a:r>
              <a:rPr lang="fr-FR" dirty="0" err="1"/>
              <a:t>val_initiale</a:t>
            </a:r>
            <a:r>
              <a:rPr lang="fr-FR" b="1" dirty="0" err="1"/>
              <a:t>;</a:t>
            </a:r>
            <a:r>
              <a:rPr lang="fr-FR" dirty="0" err="1"/>
              <a:t>val_finale</a:t>
            </a:r>
            <a:r>
              <a:rPr lang="fr-FR" b="1" dirty="0" err="1"/>
              <a:t>;</a:t>
            </a:r>
            <a:r>
              <a:rPr lang="fr-FR" dirty="0" err="1"/>
              <a:t>compteur</a:t>
            </a:r>
            <a:r>
              <a:rPr lang="fr-FR" dirty="0"/>
              <a:t>++</a:t>
            </a:r>
            <a:r>
              <a:rPr lang="fr-FR" b="1" dirty="0"/>
              <a:t>)</a:t>
            </a:r>
            <a:endParaRPr lang="fr-FR" dirty="0"/>
          </a:p>
          <a:p>
            <a:r>
              <a:rPr lang="fr-FR" b="1" dirty="0"/>
              <a:t>	</a:t>
            </a:r>
            <a:r>
              <a:rPr lang="fr-FR" dirty="0"/>
              <a:t>{  instruction1;</a:t>
            </a:r>
          </a:p>
          <a:p>
            <a:r>
              <a:rPr lang="fr-FR" dirty="0"/>
              <a:t>	   instruction2;</a:t>
            </a:r>
          </a:p>
          <a:p>
            <a:r>
              <a:rPr lang="fr-FR" dirty="0"/>
              <a:t>	   ….</a:t>
            </a:r>
          </a:p>
          <a:p>
            <a:r>
              <a:rPr lang="fr-FR" dirty="0"/>
              <a:t>	  </a:t>
            </a:r>
            <a:r>
              <a:rPr lang="fr-FR" dirty="0" err="1"/>
              <a:t>instructionN</a:t>
            </a:r>
            <a:r>
              <a:rPr lang="fr-FR" dirty="0"/>
              <a:t>;</a:t>
            </a:r>
          </a:p>
          <a:p>
            <a:r>
              <a:rPr lang="fr-FR" dirty="0"/>
              <a:t>	}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899593" y="5157192"/>
            <a:ext cx="7056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Principe:</a:t>
            </a:r>
            <a:r>
              <a:rPr lang="fr-FR" dirty="0"/>
              <a:t> le bloque d’instruction va s’exécuter pour les valeurs du compteur allant de la valeur initiale à la valeur finale qui représente le test ou la condition d’arrêt de la boucle.</a:t>
            </a:r>
          </a:p>
          <a:p>
            <a:endParaRPr lang="fr-FR" dirty="0"/>
          </a:p>
          <a:p>
            <a:r>
              <a:rPr lang="fr-FR" b="1" dirty="0"/>
              <a:t>Remarque</a:t>
            </a:r>
            <a:r>
              <a:rPr lang="fr-FR" dirty="0"/>
              <a:t>: le nombre d’itérations est  connu à l’avance  </a:t>
            </a:r>
            <a:endParaRPr lang="fr-FR" b="1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34801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28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fr-FR" dirty="0"/>
              <a:t>Traitement répétitif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55576" y="162880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1700" indent="-901700"/>
            <a:r>
              <a:rPr lang="fr-FR" b="1" dirty="0"/>
              <a:t>Exemple. </a:t>
            </a:r>
            <a:r>
              <a:rPr lang="fr-FR" dirty="0"/>
              <a:t>Programme C qui permet de calculer et d’afficher la somme des 10 premiers nombres entiers en utilisant la boucle </a:t>
            </a:r>
            <a:r>
              <a:rPr lang="fr-FR" i="1" dirty="0"/>
              <a:t>for</a:t>
            </a:r>
            <a:endParaRPr lang="fr-FR" b="1" dirty="0"/>
          </a:p>
        </p:txBody>
      </p:sp>
      <p:sp>
        <p:nvSpPr>
          <p:cNvPr id="7" name="Rectangle 6"/>
          <p:cNvSpPr/>
          <p:nvPr/>
        </p:nvSpPr>
        <p:spPr>
          <a:xfrm>
            <a:off x="1475656" y="2564904"/>
            <a:ext cx="4896544" cy="2308324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#include &lt;</a:t>
            </a:r>
            <a:r>
              <a:rPr lang="en-US" sz="1600" dirty="0" err="1"/>
              <a:t>stdio.h</a:t>
            </a:r>
            <a:r>
              <a:rPr lang="en-US" sz="1600" dirty="0"/>
              <a:t>&gt;</a:t>
            </a:r>
            <a:endParaRPr lang="fr-FR" sz="1600" dirty="0"/>
          </a:p>
          <a:p>
            <a:r>
              <a:rPr lang="en-US" sz="1600" dirty="0"/>
              <a:t> </a:t>
            </a:r>
            <a:r>
              <a:rPr lang="fr-FR" sz="1600" dirty="0" err="1"/>
              <a:t>int</a:t>
            </a:r>
            <a:r>
              <a:rPr lang="fr-FR" sz="1600" dirty="0"/>
              <a:t> main()</a:t>
            </a:r>
          </a:p>
          <a:p>
            <a:r>
              <a:rPr lang="fr-FR" sz="1600" dirty="0"/>
              <a:t>{</a:t>
            </a:r>
          </a:p>
          <a:p>
            <a:r>
              <a:rPr lang="fr-FR" sz="1600" dirty="0"/>
              <a:t>  </a:t>
            </a:r>
            <a:r>
              <a:rPr lang="fr-FR" sz="1600" dirty="0" err="1"/>
              <a:t>int</a:t>
            </a:r>
            <a:r>
              <a:rPr lang="fr-FR" sz="1600" dirty="0"/>
              <a:t> i, s=0;</a:t>
            </a:r>
          </a:p>
          <a:p>
            <a:r>
              <a:rPr lang="fr-FR" sz="1600" dirty="0"/>
              <a:t>for(i=0; i&lt;10;i++)</a:t>
            </a:r>
            <a:r>
              <a:rPr lang="en-US" sz="1600" dirty="0"/>
              <a:t> </a:t>
            </a:r>
            <a:endParaRPr lang="fr-FR" sz="1600" dirty="0"/>
          </a:p>
          <a:p>
            <a:r>
              <a:rPr lang="en-US" sz="1600" dirty="0"/>
              <a:t>   s=</a:t>
            </a:r>
            <a:r>
              <a:rPr lang="en-US" sz="1600" dirty="0" err="1"/>
              <a:t>s+i</a:t>
            </a:r>
            <a:r>
              <a:rPr lang="en-US" sz="1600" dirty="0"/>
              <a:t>;</a:t>
            </a:r>
          </a:p>
          <a:p>
            <a:r>
              <a:rPr lang="fr-FR" sz="1600" dirty="0" err="1"/>
              <a:t>printf</a:t>
            </a:r>
            <a:r>
              <a:rPr lang="fr-FR" sz="1600" dirty="0"/>
              <a:t>(" La somme obtenue est %d    " ,s);</a:t>
            </a:r>
          </a:p>
          <a:p>
            <a:r>
              <a:rPr lang="fr-FR" sz="1600" dirty="0"/>
              <a:t>return 0;</a:t>
            </a:r>
          </a:p>
          <a:p>
            <a:r>
              <a:rPr lang="fr-FR" sz="1600" dirty="0"/>
              <a:t>}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4299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29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Traitement répétitif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1560" y="1412776"/>
            <a:ext cx="35915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Autres versions de la boucle  for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55576" y="1772816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Les trois éléments (initialisation, test et action) peuvent présenter un grand nombre de variations 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55575" y="2485764"/>
            <a:ext cx="4314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1. Initialisation et incrémentation multiples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331640" y="2917448"/>
            <a:ext cx="4104456" cy="92333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Exemple </a:t>
            </a:r>
          </a:p>
          <a:p>
            <a:r>
              <a:rPr lang="fr-FR" dirty="0"/>
              <a:t>	for (</a:t>
            </a:r>
            <a:r>
              <a:rPr lang="fr-FR" dirty="0" err="1"/>
              <a:t>int</a:t>
            </a:r>
            <a:r>
              <a:rPr lang="fr-FR" dirty="0"/>
              <a:t> i=0, j=0</a:t>
            </a:r>
            <a:r>
              <a:rPr lang="fr-FR" b="1" dirty="0"/>
              <a:t>;</a:t>
            </a:r>
            <a:r>
              <a:rPr lang="fr-FR" dirty="0"/>
              <a:t> i&lt;3 </a:t>
            </a:r>
            <a:r>
              <a:rPr lang="fr-FR" b="1" dirty="0"/>
              <a:t>;</a:t>
            </a:r>
            <a:r>
              <a:rPr lang="fr-FR" dirty="0"/>
              <a:t> i++, j++)</a:t>
            </a:r>
          </a:p>
          <a:p>
            <a:r>
              <a:rPr lang="fr-FR" dirty="0"/>
              <a:t>	</a:t>
            </a:r>
            <a:r>
              <a:rPr lang="fr-FR" dirty="0" err="1"/>
              <a:t>printf</a:t>
            </a:r>
            <a:r>
              <a:rPr lang="fr-FR" dirty="0"/>
              <a:t>("%d, %d", </a:t>
            </a:r>
            <a:r>
              <a:rPr lang="fr-FR" dirty="0" err="1"/>
              <a:t>i,j</a:t>
            </a:r>
            <a:r>
              <a:rPr lang="fr-FR" dirty="0"/>
              <a:t>);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683568" y="3874186"/>
            <a:ext cx="3471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2. Utilisation d’instructions nulles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259633" y="2917448"/>
            <a:ext cx="1008111" cy="36753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Exemple </a:t>
            </a:r>
          </a:p>
        </p:txBody>
      </p:sp>
      <p:grpSp>
        <p:nvGrpSpPr>
          <p:cNvPr id="16" name="Groupe 15"/>
          <p:cNvGrpSpPr/>
          <p:nvPr/>
        </p:nvGrpSpPr>
        <p:grpSpPr>
          <a:xfrm>
            <a:off x="1254824" y="4287778"/>
            <a:ext cx="3029144" cy="1772418"/>
            <a:chOff x="1254824" y="4287778"/>
            <a:chExt cx="3029144" cy="1772418"/>
          </a:xfrm>
        </p:grpSpPr>
        <p:sp>
          <p:nvSpPr>
            <p:cNvPr id="11" name="ZoneTexte 10"/>
            <p:cNvSpPr txBox="1"/>
            <p:nvPr/>
          </p:nvSpPr>
          <p:spPr>
            <a:xfrm>
              <a:off x="1259633" y="4305870"/>
              <a:ext cx="3024335" cy="1754326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dirty="0"/>
                <a:t>Exemple </a:t>
              </a:r>
            </a:p>
            <a:p>
              <a:r>
                <a:rPr lang="fr-FR" dirty="0"/>
                <a:t>	</a:t>
              </a:r>
              <a:r>
                <a:rPr lang="fr-FR" dirty="0" err="1"/>
                <a:t>int</a:t>
              </a:r>
              <a:r>
                <a:rPr lang="fr-FR" dirty="0"/>
                <a:t> c=0;</a:t>
              </a:r>
            </a:p>
            <a:p>
              <a:r>
                <a:rPr lang="fr-FR" dirty="0"/>
                <a:t>	for (  </a:t>
              </a:r>
              <a:r>
                <a:rPr lang="fr-FR" b="1" dirty="0"/>
                <a:t>;</a:t>
              </a:r>
              <a:r>
                <a:rPr lang="fr-FR" dirty="0"/>
                <a:t> c&lt;3 </a:t>
              </a:r>
              <a:r>
                <a:rPr lang="fr-FR" b="1" dirty="0"/>
                <a:t>;</a:t>
              </a:r>
              <a:r>
                <a:rPr lang="fr-FR" dirty="0"/>
                <a:t>  )</a:t>
              </a:r>
            </a:p>
            <a:p>
              <a:r>
                <a:rPr lang="fr-FR" dirty="0"/>
                <a:t>	{  c++;</a:t>
              </a:r>
            </a:p>
            <a:p>
              <a:r>
                <a:rPr lang="fr-FR" dirty="0"/>
                <a:t>	</a:t>
              </a:r>
              <a:r>
                <a:rPr lang="fr-FR" dirty="0" err="1"/>
                <a:t>printf</a:t>
              </a:r>
              <a:r>
                <a:rPr lang="fr-FR" dirty="0"/>
                <a:t>("%d",c);</a:t>
              </a:r>
            </a:p>
            <a:p>
              <a:r>
                <a:rPr lang="fr-FR" dirty="0"/>
                <a:t>	}</a:t>
              </a:r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1254824" y="4287778"/>
              <a:ext cx="1008111" cy="3675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dirty="0"/>
                <a:t>Exemple </a:t>
              </a:r>
            </a:p>
          </p:txBody>
        </p:sp>
      </p:grpSp>
      <p:sp>
        <p:nvSpPr>
          <p:cNvPr id="13" name="Espace réservé du pied de page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80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Traitement séquentiel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C’est une séquence d’instructions qui s’exécutent séquentiellement, </a:t>
            </a:r>
            <a:r>
              <a:rPr lang="fr-FR" dirty="0" err="1"/>
              <a:t>ie</a:t>
            </a:r>
            <a:r>
              <a:rPr lang="fr-FR" dirty="0"/>
              <a:t>. l’une après l’autre</a:t>
            </a:r>
          </a:p>
          <a:p>
            <a:pPr marL="977900" indent="0">
              <a:buNone/>
            </a:pPr>
            <a:r>
              <a:rPr lang="fr-FR" dirty="0"/>
              <a:t>Début</a:t>
            </a:r>
          </a:p>
          <a:p>
            <a:pPr marL="977900" indent="0">
              <a:buNone/>
            </a:pPr>
            <a:r>
              <a:rPr lang="fr-FR" dirty="0"/>
              <a:t>	instruction1;</a:t>
            </a:r>
          </a:p>
          <a:p>
            <a:pPr marL="977900" indent="0">
              <a:buNone/>
            </a:pPr>
            <a:r>
              <a:rPr lang="fr-FR" dirty="0"/>
              <a:t>	instruction2;</a:t>
            </a:r>
          </a:p>
          <a:p>
            <a:pPr marL="977900" indent="0">
              <a:buNone/>
            </a:pPr>
            <a:r>
              <a:rPr lang="fr-FR" dirty="0"/>
              <a:t>	……</a:t>
            </a:r>
          </a:p>
          <a:p>
            <a:pPr marL="977900" indent="0">
              <a:buNone/>
            </a:pPr>
            <a:r>
              <a:rPr lang="fr-FR" dirty="0"/>
              <a:t>	</a:t>
            </a:r>
            <a:r>
              <a:rPr lang="fr-FR" dirty="0" err="1"/>
              <a:t>instructionN</a:t>
            </a:r>
            <a:r>
              <a:rPr lang="fr-FR" dirty="0"/>
              <a:t>;</a:t>
            </a:r>
          </a:p>
          <a:p>
            <a:pPr marL="977900" indent="0">
              <a:buNone/>
            </a:pPr>
            <a:r>
              <a:rPr lang="fr-FR" dirty="0"/>
              <a:t>Fin.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4460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30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Traitement répétitif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1560" y="1412776"/>
            <a:ext cx="35915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Autres versions de la boucle  for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55575" y="1931766"/>
            <a:ext cx="2939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3. La boucle sans paramètres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320316" y="2327428"/>
            <a:ext cx="2675620" cy="258532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Exemple   </a:t>
            </a:r>
            <a:r>
              <a:rPr lang="fr-FR" dirty="0" err="1"/>
              <a:t>int</a:t>
            </a:r>
            <a:r>
              <a:rPr lang="fr-FR" dirty="0"/>
              <a:t> c=0;</a:t>
            </a:r>
          </a:p>
          <a:p>
            <a:r>
              <a:rPr lang="fr-FR" dirty="0"/>
              <a:t>	for (  </a:t>
            </a:r>
            <a:r>
              <a:rPr lang="fr-FR" b="1" dirty="0"/>
              <a:t>;  ;</a:t>
            </a:r>
            <a:r>
              <a:rPr lang="fr-FR" dirty="0"/>
              <a:t>  )</a:t>
            </a:r>
          </a:p>
          <a:p>
            <a:pPr indent="901700"/>
            <a:r>
              <a:rPr lang="fr-FR" dirty="0"/>
              <a:t>{</a:t>
            </a:r>
          </a:p>
          <a:p>
            <a:pPr indent="901700"/>
            <a:r>
              <a:rPr lang="fr-FR" dirty="0"/>
              <a:t>if(c&lt;3)</a:t>
            </a:r>
          </a:p>
          <a:p>
            <a:pPr indent="901700"/>
            <a:r>
              <a:rPr lang="fr-FR" dirty="0"/>
              <a:t>  {</a:t>
            </a:r>
            <a:r>
              <a:rPr lang="fr-FR" dirty="0" err="1"/>
              <a:t>printf</a:t>
            </a:r>
            <a:r>
              <a:rPr lang="fr-FR" dirty="0"/>
              <a:t>("%d", c);</a:t>
            </a:r>
          </a:p>
          <a:p>
            <a:pPr indent="901700"/>
            <a:r>
              <a:rPr lang="fr-FR" dirty="0"/>
              <a:t>    c++;</a:t>
            </a:r>
          </a:p>
          <a:p>
            <a:pPr indent="901700"/>
            <a:r>
              <a:rPr lang="fr-FR" dirty="0"/>
              <a:t>  }</a:t>
            </a:r>
          </a:p>
          <a:p>
            <a:pPr indent="901700"/>
            <a:r>
              <a:rPr lang="fr-FR" dirty="0" err="1"/>
              <a:t>else</a:t>
            </a:r>
            <a:r>
              <a:rPr lang="fr-FR" dirty="0"/>
              <a:t>   break;</a:t>
            </a:r>
          </a:p>
          <a:p>
            <a:pPr indent="901700"/>
            <a:r>
              <a:rPr lang="fr-FR" dirty="0"/>
              <a:t>}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571999" y="1916832"/>
            <a:ext cx="1845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4. Boucle for vide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572000" y="2312494"/>
            <a:ext cx="3714776" cy="92333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Exemple </a:t>
            </a:r>
          </a:p>
          <a:p>
            <a:r>
              <a:rPr lang="fr-FR" dirty="0"/>
              <a:t>   for (</a:t>
            </a:r>
            <a:r>
              <a:rPr lang="fr-FR" dirty="0" err="1"/>
              <a:t>int</a:t>
            </a:r>
            <a:r>
              <a:rPr lang="fr-FR" dirty="0"/>
              <a:t> i=0</a:t>
            </a:r>
            <a:r>
              <a:rPr lang="fr-FR" b="1" dirty="0"/>
              <a:t>; </a:t>
            </a:r>
            <a:r>
              <a:rPr lang="fr-FR" dirty="0"/>
              <a:t>i&lt;5</a:t>
            </a:r>
            <a:r>
              <a:rPr lang="fr-FR" b="1" dirty="0"/>
              <a:t>  ;</a:t>
            </a:r>
            <a:r>
              <a:rPr lang="fr-FR" dirty="0"/>
              <a:t> printf("i: %d",i++ ))</a:t>
            </a:r>
          </a:p>
          <a:p>
            <a:pPr indent="363538"/>
            <a:r>
              <a:rPr lang="fr-FR" dirty="0"/>
              <a:t>;     //instruction vide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320315" y="2272316"/>
            <a:ext cx="1008111" cy="36753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Exemple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4571999" y="2258305"/>
            <a:ext cx="1008111" cy="36753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Exemple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4716016" y="3861048"/>
            <a:ext cx="3463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Cette instruction est équivalente à: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5110779" y="4293096"/>
            <a:ext cx="2197525" cy="646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/>
              <a:t>for (</a:t>
            </a:r>
            <a:r>
              <a:rPr lang="fr-FR" dirty="0" err="1"/>
              <a:t>int</a:t>
            </a:r>
            <a:r>
              <a:rPr lang="fr-FR" dirty="0"/>
              <a:t> i=0</a:t>
            </a:r>
            <a:r>
              <a:rPr lang="fr-FR" b="1" dirty="0"/>
              <a:t>; </a:t>
            </a:r>
            <a:r>
              <a:rPr lang="fr-FR" dirty="0"/>
              <a:t>i&lt;5</a:t>
            </a:r>
            <a:r>
              <a:rPr lang="fr-FR" b="1" dirty="0"/>
              <a:t>  ;</a:t>
            </a:r>
            <a:r>
              <a:rPr lang="fr-FR" dirty="0"/>
              <a:t> i++ )</a:t>
            </a:r>
          </a:p>
          <a:p>
            <a:r>
              <a:rPr lang="fr-FR" dirty="0"/>
              <a:t> printf("i: %</a:t>
            </a:r>
            <a:r>
              <a:rPr lang="fr-FR" dirty="0" err="1"/>
              <a:t>d",i</a:t>
            </a:r>
            <a:r>
              <a:rPr lang="fr-FR" dirty="0"/>
              <a:t>);</a:t>
            </a:r>
          </a:p>
        </p:txBody>
      </p:sp>
      <p:sp>
        <p:nvSpPr>
          <p:cNvPr id="15" name="Espace réservé du pied de page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913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2" grpId="0" animBg="1"/>
      <p:bldP spid="13" grpId="0"/>
      <p:bldP spid="1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31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3357554" y="2214554"/>
            <a:ext cx="247837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 savoir</a:t>
            </a:r>
          </a:p>
          <a:p>
            <a:pPr algn="ctr"/>
            <a:r>
              <a:rPr lang="fr-FR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En plus</a:t>
            </a:r>
            <a:endParaRPr lang="fr-FR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32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Instructions Break &amp; Continue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1560" y="1412776"/>
            <a:ext cx="2012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Instruction Break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187624" y="1988840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L’instruction break met fin  à une boucle, et va à la première instruction qui suit la boucle.</a:t>
            </a:r>
          </a:p>
        </p:txBody>
      </p:sp>
      <p:sp>
        <p:nvSpPr>
          <p:cNvPr id="8" name="Rectangle 7"/>
          <p:cNvSpPr/>
          <p:nvPr/>
        </p:nvSpPr>
        <p:spPr>
          <a:xfrm>
            <a:off x="1619672" y="2879065"/>
            <a:ext cx="4896544" cy="2800767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US" sz="1600" dirty="0"/>
          </a:p>
          <a:p>
            <a:r>
              <a:rPr lang="en-US" sz="1600" dirty="0"/>
              <a:t> #include &lt;</a:t>
            </a:r>
            <a:r>
              <a:rPr lang="en-US" sz="1600" dirty="0" err="1"/>
              <a:t>stdio.h</a:t>
            </a:r>
            <a:r>
              <a:rPr lang="en-US" sz="1600" dirty="0"/>
              <a:t>&gt;</a:t>
            </a:r>
            <a:endParaRPr lang="fr-FR" sz="1600" dirty="0"/>
          </a:p>
          <a:p>
            <a:r>
              <a:rPr lang="en-US" sz="1600" dirty="0"/>
              <a:t> </a:t>
            </a:r>
            <a:r>
              <a:rPr lang="fr-FR" sz="1600" dirty="0" err="1"/>
              <a:t>int</a:t>
            </a:r>
            <a:r>
              <a:rPr lang="fr-FR" sz="1600" dirty="0"/>
              <a:t> main()</a:t>
            </a:r>
          </a:p>
          <a:p>
            <a:r>
              <a:rPr lang="fr-FR" sz="1600" dirty="0"/>
              <a:t>{</a:t>
            </a:r>
          </a:p>
          <a:p>
            <a:r>
              <a:rPr lang="fr-FR" sz="1600" dirty="0"/>
              <a:t>  for(</a:t>
            </a:r>
            <a:r>
              <a:rPr lang="fr-FR" sz="1600" dirty="0" err="1"/>
              <a:t>int</a:t>
            </a:r>
            <a:r>
              <a:rPr lang="fr-FR" sz="1600" dirty="0"/>
              <a:t> x=1; x&lt;=5;x++)</a:t>
            </a:r>
            <a:r>
              <a:rPr lang="en-US" sz="1600" dirty="0"/>
              <a:t> </a:t>
            </a:r>
            <a:endParaRPr lang="fr-FR" sz="1600" dirty="0"/>
          </a:p>
          <a:p>
            <a:r>
              <a:rPr lang="en-US" sz="1600" dirty="0"/>
              <a:t>   	    { for (</a:t>
            </a:r>
            <a:r>
              <a:rPr lang="en-US" sz="1600" dirty="0" err="1"/>
              <a:t>int</a:t>
            </a:r>
            <a:r>
              <a:rPr lang="en-US" sz="1600" dirty="0"/>
              <a:t> y=1; y&lt;=5; y++)</a:t>
            </a:r>
          </a:p>
          <a:p>
            <a:r>
              <a:rPr lang="en-US" sz="1600" dirty="0"/>
              <a:t>	         if (y&gt;x) break;</a:t>
            </a:r>
          </a:p>
          <a:p>
            <a:r>
              <a:rPr lang="en-US" sz="1600" dirty="0"/>
              <a:t>	          else</a:t>
            </a:r>
          </a:p>
          <a:p>
            <a:r>
              <a:rPr lang="fr-FR" sz="1600" dirty="0"/>
              <a:t>	             </a:t>
            </a:r>
            <a:r>
              <a:rPr lang="fr-FR" sz="1600" dirty="0" err="1"/>
              <a:t>printf</a:t>
            </a:r>
            <a:r>
              <a:rPr lang="fr-FR" sz="1600" dirty="0"/>
              <a:t>("%d",x*y);</a:t>
            </a:r>
          </a:p>
          <a:p>
            <a:r>
              <a:rPr lang="fr-FR" sz="1600" dirty="0"/>
              <a:t>	   }</a:t>
            </a:r>
          </a:p>
          <a:p>
            <a:r>
              <a:rPr lang="fr-FR" sz="1600" dirty="0"/>
              <a:t>	}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475657" y="2708920"/>
            <a:ext cx="1008111" cy="36753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b="1" dirty="0"/>
              <a:t>Exemple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5543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33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Instructions Break &amp; Continue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1560" y="1412776"/>
            <a:ext cx="23659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Instruction Continue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187624" y="2394754"/>
            <a:ext cx="66967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L’instruction break saute le reste des instructions présentes dans le bloc de la boucle, en se rendant immédiatement à l’instruction suivante en dehors de la boucle. L’instruction </a:t>
            </a:r>
            <a:r>
              <a:rPr lang="fr-FR" i="1" dirty="0"/>
              <a:t>continue </a:t>
            </a:r>
            <a:r>
              <a:rPr lang="fr-FR" dirty="0"/>
              <a:t>saute également le reste des instructions dans le bloc, toutefois, au lieu de mettre fin à la boucle, elle se met au début de la boucle et exécute l’instruction suivante.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39180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34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Instructions Break &amp; Continue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1560" y="1412776"/>
            <a:ext cx="23659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Instruction Continue</a:t>
            </a:r>
          </a:p>
        </p:txBody>
      </p:sp>
      <p:sp>
        <p:nvSpPr>
          <p:cNvPr id="7" name="Rectangle 6"/>
          <p:cNvSpPr/>
          <p:nvPr/>
        </p:nvSpPr>
        <p:spPr>
          <a:xfrm>
            <a:off x="467543" y="2086977"/>
            <a:ext cx="4104456" cy="3293209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US" sz="1600" dirty="0"/>
          </a:p>
          <a:p>
            <a:r>
              <a:rPr lang="en-US" sz="1600" dirty="0"/>
              <a:t>	#include &lt;</a:t>
            </a:r>
            <a:r>
              <a:rPr lang="en-US" sz="1600" dirty="0" err="1"/>
              <a:t>stdio.h</a:t>
            </a:r>
            <a:r>
              <a:rPr lang="en-US" sz="1600" dirty="0"/>
              <a:t>&gt;</a:t>
            </a:r>
            <a:endParaRPr lang="fr-FR" sz="1600" dirty="0"/>
          </a:p>
          <a:p>
            <a:r>
              <a:rPr lang="en-US" sz="1600" dirty="0"/>
              <a:t>	 </a:t>
            </a:r>
            <a:r>
              <a:rPr lang="fr-FR" sz="1600" dirty="0" err="1"/>
              <a:t>int</a:t>
            </a:r>
            <a:r>
              <a:rPr lang="fr-FR" sz="1600" dirty="0"/>
              <a:t> main()</a:t>
            </a:r>
          </a:p>
          <a:p>
            <a:r>
              <a:rPr lang="fr-FR" sz="1600" dirty="0"/>
              <a:t>	{</a:t>
            </a:r>
            <a:r>
              <a:rPr lang="fr-FR" sz="1600" dirty="0" err="1"/>
              <a:t>int</a:t>
            </a:r>
            <a:r>
              <a:rPr lang="fr-FR" sz="1600" dirty="0"/>
              <a:t> n;</a:t>
            </a:r>
          </a:p>
          <a:p>
            <a:r>
              <a:rPr lang="fr-FR" sz="1600" dirty="0"/>
              <a:t>	   for(  ;  ; )</a:t>
            </a:r>
            <a:r>
              <a:rPr lang="en-US" sz="1600" dirty="0"/>
              <a:t> </a:t>
            </a:r>
            <a:endParaRPr lang="fr-FR" sz="1600" dirty="0"/>
          </a:p>
          <a:p>
            <a:r>
              <a:rPr lang="en-US" sz="1600" dirty="0"/>
              <a:t>   	    { </a:t>
            </a:r>
            <a:r>
              <a:rPr lang="en-US" sz="1600" dirty="0" err="1"/>
              <a:t>printf</a:t>
            </a:r>
            <a:r>
              <a:rPr lang="en-US" sz="1600" dirty="0"/>
              <a:t>(“</a:t>
            </a:r>
            <a:r>
              <a:rPr lang="en-US" sz="1600" dirty="0" err="1"/>
              <a:t>introduire</a:t>
            </a:r>
            <a:r>
              <a:rPr lang="en-US" sz="1600" dirty="0"/>
              <a:t> un </a:t>
            </a:r>
            <a:r>
              <a:rPr lang="en-US" sz="1600" dirty="0" err="1"/>
              <a:t>entier</a:t>
            </a:r>
            <a:r>
              <a:rPr lang="en-US" sz="1600" dirty="0"/>
              <a:t>:  ”);</a:t>
            </a:r>
          </a:p>
          <a:p>
            <a:r>
              <a:rPr lang="en-US" sz="1600" dirty="0"/>
              <a:t>	      </a:t>
            </a:r>
            <a:r>
              <a:rPr lang="en-US" sz="1600" dirty="0" err="1"/>
              <a:t>scanf</a:t>
            </a:r>
            <a:r>
              <a:rPr lang="en-US" sz="1600" dirty="0"/>
              <a:t>("%</a:t>
            </a:r>
            <a:r>
              <a:rPr lang="en-US" sz="1600" dirty="0" err="1"/>
              <a:t>d",&amp;n</a:t>
            </a:r>
            <a:r>
              <a:rPr lang="en-US" sz="1600" dirty="0"/>
              <a:t>);</a:t>
            </a:r>
          </a:p>
          <a:p>
            <a:r>
              <a:rPr lang="en-US" sz="1600" dirty="0"/>
              <a:t>	      if (n%2==0) continue;</a:t>
            </a:r>
          </a:p>
          <a:p>
            <a:r>
              <a:rPr lang="en-US" sz="1600" dirty="0"/>
              <a:t>	      if (n%3==0) break;</a:t>
            </a:r>
          </a:p>
          <a:p>
            <a:r>
              <a:rPr lang="en-US" sz="1600" dirty="0"/>
              <a:t>	     </a:t>
            </a:r>
            <a:r>
              <a:rPr lang="en-US" sz="1600" dirty="0" err="1"/>
              <a:t>printf</a:t>
            </a:r>
            <a:r>
              <a:rPr lang="en-US" sz="1600" dirty="0"/>
              <a:t>(“bas de la boucle  ”);</a:t>
            </a:r>
          </a:p>
          <a:p>
            <a:r>
              <a:rPr lang="en-US" sz="1600" dirty="0"/>
              <a:t>	      }</a:t>
            </a:r>
          </a:p>
          <a:p>
            <a:r>
              <a:rPr lang="fr-FR" sz="1600" dirty="0"/>
              <a:t>	 </a:t>
            </a:r>
            <a:r>
              <a:rPr lang="en-US" sz="1600" dirty="0" err="1"/>
              <a:t>printf</a:t>
            </a:r>
            <a:r>
              <a:rPr lang="en-US" sz="1600" dirty="0"/>
              <a:t>(“</a:t>
            </a:r>
            <a:r>
              <a:rPr lang="en-US" sz="1600" dirty="0" err="1"/>
              <a:t>Extérieur</a:t>
            </a:r>
            <a:r>
              <a:rPr lang="en-US" sz="1600" dirty="0"/>
              <a:t> de la boucle ”); </a:t>
            </a:r>
            <a:endParaRPr lang="fr-FR" sz="1600" dirty="0"/>
          </a:p>
          <a:p>
            <a:r>
              <a:rPr lang="fr-FR" sz="1600" dirty="0"/>
              <a:t>	   }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3528" y="1916832"/>
            <a:ext cx="1008111" cy="36753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b="1" dirty="0"/>
              <a:t>Exemple </a:t>
            </a:r>
          </a:p>
        </p:txBody>
      </p:sp>
      <p:sp>
        <p:nvSpPr>
          <p:cNvPr id="9" name="Rectangle 8"/>
          <p:cNvSpPr/>
          <p:nvPr/>
        </p:nvSpPr>
        <p:spPr>
          <a:xfrm>
            <a:off x="4912404" y="2284368"/>
            <a:ext cx="4104456" cy="1815882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US" sz="1600" dirty="0"/>
          </a:p>
          <a:p>
            <a:r>
              <a:rPr lang="en-US" sz="1600" dirty="0"/>
              <a:t>	</a:t>
            </a:r>
            <a:r>
              <a:rPr lang="en-US" sz="1600" dirty="0" err="1"/>
              <a:t>introduire</a:t>
            </a:r>
            <a:r>
              <a:rPr lang="en-US" sz="1600" dirty="0"/>
              <a:t> un </a:t>
            </a:r>
            <a:r>
              <a:rPr lang="en-US" sz="1600" dirty="0" err="1"/>
              <a:t>entier</a:t>
            </a:r>
            <a:r>
              <a:rPr lang="en-US" sz="1600" dirty="0"/>
              <a:t>:  7</a:t>
            </a:r>
          </a:p>
          <a:p>
            <a:r>
              <a:rPr lang="en-US" sz="1600" dirty="0"/>
              <a:t>	      bas de la boucle </a:t>
            </a:r>
          </a:p>
          <a:p>
            <a:r>
              <a:rPr lang="en-US" sz="1600" dirty="0"/>
              <a:t>                    </a:t>
            </a:r>
            <a:r>
              <a:rPr lang="en-US" sz="1600" dirty="0" err="1"/>
              <a:t>introduire</a:t>
            </a:r>
            <a:r>
              <a:rPr lang="en-US" sz="1600" dirty="0"/>
              <a:t> un </a:t>
            </a:r>
            <a:r>
              <a:rPr lang="en-US" sz="1600" dirty="0" err="1"/>
              <a:t>entier</a:t>
            </a:r>
            <a:r>
              <a:rPr lang="en-US" sz="1600" dirty="0"/>
              <a:t>:  4</a:t>
            </a:r>
          </a:p>
          <a:p>
            <a:r>
              <a:rPr lang="en-US" sz="1600" dirty="0"/>
              <a:t>                    </a:t>
            </a:r>
            <a:r>
              <a:rPr lang="en-US" sz="1600" dirty="0" err="1"/>
              <a:t>introduire</a:t>
            </a:r>
            <a:r>
              <a:rPr lang="en-US" sz="1600" dirty="0"/>
              <a:t> un </a:t>
            </a:r>
            <a:r>
              <a:rPr lang="en-US" sz="1600" dirty="0" err="1"/>
              <a:t>entier</a:t>
            </a:r>
            <a:r>
              <a:rPr lang="en-US" sz="1600" dirty="0"/>
              <a:t>:  9</a:t>
            </a:r>
          </a:p>
          <a:p>
            <a:r>
              <a:rPr lang="en-US" sz="1600" dirty="0"/>
              <a:t>	</a:t>
            </a:r>
            <a:r>
              <a:rPr lang="en-US" sz="1600" dirty="0" err="1"/>
              <a:t>Extérieur</a:t>
            </a:r>
            <a:r>
              <a:rPr lang="en-US" sz="1600" dirty="0"/>
              <a:t> de la boucle  </a:t>
            </a:r>
            <a:endParaRPr lang="fr-FR" sz="1600" dirty="0"/>
          </a:p>
          <a:p>
            <a:r>
              <a:rPr lang="fr-FR" sz="1600" dirty="0"/>
              <a:t>	  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912404" y="2126442"/>
            <a:ext cx="13157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b="1" dirty="0"/>
              <a:t>Exécution </a:t>
            </a: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10954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35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57200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Conclusion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331640" y="1844824"/>
            <a:ext cx="69127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Toutes les boucles peuvent être imbriquées les unes à l’intérieur des autres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 boucle </a:t>
            </a:r>
            <a:r>
              <a:rPr lang="fr-FR" i="1" dirty="0" err="1"/>
              <a:t>while</a:t>
            </a:r>
            <a:r>
              <a:rPr lang="fr-FR" i="1" dirty="0"/>
              <a:t> </a:t>
            </a:r>
            <a:r>
              <a:rPr lang="fr-FR" dirty="0"/>
              <a:t>peut ne pas s’exécuter du tout si la condition n’est pas vérifiée;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 boucle </a:t>
            </a:r>
            <a:r>
              <a:rPr lang="fr-FR" i="1" dirty="0"/>
              <a:t>do…</a:t>
            </a:r>
            <a:r>
              <a:rPr lang="fr-FR" i="1" dirty="0" err="1"/>
              <a:t>while</a:t>
            </a:r>
            <a:r>
              <a:rPr lang="fr-FR" i="1" dirty="0"/>
              <a:t> </a:t>
            </a:r>
            <a:r>
              <a:rPr lang="fr-FR" dirty="0"/>
              <a:t> s’exécute au moins une fois;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 boucle </a:t>
            </a:r>
            <a:r>
              <a:rPr lang="fr-FR" i="1" dirty="0"/>
              <a:t>for </a:t>
            </a:r>
            <a:r>
              <a:rPr lang="fr-FR" dirty="0"/>
              <a:t>s’ exécute toujours et le nombre d’itérations est connu d’avance;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Les boucle </a:t>
            </a:r>
            <a:r>
              <a:rPr lang="fr-FR" i="1" dirty="0" err="1"/>
              <a:t>while</a:t>
            </a:r>
            <a:r>
              <a:rPr lang="fr-FR" i="1" dirty="0"/>
              <a:t> </a:t>
            </a:r>
            <a:r>
              <a:rPr lang="fr-FR" dirty="0"/>
              <a:t> et </a:t>
            </a:r>
            <a:r>
              <a:rPr lang="fr-FR" i="1" dirty="0"/>
              <a:t>do…</a:t>
            </a:r>
            <a:r>
              <a:rPr lang="fr-FR" i="1" dirty="0" err="1"/>
              <a:t>while</a:t>
            </a:r>
            <a:r>
              <a:rPr lang="fr-FR" dirty="0"/>
              <a:t> nécessitent toujours une initialisation et une incrémentation du compteur de boucle dans le cas où le nombre d’itérations est connu, sinon la condition d’arrêt doit être possible à atteindre pour ne pas avoir une boucle infinie.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0071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" dur="indefinite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" dur="indefinite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8" dur="indefinite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5" dur="indefinite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6" dur="indefinite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4" dur="indefinite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/>
              <a:t>Traitement séquentiel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27584" y="1772816"/>
            <a:ext cx="7200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Exemple:</a:t>
            </a:r>
          </a:p>
          <a:p>
            <a:endParaRPr lang="fr-FR" dirty="0"/>
          </a:p>
          <a:p>
            <a:r>
              <a:rPr lang="fr-FR" dirty="0"/>
              <a:t>Soit à additionner deux entiers  a et b, les opérations à effectuer se présentent comme suit:</a:t>
            </a:r>
          </a:p>
          <a:p>
            <a:endParaRPr lang="fr-FR" dirty="0"/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Introduire la valeur de a;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Introduire la valeur de b;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Additionner a et b (</a:t>
            </a:r>
            <a:r>
              <a:rPr lang="fr-FR" dirty="0" err="1"/>
              <a:t>a+b</a:t>
            </a:r>
            <a:r>
              <a:rPr lang="fr-FR" dirty="0"/>
              <a:t>);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Afficher le résultat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3060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/>
              <a:t>Traitement séquentiel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971600" y="1628800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programme C correspondant :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691680" y="2276872"/>
            <a:ext cx="5166336" cy="286232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#</a:t>
            </a:r>
            <a:r>
              <a:rPr lang="fr-FR" dirty="0" err="1"/>
              <a:t>include</a:t>
            </a:r>
            <a:r>
              <a:rPr lang="fr-FR" dirty="0"/>
              <a:t>&lt;</a:t>
            </a:r>
            <a:r>
              <a:rPr lang="fr-FR" dirty="0" err="1"/>
              <a:t>stdio.h</a:t>
            </a:r>
            <a:r>
              <a:rPr lang="fr-FR" dirty="0"/>
              <a:t>&gt;</a:t>
            </a:r>
          </a:p>
          <a:p>
            <a:r>
              <a:rPr lang="fr-FR" dirty="0" err="1"/>
              <a:t>int</a:t>
            </a:r>
            <a:r>
              <a:rPr lang="fr-FR" dirty="0"/>
              <a:t> main()</a:t>
            </a:r>
          </a:p>
          <a:p>
            <a:r>
              <a:rPr lang="fr-FR" dirty="0"/>
              <a:t>{ </a:t>
            </a:r>
            <a:r>
              <a:rPr lang="fr-FR" dirty="0" err="1"/>
              <a:t>int</a:t>
            </a:r>
            <a:r>
              <a:rPr lang="fr-FR" dirty="0"/>
              <a:t> a, b , s;</a:t>
            </a:r>
          </a:p>
          <a:p>
            <a:r>
              <a:rPr lang="fr-FR" dirty="0" err="1"/>
              <a:t>printf</a:t>
            </a:r>
            <a:r>
              <a:rPr lang="fr-FR" dirty="0"/>
              <a:t>(" introduire deux entiers  :") ;</a:t>
            </a:r>
          </a:p>
          <a:p>
            <a:r>
              <a:rPr lang="fr-FR" dirty="0" err="1"/>
              <a:t>scanf</a:t>
            </a:r>
            <a:r>
              <a:rPr lang="fr-FR" dirty="0"/>
              <a:t>("%d",&amp;a);</a:t>
            </a:r>
          </a:p>
          <a:p>
            <a:r>
              <a:rPr lang="fr-FR" dirty="0" err="1"/>
              <a:t>scanf</a:t>
            </a:r>
            <a:r>
              <a:rPr lang="fr-FR" dirty="0"/>
              <a:t>("%d",&amp;b);</a:t>
            </a:r>
          </a:p>
          <a:p>
            <a:r>
              <a:rPr lang="fr-FR" dirty="0"/>
              <a:t>s=a+b;</a:t>
            </a:r>
          </a:p>
          <a:p>
            <a:r>
              <a:rPr lang="fr-FR" dirty="0" err="1"/>
              <a:t>printf</a:t>
            </a:r>
            <a:r>
              <a:rPr lang="fr-FR" dirty="0"/>
              <a:t>("  la somme de %d  et %d est  %d ", </a:t>
            </a:r>
            <a:r>
              <a:rPr lang="fr-FR" dirty="0" err="1"/>
              <a:t>a,b,s</a:t>
            </a:r>
            <a:r>
              <a:rPr lang="fr-FR" dirty="0"/>
              <a:t>);</a:t>
            </a:r>
          </a:p>
          <a:p>
            <a:r>
              <a:rPr lang="fr-FR" dirty="0"/>
              <a:t>return 0;</a:t>
            </a:r>
          </a:p>
          <a:p>
            <a:r>
              <a:rPr lang="fr-FR" dirty="0"/>
              <a:t>}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259632" y="5589240"/>
            <a:ext cx="6901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Toutes les instructions de ce programme s’exécutent séquentiellement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3928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Traitement alternatif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187625" y="1772816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Définition: </a:t>
            </a:r>
            <a:r>
              <a:rPr lang="fr-FR" dirty="0"/>
              <a:t>Cette structure de contrôle permet d'exécuter une instruction ou une suite d'instructions seulement si une condition est vraie.</a:t>
            </a:r>
          </a:p>
          <a:p>
            <a:endParaRPr lang="fr-FR" b="1" dirty="0"/>
          </a:p>
        </p:txBody>
      </p:sp>
      <p:sp>
        <p:nvSpPr>
          <p:cNvPr id="6" name="Rectangle 5"/>
          <p:cNvSpPr/>
          <p:nvPr/>
        </p:nvSpPr>
        <p:spPr>
          <a:xfrm>
            <a:off x="2286000" y="253386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/>
              <a:t>le if,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/>
              <a:t>le if </a:t>
            </a:r>
            <a:r>
              <a:rPr lang="fr-FR" dirty="0" err="1"/>
              <a:t>else</a:t>
            </a:r>
            <a:r>
              <a:rPr lang="fr-FR" dirty="0"/>
              <a:t>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/>
              <a:t>le switch.</a:t>
            </a:r>
          </a:p>
        </p:txBody>
      </p:sp>
      <p:sp>
        <p:nvSpPr>
          <p:cNvPr id="7" name="Rectangle 6"/>
          <p:cNvSpPr/>
          <p:nvPr/>
        </p:nvSpPr>
        <p:spPr>
          <a:xfrm>
            <a:off x="1036138" y="4499828"/>
            <a:ext cx="2499723" cy="369332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dirty="0"/>
              <a:t>if (</a:t>
            </a:r>
            <a:r>
              <a:rPr lang="fr-FR" i="1" dirty="0"/>
              <a:t>condition</a:t>
            </a:r>
            <a:r>
              <a:rPr lang="fr-FR" dirty="0"/>
              <a:t>) instruction;</a:t>
            </a:r>
          </a:p>
        </p:txBody>
      </p:sp>
      <p:sp>
        <p:nvSpPr>
          <p:cNvPr id="8" name="Rectangle 7"/>
          <p:cNvSpPr/>
          <p:nvPr/>
        </p:nvSpPr>
        <p:spPr>
          <a:xfrm>
            <a:off x="2117441" y="5658028"/>
            <a:ext cx="3096344" cy="646331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if (</a:t>
            </a:r>
            <a:r>
              <a:rPr lang="en-US" i="1" dirty="0"/>
              <a:t>condition</a:t>
            </a:r>
            <a:r>
              <a:rPr lang="en-US" dirty="0"/>
              <a:t>) </a:t>
            </a:r>
            <a:r>
              <a:rPr lang="en-US" i="1" dirty="0"/>
              <a:t>instruction1</a:t>
            </a:r>
            <a:r>
              <a:rPr lang="en-US" dirty="0"/>
              <a:t>;</a:t>
            </a:r>
            <a:endParaRPr lang="fr-FR" dirty="0"/>
          </a:p>
          <a:p>
            <a:r>
              <a:rPr lang="en-US" dirty="0"/>
              <a:t>else </a:t>
            </a:r>
            <a:r>
              <a:rPr lang="en-US" i="1" dirty="0"/>
              <a:t>instruction2</a:t>
            </a:r>
            <a:r>
              <a:rPr lang="en-US" dirty="0"/>
              <a:t>;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4515815" y="3064892"/>
            <a:ext cx="3656586" cy="2308324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switch(</a:t>
            </a:r>
            <a:r>
              <a:rPr lang="en-US" dirty="0" err="1"/>
              <a:t>identificateur</a:t>
            </a:r>
            <a:r>
              <a:rPr lang="en-US" dirty="0"/>
              <a:t>)</a:t>
            </a:r>
            <a:endParaRPr lang="fr-FR" dirty="0"/>
          </a:p>
          <a:p>
            <a:r>
              <a:rPr lang="en-US" dirty="0"/>
              <a:t>{</a:t>
            </a:r>
            <a:endParaRPr lang="fr-FR" dirty="0"/>
          </a:p>
          <a:p>
            <a:r>
              <a:rPr lang="en-US" dirty="0"/>
              <a:t>case c1:instruction1;break;</a:t>
            </a:r>
            <a:endParaRPr lang="fr-FR" dirty="0"/>
          </a:p>
          <a:p>
            <a:r>
              <a:rPr lang="en-US" dirty="0"/>
              <a:t>case c2:instruction2;break;</a:t>
            </a:r>
            <a:endParaRPr lang="fr-FR" dirty="0"/>
          </a:p>
          <a:p>
            <a:r>
              <a:rPr lang="en-US" dirty="0"/>
              <a:t>case c3:instruction3;break;</a:t>
            </a:r>
            <a:endParaRPr lang="fr-FR" dirty="0"/>
          </a:p>
          <a:p>
            <a:r>
              <a:rPr lang="fr-FR" dirty="0"/>
              <a:t>...</a:t>
            </a:r>
          </a:p>
          <a:p>
            <a:r>
              <a:rPr lang="fr-FR" dirty="0"/>
              <a:t>default: </a:t>
            </a:r>
            <a:r>
              <a:rPr lang="fr-FR" dirty="0" err="1"/>
              <a:t>instruction;break</a:t>
            </a:r>
            <a:r>
              <a:rPr lang="fr-FR" dirty="0"/>
              <a:t>; </a:t>
            </a:r>
          </a:p>
          <a:p>
            <a:r>
              <a:rPr lang="fr-FR" dirty="0"/>
              <a:t>}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412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/>
              <a:t>Traitement alternatif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55576" y="170080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1)  i</a:t>
            </a:r>
            <a:r>
              <a:rPr lang="fr-FR" b="1" i="1" dirty="0"/>
              <a:t>f (condition) instruction</a:t>
            </a:r>
            <a:endParaRPr lang="fr-FR" b="1" dirty="0"/>
          </a:p>
        </p:txBody>
      </p:sp>
      <p:sp>
        <p:nvSpPr>
          <p:cNvPr id="7" name="Rectangle 6"/>
          <p:cNvSpPr/>
          <p:nvPr/>
        </p:nvSpPr>
        <p:spPr>
          <a:xfrm>
            <a:off x="899592" y="2413338"/>
            <a:ext cx="75608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On évalue la condition :</a:t>
            </a:r>
          </a:p>
          <a:p>
            <a:endParaRPr lang="fr-F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/>
              <a:t>si elle est vraie on exécute l’instruction et on passe à l’instruction suivante,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/>
              <a:t>si elle est fausse on passe directement à l’instruction suivante.</a:t>
            </a:r>
          </a:p>
          <a:p>
            <a:endParaRPr lang="fr-FR" dirty="0"/>
          </a:p>
          <a:p>
            <a:r>
              <a:rPr lang="fr-FR" dirty="0"/>
              <a:t>L’instruction peut être remplacée par une suite d ’instructions entre accolades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032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683568" y="1305342"/>
            <a:ext cx="72728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Les conditions</a:t>
            </a:r>
            <a:endParaRPr lang="fr-FR" dirty="0"/>
          </a:p>
          <a:p>
            <a:r>
              <a:rPr lang="fr-FR" dirty="0"/>
              <a:t>Les conditions habituellement utilisables :</a:t>
            </a:r>
          </a:p>
          <a:p>
            <a:pPr marL="727075" lvl="0" indent="-285750">
              <a:buFont typeface="Arial" panose="020B0604020202020204" pitchFamily="34" charset="0"/>
              <a:buChar char="•"/>
            </a:pPr>
            <a:r>
              <a:rPr lang="fr-FR" dirty="0"/>
              <a:t>if (a&gt;b)… strictement supérieur à</a:t>
            </a:r>
          </a:p>
          <a:p>
            <a:pPr marL="727075" lvl="0" indent="-285750">
              <a:buFont typeface="Arial" panose="020B0604020202020204" pitchFamily="34" charset="0"/>
              <a:buChar char="•"/>
            </a:pPr>
            <a:r>
              <a:rPr lang="fr-FR" dirty="0"/>
              <a:t>if (a&gt;=b)… supérieur ou égal à</a:t>
            </a:r>
          </a:p>
          <a:p>
            <a:pPr marL="727075" lvl="0" indent="-285750">
              <a:buFont typeface="Arial" panose="020B0604020202020204" pitchFamily="34" charset="0"/>
              <a:buChar char="•"/>
            </a:pPr>
            <a:r>
              <a:rPr lang="fr-FR" dirty="0"/>
              <a:t>if (a&lt;b)… strictement inférieur à</a:t>
            </a:r>
          </a:p>
          <a:p>
            <a:pPr marL="727075" lvl="0" indent="-285750">
              <a:buFont typeface="Arial" panose="020B0604020202020204" pitchFamily="34" charset="0"/>
              <a:buChar char="•"/>
            </a:pPr>
            <a:r>
              <a:rPr lang="fr-FR" dirty="0"/>
              <a:t>if (a&lt;=b)… inférieur ou égal à</a:t>
            </a:r>
          </a:p>
          <a:p>
            <a:pPr marL="727075" lvl="0" indent="-285750">
              <a:buFont typeface="Arial" panose="020B0604020202020204" pitchFamily="34" charset="0"/>
              <a:buChar char="•"/>
            </a:pPr>
            <a:r>
              <a:rPr lang="fr-FR" dirty="0"/>
              <a:t>if (a==b)… test d'égalité</a:t>
            </a:r>
          </a:p>
          <a:p>
            <a:pPr marL="727075" lvl="0" indent="-285750">
              <a:buFont typeface="Arial" panose="020B0604020202020204" pitchFamily="34" charset="0"/>
              <a:buChar char="•"/>
            </a:pPr>
            <a:r>
              <a:rPr lang="fr-FR" dirty="0"/>
              <a:t>if (a!=b)… différent de</a:t>
            </a:r>
          </a:p>
          <a:p>
            <a:endParaRPr lang="fr-FR" b="1" dirty="0"/>
          </a:p>
          <a:p>
            <a:r>
              <a:rPr lang="fr-FR" b="1" dirty="0"/>
              <a:t>Une erreur classique</a:t>
            </a:r>
            <a:endParaRPr lang="fr-FR" dirty="0"/>
          </a:p>
          <a:p>
            <a:pPr indent="358775"/>
            <a:r>
              <a:rPr lang="fr-FR" dirty="0"/>
              <a:t>Pour effectuer un test d'égalité, il faut utiliser 2 fois le symbole =.</a:t>
            </a:r>
          </a:p>
          <a:p>
            <a:r>
              <a:rPr lang="fr-FR" dirty="0"/>
              <a:t>Par exemple :</a:t>
            </a:r>
          </a:p>
          <a:p>
            <a:pPr algn="ctr"/>
            <a:r>
              <a:rPr lang="fr-FR" dirty="0"/>
              <a:t>if(a==b)…</a:t>
            </a:r>
          </a:p>
          <a:p>
            <a:r>
              <a:rPr lang="fr-FR" dirty="0"/>
              <a:t>Une erreur classique consiste à écrire :</a:t>
            </a:r>
          </a:p>
          <a:p>
            <a:pPr algn="ctr"/>
            <a:r>
              <a:rPr lang="fr-FR" dirty="0"/>
              <a:t>if(a=b)…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/>
              <a:t>Traitement alternatif 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1060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A3A-11BD-4FFE-8F60-29270CA760D0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dirty="0"/>
              <a:t>Traitement alternatif </a:t>
            </a:r>
          </a:p>
        </p:txBody>
      </p:sp>
      <p:sp>
        <p:nvSpPr>
          <p:cNvPr id="6" name="Rectangle 5"/>
          <p:cNvSpPr/>
          <p:nvPr/>
        </p:nvSpPr>
        <p:spPr>
          <a:xfrm>
            <a:off x="899592" y="2028904"/>
            <a:ext cx="4824536" cy="3139321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#include &lt;stdio.h&gt;</a:t>
            </a:r>
            <a:endParaRPr lang="fr-FR" dirty="0"/>
          </a:p>
          <a:p>
            <a:r>
              <a:rPr lang="en-US" dirty="0"/>
              <a:t> </a:t>
            </a:r>
            <a:endParaRPr lang="fr-FR" dirty="0"/>
          </a:p>
          <a:p>
            <a:r>
              <a:rPr lang="fr-FR" dirty="0"/>
              <a:t>int main()</a:t>
            </a:r>
          </a:p>
          <a:p>
            <a:r>
              <a:rPr lang="fr-FR" dirty="0"/>
              <a:t>{</a:t>
            </a:r>
          </a:p>
          <a:p>
            <a:r>
              <a:rPr lang="fr-FR" dirty="0"/>
              <a:t>  </a:t>
            </a:r>
            <a:r>
              <a:rPr lang="fr-FR" dirty="0" err="1"/>
              <a:t>int</a:t>
            </a:r>
            <a:r>
              <a:rPr lang="fr-FR" dirty="0"/>
              <a:t> a;</a:t>
            </a:r>
          </a:p>
          <a:p>
            <a:r>
              <a:rPr lang="fr-FR" dirty="0"/>
              <a:t> </a:t>
            </a:r>
            <a:r>
              <a:rPr lang="fr-FR" dirty="0" err="1"/>
              <a:t>printf</a:t>
            </a:r>
            <a:r>
              <a:rPr lang="fr-FR" dirty="0"/>
              <a:t>(" Tapez une valeur : ");</a:t>
            </a:r>
          </a:p>
          <a:p>
            <a:r>
              <a:rPr lang="fr-FR" dirty="0"/>
              <a:t>  </a:t>
            </a:r>
            <a:r>
              <a:rPr lang="fr-FR" dirty="0" err="1"/>
              <a:t>scanf</a:t>
            </a:r>
            <a:r>
              <a:rPr lang="fr-FR" dirty="0"/>
              <a:t>("%d", &amp;a);</a:t>
            </a:r>
          </a:p>
          <a:p>
            <a:r>
              <a:rPr lang="fr-FR" dirty="0"/>
              <a:t>  if (a &gt; 10) </a:t>
            </a:r>
            <a:r>
              <a:rPr lang="fr-FR" dirty="0" err="1"/>
              <a:t>printf</a:t>
            </a:r>
            <a:r>
              <a:rPr lang="fr-FR" dirty="0"/>
              <a:t>( "Gagné !" );</a:t>
            </a:r>
          </a:p>
          <a:p>
            <a:r>
              <a:rPr lang="fr-FR" dirty="0"/>
              <a:t>  </a:t>
            </a:r>
            <a:r>
              <a:rPr lang="fr-FR" dirty="0" err="1"/>
              <a:t>printf</a:t>
            </a:r>
            <a:r>
              <a:rPr lang="fr-FR" dirty="0"/>
              <a:t>( "Le programme est fini");</a:t>
            </a:r>
          </a:p>
          <a:p>
            <a:r>
              <a:rPr lang="fr-FR" dirty="0"/>
              <a:t>return 0;</a:t>
            </a:r>
          </a:p>
          <a:p>
            <a:r>
              <a:rPr lang="fr-FR" dirty="0"/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618185" y="1484784"/>
            <a:ext cx="27137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err="1"/>
              <a:t>Exemple</a:t>
            </a:r>
            <a:r>
              <a:rPr lang="en-US" b="1" i="1" dirty="0"/>
              <a:t> 1</a:t>
            </a:r>
            <a:r>
              <a:rPr lang="en-US" b="1" dirty="0"/>
              <a:t> : </a:t>
            </a:r>
            <a:r>
              <a:rPr lang="en-US" dirty="0" err="1"/>
              <a:t>utilisation</a:t>
            </a:r>
            <a:r>
              <a:rPr lang="en-US" dirty="0"/>
              <a:t> du </a:t>
            </a:r>
            <a:r>
              <a:rPr lang="en-US" b="1" dirty="0"/>
              <a:t>if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cours initiation  C++                                         Mme BENALLEL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39829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16235</TotalTime>
  <Words>3852</Words>
  <Application>Microsoft Office PowerPoint</Application>
  <PresentationFormat>Affichage à l'écran (4:3)</PresentationFormat>
  <Paragraphs>575</Paragraphs>
  <Slides>35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35</vt:i4>
      </vt:variant>
    </vt:vector>
  </HeadingPairs>
  <TitlesOfParts>
    <vt:vector size="39" baseType="lpstr">
      <vt:lpstr>Arial</vt:lpstr>
      <vt:lpstr>Calibri</vt:lpstr>
      <vt:lpstr>Wingdings</vt:lpstr>
      <vt:lpstr>Thème Office</vt:lpstr>
      <vt:lpstr>Structures de contrôle</vt:lpstr>
      <vt:lpstr>Introduction </vt:lpstr>
      <vt:lpstr>Traitement séquentiel</vt:lpstr>
      <vt:lpstr>Traitement séquentiel</vt:lpstr>
      <vt:lpstr>Traitement séquentiel</vt:lpstr>
      <vt:lpstr>Traitement alternatif </vt:lpstr>
      <vt:lpstr>Traitement alternatif </vt:lpstr>
      <vt:lpstr>Traitement alternatif </vt:lpstr>
      <vt:lpstr>Traitement alternatif </vt:lpstr>
      <vt:lpstr>Traitement alternatif </vt:lpstr>
      <vt:lpstr>Traitement alternatif </vt:lpstr>
      <vt:lpstr>Traitement alternatif </vt:lpstr>
      <vt:lpstr>Traitement alternatif </vt:lpstr>
      <vt:lpstr>Traitement alternatif </vt:lpstr>
      <vt:lpstr>Traitement alternatif </vt:lpstr>
      <vt:lpstr>Traitement alternatif </vt:lpstr>
      <vt:lpstr>Traitement alternatif </vt:lpstr>
      <vt:lpstr>Traitement alternatif </vt:lpstr>
      <vt:lpstr>Traitement alternatif </vt:lpstr>
      <vt:lpstr>Traitement alternatif </vt:lpstr>
      <vt:lpstr>Traitement alternatif </vt:lpstr>
      <vt:lpstr>Traitement alternatif </vt:lpstr>
      <vt:lpstr>Traitement répétitif</vt:lpstr>
      <vt:lpstr>Traitement répétitif</vt:lpstr>
      <vt:lpstr>Traitement répétitif</vt:lpstr>
      <vt:lpstr>Présentation PowerPoint</vt:lpstr>
      <vt:lpstr>Présentation PowerPoint</vt:lpstr>
      <vt:lpstr>Traitement répétitif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benallel</dc:creator>
  <cp:lastModifiedBy>Mounira Benkhaled  Benallel</cp:lastModifiedBy>
  <cp:revision>68</cp:revision>
  <dcterms:created xsi:type="dcterms:W3CDTF">2014-03-22T09:03:14Z</dcterms:created>
  <dcterms:modified xsi:type="dcterms:W3CDTF">2023-10-31T09:38:09Z</dcterms:modified>
</cp:coreProperties>
</file>