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rompt Medium"/>
      <p:regular r:id="rId27"/>
    </p:embeddedFont>
    <p:embeddedFont>
      <p:font typeface="Prompt Medium"/>
      <p:regular r:id="rId28"/>
    </p:embeddedFont>
    <p:embeddedFont>
      <p:font typeface="Prompt Medium"/>
      <p:regular r:id="rId29"/>
    </p:embeddedFont>
    <p:embeddedFont>
      <p:font typeface="Prompt Medium"/>
      <p:regular r:id="rId30"/>
    </p:embeddedFont>
    <p:embeddedFont>
      <p:font typeface="Mukta Light"/>
      <p:regular r:id="rId31"/>
    </p:embeddedFont>
    <p:embeddedFont>
      <p:font typeface="Mukta Light"/>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4.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slideLayout" Target="../slideLayouts/slideLayout15.xml"/><Relationship Id="rId10"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7.xml"/><Relationship Id="rId6"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21.xml"/><Relationship Id="rId6"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8520" y="830342"/>
            <a:ext cx="7599759" cy="1225629"/>
          </a:xfrm>
          <a:prstGeom prst="rect">
            <a:avLst/>
          </a:prstGeom>
          <a:noFill/>
          <a:ln/>
        </p:spPr>
        <p:txBody>
          <a:bodyPr wrap="square" lIns="0" tIns="0" rIns="0" bIns="0" rtlCol="0" anchor="t"/>
          <a:lstStyle/>
          <a:p>
            <a:pPr algn="l" indent="0" marL="0">
              <a:lnSpc>
                <a:spcPts val="4800"/>
              </a:lnSpc>
              <a:buNone/>
            </a:pPr>
            <a:r>
              <a:rPr lang="en-US" sz="3850" dirty="0">
                <a:solidFill>
                  <a:srgbClr val="C6BFEE"/>
                </a:solidFill>
                <a:latin typeface="Prompt Medium" pitchFamily="34" charset="0"/>
                <a:ea typeface="Prompt Medium" pitchFamily="34" charset="-122"/>
                <a:cs typeface="Prompt Medium" pitchFamily="34" charset="-120"/>
              </a:rPr>
              <a:t>Analysing the Organisational Environment</a:t>
            </a:r>
            <a:endParaRPr lang="en-US" sz="3850" dirty="0"/>
          </a:p>
        </p:txBody>
      </p:sp>
      <p:sp>
        <p:nvSpPr>
          <p:cNvPr id="4" name="Text 1"/>
          <p:cNvSpPr/>
          <p:nvPr/>
        </p:nvSpPr>
        <p:spPr>
          <a:xfrm>
            <a:off x="6258520" y="2386846"/>
            <a:ext cx="7599759" cy="1411605"/>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Understanding the complex factors that shape an organisation's environment is crucial for developing effective strategy. By systematically analysing both internal and external forces, leaders can make informed decisions that create competitive advantage and mitigate risks.</a:t>
            </a:r>
            <a:endParaRPr lang="en-US" sz="1700" dirty="0"/>
          </a:p>
        </p:txBody>
      </p:sp>
      <p:sp>
        <p:nvSpPr>
          <p:cNvPr id="5" name="Text 2"/>
          <p:cNvSpPr/>
          <p:nvPr/>
        </p:nvSpPr>
        <p:spPr>
          <a:xfrm>
            <a:off x="6258520" y="4046577"/>
            <a:ext cx="7599759" cy="1411605"/>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This presentation explores three powerful frameworks that provide complementary perspectives: PESTEL analysis examines macro-environmental factors, Porter's Six Forces evaluates industry dynamics, and SWOT analysis integrates internal capabilities with external opportunities and threats.</a:t>
            </a:r>
            <a:endParaRPr lang="en-US" sz="1700" dirty="0"/>
          </a:p>
        </p:txBody>
      </p:sp>
      <p:sp>
        <p:nvSpPr>
          <p:cNvPr id="6" name="Text 3"/>
          <p:cNvSpPr/>
          <p:nvPr/>
        </p:nvSpPr>
        <p:spPr>
          <a:xfrm>
            <a:off x="6258520" y="5706308"/>
            <a:ext cx="7599759" cy="1058704"/>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Together, these tools enable organisations to navigate uncertainty with confidence and position themselves for sustainable success in an ever-changing business landscape.</a:t>
            </a:r>
            <a:endParaRPr lang="en-US" sz="1700" dirty="0"/>
          </a:p>
        </p:txBody>
      </p:sp>
      <p:sp>
        <p:nvSpPr>
          <p:cNvPr id="7" name="Shape 4"/>
          <p:cNvSpPr/>
          <p:nvPr/>
        </p:nvSpPr>
        <p:spPr>
          <a:xfrm>
            <a:off x="6258520" y="7029688"/>
            <a:ext cx="352901" cy="352901"/>
          </a:xfrm>
          <a:prstGeom prst="roundRect">
            <a:avLst>
              <a:gd name="adj" fmla="val 25908358"/>
            </a:avLst>
          </a:prstGeom>
          <a:noFill/>
          <a:ln w="7620">
            <a:solidFill>
              <a:srgbClr val="4D4D51"/>
            </a:solidFill>
            <a:prstDash val="solid"/>
          </a:ln>
        </p:spPr>
      </p:sp>
      <p:pic>
        <p:nvPicPr>
          <p:cNvPr id="8" name="Image 1" descr="preencoded.png">    </p:cNvPr>
          <p:cNvPicPr>
            <a:picLocks noChangeAspect="1"/>
          </p:cNvPicPr>
          <p:nvPr/>
        </p:nvPicPr>
        <p:blipFill>
          <a:blip r:embed="rId2"/>
          <a:stretch>
            <a:fillRect/>
          </a:stretch>
        </p:blipFill>
        <p:spPr>
          <a:xfrm>
            <a:off x="6266140" y="7037308"/>
            <a:ext cx="337661" cy="337661"/>
          </a:xfrm>
          <a:prstGeom prst="rect">
            <a:avLst/>
          </a:prstGeom>
        </p:spPr>
      </p:pic>
      <p:sp>
        <p:nvSpPr>
          <p:cNvPr id="9" name="Text 5"/>
          <p:cNvSpPr/>
          <p:nvPr/>
        </p:nvSpPr>
        <p:spPr>
          <a:xfrm>
            <a:off x="6721673" y="7013138"/>
            <a:ext cx="1727121" cy="386001"/>
          </a:xfrm>
          <a:prstGeom prst="rect">
            <a:avLst/>
          </a:prstGeom>
          <a:noFill/>
          <a:ln/>
        </p:spPr>
        <p:txBody>
          <a:bodyPr wrap="none" lIns="0" tIns="0" rIns="0" bIns="0" rtlCol="0" anchor="t"/>
          <a:lstStyle/>
          <a:p>
            <a:pPr algn="l" indent="0" marL="0">
              <a:lnSpc>
                <a:spcPts val="3000"/>
              </a:lnSpc>
              <a:buNone/>
            </a:pPr>
            <a:r>
              <a:rPr lang="en-US" sz="2150" b="1" dirty="0">
                <a:solidFill>
                  <a:srgbClr val="DAD8E9"/>
                </a:solidFill>
                <a:latin typeface="Mukta Bold" pitchFamily="34" charset="0"/>
                <a:ea typeface="Mukta Bold" pitchFamily="34" charset="-122"/>
                <a:cs typeface="Mukta Bold" pitchFamily="34" charset="-120"/>
              </a:rPr>
              <a:t>by Djazia CHIB</a:t>
            </a:r>
            <a:endParaRPr lang="en-US" sz="21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0931" y="976432"/>
            <a:ext cx="5580459" cy="619839"/>
          </a:xfrm>
          <a:prstGeom prst="rect">
            <a:avLst/>
          </a:prstGeom>
          <a:noFill/>
          <a:ln/>
        </p:spPr>
        <p:txBody>
          <a:bodyPr wrap="none" lIns="0" tIns="0" rIns="0" bIns="0" rtlCol="0" anchor="t"/>
          <a:lstStyle/>
          <a:p>
            <a:pPr algn="l" indent="0" marL="0">
              <a:lnSpc>
                <a:spcPts val="4850"/>
              </a:lnSpc>
              <a:buNone/>
            </a:pPr>
            <a:r>
              <a:rPr lang="en-US" sz="3900" dirty="0">
                <a:solidFill>
                  <a:srgbClr val="C6BFEE"/>
                </a:solidFill>
                <a:latin typeface="Prompt Medium" pitchFamily="34" charset="0"/>
                <a:ea typeface="Prompt Medium" pitchFamily="34" charset="-122"/>
                <a:cs typeface="Prompt Medium" pitchFamily="34" charset="-120"/>
              </a:rPr>
              <a:t>Threat of New Entrants</a:t>
            </a:r>
            <a:endParaRPr lang="en-US" sz="3900" dirty="0"/>
          </a:p>
        </p:txBody>
      </p:sp>
      <p:sp>
        <p:nvSpPr>
          <p:cNvPr id="3" name="Shape 1"/>
          <p:cNvSpPr/>
          <p:nvPr/>
        </p:nvSpPr>
        <p:spPr>
          <a:xfrm>
            <a:off x="780931" y="2042517"/>
            <a:ext cx="4207431" cy="2923818"/>
          </a:xfrm>
          <a:prstGeom prst="roundRect">
            <a:avLst>
              <a:gd name="adj" fmla="val 3205"/>
            </a:avLst>
          </a:prstGeom>
          <a:solidFill>
            <a:srgbClr val="542C49"/>
          </a:solidFill>
          <a:ln w="7620">
            <a:solidFill>
              <a:srgbClr val="6D4562"/>
            </a:solidFill>
            <a:prstDash val="solid"/>
          </a:ln>
        </p:spPr>
      </p:sp>
      <p:sp>
        <p:nvSpPr>
          <p:cNvPr id="4" name="Text 2"/>
          <p:cNvSpPr/>
          <p:nvPr/>
        </p:nvSpPr>
        <p:spPr>
          <a:xfrm>
            <a:off x="1011674" y="2273260"/>
            <a:ext cx="2479119" cy="309801"/>
          </a:xfrm>
          <a:prstGeom prst="rect">
            <a:avLst/>
          </a:prstGeom>
          <a:noFill/>
          <a:ln/>
        </p:spPr>
        <p:txBody>
          <a:bodyPr wrap="none" lIns="0" tIns="0" rIns="0" bIns="0" rtlCol="0" anchor="t"/>
          <a:lstStyle/>
          <a:p>
            <a:pPr algn="l" indent="0" marL="0">
              <a:lnSpc>
                <a:spcPts val="2400"/>
              </a:lnSpc>
              <a:buNone/>
            </a:pPr>
            <a:r>
              <a:rPr lang="en-US" sz="1950" dirty="0">
                <a:solidFill>
                  <a:srgbClr val="DAD8E9"/>
                </a:solidFill>
                <a:latin typeface="Prompt Medium" pitchFamily="34" charset="0"/>
                <a:ea typeface="Prompt Medium" pitchFamily="34" charset="-122"/>
                <a:cs typeface="Prompt Medium" pitchFamily="34" charset="-120"/>
              </a:rPr>
              <a:t>Barriers to Entry</a:t>
            </a:r>
            <a:endParaRPr lang="en-US" sz="1950" dirty="0"/>
          </a:p>
        </p:txBody>
      </p:sp>
      <p:sp>
        <p:nvSpPr>
          <p:cNvPr id="5" name="Text 3"/>
          <p:cNvSpPr/>
          <p:nvPr/>
        </p:nvSpPr>
        <p:spPr>
          <a:xfrm>
            <a:off x="1011674" y="2716887"/>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Economies of scale requirements</a:t>
            </a:r>
            <a:endParaRPr lang="en-US" sz="1750" dirty="0"/>
          </a:p>
        </p:txBody>
      </p:sp>
      <p:sp>
        <p:nvSpPr>
          <p:cNvPr id="6" name="Text 4"/>
          <p:cNvSpPr/>
          <p:nvPr/>
        </p:nvSpPr>
        <p:spPr>
          <a:xfrm>
            <a:off x="1011674" y="3151823"/>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High initial capital investment</a:t>
            </a:r>
            <a:endParaRPr lang="en-US" sz="1750" dirty="0"/>
          </a:p>
        </p:txBody>
      </p:sp>
      <p:sp>
        <p:nvSpPr>
          <p:cNvPr id="7" name="Text 5"/>
          <p:cNvSpPr/>
          <p:nvPr/>
        </p:nvSpPr>
        <p:spPr>
          <a:xfrm>
            <a:off x="1011674" y="3586758"/>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Proprietary technology or processes</a:t>
            </a:r>
            <a:endParaRPr lang="en-US" sz="1750" dirty="0"/>
          </a:p>
        </p:txBody>
      </p:sp>
      <p:sp>
        <p:nvSpPr>
          <p:cNvPr id="8" name="Text 6"/>
          <p:cNvSpPr/>
          <p:nvPr/>
        </p:nvSpPr>
        <p:spPr>
          <a:xfrm>
            <a:off x="1011674" y="4021693"/>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Established distribution networks</a:t>
            </a:r>
            <a:endParaRPr lang="en-US" sz="1750" dirty="0"/>
          </a:p>
        </p:txBody>
      </p:sp>
      <p:sp>
        <p:nvSpPr>
          <p:cNvPr id="9" name="Shape 7"/>
          <p:cNvSpPr/>
          <p:nvPr/>
        </p:nvSpPr>
        <p:spPr>
          <a:xfrm>
            <a:off x="5211485" y="2042517"/>
            <a:ext cx="4207431" cy="2923818"/>
          </a:xfrm>
          <a:prstGeom prst="roundRect">
            <a:avLst>
              <a:gd name="adj" fmla="val 3205"/>
            </a:avLst>
          </a:prstGeom>
          <a:solidFill>
            <a:srgbClr val="542C49"/>
          </a:solidFill>
          <a:ln w="7620">
            <a:solidFill>
              <a:srgbClr val="6D4562"/>
            </a:solidFill>
            <a:prstDash val="solid"/>
          </a:ln>
        </p:spPr>
      </p:sp>
      <p:sp>
        <p:nvSpPr>
          <p:cNvPr id="10" name="Text 8"/>
          <p:cNvSpPr/>
          <p:nvPr/>
        </p:nvSpPr>
        <p:spPr>
          <a:xfrm>
            <a:off x="5442228" y="2273260"/>
            <a:ext cx="2479119" cy="309801"/>
          </a:xfrm>
          <a:prstGeom prst="rect">
            <a:avLst/>
          </a:prstGeom>
          <a:noFill/>
          <a:ln/>
        </p:spPr>
        <p:txBody>
          <a:bodyPr wrap="none" lIns="0" tIns="0" rIns="0" bIns="0" rtlCol="0" anchor="t"/>
          <a:lstStyle/>
          <a:p>
            <a:pPr algn="l" indent="0" marL="0">
              <a:lnSpc>
                <a:spcPts val="2400"/>
              </a:lnSpc>
              <a:buNone/>
            </a:pPr>
            <a:r>
              <a:rPr lang="en-US" sz="1950" dirty="0">
                <a:solidFill>
                  <a:srgbClr val="DAD8E9"/>
                </a:solidFill>
                <a:latin typeface="Prompt Medium" pitchFamily="34" charset="0"/>
                <a:ea typeface="Prompt Medium" pitchFamily="34" charset="-122"/>
                <a:cs typeface="Prompt Medium" pitchFamily="34" charset="-120"/>
              </a:rPr>
              <a:t>Market Dynamics</a:t>
            </a:r>
            <a:endParaRPr lang="en-US" sz="1950" dirty="0"/>
          </a:p>
        </p:txBody>
      </p:sp>
      <p:sp>
        <p:nvSpPr>
          <p:cNvPr id="11" name="Text 9"/>
          <p:cNvSpPr/>
          <p:nvPr/>
        </p:nvSpPr>
        <p:spPr>
          <a:xfrm>
            <a:off x="5442228" y="2716887"/>
            <a:ext cx="3745944" cy="713899"/>
          </a:xfrm>
          <a:prstGeom prst="rect">
            <a:avLst/>
          </a:prstGeom>
          <a:noFill/>
          <a:ln/>
        </p:spPr>
        <p:txBody>
          <a:bodyPr wrap="squar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Expected retaliation from incumbents</a:t>
            </a:r>
            <a:endParaRPr lang="en-US" sz="1750" dirty="0"/>
          </a:p>
        </p:txBody>
      </p:sp>
      <p:sp>
        <p:nvSpPr>
          <p:cNvPr id="12" name="Text 10"/>
          <p:cNvSpPr/>
          <p:nvPr/>
        </p:nvSpPr>
        <p:spPr>
          <a:xfrm>
            <a:off x="5442228" y="3508772"/>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Growth rate and profit margins</a:t>
            </a:r>
            <a:endParaRPr lang="en-US" sz="1750" dirty="0"/>
          </a:p>
        </p:txBody>
      </p:sp>
      <p:sp>
        <p:nvSpPr>
          <p:cNvPr id="13" name="Text 11"/>
          <p:cNvSpPr/>
          <p:nvPr/>
        </p:nvSpPr>
        <p:spPr>
          <a:xfrm>
            <a:off x="5442228" y="3943707"/>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Customer switching costs</a:t>
            </a:r>
            <a:endParaRPr lang="en-US" sz="1750" dirty="0"/>
          </a:p>
        </p:txBody>
      </p:sp>
      <p:sp>
        <p:nvSpPr>
          <p:cNvPr id="14" name="Text 12"/>
          <p:cNvSpPr/>
          <p:nvPr/>
        </p:nvSpPr>
        <p:spPr>
          <a:xfrm>
            <a:off x="5442228" y="4378643"/>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Access to suppliers and channels</a:t>
            </a:r>
            <a:endParaRPr lang="en-US" sz="1750" dirty="0"/>
          </a:p>
        </p:txBody>
      </p:sp>
      <p:sp>
        <p:nvSpPr>
          <p:cNvPr id="15" name="Shape 13"/>
          <p:cNvSpPr/>
          <p:nvPr/>
        </p:nvSpPr>
        <p:spPr>
          <a:xfrm>
            <a:off x="9642038" y="2042517"/>
            <a:ext cx="4207431" cy="2923818"/>
          </a:xfrm>
          <a:prstGeom prst="roundRect">
            <a:avLst>
              <a:gd name="adj" fmla="val 3205"/>
            </a:avLst>
          </a:prstGeom>
          <a:solidFill>
            <a:srgbClr val="542C49"/>
          </a:solidFill>
          <a:ln w="7620">
            <a:solidFill>
              <a:srgbClr val="6D4562"/>
            </a:solidFill>
            <a:prstDash val="solid"/>
          </a:ln>
        </p:spPr>
      </p:sp>
      <p:sp>
        <p:nvSpPr>
          <p:cNvPr id="16" name="Text 14"/>
          <p:cNvSpPr/>
          <p:nvPr/>
        </p:nvSpPr>
        <p:spPr>
          <a:xfrm>
            <a:off x="9872782" y="2273260"/>
            <a:ext cx="2914055" cy="309801"/>
          </a:xfrm>
          <a:prstGeom prst="rect">
            <a:avLst/>
          </a:prstGeom>
          <a:noFill/>
          <a:ln/>
        </p:spPr>
        <p:txBody>
          <a:bodyPr wrap="none" lIns="0" tIns="0" rIns="0" bIns="0" rtlCol="0" anchor="t"/>
          <a:lstStyle/>
          <a:p>
            <a:pPr algn="l" indent="0" marL="0">
              <a:lnSpc>
                <a:spcPts val="2400"/>
              </a:lnSpc>
              <a:buNone/>
            </a:pPr>
            <a:r>
              <a:rPr lang="en-US" sz="1950" dirty="0">
                <a:solidFill>
                  <a:srgbClr val="DAD8E9"/>
                </a:solidFill>
                <a:latin typeface="Prompt Medium" pitchFamily="34" charset="0"/>
                <a:ea typeface="Prompt Medium" pitchFamily="34" charset="-122"/>
                <a:cs typeface="Prompt Medium" pitchFamily="34" charset="-120"/>
              </a:rPr>
              <a:t>Regulatory Environment</a:t>
            </a:r>
            <a:endParaRPr lang="en-US" sz="1950" dirty="0"/>
          </a:p>
        </p:txBody>
      </p:sp>
      <p:sp>
        <p:nvSpPr>
          <p:cNvPr id="17" name="Text 15"/>
          <p:cNvSpPr/>
          <p:nvPr/>
        </p:nvSpPr>
        <p:spPr>
          <a:xfrm>
            <a:off x="9872782" y="2716887"/>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Licensing requirements</a:t>
            </a:r>
            <a:endParaRPr lang="en-US" sz="1750" dirty="0"/>
          </a:p>
        </p:txBody>
      </p:sp>
      <p:sp>
        <p:nvSpPr>
          <p:cNvPr id="18" name="Text 16"/>
          <p:cNvSpPr/>
          <p:nvPr/>
        </p:nvSpPr>
        <p:spPr>
          <a:xfrm>
            <a:off x="9872782" y="3151823"/>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Patents and intellectual property</a:t>
            </a:r>
            <a:endParaRPr lang="en-US" sz="1750" dirty="0"/>
          </a:p>
        </p:txBody>
      </p:sp>
      <p:sp>
        <p:nvSpPr>
          <p:cNvPr id="19" name="Text 17"/>
          <p:cNvSpPr/>
          <p:nvPr/>
        </p:nvSpPr>
        <p:spPr>
          <a:xfrm>
            <a:off x="9872782" y="3586758"/>
            <a:ext cx="3745944" cy="356949"/>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Industry-specific regulations</a:t>
            </a:r>
            <a:endParaRPr lang="en-US" sz="1750" dirty="0"/>
          </a:p>
        </p:txBody>
      </p:sp>
      <p:sp>
        <p:nvSpPr>
          <p:cNvPr id="20" name="Text 18"/>
          <p:cNvSpPr/>
          <p:nvPr/>
        </p:nvSpPr>
        <p:spPr>
          <a:xfrm>
            <a:off x="9872782" y="4021693"/>
            <a:ext cx="3745944" cy="713899"/>
          </a:xfrm>
          <a:prstGeom prst="rect">
            <a:avLst/>
          </a:prstGeom>
          <a:noFill/>
          <a:ln/>
        </p:spPr>
        <p:txBody>
          <a:bodyPr wrap="square" lIns="0" tIns="0" rIns="0" bIns="0" rtlCol="0" anchor="t"/>
          <a:lstStyle/>
          <a:p>
            <a:pPr algn="l" marL="342900" indent="-342900">
              <a:lnSpc>
                <a:spcPts val="2800"/>
              </a:lnSpc>
              <a:buSzPct val="100000"/>
              <a:buChar char="•"/>
            </a:pPr>
            <a:r>
              <a:rPr lang="en-US" sz="1750" dirty="0">
                <a:solidFill>
                  <a:srgbClr val="DAD8E9"/>
                </a:solidFill>
                <a:latin typeface="Mukta Light" pitchFamily="34" charset="0"/>
                <a:ea typeface="Mukta Light" pitchFamily="34" charset="-122"/>
                <a:cs typeface="Mukta Light" pitchFamily="34" charset="-120"/>
              </a:rPr>
              <a:t>Government policy toward new entrants</a:t>
            </a:r>
            <a:endParaRPr lang="en-US" sz="1750" dirty="0"/>
          </a:p>
        </p:txBody>
      </p:sp>
      <p:sp>
        <p:nvSpPr>
          <p:cNvPr id="21" name="Text 19"/>
          <p:cNvSpPr/>
          <p:nvPr/>
        </p:nvSpPr>
        <p:spPr>
          <a:xfrm>
            <a:off x="780931" y="5217319"/>
            <a:ext cx="13068538" cy="713899"/>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The threat of new entrants assesses how easily new competitors can enter an industry and challenge established players. High entry barriers protect incumbent profitability, whilst low barriers typically intensify competition and compress margins.</a:t>
            </a:r>
            <a:endParaRPr lang="en-US" sz="1750" dirty="0"/>
          </a:p>
        </p:txBody>
      </p:sp>
      <p:sp>
        <p:nvSpPr>
          <p:cNvPr id="22" name="Text 20"/>
          <p:cNvSpPr/>
          <p:nvPr/>
        </p:nvSpPr>
        <p:spPr>
          <a:xfrm>
            <a:off x="780931" y="6182201"/>
            <a:ext cx="13068538" cy="1070848"/>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Brand loyalty represents a significant entry deterrent in consumer markets, requiring substantial marketing investment from newcomers. Similarly, industries with significant learning curve advantages favour experienced operators, as evidenced in complex manufacturing sectors where production efficiency improves with cumulative volume.</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0195"/>
          </a:xfrm>
          <a:prstGeom prst="rect">
            <a:avLst/>
          </a:prstGeom>
        </p:spPr>
      </p:pic>
      <p:sp>
        <p:nvSpPr>
          <p:cNvPr id="3" name="Text 0"/>
          <p:cNvSpPr/>
          <p:nvPr/>
        </p:nvSpPr>
        <p:spPr>
          <a:xfrm>
            <a:off x="6096238" y="479227"/>
            <a:ext cx="5714643" cy="484108"/>
          </a:xfrm>
          <a:prstGeom prst="rect">
            <a:avLst/>
          </a:prstGeom>
          <a:noFill/>
          <a:ln/>
        </p:spPr>
        <p:txBody>
          <a:bodyPr wrap="none" lIns="0" tIns="0" rIns="0" bIns="0" rtlCol="0" anchor="t"/>
          <a:lstStyle/>
          <a:p>
            <a:pPr algn="l" indent="0" marL="0">
              <a:lnSpc>
                <a:spcPts val="3800"/>
              </a:lnSpc>
              <a:buNone/>
            </a:pPr>
            <a:r>
              <a:rPr lang="en-US" sz="3000" dirty="0">
                <a:solidFill>
                  <a:srgbClr val="C6BFEE"/>
                </a:solidFill>
                <a:latin typeface="Prompt Medium" pitchFamily="34" charset="0"/>
                <a:ea typeface="Prompt Medium" pitchFamily="34" charset="-122"/>
                <a:cs typeface="Prompt Medium" pitchFamily="34" charset="-120"/>
              </a:rPr>
              <a:t>Bargaining Power of Suppliers</a:t>
            </a:r>
            <a:endParaRPr lang="en-US" sz="3000" dirty="0"/>
          </a:p>
        </p:txBody>
      </p:sp>
      <p:pic>
        <p:nvPicPr>
          <p:cNvPr id="4" name="Image 1" descr="preencoded.png">    </p:cNvPr>
          <p:cNvPicPr>
            <a:picLocks noChangeAspect="1"/>
          </p:cNvPicPr>
          <p:nvPr/>
        </p:nvPicPr>
        <p:blipFill>
          <a:blip r:embed="rId2"/>
          <a:stretch>
            <a:fillRect/>
          </a:stretch>
        </p:blipFill>
        <p:spPr>
          <a:xfrm>
            <a:off x="6096238" y="1224677"/>
            <a:ext cx="871299" cy="1045607"/>
          </a:xfrm>
          <a:prstGeom prst="rect">
            <a:avLst/>
          </a:prstGeom>
        </p:spPr>
      </p:pic>
      <p:sp>
        <p:nvSpPr>
          <p:cNvPr id="5" name="Text 1"/>
          <p:cNvSpPr/>
          <p:nvPr/>
        </p:nvSpPr>
        <p:spPr>
          <a:xfrm>
            <a:off x="7228880" y="1398865"/>
            <a:ext cx="2183844" cy="241935"/>
          </a:xfrm>
          <a:prstGeom prst="rect">
            <a:avLst/>
          </a:prstGeom>
          <a:noFill/>
          <a:ln/>
        </p:spPr>
        <p:txBody>
          <a:bodyPr wrap="none" lIns="0" tIns="0" rIns="0" bIns="0" rtlCol="0" anchor="t"/>
          <a:lstStyle/>
          <a:p>
            <a:pPr algn="l" indent="0" marL="0">
              <a:lnSpc>
                <a:spcPts val="1900"/>
              </a:lnSpc>
              <a:buNone/>
            </a:pPr>
            <a:r>
              <a:rPr lang="en-US" sz="1500" dirty="0">
                <a:solidFill>
                  <a:srgbClr val="DAD8E9"/>
                </a:solidFill>
                <a:latin typeface="Prompt Medium" pitchFamily="34" charset="0"/>
                <a:ea typeface="Prompt Medium" pitchFamily="34" charset="-122"/>
                <a:cs typeface="Prompt Medium" pitchFamily="34" charset="-120"/>
              </a:rPr>
              <a:t>Supplier Concentration</a:t>
            </a:r>
            <a:endParaRPr lang="en-US" sz="1500" dirty="0"/>
          </a:p>
        </p:txBody>
      </p:sp>
      <p:sp>
        <p:nvSpPr>
          <p:cNvPr id="6" name="Text 2"/>
          <p:cNvSpPr/>
          <p:nvPr/>
        </p:nvSpPr>
        <p:spPr>
          <a:xfrm>
            <a:off x="7228880" y="1745337"/>
            <a:ext cx="6791682" cy="278844"/>
          </a:xfrm>
          <a:prstGeom prst="rect">
            <a:avLst/>
          </a:prstGeom>
          <a:noFill/>
          <a:ln/>
        </p:spPr>
        <p:txBody>
          <a:bodyPr wrap="non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Few suppliers increase power</a:t>
            </a:r>
            <a:endParaRPr lang="en-US" sz="1350" dirty="0"/>
          </a:p>
        </p:txBody>
      </p:sp>
      <p:pic>
        <p:nvPicPr>
          <p:cNvPr id="7" name="Image 2" descr="preencoded.png">    </p:cNvPr>
          <p:cNvPicPr>
            <a:picLocks noChangeAspect="1"/>
          </p:cNvPicPr>
          <p:nvPr/>
        </p:nvPicPr>
        <p:blipFill>
          <a:blip r:embed="rId3"/>
          <a:stretch>
            <a:fillRect/>
          </a:stretch>
        </p:blipFill>
        <p:spPr>
          <a:xfrm>
            <a:off x="6096238" y="2270284"/>
            <a:ext cx="871299" cy="1045607"/>
          </a:xfrm>
          <a:prstGeom prst="rect">
            <a:avLst/>
          </a:prstGeom>
        </p:spPr>
      </p:pic>
      <p:sp>
        <p:nvSpPr>
          <p:cNvPr id="8" name="Text 3"/>
          <p:cNvSpPr/>
          <p:nvPr/>
        </p:nvSpPr>
        <p:spPr>
          <a:xfrm>
            <a:off x="7228880" y="2444472"/>
            <a:ext cx="1936313" cy="241935"/>
          </a:xfrm>
          <a:prstGeom prst="rect">
            <a:avLst/>
          </a:prstGeom>
          <a:noFill/>
          <a:ln/>
        </p:spPr>
        <p:txBody>
          <a:bodyPr wrap="none" lIns="0" tIns="0" rIns="0" bIns="0" rtlCol="0" anchor="t"/>
          <a:lstStyle/>
          <a:p>
            <a:pPr algn="l" indent="0" marL="0">
              <a:lnSpc>
                <a:spcPts val="1900"/>
              </a:lnSpc>
              <a:buNone/>
            </a:pPr>
            <a:r>
              <a:rPr lang="en-US" sz="1500" dirty="0">
                <a:solidFill>
                  <a:srgbClr val="DAD8E9"/>
                </a:solidFill>
                <a:latin typeface="Prompt Medium" pitchFamily="34" charset="0"/>
                <a:ea typeface="Prompt Medium" pitchFamily="34" charset="-122"/>
                <a:cs typeface="Prompt Medium" pitchFamily="34" charset="-120"/>
              </a:rPr>
              <a:t>Switching Costs</a:t>
            </a:r>
            <a:endParaRPr lang="en-US" sz="1500" dirty="0"/>
          </a:p>
        </p:txBody>
      </p:sp>
      <p:sp>
        <p:nvSpPr>
          <p:cNvPr id="9" name="Text 4"/>
          <p:cNvSpPr/>
          <p:nvPr/>
        </p:nvSpPr>
        <p:spPr>
          <a:xfrm>
            <a:off x="7228880" y="2790944"/>
            <a:ext cx="6791682" cy="278844"/>
          </a:xfrm>
          <a:prstGeom prst="rect">
            <a:avLst/>
          </a:prstGeom>
          <a:noFill/>
          <a:ln/>
        </p:spPr>
        <p:txBody>
          <a:bodyPr wrap="non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High costs strengthen suppliers</a:t>
            </a:r>
            <a:endParaRPr lang="en-US" sz="1350" dirty="0"/>
          </a:p>
        </p:txBody>
      </p:sp>
      <p:pic>
        <p:nvPicPr>
          <p:cNvPr id="10" name="Image 3" descr="preencoded.png">    </p:cNvPr>
          <p:cNvPicPr>
            <a:picLocks noChangeAspect="1"/>
          </p:cNvPicPr>
          <p:nvPr/>
        </p:nvPicPr>
        <p:blipFill>
          <a:blip r:embed="rId4"/>
          <a:stretch>
            <a:fillRect/>
          </a:stretch>
        </p:blipFill>
        <p:spPr>
          <a:xfrm>
            <a:off x="6096238" y="3315891"/>
            <a:ext cx="871299" cy="1045607"/>
          </a:xfrm>
          <a:prstGeom prst="rect">
            <a:avLst/>
          </a:prstGeom>
        </p:spPr>
      </p:pic>
      <p:sp>
        <p:nvSpPr>
          <p:cNvPr id="11" name="Text 5"/>
          <p:cNvSpPr/>
          <p:nvPr/>
        </p:nvSpPr>
        <p:spPr>
          <a:xfrm>
            <a:off x="7228880" y="3490079"/>
            <a:ext cx="1936313" cy="241935"/>
          </a:xfrm>
          <a:prstGeom prst="rect">
            <a:avLst/>
          </a:prstGeom>
          <a:noFill/>
          <a:ln/>
        </p:spPr>
        <p:txBody>
          <a:bodyPr wrap="none" lIns="0" tIns="0" rIns="0" bIns="0" rtlCol="0" anchor="t"/>
          <a:lstStyle/>
          <a:p>
            <a:pPr algn="l" indent="0" marL="0">
              <a:lnSpc>
                <a:spcPts val="1900"/>
              </a:lnSpc>
              <a:buNone/>
            </a:pPr>
            <a:r>
              <a:rPr lang="en-US" sz="1500" dirty="0">
                <a:solidFill>
                  <a:srgbClr val="DAD8E9"/>
                </a:solidFill>
                <a:latin typeface="Prompt Medium" pitchFamily="34" charset="0"/>
                <a:ea typeface="Prompt Medium" pitchFamily="34" charset="-122"/>
                <a:cs typeface="Prompt Medium" pitchFamily="34" charset="-120"/>
              </a:rPr>
              <a:t>Input Uniqueness</a:t>
            </a:r>
            <a:endParaRPr lang="en-US" sz="1500" dirty="0"/>
          </a:p>
        </p:txBody>
      </p:sp>
      <p:sp>
        <p:nvSpPr>
          <p:cNvPr id="12" name="Text 6"/>
          <p:cNvSpPr/>
          <p:nvPr/>
        </p:nvSpPr>
        <p:spPr>
          <a:xfrm>
            <a:off x="7228880" y="3836551"/>
            <a:ext cx="6791682" cy="278844"/>
          </a:xfrm>
          <a:prstGeom prst="rect">
            <a:avLst/>
          </a:prstGeom>
          <a:noFill/>
          <a:ln/>
        </p:spPr>
        <p:txBody>
          <a:bodyPr wrap="non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Differentiated inputs boost leverage</a:t>
            </a:r>
            <a:endParaRPr lang="en-US" sz="1350" dirty="0"/>
          </a:p>
        </p:txBody>
      </p:sp>
      <p:pic>
        <p:nvPicPr>
          <p:cNvPr id="13" name="Image 4" descr="preencoded.png">    </p:cNvPr>
          <p:cNvPicPr>
            <a:picLocks noChangeAspect="1"/>
          </p:cNvPicPr>
          <p:nvPr/>
        </p:nvPicPr>
        <p:blipFill>
          <a:blip r:embed="rId5"/>
          <a:stretch>
            <a:fillRect/>
          </a:stretch>
        </p:blipFill>
        <p:spPr>
          <a:xfrm>
            <a:off x="6096238" y="4361498"/>
            <a:ext cx="871299" cy="1045607"/>
          </a:xfrm>
          <a:prstGeom prst="rect">
            <a:avLst/>
          </a:prstGeom>
        </p:spPr>
      </p:pic>
      <p:sp>
        <p:nvSpPr>
          <p:cNvPr id="14" name="Text 7"/>
          <p:cNvSpPr/>
          <p:nvPr/>
        </p:nvSpPr>
        <p:spPr>
          <a:xfrm>
            <a:off x="7228880" y="4535686"/>
            <a:ext cx="1936313" cy="241935"/>
          </a:xfrm>
          <a:prstGeom prst="rect">
            <a:avLst/>
          </a:prstGeom>
          <a:noFill/>
          <a:ln/>
        </p:spPr>
        <p:txBody>
          <a:bodyPr wrap="none" lIns="0" tIns="0" rIns="0" bIns="0" rtlCol="0" anchor="t"/>
          <a:lstStyle/>
          <a:p>
            <a:pPr algn="l" indent="0" marL="0">
              <a:lnSpc>
                <a:spcPts val="1900"/>
              </a:lnSpc>
              <a:buNone/>
            </a:pPr>
            <a:r>
              <a:rPr lang="en-US" sz="1500" dirty="0">
                <a:solidFill>
                  <a:srgbClr val="DAD8E9"/>
                </a:solidFill>
                <a:latin typeface="Prompt Medium" pitchFamily="34" charset="0"/>
                <a:ea typeface="Prompt Medium" pitchFamily="34" charset="-122"/>
                <a:cs typeface="Prompt Medium" pitchFamily="34" charset="-120"/>
              </a:rPr>
              <a:t>Forward Integration</a:t>
            </a:r>
            <a:endParaRPr lang="en-US" sz="1500" dirty="0"/>
          </a:p>
        </p:txBody>
      </p:sp>
      <p:sp>
        <p:nvSpPr>
          <p:cNvPr id="15" name="Text 8"/>
          <p:cNvSpPr/>
          <p:nvPr/>
        </p:nvSpPr>
        <p:spPr>
          <a:xfrm>
            <a:off x="7228880" y="4882158"/>
            <a:ext cx="6791682" cy="278844"/>
          </a:xfrm>
          <a:prstGeom prst="rect">
            <a:avLst/>
          </a:prstGeom>
          <a:noFill/>
          <a:ln/>
        </p:spPr>
        <p:txBody>
          <a:bodyPr wrap="non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Threat enhances supplier position</a:t>
            </a:r>
            <a:endParaRPr lang="en-US" sz="1350" dirty="0"/>
          </a:p>
        </p:txBody>
      </p:sp>
      <p:sp>
        <p:nvSpPr>
          <p:cNvPr id="16" name="Text 9"/>
          <p:cNvSpPr/>
          <p:nvPr/>
        </p:nvSpPr>
        <p:spPr>
          <a:xfrm>
            <a:off x="6096238" y="5603081"/>
            <a:ext cx="7924324" cy="836533"/>
          </a:xfrm>
          <a:prstGeom prst="rect">
            <a:avLst/>
          </a:prstGeom>
          <a:noFill/>
          <a:ln/>
        </p:spPr>
        <p:txBody>
          <a:bodyPr wrap="squar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Supplier power analysis examines the relative strength of input providers and their ability to capture value through favourable terms. When suppliers are concentrated or provide unique inputs, they can command premium prices and favourable conditions that compress buyer margins.</a:t>
            </a:r>
            <a:endParaRPr lang="en-US" sz="1350" dirty="0"/>
          </a:p>
        </p:txBody>
      </p:sp>
      <p:sp>
        <p:nvSpPr>
          <p:cNvPr id="17" name="Text 10"/>
          <p:cNvSpPr/>
          <p:nvPr/>
        </p:nvSpPr>
        <p:spPr>
          <a:xfrm>
            <a:off x="6096238" y="6635591"/>
            <a:ext cx="7924324" cy="1115378"/>
          </a:xfrm>
          <a:prstGeom prst="rect">
            <a:avLst/>
          </a:prstGeom>
          <a:noFill/>
          <a:ln/>
        </p:spPr>
        <p:txBody>
          <a:bodyPr wrap="square" lIns="0" tIns="0" rIns="0" bIns="0" rtlCol="0" anchor="t"/>
          <a:lstStyle/>
          <a:p>
            <a:pPr algn="l" indent="0" marL="0">
              <a:lnSpc>
                <a:spcPts val="2150"/>
              </a:lnSpc>
              <a:buNone/>
            </a:pPr>
            <a:r>
              <a:rPr lang="en-US" sz="1350" dirty="0">
                <a:solidFill>
                  <a:srgbClr val="DAD8E9"/>
                </a:solidFill>
                <a:latin typeface="Mukta Light" pitchFamily="34" charset="0"/>
                <a:ea typeface="Mukta Light" pitchFamily="34" charset="-122"/>
                <a:cs typeface="Mukta Light" pitchFamily="34" charset="-120"/>
              </a:rPr>
              <a:t>Organisations can mitigate supplier power through strategies such as dual sourcing, developing substitutes, or backward integration. However, in industries dependent on specialised technology or natural resources, supplier relationships often require collaborative approaches that ensure sustainable value creation for both parties.</a:t>
            </a:r>
            <a:endParaRPr lang="en-US" sz="13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02707" y="660321"/>
            <a:ext cx="6049923" cy="557808"/>
          </a:xfrm>
          <a:prstGeom prst="rect">
            <a:avLst/>
          </a:prstGeom>
          <a:noFill/>
          <a:ln/>
        </p:spPr>
        <p:txBody>
          <a:bodyPr wrap="none" lIns="0" tIns="0" rIns="0" bIns="0" rtlCol="0" anchor="t"/>
          <a:lstStyle/>
          <a:p>
            <a:pPr algn="l" indent="0" marL="0">
              <a:lnSpc>
                <a:spcPts val="4350"/>
              </a:lnSpc>
              <a:buNone/>
            </a:pPr>
            <a:r>
              <a:rPr lang="en-US" sz="3500" dirty="0">
                <a:solidFill>
                  <a:srgbClr val="C6BFEE"/>
                </a:solidFill>
                <a:latin typeface="Prompt Medium" pitchFamily="34" charset="0"/>
                <a:ea typeface="Prompt Medium" pitchFamily="34" charset="-122"/>
                <a:cs typeface="Prompt Medium" pitchFamily="34" charset="-120"/>
              </a:rPr>
              <a:t>Bargaining Power of Buyers</a:t>
            </a:r>
            <a:endParaRPr lang="en-US" sz="3500" dirty="0"/>
          </a:p>
        </p:txBody>
      </p:sp>
      <p:sp>
        <p:nvSpPr>
          <p:cNvPr id="3" name="Shape 1"/>
          <p:cNvSpPr/>
          <p:nvPr/>
        </p:nvSpPr>
        <p:spPr>
          <a:xfrm>
            <a:off x="7303770" y="1619726"/>
            <a:ext cx="22860" cy="4212312"/>
          </a:xfrm>
          <a:prstGeom prst="roundRect">
            <a:avLst>
              <a:gd name="adj" fmla="val 368928"/>
            </a:avLst>
          </a:prstGeom>
          <a:solidFill>
            <a:srgbClr val="6D4562"/>
          </a:solidFill>
          <a:ln/>
        </p:spPr>
      </p:sp>
      <p:sp>
        <p:nvSpPr>
          <p:cNvPr id="4" name="Shape 2"/>
          <p:cNvSpPr/>
          <p:nvPr/>
        </p:nvSpPr>
        <p:spPr>
          <a:xfrm>
            <a:off x="6509861" y="2060019"/>
            <a:ext cx="602337" cy="22860"/>
          </a:xfrm>
          <a:prstGeom prst="roundRect">
            <a:avLst>
              <a:gd name="adj" fmla="val 368928"/>
            </a:avLst>
          </a:prstGeom>
          <a:solidFill>
            <a:srgbClr val="6D4562"/>
          </a:solidFill>
          <a:ln/>
        </p:spPr>
      </p:sp>
      <p:sp>
        <p:nvSpPr>
          <p:cNvPr id="5" name="Shape 3"/>
          <p:cNvSpPr/>
          <p:nvPr/>
        </p:nvSpPr>
        <p:spPr>
          <a:xfrm>
            <a:off x="7089338" y="1845588"/>
            <a:ext cx="451723" cy="451723"/>
          </a:xfrm>
          <a:prstGeom prst="roundRect">
            <a:avLst>
              <a:gd name="adj" fmla="val 18670"/>
            </a:avLst>
          </a:prstGeom>
          <a:solidFill>
            <a:srgbClr val="542C49"/>
          </a:solidFill>
          <a:ln w="7620">
            <a:solidFill>
              <a:srgbClr val="6D4562"/>
            </a:solidFill>
            <a:prstDash val="solid"/>
          </a:ln>
        </p:spPr>
      </p:sp>
      <p:pic>
        <p:nvPicPr>
          <p:cNvPr id="6" name="Image 0" descr="preencoded.png">    </p:cNvPr>
          <p:cNvPicPr>
            <a:picLocks noChangeAspect="1"/>
          </p:cNvPicPr>
          <p:nvPr/>
        </p:nvPicPr>
        <p:blipFill>
          <a:blip r:embed="rId1"/>
          <a:stretch>
            <a:fillRect/>
          </a:stretch>
        </p:blipFill>
        <p:spPr>
          <a:xfrm>
            <a:off x="7181374" y="1904167"/>
            <a:ext cx="267653" cy="334566"/>
          </a:xfrm>
          <a:prstGeom prst="rect">
            <a:avLst/>
          </a:prstGeom>
        </p:spPr>
      </p:pic>
      <p:sp>
        <p:nvSpPr>
          <p:cNvPr id="7" name="Text 4"/>
          <p:cNvSpPr/>
          <p:nvPr/>
        </p:nvSpPr>
        <p:spPr>
          <a:xfrm>
            <a:off x="4062889" y="1820466"/>
            <a:ext cx="2248376" cy="278844"/>
          </a:xfrm>
          <a:prstGeom prst="rect">
            <a:avLst/>
          </a:prstGeom>
          <a:noFill/>
          <a:ln/>
        </p:spPr>
        <p:txBody>
          <a:bodyPr wrap="none" lIns="0" tIns="0" rIns="0" bIns="0" rtlCol="0" anchor="t"/>
          <a:lstStyle/>
          <a:p>
            <a:pPr algn="r" indent="0" marL="0">
              <a:lnSpc>
                <a:spcPts val="2150"/>
              </a:lnSpc>
              <a:buNone/>
            </a:pPr>
            <a:r>
              <a:rPr lang="en-US" sz="1750" dirty="0">
                <a:solidFill>
                  <a:srgbClr val="DAD8E9"/>
                </a:solidFill>
                <a:latin typeface="Prompt Medium" pitchFamily="34" charset="0"/>
                <a:ea typeface="Prompt Medium" pitchFamily="34" charset="-122"/>
                <a:cs typeface="Prompt Medium" pitchFamily="34" charset="-120"/>
              </a:rPr>
              <a:t>Buyer Concentration</a:t>
            </a:r>
            <a:endParaRPr lang="en-US" sz="1750" dirty="0"/>
          </a:p>
        </p:txBody>
      </p:sp>
      <p:sp>
        <p:nvSpPr>
          <p:cNvPr id="8" name="Text 5"/>
          <p:cNvSpPr/>
          <p:nvPr/>
        </p:nvSpPr>
        <p:spPr>
          <a:xfrm>
            <a:off x="702707" y="2219682"/>
            <a:ext cx="5608558" cy="1285399"/>
          </a:xfrm>
          <a:prstGeom prst="rect">
            <a:avLst/>
          </a:prstGeom>
          <a:noFill/>
          <a:ln/>
        </p:spPr>
        <p:txBody>
          <a:bodyPr wrap="square" lIns="0" tIns="0" rIns="0" bIns="0" rtlCol="0" anchor="t"/>
          <a:lstStyle/>
          <a:p>
            <a:pPr algn="r"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When purchases represent a significant portion of supplier sales, buyers gain leverage to negotiate favourable terms. This dynamic is particularly evident in retail, where large chains exert substantial pressure on manufacturers.</a:t>
            </a:r>
            <a:endParaRPr lang="en-US" sz="1550" dirty="0"/>
          </a:p>
        </p:txBody>
      </p:sp>
      <p:sp>
        <p:nvSpPr>
          <p:cNvPr id="9" name="Shape 6"/>
          <p:cNvSpPr/>
          <p:nvPr/>
        </p:nvSpPr>
        <p:spPr>
          <a:xfrm>
            <a:off x="7518202" y="3063954"/>
            <a:ext cx="602337" cy="22860"/>
          </a:xfrm>
          <a:prstGeom prst="roundRect">
            <a:avLst>
              <a:gd name="adj" fmla="val 368928"/>
            </a:avLst>
          </a:prstGeom>
          <a:solidFill>
            <a:srgbClr val="6D4562"/>
          </a:solidFill>
          <a:ln/>
        </p:spPr>
      </p:sp>
      <p:sp>
        <p:nvSpPr>
          <p:cNvPr id="10" name="Shape 7"/>
          <p:cNvSpPr/>
          <p:nvPr/>
        </p:nvSpPr>
        <p:spPr>
          <a:xfrm>
            <a:off x="7089338" y="2849523"/>
            <a:ext cx="451723" cy="451723"/>
          </a:xfrm>
          <a:prstGeom prst="roundRect">
            <a:avLst>
              <a:gd name="adj" fmla="val 18670"/>
            </a:avLst>
          </a:prstGeom>
          <a:solidFill>
            <a:srgbClr val="542C49"/>
          </a:solidFill>
          <a:ln w="7620">
            <a:solidFill>
              <a:srgbClr val="6D4562"/>
            </a:solidFill>
            <a:prstDash val="solid"/>
          </a:ln>
        </p:spPr>
      </p:sp>
      <p:pic>
        <p:nvPicPr>
          <p:cNvPr id="11" name="Image 1" descr="preencoded.png">    </p:cNvPr>
          <p:cNvPicPr>
            <a:picLocks noChangeAspect="1"/>
          </p:cNvPicPr>
          <p:nvPr/>
        </p:nvPicPr>
        <p:blipFill>
          <a:blip r:embed="rId2"/>
          <a:stretch>
            <a:fillRect/>
          </a:stretch>
        </p:blipFill>
        <p:spPr>
          <a:xfrm>
            <a:off x="7181374" y="2908102"/>
            <a:ext cx="267653" cy="334566"/>
          </a:xfrm>
          <a:prstGeom prst="rect">
            <a:avLst/>
          </a:prstGeom>
        </p:spPr>
      </p:pic>
      <p:sp>
        <p:nvSpPr>
          <p:cNvPr id="12" name="Text 8"/>
          <p:cNvSpPr/>
          <p:nvPr/>
        </p:nvSpPr>
        <p:spPr>
          <a:xfrm>
            <a:off x="8319135" y="2824401"/>
            <a:ext cx="2231112" cy="278844"/>
          </a:xfrm>
          <a:prstGeom prst="rect">
            <a:avLst/>
          </a:prstGeom>
          <a:noFill/>
          <a:ln/>
        </p:spPr>
        <p:txBody>
          <a:bodyPr wrap="none" lIns="0" tIns="0" rIns="0" bIns="0" rtlCol="0" anchor="t"/>
          <a:lstStyle/>
          <a:p>
            <a:pPr algn="l" indent="0" marL="0">
              <a:lnSpc>
                <a:spcPts val="2150"/>
              </a:lnSpc>
              <a:buNone/>
            </a:pPr>
            <a:r>
              <a:rPr lang="en-US" sz="1750" dirty="0">
                <a:solidFill>
                  <a:srgbClr val="DAD8E9"/>
                </a:solidFill>
                <a:latin typeface="Prompt Medium" pitchFamily="34" charset="0"/>
                <a:ea typeface="Prompt Medium" pitchFamily="34" charset="-122"/>
                <a:cs typeface="Prompt Medium" pitchFamily="34" charset="-120"/>
              </a:rPr>
              <a:t>Price Sensitivity</a:t>
            </a:r>
            <a:endParaRPr lang="en-US" sz="1750" dirty="0"/>
          </a:p>
        </p:txBody>
      </p:sp>
      <p:sp>
        <p:nvSpPr>
          <p:cNvPr id="13" name="Text 9"/>
          <p:cNvSpPr/>
          <p:nvPr/>
        </p:nvSpPr>
        <p:spPr>
          <a:xfrm>
            <a:off x="8319135" y="3223617"/>
            <a:ext cx="5608558" cy="1285399"/>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Buyers' willingness to shop for better prices influences their negotiating position. In commoditised markets where products are largely undifferentiated, price sensitivity tends to be higher, strengthening buyer position.</a:t>
            </a:r>
            <a:endParaRPr lang="en-US" sz="1550" dirty="0"/>
          </a:p>
        </p:txBody>
      </p:sp>
      <p:sp>
        <p:nvSpPr>
          <p:cNvPr id="14" name="Shape 10"/>
          <p:cNvSpPr/>
          <p:nvPr/>
        </p:nvSpPr>
        <p:spPr>
          <a:xfrm>
            <a:off x="6509861" y="4346853"/>
            <a:ext cx="602337" cy="22860"/>
          </a:xfrm>
          <a:prstGeom prst="roundRect">
            <a:avLst>
              <a:gd name="adj" fmla="val 368928"/>
            </a:avLst>
          </a:prstGeom>
          <a:solidFill>
            <a:srgbClr val="6D4562"/>
          </a:solidFill>
          <a:ln/>
        </p:spPr>
      </p:sp>
      <p:sp>
        <p:nvSpPr>
          <p:cNvPr id="15" name="Shape 11"/>
          <p:cNvSpPr/>
          <p:nvPr/>
        </p:nvSpPr>
        <p:spPr>
          <a:xfrm>
            <a:off x="7089338" y="4132421"/>
            <a:ext cx="451723" cy="451723"/>
          </a:xfrm>
          <a:prstGeom prst="roundRect">
            <a:avLst>
              <a:gd name="adj" fmla="val 18670"/>
            </a:avLst>
          </a:prstGeom>
          <a:solidFill>
            <a:srgbClr val="542C49"/>
          </a:solidFill>
          <a:ln w="7620">
            <a:solidFill>
              <a:srgbClr val="6D4562"/>
            </a:solidFill>
            <a:prstDash val="solid"/>
          </a:ln>
        </p:spPr>
      </p:sp>
      <p:pic>
        <p:nvPicPr>
          <p:cNvPr id="16" name="Image 2" descr="preencoded.png">    </p:cNvPr>
          <p:cNvPicPr>
            <a:picLocks noChangeAspect="1"/>
          </p:cNvPicPr>
          <p:nvPr/>
        </p:nvPicPr>
        <p:blipFill>
          <a:blip r:embed="rId3"/>
          <a:stretch>
            <a:fillRect/>
          </a:stretch>
        </p:blipFill>
        <p:spPr>
          <a:xfrm>
            <a:off x="7181374" y="4191000"/>
            <a:ext cx="267653" cy="334566"/>
          </a:xfrm>
          <a:prstGeom prst="rect">
            <a:avLst/>
          </a:prstGeom>
        </p:spPr>
      </p:pic>
      <p:sp>
        <p:nvSpPr>
          <p:cNvPr id="17" name="Text 12"/>
          <p:cNvSpPr/>
          <p:nvPr/>
        </p:nvSpPr>
        <p:spPr>
          <a:xfrm>
            <a:off x="3989308" y="4107299"/>
            <a:ext cx="2321957" cy="278844"/>
          </a:xfrm>
          <a:prstGeom prst="rect">
            <a:avLst/>
          </a:prstGeom>
          <a:noFill/>
          <a:ln/>
        </p:spPr>
        <p:txBody>
          <a:bodyPr wrap="none" lIns="0" tIns="0" rIns="0" bIns="0" rtlCol="0" anchor="t"/>
          <a:lstStyle/>
          <a:p>
            <a:pPr algn="r" indent="0" marL="0">
              <a:lnSpc>
                <a:spcPts val="2150"/>
              </a:lnSpc>
              <a:buNone/>
            </a:pPr>
            <a:r>
              <a:rPr lang="en-US" sz="1750" dirty="0">
                <a:solidFill>
                  <a:srgbClr val="DAD8E9"/>
                </a:solidFill>
                <a:latin typeface="Prompt Medium" pitchFamily="34" charset="0"/>
                <a:ea typeface="Prompt Medium" pitchFamily="34" charset="-122"/>
                <a:cs typeface="Prompt Medium" pitchFamily="34" charset="-120"/>
              </a:rPr>
              <a:t>Backward Integration</a:t>
            </a:r>
            <a:endParaRPr lang="en-US" sz="1750" dirty="0"/>
          </a:p>
        </p:txBody>
      </p:sp>
      <p:sp>
        <p:nvSpPr>
          <p:cNvPr id="18" name="Text 13"/>
          <p:cNvSpPr/>
          <p:nvPr/>
        </p:nvSpPr>
        <p:spPr>
          <a:xfrm>
            <a:off x="702707" y="4506516"/>
            <a:ext cx="5608558" cy="964049"/>
          </a:xfrm>
          <a:prstGeom prst="rect">
            <a:avLst/>
          </a:prstGeom>
          <a:noFill/>
          <a:ln/>
        </p:spPr>
        <p:txBody>
          <a:bodyPr wrap="square" lIns="0" tIns="0" rIns="0" bIns="0" rtlCol="0" anchor="t"/>
          <a:lstStyle/>
          <a:p>
            <a:pPr algn="r"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The credible threat that buyers might produce inputs themselves creates negotiating leverage. This potential is often used strategically even when actual integration is unlikely to occur.</a:t>
            </a:r>
            <a:endParaRPr lang="en-US" sz="1550" dirty="0"/>
          </a:p>
        </p:txBody>
      </p:sp>
      <p:sp>
        <p:nvSpPr>
          <p:cNvPr id="19" name="Text 14"/>
          <p:cNvSpPr/>
          <p:nvPr/>
        </p:nvSpPr>
        <p:spPr>
          <a:xfrm>
            <a:off x="702707" y="6057900"/>
            <a:ext cx="13224986" cy="642699"/>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Buyer power analysis examines customers' ability to influence pricing and terms. When buyers are concentrated, purchase in large volumes, or face low switching costs, they can extract value from suppliers through price pressure and demanding service requirements.</a:t>
            </a:r>
            <a:endParaRPr lang="en-US" sz="1550" dirty="0"/>
          </a:p>
        </p:txBody>
      </p:sp>
      <p:sp>
        <p:nvSpPr>
          <p:cNvPr id="20" name="Text 15"/>
          <p:cNvSpPr/>
          <p:nvPr/>
        </p:nvSpPr>
        <p:spPr>
          <a:xfrm>
            <a:off x="702707" y="6926461"/>
            <a:ext cx="13224986" cy="642699"/>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Information availability significantly impacts buyer power. In today's digital environment, price comparison tools and product reviews have amplified consumer leverage across many sectors, forcing suppliers to demonstrate clearer value propositions to maintain margins.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27459" y="493038"/>
            <a:ext cx="4083010" cy="497919"/>
          </a:xfrm>
          <a:prstGeom prst="rect">
            <a:avLst/>
          </a:prstGeom>
          <a:noFill/>
          <a:ln/>
        </p:spPr>
        <p:txBody>
          <a:bodyPr wrap="none" lIns="0" tIns="0" rIns="0" bIns="0" rtlCol="0" anchor="t"/>
          <a:lstStyle/>
          <a:p>
            <a:pPr algn="l" indent="0" marL="0">
              <a:lnSpc>
                <a:spcPts val="3900"/>
              </a:lnSpc>
              <a:buNone/>
            </a:pPr>
            <a:r>
              <a:rPr lang="en-US" sz="3100" dirty="0">
                <a:solidFill>
                  <a:srgbClr val="C6BFEE"/>
                </a:solidFill>
                <a:latin typeface="Prompt Medium" pitchFamily="34" charset="0"/>
                <a:ea typeface="Prompt Medium" pitchFamily="34" charset="-122"/>
                <a:cs typeface="Prompt Medium" pitchFamily="34" charset="-120"/>
              </a:rPr>
              <a:t>Threat of Substitutes</a:t>
            </a:r>
            <a:endParaRPr lang="en-US" sz="3100" dirty="0"/>
          </a:p>
        </p:txBody>
      </p:sp>
      <p:pic>
        <p:nvPicPr>
          <p:cNvPr id="3" name="Image 0" descr="preencoded.png">    </p:cNvPr>
          <p:cNvPicPr>
            <a:picLocks noChangeAspect="1"/>
          </p:cNvPicPr>
          <p:nvPr/>
        </p:nvPicPr>
        <p:blipFill>
          <a:blip r:embed="rId1"/>
          <a:stretch>
            <a:fillRect/>
          </a:stretch>
        </p:blipFill>
        <p:spPr>
          <a:xfrm>
            <a:off x="635079" y="1466374"/>
            <a:ext cx="4357807" cy="4357807"/>
          </a:xfrm>
          <a:prstGeom prst="rect">
            <a:avLst/>
          </a:prstGeom>
        </p:spPr>
      </p:pic>
      <p:pic>
        <p:nvPicPr>
          <p:cNvPr id="4" name="Image 1" descr="preencoded.png">    </p:cNvPr>
          <p:cNvPicPr>
            <a:picLocks noChangeAspect="1"/>
          </p:cNvPicPr>
          <p:nvPr/>
        </p:nvPicPr>
        <p:blipFill>
          <a:blip r:embed="rId2"/>
          <a:stretch>
            <a:fillRect/>
          </a:stretch>
        </p:blipFill>
        <p:spPr>
          <a:xfrm>
            <a:off x="5136237" y="1466374"/>
            <a:ext cx="4357807" cy="4357807"/>
          </a:xfrm>
          <a:prstGeom prst="rect">
            <a:avLst/>
          </a:prstGeom>
        </p:spPr>
      </p:pic>
      <p:pic>
        <p:nvPicPr>
          <p:cNvPr id="5" name="Image 2" descr="preencoded.png">    </p:cNvPr>
          <p:cNvPicPr>
            <a:picLocks noChangeAspect="1"/>
          </p:cNvPicPr>
          <p:nvPr/>
        </p:nvPicPr>
        <p:blipFill>
          <a:blip r:embed="rId3"/>
          <a:stretch>
            <a:fillRect/>
          </a:stretch>
        </p:blipFill>
        <p:spPr>
          <a:xfrm>
            <a:off x="9637395" y="1466374"/>
            <a:ext cx="4357807" cy="4357807"/>
          </a:xfrm>
          <a:prstGeom prst="rect">
            <a:avLst/>
          </a:prstGeom>
        </p:spPr>
      </p:pic>
      <p:sp>
        <p:nvSpPr>
          <p:cNvPr id="6" name="Text 1"/>
          <p:cNvSpPr/>
          <p:nvPr/>
        </p:nvSpPr>
        <p:spPr>
          <a:xfrm>
            <a:off x="627459" y="6142792"/>
            <a:ext cx="13375481" cy="573643"/>
          </a:xfrm>
          <a:prstGeom prst="rect">
            <a:avLst/>
          </a:prstGeom>
          <a:noFill/>
          <a:ln/>
        </p:spPr>
        <p:txBody>
          <a:bodyPr wrap="square" lIns="0" tIns="0" rIns="0" bIns="0" rtlCol="0" anchor="t"/>
          <a:lstStyle/>
          <a:p>
            <a:pPr algn="l" indent="0" marL="0">
              <a:lnSpc>
                <a:spcPts val="2250"/>
              </a:lnSpc>
              <a:buNone/>
            </a:pPr>
            <a:r>
              <a:rPr lang="en-US" sz="1400" dirty="0">
                <a:solidFill>
                  <a:srgbClr val="DAD8E9"/>
                </a:solidFill>
                <a:latin typeface="Mukta Light" pitchFamily="34" charset="0"/>
                <a:ea typeface="Mukta Light" pitchFamily="34" charset="-122"/>
                <a:cs typeface="Mukta Light" pitchFamily="34" charset="-120"/>
              </a:rPr>
              <a:t>The threat of substitutes examines alternate ways customers might satisfy the same need, potentially making an industry's offerings obsolete. Substitutes may arise from adjacent industries or entirely new technologies, often challenging established business models through superior price-performance characteristics.</a:t>
            </a:r>
            <a:endParaRPr lang="en-US" sz="1400" dirty="0"/>
          </a:p>
        </p:txBody>
      </p:sp>
      <p:sp>
        <p:nvSpPr>
          <p:cNvPr id="7" name="Text 2"/>
          <p:cNvSpPr/>
          <p:nvPr/>
        </p:nvSpPr>
        <p:spPr>
          <a:xfrm>
            <a:off x="627459" y="6918127"/>
            <a:ext cx="13375481" cy="573643"/>
          </a:xfrm>
          <a:prstGeom prst="rect">
            <a:avLst/>
          </a:prstGeom>
          <a:noFill/>
          <a:ln/>
        </p:spPr>
        <p:txBody>
          <a:bodyPr wrap="square" lIns="0" tIns="0" rIns="0" bIns="0" rtlCol="0" anchor="t"/>
          <a:lstStyle/>
          <a:p>
            <a:pPr algn="l" indent="0" marL="0">
              <a:lnSpc>
                <a:spcPts val="2250"/>
              </a:lnSpc>
              <a:buNone/>
            </a:pPr>
            <a:r>
              <a:rPr lang="en-US" sz="1400" dirty="0">
                <a:solidFill>
                  <a:srgbClr val="DAD8E9"/>
                </a:solidFill>
                <a:latin typeface="Mukta Light" pitchFamily="34" charset="0"/>
                <a:ea typeface="Mukta Light" pitchFamily="34" charset="-122"/>
                <a:cs typeface="Mukta Light" pitchFamily="34" charset="-120"/>
              </a:rPr>
              <a:t>Digital substitution has disrupted numerous sectors, from photography to publishing, by offering more convenient and cost-effective alternatives to traditional products. The propensity for substitution increases when switching costs are low and when the substitute offers compelling relative value.</a:t>
            </a:r>
            <a:endParaRPr lang="en-US" sz="1400" dirty="0"/>
          </a:p>
        </p:txBody>
      </p:sp>
      <p:sp>
        <p:nvSpPr>
          <p:cNvPr id="8" name="Text 3"/>
          <p:cNvSpPr/>
          <p:nvPr/>
        </p:nvSpPr>
        <p:spPr>
          <a:xfrm>
            <a:off x="627459" y="7693462"/>
            <a:ext cx="13375481" cy="573643"/>
          </a:xfrm>
          <a:prstGeom prst="rect">
            <a:avLst/>
          </a:prstGeom>
          <a:noFill/>
          <a:ln/>
        </p:spPr>
        <p:txBody>
          <a:bodyPr wrap="square" lIns="0" tIns="0" rIns="0" bIns="0" rtlCol="0" anchor="t"/>
          <a:lstStyle/>
          <a:p>
            <a:pPr algn="l" indent="0" marL="0">
              <a:lnSpc>
                <a:spcPts val="2250"/>
              </a:lnSpc>
              <a:buNone/>
            </a:pPr>
            <a:r>
              <a:rPr lang="en-US" sz="1400" dirty="0">
                <a:solidFill>
                  <a:srgbClr val="DAD8E9"/>
                </a:solidFill>
                <a:latin typeface="Mukta Light" pitchFamily="34" charset="0"/>
                <a:ea typeface="Mukta Light" pitchFamily="34" charset="-122"/>
                <a:cs typeface="Mukta Light" pitchFamily="34" charset="-120"/>
              </a:rPr>
              <a:t>Organisations can defend against substitution by continuously enhancing their value proposition, creating ecosystem lock-in, or even acquiring emerging substitutes to manage transition. However, industries facing fundamental substitution pressure typically experience structural margin compression over time.</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84252" y="747832"/>
            <a:ext cx="10890290" cy="543044"/>
          </a:xfrm>
          <a:prstGeom prst="rect">
            <a:avLst/>
          </a:prstGeom>
          <a:noFill/>
          <a:ln/>
        </p:spPr>
        <p:txBody>
          <a:bodyPr wrap="none" lIns="0" tIns="0" rIns="0" bIns="0" rtlCol="0" anchor="t"/>
          <a:lstStyle/>
          <a:p>
            <a:pPr algn="l" indent="0" marL="0">
              <a:lnSpc>
                <a:spcPts val="4250"/>
              </a:lnSpc>
              <a:buNone/>
            </a:pPr>
            <a:r>
              <a:rPr lang="en-US" sz="3400" dirty="0">
                <a:solidFill>
                  <a:srgbClr val="C6BFEE"/>
                </a:solidFill>
                <a:latin typeface="Prompt Medium" pitchFamily="34" charset="0"/>
                <a:ea typeface="Prompt Medium" pitchFamily="34" charset="-122"/>
                <a:cs typeface="Prompt Medium" pitchFamily="34" charset="-120"/>
              </a:rPr>
              <a:t>Competitive Rivalry and 6th Force: Complementors</a:t>
            </a:r>
            <a:endParaRPr lang="en-US" sz="3400" dirty="0"/>
          </a:p>
        </p:txBody>
      </p:sp>
      <p:sp>
        <p:nvSpPr>
          <p:cNvPr id="3" name="Text 1"/>
          <p:cNvSpPr/>
          <p:nvPr/>
        </p:nvSpPr>
        <p:spPr>
          <a:xfrm>
            <a:off x="2428042" y="1714381"/>
            <a:ext cx="2273022" cy="271582"/>
          </a:xfrm>
          <a:prstGeom prst="rect">
            <a:avLst/>
          </a:prstGeom>
          <a:noFill/>
          <a:ln/>
        </p:spPr>
        <p:txBody>
          <a:bodyPr wrap="none" lIns="0" tIns="0" rIns="0" bIns="0" rtlCol="0" anchor="t"/>
          <a:lstStyle/>
          <a:p>
            <a:pPr algn="r"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Competitive Intensity</a:t>
            </a:r>
            <a:endParaRPr lang="en-US" sz="1700" dirty="0"/>
          </a:p>
        </p:txBody>
      </p:sp>
      <p:sp>
        <p:nvSpPr>
          <p:cNvPr id="4" name="Text 2"/>
          <p:cNvSpPr/>
          <p:nvPr/>
        </p:nvSpPr>
        <p:spPr>
          <a:xfrm>
            <a:off x="684252" y="2103239"/>
            <a:ext cx="4016812" cy="1876663"/>
          </a:xfrm>
          <a:prstGeom prst="rect">
            <a:avLst/>
          </a:prstGeom>
          <a:noFill/>
          <a:ln/>
        </p:spPr>
        <p:txBody>
          <a:bodyPr wrap="square" lIns="0" tIns="0" rIns="0" bIns="0" rtlCol="0" anchor="t"/>
          <a:lstStyle/>
          <a:p>
            <a:pPr algn="r"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The degree of direct competition between established players within an industry significantly influences profitability potential. Markets with numerous equally positioned competitors typically experience more aggressive pricing and higher marketing expenditures.</a:t>
            </a:r>
            <a:endParaRPr lang="en-US" sz="1500" dirty="0"/>
          </a:p>
        </p:txBody>
      </p:sp>
      <p:pic>
        <p:nvPicPr>
          <p:cNvPr id="5" name="Image 0" descr="preencoded.png">    </p:cNvPr>
          <p:cNvPicPr>
            <a:picLocks noChangeAspect="1"/>
          </p:cNvPicPr>
          <p:nvPr/>
        </p:nvPicPr>
        <p:blipFill>
          <a:blip r:embed="rId1"/>
          <a:stretch>
            <a:fillRect/>
          </a:stretch>
        </p:blipFill>
        <p:spPr>
          <a:xfrm>
            <a:off x="4994315" y="1681877"/>
            <a:ext cx="4641652" cy="4641652"/>
          </a:xfrm>
          <a:prstGeom prst="rect">
            <a:avLst/>
          </a:prstGeom>
        </p:spPr>
      </p:pic>
      <p:pic>
        <p:nvPicPr>
          <p:cNvPr id="6" name="Image 1" descr="preencoded.png">    </p:cNvPr>
          <p:cNvPicPr>
            <a:picLocks noChangeAspect="1"/>
          </p:cNvPicPr>
          <p:nvPr/>
        </p:nvPicPr>
        <p:blipFill>
          <a:blip r:embed="rId2"/>
          <a:stretch>
            <a:fillRect/>
          </a:stretch>
        </p:blipFill>
        <p:spPr>
          <a:xfrm>
            <a:off x="6020098" y="2671108"/>
            <a:ext cx="292537" cy="365641"/>
          </a:xfrm>
          <a:prstGeom prst="rect">
            <a:avLst/>
          </a:prstGeom>
        </p:spPr>
      </p:pic>
      <p:sp>
        <p:nvSpPr>
          <p:cNvPr id="7" name="Text 3"/>
          <p:cNvSpPr/>
          <p:nvPr/>
        </p:nvSpPr>
        <p:spPr>
          <a:xfrm>
            <a:off x="9929217" y="1870710"/>
            <a:ext cx="2248614" cy="271582"/>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Industry Growth Rate</a:t>
            </a:r>
            <a:endParaRPr lang="en-US" sz="1700" dirty="0"/>
          </a:p>
        </p:txBody>
      </p:sp>
      <p:sp>
        <p:nvSpPr>
          <p:cNvPr id="8" name="Text 4"/>
          <p:cNvSpPr/>
          <p:nvPr/>
        </p:nvSpPr>
        <p:spPr>
          <a:xfrm>
            <a:off x="9929217" y="2259568"/>
            <a:ext cx="4016931" cy="1563886"/>
          </a:xfrm>
          <a:prstGeom prst="rect">
            <a:avLst/>
          </a:prstGeom>
          <a:noFill/>
          <a:ln/>
        </p:spPr>
        <p:txBody>
          <a:bodyPr wrap="squar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Slow-growth markets often feature more intense rivalry as competitors fight for market share in a zero-sum environment. Conversely, rapidly expanding markets may accommodate multiple successful players without direct confrontation.</a:t>
            </a:r>
            <a:endParaRPr lang="en-US" sz="1500" dirty="0"/>
          </a:p>
        </p:txBody>
      </p:sp>
      <p:pic>
        <p:nvPicPr>
          <p:cNvPr id="9" name="Image 2" descr="preencoded.png">    </p:cNvPr>
          <p:cNvPicPr>
            <a:picLocks noChangeAspect="1"/>
          </p:cNvPicPr>
          <p:nvPr/>
        </p:nvPicPr>
        <p:blipFill>
          <a:blip r:embed="rId3"/>
          <a:stretch>
            <a:fillRect/>
          </a:stretch>
        </p:blipFill>
        <p:spPr>
          <a:xfrm>
            <a:off x="4994315" y="1681877"/>
            <a:ext cx="4641652" cy="4641652"/>
          </a:xfrm>
          <a:prstGeom prst="rect">
            <a:avLst/>
          </a:prstGeom>
        </p:spPr>
      </p:pic>
      <p:pic>
        <p:nvPicPr>
          <p:cNvPr id="10" name="Image 3" descr="preencoded.png">    </p:cNvPr>
          <p:cNvPicPr>
            <a:picLocks noChangeAspect="1"/>
          </p:cNvPicPr>
          <p:nvPr/>
        </p:nvPicPr>
        <p:blipFill>
          <a:blip r:embed="rId4"/>
          <a:stretch>
            <a:fillRect/>
          </a:stretch>
        </p:blipFill>
        <p:spPr>
          <a:xfrm>
            <a:off x="8317528" y="2671108"/>
            <a:ext cx="292537" cy="365641"/>
          </a:xfrm>
          <a:prstGeom prst="rect">
            <a:avLst/>
          </a:prstGeom>
        </p:spPr>
      </p:pic>
      <p:sp>
        <p:nvSpPr>
          <p:cNvPr id="11" name="Text 5"/>
          <p:cNvSpPr/>
          <p:nvPr/>
        </p:nvSpPr>
        <p:spPr>
          <a:xfrm>
            <a:off x="9929217" y="4338161"/>
            <a:ext cx="2699266" cy="271582"/>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Complementary Products</a:t>
            </a:r>
            <a:endParaRPr lang="en-US" sz="1700" dirty="0"/>
          </a:p>
        </p:txBody>
      </p:sp>
      <p:sp>
        <p:nvSpPr>
          <p:cNvPr id="12" name="Text 6"/>
          <p:cNvSpPr/>
          <p:nvPr/>
        </p:nvSpPr>
        <p:spPr>
          <a:xfrm>
            <a:off x="9929217" y="4727019"/>
            <a:ext cx="4016931" cy="1563886"/>
          </a:xfrm>
          <a:prstGeom prst="rect">
            <a:avLst/>
          </a:prstGeom>
          <a:noFill/>
          <a:ln/>
        </p:spPr>
        <p:txBody>
          <a:bodyPr wrap="squar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Complementors provide products or services that enhance the value of an industry's offerings. Strong complementors can expand the overall market size and create mutual benefit through ecosystem effects.</a:t>
            </a:r>
            <a:endParaRPr lang="en-US" sz="1500" dirty="0"/>
          </a:p>
        </p:txBody>
      </p:sp>
      <p:pic>
        <p:nvPicPr>
          <p:cNvPr id="13" name="Image 4" descr="preencoded.png">    </p:cNvPr>
          <p:cNvPicPr>
            <a:picLocks noChangeAspect="1"/>
          </p:cNvPicPr>
          <p:nvPr/>
        </p:nvPicPr>
        <p:blipFill>
          <a:blip r:embed="rId5"/>
          <a:stretch>
            <a:fillRect/>
          </a:stretch>
        </p:blipFill>
        <p:spPr>
          <a:xfrm>
            <a:off x="4994315" y="1681877"/>
            <a:ext cx="4641652" cy="4641652"/>
          </a:xfrm>
          <a:prstGeom prst="rect">
            <a:avLst/>
          </a:prstGeom>
        </p:spPr>
      </p:pic>
      <p:pic>
        <p:nvPicPr>
          <p:cNvPr id="14" name="Image 5" descr="preencoded.png">    </p:cNvPr>
          <p:cNvPicPr>
            <a:picLocks noChangeAspect="1"/>
          </p:cNvPicPr>
          <p:nvPr/>
        </p:nvPicPr>
        <p:blipFill>
          <a:blip r:embed="rId6"/>
          <a:stretch>
            <a:fillRect/>
          </a:stretch>
        </p:blipFill>
        <p:spPr>
          <a:xfrm>
            <a:off x="8317528" y="4968538"/>
            <a:ext cx="292537" cy="365641"/>
          </a:xfrm>
          <a:prstGeom prst="rect">
            <a:avLst/>
          </a:prstGeom>
        </p:spPr>
      </p:pic>
      <p:sp>
        <p:nvSpPr>
          <p:cNvPr id="15" name="Text 7"/>
          <p:cNvSpPr/>
          <p:nvPr/>
        </p:nvSpPr>
        <p:spPr>
          <a:xfrm>
            <a:off x="2528649" y="4338161"/>
            <a:ext cx="2172414" cy="271582"/>
          </a:xfrm>
          <a:prstGeom prst="rect">
            <a:avLst/>
          </a:prstGeom>
          <a:noFill/>
          <a:ln/>
        </p:spPr>
        <p:txBody>
          <a:bodyPr wrap="none" lIns="0" tIns="0" rIns="0" bIns="0" rtlCol="0" anchor="t"/>
          <a:lstStyle/>
          <a:p>
            <a:pPr algn="r"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Strategic Alliances</a:t>
            </a:r>
            <a:endParaRPr lang="en-US" sz="1700" dirty="0"/>
          </a:p>
        </p:txBody>
      </p:sp>
      <p:sp>
        <p:nvSpPr>
          <p:cNvPr id="16" name="Text 8"/>
          <p:cNvSpPr/>
          <p:nvPr/>
        </p:nvSpPr>
        <p:spPr>
          <a:xfrm>
            <a:off x="684252" y="4727019"/>
            <a:ext cx="4016812" cy="1563886"/>
          </a:xfrm>
          <a:prstGeom prst="rect">
            <a:avLst/>
          </a:prstGeom>
          <a:noFill/>
          <a:ln/>
        </p:spPr>
        <p:txBody>
          <a:bodyPr wrap="square" lIns="0" tIns="0" rIns="0" bIns="0" rtlCol="0" anchor="t"/>
          <a:lstStyle/>
          <a:p>
            <a:pPr algn="r"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Cooperative relationships between competitors can enhance collective value through standards development, joint research, or shared infrastructure, changing competitive dynamics in significant ways.</a:t>
            </a:r>
            <a:endParaRPr lang="en-US" sz="1500" dirty="0"/>
          </a:p>
        </p:txBody>
      </p:sp>
      <p:pic>
        <p:nvPicPr>
          <p:cNvPr id="17" name="Image 6" descr="preencoded.png">    </p:cNvPr>
          <p:cNvPicPr>
            <a:picLocks noChangeAspect="1"/>
          </p:cNvPicPr>
          <p:nvPr/>
        </p:nvPicPr>
        <p:blipFill>
          <a:blip r:embed="rId7"/>
          <a:stretch>
            <a:fillRect/>
          </a:stretch>
        </p:blipFill>
        <p:spPr>
          <a:xfrm>
            <a:off x="4994315" y="1681877"/>
            <a:ext cx="4641652" cy="4641652"/>
          </a:xfrm>
          <a:prstGeom prst="rect">
            <a:avLst/>
          </a:prstGeom>
        </p:spPr>
      </p:pic>
      <p:pic>
        <p:nvPicPr>
          <p:cNvPr id="18" name="Image 7" descr="preencoded.png">    </p:cNvPr>
          <p:cNvPicPr>
            <a:picLocks noChangeAspect="1"/>
          </p:cNvPicPr>
          <p:nvPr/>
        </p:nvPicPr>
        <p:blipFill>
          <a:blip r:embed="rId8"/>
          <a:stretch>
            <a:fillRect/>
          </a:stretch>
        </p:blipFill>
        <p:spPr>
          <a:xfrm>
            <a:off x="6020098" y="4968538"/>
            <a:ext cx="292537" cy="365641"/>
          </a:xfrm>
          <a:prstGeom prst="rect">
            <a:avLst/>
          </a:prstGeom>
        </p:spPr>
      </p:pic>
      <p:sp>
        <p:nvSpPr>
          <p:cNvPr id="19" name="Text 9"/>
          <p:cNvSpPr/>
          <p:nvPr/>
        </p:nvSpPr>
        <p:spPr>
          <a:xfrm>
            <a:off x="684252" y="6543437"/>
            <a:ext cx="13261896" cy="938332"/>
          </a:xfrm>
          <a:prstGeom prst="rect">
            <a:avLst/>
          </a:prstGeom>
          <a:noFill/>
          <a:ln/>
        </p:spPr>
        <p:txBody>
          <a:bodyPr wrap="squar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The relationship between e-commerce platforms and logistics providers exemplifies complementary value creation. Each enhances the other's offering, creating a better customer experience than either could deliver independently. This symbiotic relationship has transformed retail, demonstrating how complementors can reshape industry structures.</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32077"/>
          </a:xfrm>
          <a:prstGeom prst="rect">
            <a:avLst/>
          </a:prstGeom>
        </p:spPr>
      </p:pic>
      <p:sp>
        <p:nvSpPr>
          <p:cNvPr id="3" name="Text 0"/>
          <p:cNvSpPr/>
          <p:nvPr/>
        </p:nvSpPr>
        <p:spPr>
          <a:xfrm>
            <a:off x="652939" y="2992279"/>
            <a:ext cx="5026938" cy="518160"/>
          </a:xfrm>
          <a:prstGeom prst="rect">
            <a:avLst/>
          </a:prstGeom>
          <a:noFill/>
          <a:ln/>
        </p:spPr>
        <p:txBody>
          <a:bodyPr wrap="none" lIns="0" tIns="0" rIns="0" bIns="0" rtlCol="0" anchor="t"/>
          <a:lstStyle/>
          <a:p>
            <a:pPr algn="l" indent="0" marL="0">
              <a:lnSpc>
                <a:spcPts val="4050"/>
              </a:lnSpc>
              <a:buNone/>
            </a:pPr>
            <a:r>
              <a:rPr lang="en-US" sz="3250" dirty="0">
                <a:solidFill>
                  <a:srgbClr val="C6BFEE"/>
                </a:solidFill>
                <a:latin typeface="Prompt Medium" pitchFamily="34" charset="0"/>
                <a:ea typeface="Prompt Medium" pitchFamily="34" charset="-122"/>
                <a:cs typeface="Prompt Medium" pitchFamily="34" charset="-120"/>
              </a:rPr>
              <a:t>SWOT Analysis Overview</a:t>
            </a:r>
            <a:endParaRPr lang="en-US" sz="3250" dirty="0"/>
          </a:p>
        </p:txBody>
      </p:sp>
      <p:sp>
        <p:nvSpPr>
          <p:cNvPr id="4" name="Shape 1"/>
          <p:cNvSpPr/>
          <p:nvPr/>
        </p:nvSpPr>
        <p:spPr>
          <a:xfrm>
            <a:off x="652939" y="3790236"/>
            <a:ext cx="13324523" cy="2165509"/>
          </a:xfrm>
          <a:prstGeom prst="roundRect">
            <a:avLst>
              <a:gd name="adj" fmla="val 3619"/>
            </a:avLst>
          </a:prstGeom>
          <a:noFill/>
          <a:ln w="7620">
            <a:solidFill>
              <a:srgbClr val="FFFFFF">
                <a:alpha val="24000"/>
              </a:srgbClr>
            </a:solidFill>
            <a:prstDash val="solid"/>
          </a:ln>
        </p:spPr>
      </p:sp>
      <p:sp>
        <p:nvSpPr>
          <p:cNvPr id="5" name="Shape 2"/>
          <p:cNvSpPr/>
          <p:nvPr/>
        </p:nvSpPr>
        <p:spPr>
          <a:xfrm>
            <a:off x="660559" y="3797856"/>
            <a:ext cx="13309283" cy="537567"/>
          </a:xfrm>
          <a:prstGeom prst="rect">
            <a:avLst/>
          </a:prstGeom>
          <a:solidFill>
            <a:srgbClr val="FFFFFF">
              <a:alpha val="4000"/>
            </a:srgbClr>
          </a:solidFill>
          <a:ln/>
        </p:spPr>
      </p:sp>
      <p:sp>
        <p:nvSpPr>
          <p:cNvPr id="6" name="Text 3"/>
          <p:cNvSpPr/>
          <p:nvPr/>
        </p:nvSpPr>
        <p:spPr>
          <a:xfrm>
            <a:off x="847130" y="3917394"/>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Strengths</a:t>
            </a:r>
            <a:endParaRPr lang="en-US" sz="1450" dirty="0"/>
          </a:p>
        </p:txBody>
      </p:sp>
      <p:sp>
        <p:nvSpPr>
          <p:cNvPr id="7" name="Text 4"/>
          <p:cNvSpPr/>
          <p:nvPr/>
        </p:nvSpPr>
        <p:spPr>
          <a:xfrm>
            <a:off x="7505581" y="3917394"/>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Weaknesses</a:t>
            </a:r>
            <a:endParaRPr lang="en-US" sz="1450" dirty="0"/>
          </a:p>
        </p:txBody>
      </p:sp>
      <p:sp>
        <p:nvSpPr>
          <p:cNvPr id="8" name="Shape 5"/>
          <p:cNvSpPr/>
          <p:nvPr/>
        </p:nvSpPr>
        <p:spPr>
          <a:xfrm>
            <a:off x="660559" y="4335423"/>
            <a:ext cx="13309283" cy="537567"/>
          </a:xfrm>
          <a:prstGeom prst="rect">
            <a:avLst/>
          </a:prstGeom>
          <a:solidFill>
            <a:srgbClr val="000000">
              <a:alpha val="4000"/>
            </a:srgbClr>
          </a:solidFill>
          <a:ln/>
        </p:spPr>
      </p:sp>
      <p:sp>
        <p:nvSpPr>
          <p:cNvPr id="9" name="Text 6"/>
          <p:cNvSpPr/>
          <p:nvPr/>
        </p:nvSpPr>
        <p:spPr>
          <a:xfrm>
            <a:off x="847130" y="4454962"/>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Internal capabilities and resources that provide competitive advantage</a:t>
            </a:r>
            <a:endParaRPr lang="en-US" sz="1450" dirty="0"/>
          </a:p>
        </p:txBody>
      </p:sp>
      <p:sp>
        <p:nvSpPr>
          <p:cNvPr id="10" name="Text 7"/>
          <p:cNvSpPr/>
          <p:nvPr/>
        </p:nvSpPr>
        <p:spPr>
          <a:xfrm>
            <a:off x="7505581" y="4454962"/>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Internal limitations that hinder performance relative to competitors</a:t>
            </a:r>
            <a:endParaRPr lang="en-US" sz="1450" dirty="0"/>
          </a:p>
        </p:txBody>
      </p:sp>
      <p:sp>
        <p:nvSpPr>
          <p:cNvPr id="11" name="Shape 8"/>
          <p:cNvSpPr/>
          <p:nvPr/>
        </p:nvSpPr>
        <p:spPr>
          <a:xfrm>
            <a:off x="660559" y="4872990"/>
            <a:ext cx="13309283" cy="537567"/>
          </a:xfrm>
          <a:prstGeom prst="rect">
            <a:avLst/>
          </a:prstGeom>
          <a:solidFill>
            <a:srgbClr val="FFFFFF">
              <a:alpha val="4000"/>
            </a:srgbClr>
          </a:solidFill>
          <a:ln/>
        </p:spPr>
      </p:sp>
      <p:sp>
        <p:nvSpPr>
          <p:cNvPr id="12" name="Text 9"/>
          <p:cNvSpPr/>
          <p:nvPr/>
        </p:nvSpPr>
        <p:spPr>
          <a:xfrm>
            <a:off x="847130" y="4992529"/>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Opportunities</a:t>
            </a:r>
            <a:endParaRPr lang="en-US" sz="1450" dirty="0"/>
          </a:p>
        </p:txBody>
      </p:sp>
      <p:sp>
        <p:nvSpPr>
          <p:cNvPr id="13" name="Text 10"/>
          <p:cNvSpPr/>
          <p:nvPr/>
        </p:nvSpPr>
        <p:spPr>
          <a:xfrm>
            <a:off x="7505581" y="4992529"/>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Threats</a:t>
            </a:r>
            <a:endParaRPr lang="en-US" sz="1450" dirty="0"/>
          </a:p>
        </p:txBody>
      </p:sp>
      <p:sp>
        <p:nvSpPr>
          <p:cNvPr id="14" name="Shape 11"/>
          <p:cNvSpPr/>
          <p:nvPr/>
        </p:nvSpPr>
        <p:spPr>
          <a:xfrm>
            <a:off x="660559" y="5410557"/>
            <a:ext cx="13309283" cy="537567"/>
          </a:xfrm>
          <a:prstGeom prst="rect">
            <a:avLst/>
          </a:prstGeom>
          <a:solidFill>
            <a:srgbClr val="000000">
              <a:alpha val="4000"/>
            </a:srgbClr>
          </a:solidFill>
          <a:ln/>
        </p:spPr>
      </p:sp>
      <p:sp>
        <p:nvSpPr>
          <p:cNvPr id="15" name="Text 12"/>
          <p:cNvSpPr/>
          <p:nvPr/>
        </p:nvSpPr>
        <p:spPr>
          <a:xfrm>
            <a:off x="847130" y="5530096"/>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External factors that could be exploited for growth or improved performance</a:t>
            </a:r>
            <a:endParaRPr lang="en-US" sz="1450" dirty="0"/>
          </a:p>
        </p:txBody>
      </p:sp>
      <p:sp>
        <p:nvSpPr>
          <p:cNvPr id="16" name="Text 13"/>
          <p:cNvSpPr/>
          <p:nvPr/>
        </p:nvSpPr>
        <p:spPr>
          <a:xfrm>
            <a:off x="7505581" y="5530096"/>
            <a:ext cx="6277689" cy="298490"/>
          </a:xfrm>
          <a:prstGeom prst="rect">
            <a:avLst/>
          </a:prstGeom>
          <a:noFill/>
          <a:ln/>
        </p:spPr>
        <p:txBody>
          <a:bodyPr wrap="non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External factors that could negatively impact performance or viability</a:t>
            </a:r>
            <a:endParaRPr lang="en-US" sz="1450" dirty="0"/>
          </a:p>
        </p:txBody>
      </p:sp>
      <p:sp>
        <p:nvSpPr>
          <p:cNvPr id="17" name="Text 14"/>
          <p:cNvSpPr/>
          <p:nvPr/>
        </p:nvSpPr>
        <p:spPr>
          <a:xfrm>
            <a:off x="652939" y="6165533"/>
            <a:ext cx="13324523" cy="596979"/>
          </a:xfrm>
          <a:prstGeom prst="rect">
            <a:avLst/>
          </a:prstGeom>
          <a:noFill/>
          <a:ln/>
        </p:spPr>
        <p:txBody>
          <a:bodyPr wrap="squar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SWOT analysis integrates insights from both internal assessment and external environmental scanning into a structured framework. The approach balances inward-looking evaluation of organisational capabilities with outward-looking consideration of market conditions, providing a comprehensive foundation for strategy development.</a:t>
            </a:r>
            <a:endParaRPr lang="en-US" sz="1450" dirty="0"/>
          </a:p>
        </p:txBody>
      </p:sp>
      <p:sp>
        <p:nvSpPr>
          <p:cNvPr id="18" name="Text 15"/>
          <p:cNvSpPr/>
          <p:nvPr/>
        </p:nvSpPr>
        <p:spPr>
          <a:xfrm>
            <a:off x="652939" y="6972300"/>
            <a:ext cx="13324523" cy="596979"/>
          </a:xfrm>
          <a:prstGeom prst="rect">
            <a:avLst/>
          </a:prstGeom>
          <a:noFill/>
          <a:ln/>
        </p:spPr>
        <p:txBody>
          <a:bodyPr wrap="square" lIns="0" tIns="0" rIns="0" bIns="0" rtlCol="0" anchor="t"/>
          <a:lstStyle/>
          <a:p>
            <a:pPr algn="l" indent="0" marL="0">
              <a:lnSpc>
                <a:spcPts val="2350"/>
              </a:lnSpc>
              <a:buNone/>
            </a:pPr>
            <a:r>
              <a:rPr lang="en-US" sz="1450" dirty="0">
                <a:solidFill>
                  <a:srgbClr val="DAD8E9"/>
                </a:solidFill>
                <a:latin typeface="Mukta Light" pitchFamily="34" charset="0"/>
                <a:ea typeface="Mukta Light" pitchFamily="34" charset="-122"/>
                <a:cs typeface="Mukta Light" pitchFamily="34" charset="-120"/>
              </a:rPr>
              <a:t>Effective SWOT analysis requires honest appraisal of internal weaknesses alongside celebration of strengths. Similarly, threat assessment must be realistic without overlooking genuine opportunities. The framework is most valuable when it generates actionable insights rather than merely cataloguing observations.</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8314" y="808673"/>
            <a:ext cx="9292947" cy="633532"/>
          </a:xfrm>
          <a:prstGeom prst="rect">
            <a:avLst/>
          </a:prstGeom>
          <a:noFill/>
          <a:ln/>
        </p:spPr>
        <p:txBody>
          <a:bodyPr wrap="none" lIns="0" tIns="0" rIns="0" bIns="0" rtlCol="0" anchor="t"/>
          <a:lstStyle/>
          <a:p>
            <a:pPr algn="l" indent="0" marL="0">
              <a:lnSpc>
                <a:spcPts val="4950"/>
              </a:lnSpc>
              <a:buNone/>
            </a:pPr>
            <a:r>
              <a:rPr lang="en-US" sz="3950" dirty="0">
                <a:solidFill>
                  <a:srgbClr val="C6BFEE"/>
                </a:solidFill>
                <a:latin typeface="Prompt Medium" pitchFamily="34" charset="0"/>
                <a:ea typeface="Prompt Medium" pitchFamily="34" charset="-122"/>
                <a:cs typeface="Prompt Medium" pitchFamily="34" charset="-120"/>
              </a:rPr>
              <a:t>Strengths: Organisational Capabilities</a:t>
            </a:r>
            <a:endParaRPr lang="en-US" sz="3950" dirty="0"/>
          </a:p>
        </p:txBody>
      </p:sp>
      <p:pic>
        <p:nvPicPr>
          <p:cNvPr id="3" name="Image 0" descr="preencoded.png">    </p:cNvPr>
          <p:cNvPicPr>
            <a:picLocks noChangeAspect="1"/>
          </p:cNvPicPr>
          <p:nvPr/>
        </p:nvPicPr>
        <p:blipFill>
          <a:blip r:embed="rId1"/>
          <a:stretch>
            <a:fillRect/>
          </a:stretch>
        </p:blipFill>
        <p:spPr>
          <a:xfrm>
            <a:off x="798314" y="1898333"/>
            <a:ext cx="570190" cy="570190"/>
          </a:xfrm>
          <a:prstGeom prst="rect">
            <a:avLst/>
          </a:prstGeom>
        </p:spPr>
      </p:pic>
      <p:sp>
        <p:nvSpPr>
          <p:cNvPr id="4" name="Text 1"/>
          <p:cNvSpPr/>
          <p:nvPr/>
        </p:nvSpPr>
        <p:spPr>
          <a:xfrm>
            <a:off x="798314" y="2696527"/>
            <a:ext cx="2534245" cy="316825"/>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Medium" pitchFamily="34" charset="0"/>
                <a:ea typeface="Prompt Medium" pitchFamily="34" charset="-122"/>
                <a:cs typeface="Prompt Medium" pitchFamily="34" charset="-120"/>
              </a:rPr>
              <a:t>Brand Strength</a:t>
            </a:r>
            <a:endParaRPr lang="en-US" sz="1950" dirty="0"/>
          </a:p>
        </p:txBody>
      </p:sp>
      <p:sp>
        <p:nvSpPr>
          <p:cNvPr id="5" name="Text 2"/>
          <p:cNvSpPr/>
          <p:nvPr/>
        </p:nvSpPr>
        <p:spPr>
          <a:xfrm>
            <a:off x="798314" y="3150156"/>
            <a:ext cx="3001804" cy="2919413"/>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Light" pitchFamily="34" charset="0"/>
                <a:ea typeface="Mukta Light" pitchFamily="34" charset="-122"/>
                <a:cs typeface="Mukta Light" pitchFamily="34" charset="-120"/>
              </a:rPr>
              <a:t>Strong brands command premium pricing, enhance customer loyalty, and provide negotiating leverage with partners. Brand equity represents a significant competitive asset that creates sustainable differentiation.</a:t>
            </a:r>
            <a:endParaRPr lang="en-US" sz="1750" dirty="0"/>
          </a:p>
        </p:txBody>
      </p:sp>
      <p:pic>
        <p:nvPicPr>
          <p:cNvPr id="6" name="Image 1" descr="preencoded.png">    </p:cNvPr>
          <p:cNvPicPr>
            <a:picLocks noChangeAspect="1"/>
          </p:cNvPicPr>
          <p:nvPr/>
        </p:nvPicPr>
        <p:blipFill>
          <a:blip r:embed="rId2"/>
          <a:stretch>
            <a:fillRect/>
          </a:stretch>
        </p:blipFill>
        <p:spPr>
          <a:xfrm>
            <a:off x="4142184" y="1898333"/>
            <a:ext cx="570190" cy="570190"/>
          </a:xfrm>
          <a:prstGeom prst="rect">
            <a:avLst/>
          </a:prstGeom>
        </p:spPr>
      </p:pic>
      <p:sp>
        <p:nvSpPr>
          <p:cNvPr id="7" name="Text 3"/>
          <p:cNvSpPr/>
          <p:nvPr/>
        </p:nvSpPr>
        <p:spPr>
          <a:xfrm>
            <a:off x="4142184" y="2696527"/>
            <a:ext cx="2534245" cy="316825"/>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Medium" pitchFamily="34" charset="0"/>
                <a:ea typeface="Prompt Medium" pitchFamily="34" charset="-122"/>
                <a:cs typeface="Prompt Medium" pitchFamily="34" charset="-120"/>
              </a:rPr>
              <a:t>Innovation Capacity</a:t>
            </a:r>
            <a:endParaRPr lang="en-US" sz="1950" dirty="0"/>
          </a:p>
        </p:txBody>
      </p:sp>
      <p:sp>
        <p:nvSpPr>
          <p:cNvPr id="8" name="Text 4"/>
          <p:cNvSpPr/>
          <p:nvPr/>
        </p:nvSpPr>
        <p:spPr>
          <a:xfrm>
            <a:off x="4142184" y="3150156"/>
            <a:ext cx="3001923" cy="2554486"/>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Light" pitchFamily="34" charset="0"/>
                <a:ea typeface="Mukta Light" pitchFamily="34" charset="-122"/>
                <a:cs typeface="Mukta Light" pitchFamily="34" charset="-120"/>
              </a:rPr>
              <a:t>Organisations with proven ability to develop new products, services, or processes enjoy first-mover advantages and can continuously refresh their value proposition to maintain market leadership.</a:t>
            </a:r>
            <a:endParaRPr lang="en-US" sz="1750" dirty="0"/>
          </a:p>
        </p:txBody>
      </p:sp>
      <p:pic>
        <p:nvPicPr>
          <p:cNvPr id="9" name="Image 2" descr="preencoded.png">    </p:cNvPr>
          <p:cNvPicPr>
            <a:picLocks noChangeAspect="1"/>
          </p:cNvPicPr>
          <p:nvPr/>
        </p:nvPicPr>
        <p:blipFill>
          <a:blip r:embed="rId3"/>
          <a:stretch>
            <a:fillRect/>
          </a:stretch>
        </p:blipFill>
        <p:spPr>
          <a:xfrm>
            <a:off x="7486174" y="1898333"/>
            <a:ext cx="570190" cy="570190"/>
          </a:xfrm>
          <a:prstGeom prst="rect">
            <a:avLst/>
          </a:prstGeom>
        </p:spPr>
      </p:pic>
      <p:sp>
        <p:nvSpPr>
          <p:cNvPr id="10" name="Text 5"/>
          <p:cNvSpPr/>
          <p:nvPr/>
        </p:nvSpPr>
        <p:spPr>
          <a:xfrm>
            <a:off x="7486174" y="2696527"/>
            <a:ext cx="2534245" cy="316825"/>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Medium" pitchFamily="34" charset="0"/>
                <a:ea typeface="Prompt Medium" pitchFamily="34" charset="-122"/>
                <a:cs typeface="Prompt Medium" pitchFamily="34" charset="-120"/>
              </a:rPr>
              <a:t>Financial Resources</a:t>
            </a:r>
            <a:endParaRPr lang="en-US" sz="1950" dirty="0"/>
          </a:p>
        </p:txBody>
      </p:sp>
      <p:sp>
        <p:nvSpPr>
          <p:cNvPr id="11" name="Text 6"/>
          <p:cNvSpPr/>
          <p:nvPr/>
        </p:nvSpPr>
        <p:spPr>
          <a:xfrm>
            <a:off x="7486174" y="3150156"/>
            <a:ext cx="3001923" cy="2189559"/>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Light" pitchFamily="34" charset="0"/>
                <a:ea typeface="Mukta Light" pitchFamily="34" charset="-122"/>
                <a:cs typeface="Mukta Light" pitchFamily="34" charset="-120"/>
              </a:rPr>
              <a:t>Strong balance sheets and cash flow generation capability provide strategic flexibility, enabling investment in growth opportunities and resilience during market downturns.</a:t>
            </a:r>
            <a:endParaRPr lang="en-US" sz="1750" dirty="0"/>
          </a:p>
        </p:txBody>
      </p:sp>
      <p:pic>
        <p:nvPicPr>
          <p:cNvPr id="12" name="Image 3" descr="preencoded.png">    </p:cNvPr>
          <p:cNvPicPr>
            <a:picLocks noChangeAspect="1"/>
          </p:cNvPicPr>
          <p:nvPr/>
        </p:nvPicPr>
        <p:blipFill>
          <a:blip r:embed="rId4"/>
          <a:stretch>
            <a:fillRect/>
          </a:stretch>
        </p:blipFill>
        <p:spPr>
          <a:xfrm>
            <a:off x="10830163" y="1898333"/>
            <a:ext cx="570190" cy="570190"/>
          </a:xfrm>
          <a:prstGeom prst="rect">
            <a:avLst/>
          </a:prstGeom>
        </p:spPr>
      </p:pic>
      <p:sp>
        <p:nvSpPr>
          <p:cNvPr id="13" name="Text 7"/>
          <p:cNvSpPr/>
          <p:nvPr/>
        </p:nvSpPr>
        <p:spPr>
          <a:xfrm>
            <a:off x="10830163" y="2696527"/>
            <a:ext cx="2534245" cy="316825"/>
          </a:xfrm>
          <a:prstGeom prst="rect">
            <a:avLst/>
          </a:prstGeom>
          <a:noFill/>
          <a:ln/>
        </p:spPr>
        <p:txBody>
          <a:bodyPr wrap="none" lIns="0" tIns="0" rIns="0" bIns="0" rtlCol="0" anchor="t"/>
          <a:lstStyle/>
          <a:p>
            <a:pPr algn="l" indent="0" marL="0">
              <a:lnSpc>
                <a:spcPts val="2450"/>
              </a:lnSpc>
              <a:buNone/>
            </a:pPr>
            <a:r>
              <a:rPr lang="en-US" sz="1950" dirty="0">
                <a:solidFill>
                  <a:srgbClr val="DAD8E9"/>
                </a:solidFill>
                <a:latin typeface="Prompt Medium" pitchFamily="34" charset="0"/>
                <a:ea typeface="Prompt Medium" pitchFamily="34" charset="-122"/>
                <a:cs typeface="Prompt Medium" pitchFamily="34" charset="-120"/>
              </a:rPr>
              <a:t>Talent &amp; Culture</a:t>
            </a:r>
            <a:endParaRPr lang="en-US" sz="1950" dirty="0"/>
          </a:p>
        </p:txBody>
      </p:sp>
      <p:sp>
        <p:nvSpPr>
          <p:cNvPr id="14" name="Text 8"/>
          <p:cNvSpPr/>
          <p:nvPr/>
        </p:nvSpPr>
        <p:spPr>
          <a:xfrm>
            <a:off x="10830163" y="3150156"/>
            <a:ext cx="3001923" cy="2554486"/>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Light" pitchFamily="34" charset="0"/>
                <a:ea typeface="Mukta Light" pitchFamily="34" charset="-122"/>
                <a:cs typeface="Mukta Light" pitchFamily="34" charset="-120"/>
              </a:rPr>
              <a:t>Exceptional human capital and supportive organisational culture drive performance across all functions, often representing the most sustainable competitive advantage.</a:t>
            </a:r>
            <a:endParaRPr lang="en-US" sz="1750" dirty="0"/>
          </a:p>
        </p:txBody>
      </p:sp>
      <p:sp>
        <p:nvSpPr>
          <p:cNvPr id="15" name="Text 9"/>
          <p:cNvSpPr/>
          <p:nvPr/>
        </p:nvSpPr>
        <p:spPr>
          <a:xfrm>
            <a:off x="798314" y="6326148"/>
            <a:ext cx="13033772" cy="1094780"/>
          </a:xfrm>
          <a:prstGeom prst="rect">
            <a:avLst/>
          </a:prstGeom>
          <a:noFill/>
          <a:ln/>
        </p:spPr>
        <p:txBody>
          <a:bodyPr wrap="square" lIns="0" tIns="0" rIns="0" bIns="0" rtlCol="0" anchor="t"/>
          <a:lstStyle/>
          <a:p>
            <a:pPr algn="l" indent="0" marL="0">
              <a:lnSpc>
                <a:spcPts val="2850"/>
              </a:lnSpc>
              <a:buNone/>
            </a:pPr>
            <a:r>
              <a:rPr lang="en-US" sz="1750" dirty="0">
                <a:solidFill>
                  <a:srgbClr val="DAD8E9"/>
                </a:solidFill>
                <a:latin typeface="Mukta Light" pitchFamily="34" charset="0"/>
                <a:ea typeface="Mukta Light" pitchFamily="34" charset="-122"/>
                <a:cs typeface="Mukta Light" pitchFamily="34" charset="-120"/>
              </a:rPr>
              <a:t>Organisational strengths comprise the distinctive capabilities, resources, and assets that create competitive advantage. Identifying genuine strengths requires objective comparison against competitors rather than internal standards, focusing on areas where the organisation demonstrably outperforms industry peers.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699016" y="622340"/>
            <a:ext cx="7086362" cy="554831"/>
          </a:xfrm>
          <a:prstGeom prst="rect">
            <a:avLst/>
          </a:prstGeom>
          <a:noFill/>
          <a:ln/>
        </p:spPr>
        <p:txBody>
          <a:bodyPr wrap="none" lIns="0" tIns="0" rIns="0" bIns="0" rtlCol="0" anchor="t"/>
          <a:lstStyle/>
          <a:p>
            <a:pPr algn="l" indent="0" marL="0">
              <a:lnSpc>
                <a:spcPts val="4350"/>
              </a:lnSpc>
              <a:buNone/>
            </a:pPr>
            <a:r>
              <a:rPr lang="en-US" sz="3450" dirty="0">
                <a:solidFill>
                  <a:srgbClr val="C6BFEE"/>
                </a:solidFill>
                <a:latin typeface="Prompt Medium" pitchFamily="34" charset="0"/>
                <a:ea typeface="Prompt Medium" pitchFamily="34" charset="-122"/>
                <a:cs typeface="Prompt Medium" pitchFamily="34" charset="-120"/>
              </a:rPr>
              <a:t>Weaknesses: Internal Challenges</a:t>
            </a:r>
            <a:endParaRPr lang="en-US" sz="3450" dirty="0"/>
          </a:p>
        </p:txBody>
      </p:sp>
      <p:pic>
        <p:nvPicPr>
          <p:cNvPr id="3" name="Image 0" descr="preencoded.png">    </p:cNvPr>
          <p:cNvPicPr>
            <a:picLocks noChangeAspect="1"/>
          </p:cNvPicPr>
          <p:nvPr/>
        </p:nvPicPr>
        <p:blipFill>
          <a:blip r:embed="rId1"/>
          <a:stretch>
            <a:fillRect/>
          </a:stretch>
        </p:blipFill>
        <p:spPr>
          <a:xfrm>
            <a:off x="699016" y="1576626"/>
            <a:ext cx="4211003" cy="2602587"/>
          </a:xfrm>
          <a:prstGeom prst="rect">
            <a:avLst/>
          </a:prstGeom>
        </p:spPr>
      </p:pic>
      <p:sp>
        <p:nvSpPr>
          <p:cNvPr id="4" name="Text 1"/>
          <p:cNvSpPr/>
          <p:nvPr/>
        </p:nvSpPr>
        <p:spPr>
          <a:xfrm>
            <a:off x="699016" y="4428887"/>
            <a:ext cx="2299811"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Legacy Infrastructure</a:t>
            </a:r>
            <a:endParaRPr lang="en-US" sz="1700" dirty="0"/>
          </a:p>
        </p:txBody>
      </p:sp>
      <p:sp>
        <p:nvSpPr>
          <p:cNvPr id="5" name="Text 2"/>
          <p:cNvSpPr/>
          <p:nvPr/>
        </p:nvSpPr>
        <p:spPr>
          <a:xfrm>
            <a:off x="699016" y="4826079"/>
            <a:ext cx="4211003" cy="1917383"/>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Outdated systems and processes can hamper efficiency, limit innovation capacity, and increase operational risk. Legacy technology often incurs growing maintenance costs while providing diminishing competitive value, creating a challenging investment case for modernisation.</a:t>
            </a:r>
            <a:endParaRPr lang="en-US" sz="1550" dirty="0"/>
          </a:p>
        </p:txBody>
      </p:sp>
      <p:pic>
        <p:nvPicPr>
          <p:cNvPr id="6" name="Image 1" descr="preencoded.png">    </p:cNvPr>
          <p:cNvPicPr>
            <a:picLocks noChangeAspect="1"/>
          </p:cNvPicPr>
          <p:nvPr/>
        </p:nvPicPr>
        <p:blipFill>
          <a:blip r:embed="rId2"/>
          <a:stretch>
            <a:fillRect/>
          </a:stretch>
        </p:blipFill>
        <p:spPr>
          <a:xfrm>
            <a:off x="5209580" y="1576626"/>
            <a:ext cx="4211122" cy="2602587"/>
          </a:xfrm>
          <a:prstGeom prst="rect">
            <a:avLst/>
          </a:prstGeom>
        </p:spPr>
      </p:pic>
      <p:sp>
        <p:nvSpPr>
          <p:cNvPr id="7" name="Text 3"/>
          <p:cNvSpPr/>
          <p:nvPr/>
        </p:nvSpPr>
        <p:spPr>
          <a:xfrm>
            <a:off x="5209580" y="4428887"/>
            <a:ext cx="2219325"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Capability Gaps</a:t>
            </a:r>
            <a:endParaRPr lang="en-US" sz="1700" dirty="0"/>
          </a:p>
        </p:txBody>
      </p:sp>
      <p:sp>
        <p:nvSpPr>
          <p:cNvPr id="8" name="Text 4"/>
          <p:cNvSpPr/>
          <p:nvPr/>
        </p:nvSpPr>
        <p:spPr>
          <a:xfrm>
            <a:off x="5209580" y="4826079"/>
            <a:ext cx="4211122" cy="1917383"/>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Insufficient expertise in critical domains constrains strategic options and execution quality. As markets evolve, previously adequate skill profiles may become increasingly misaligned with competitive requirements, necessitating significant workforce transformation.</a:t>
            </a:r>
            <a:endParaRPr lang="en-US" sz="1550" dirty="0"/>
          </a:p>
        </p:txBody>
      </p:sp>
      <p:pic>
        <p:nvPicPr>
          <p:cNvPr id="9" name="Image 2" descr="preencoded.png">    </p:cNvPr>
          <p:cNvPicPr>
            <a:picLocks noChangeAspect="1"/>
          </p:cNvPicPr>
          <p:nvPr/>
        </p:nvPicPr>
        <p:blipFill>
          <a:blip r:embed="rId3"/>
          <a:stretch>
            <a:fillRect/>
          </a:stretch>
        </p:blipFill>
        <p:spPr>
          <a:xfrm>
            <a:off x="9720262" y="1576626"/>
            <a:ext cx="4211003" cy="2602587"/>
          </a:xfrm>
          <a:prstGeom prst="rect">
            <a:avLst/>
          </a:prstGeom>
        </p:spPr>
      </p:pic>
      <p:sp>
        <p:nvSpPr>
          <p:cNvPr id="10" name="Text 5"/>
          <p:cNvSpPr/>
          <p:nvPr/>
        </p:nvSpPr>
        <p:spPr>
          <a:xfrm>
            <a:off x="9720262" y="4428887"/>
            <a:ext cx="2281595"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Structural Limitations</a:t>
            </a:r>
            <a:endParaRPr lang="en-US" sz="1700" dirty="0"/>
          </a:p>
        </p:txBody>
      </p:sp>
      <p:sp>
        <p:nvSpPr>
          <p:cNvPr id="11" name="Text 6"/>
          <p:cNvSpPr/>
          <p:nvPr/>
        </p:nvSpPr>
        <p:spPr>
          <a:xfrm>
            <a:off x="9720262" y="4826079"/>
            <a:ext cx="4211003" cy="1917383"/>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Cumbersome decision processes and siloed operations impede responsiveness to market changes. Organisational complexity often accumulates incrementally, creating coordination challenges that become increasingly difficult to address without fundamental restructuring.</a:t>
            </a:r>
            <a:endParaRPr lang="en-US" sz="1550" dirty="0"/>
          </a:p>
        </p:txBody>
      </p:sp>
      <p:sp>
        <p:nvSpPr>
          <p:cNvPr id="12" name="Text 7"/>
          <p:cNvSpPr/>
          <p:nvPr/>
        </p:nvSpPr>
        <p:spPr>
          <a:xfrm>
            <a:off x="699016" y="6968133"/>
            <a:ext cx="13232368" cy="639127"/>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Acknowledging organisational weaknesses requires intellectual honesty and willingness to confront uncomfortable realities. These internal limitations constrain strategic options and represent priority areas for developmental investment to enhance competitive positioning.</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34616" y="577215"/>
            <a:ext cx="9496663" cy="583049"/>
          </a:xfrm>
          <a:prstGeom prst="rect">
            <a:avLst/>
          </a:prstGeom>
          <a:noFill/>
          <a:ln/>
        </p:spPr>
        <p:txBody>
          <a:bodyPr wrap="none" lIns="0" tIns="0" rIns="0" bIns="0" rtlCol="0" anchor="t"/>
          <a:lstStyle/>
          <a:p>
            <a:pPr algn="l" indent="0" marL="0">
              <a:lnSpc>
                <a:spcPts val="4550"/>
              </a:lnSpc>
              <a:buNone/>
            </a:pPr>
            <a:r>
              <a:rPr lang="en-US" sz="3650" dirty="0">
                <a:solidFill>
                  <a:srgbClr val="C6BFEE"/>
                </a:solidFill>
                <a:latin typeface="Prompt Medium" pitchFamily="34" charset="0"/>
                <a:ea typeface="Prompt Medium" pitchFamily="34" charset="-122"/>
                <a:cs typeface="Prompt Medium" pitchFamily="34" charset="-120"/>
              </a:rPr>
              <a:t>Opportunities: External Growth Prospects</a:t>
            </a:r>
            <a:endParaRPr lang="en-US" sz="3650" dirty="0"/>
          </a:p>
        </p:txBody>
      </p:sp>
      <p:sp>
        <p:nvSpPr>
          <p:cNvPr id="3" name="Shape 1"/>
          <p:cNvSpPr/>
          <p:nvPr/>
        </p:nvSpPr>
        <p:spPr>
          <a:xfrm>
            <a:off x="734616" y="2209800"/>
            <a:ext cx="4177189" cy="209907"/>
          </a:xfrm>
          <a:prstGeom prst="roundRect">
            <a:avLst>
              <a:gd name="adj" fmla="val 42003"/>
            </a:avLst>
          </a:prstGeom>
          <a:solidFill>
            <a:srgbClr val="542C49"/>
          </a:solidFill>
          <a:ln w="7620">
            <a:solidFill>
              <a:srgbClr val="6D4562"/>
            </a:solidFill>
            <a:prstDash val="solid"/>
          </a:ln>
        </p:spPr>
      </p:sp>
      <p:sp>
        <p:nvSpPr>
          <p:cNvPr id="4" name="Text 2"/>
          <p:cNvSpPr/>
          <p:nvPr/>
        </p:nvSpPr>
        <p:spPr>
          <a:xfrm>
            <a:off x="734616" y="2734508"/>
            <a:ext cx="2332434" cy="291465"/>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Market Expansion</a:t>
            </a:r>
            <a:endParaRPr lang="en-US" sz="1800" dirty="0"/>
          </a:p>
        </p:txBody>
      </p:sp>
      <p:sp>
        <p:nvSpPr>
          <p:cNvPr id="5" name="Text 3"/>
          <p:cNvSpPr/>
          <p:nvPr/>
        </p:nvSpPr>
        <p:spPr>
          <a:xfrm>
            <a:off x="734616" y="3151823"/>
            <a:ext cx="4177189" cy="2350294"/>
          </a:xfrm>
          <a:prstGeom prst="rect">
            <a:avLst/>
          </a:prstGeom>
          <a:noFill/>
          <a:ln/>
        </p:spPr>
        <p:txBody>
          <a:bodyPr wrap="square" lIns="0" tIns="0" rIns="0" bIns="0" rtlCol="0" anchor="t"/>
          <a:lstStyle/>
          <a:p>
            <a:pPr algn="l" indent="0" marL="0">
              <a:lnSpc>
                <a:spcPts val="2600"/>
              </a:lnSpc>
              <a:buNone/>
            </a:pPr>
            <a:r>
              <a:rPr lang="en-US" sz="1650" dirty="0">
                <a:solidFill>
                  <a:srgbClr val="DAD8E9"/>
                </a:solidFill>
                <a:latin typeface="Mukta Light" pitchFamily="34" charset="0"/>
                <a:ea typeface="Mukta Light" pitchFamily="34" charset="-122"/>
                <a:cs typeface="Mukta Light" pitchFamily="34" charset="-120"/>
              </a:rPr>
              <a:t>Entering new geographic regions or adjacent product categories leverages existing capabilities whilst diversifying revenue streams. International expansion can unlock significant growth potential but requires careful adaptation to local market conditions and regulatory environments.</a:t>
            </a:r>
            <a:endParaRPr lang="en-US" sz="1650" dirty="0"/>
          </a:p>
        </p:txBody>
      </p:sp>
      <p:sp>
        <p:nvSpPr>
          <p:cNvPr id="6" name="Shape 4"/>
          <p:cNvSpPr/>
          <p:nvPr/>
        </p:nvSpPr>
        <p:spPr>
          <a:xfrm>
            <a:off x="5226606" y="1894880"/>
            <a:ext cx="4177189" cy="209907"/>
          </a:xfrm>
          <a:prstGeom prst="roundRect">
            <a:avLst>
              <a:gd name="adj" fmla="val 42003"/>
            </a:avLst>
          </a:prstGeom>
          <a:solidFill>
            <a:srgbClr val="542C49"/>
          </a:solidFill>
          <a:ln w="7620">
            <a:solidFill>
              <a:srgbClr val="6D4562"/>
            </a:solidFill>
            <a:prstDash val="solid"/>
          </a:ln>
        </p:spPr>
      </p:sp>
      <p:sp>
        <p:nvSpPr>
          <p:cNvPr id="7" name="Text 5"/>
          <p:cNvSpPr/>
          <p:nvPr/>
        </p:nvSpPr>
        <p:spPr>
          <a:xfrm>
            <a:off x="5226606" y="2419588"/>
            <a:ext cx="2495669" cy="291465"/>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Digital Transformation</a:t>
            </a:r>
            <a:endParaRPr lang="en-US" sz="1800" dirty="0"/>
          </a:p>
        </p:txBody>
      </p:sp>
      <p:sp>
        <p:nvSpPr>
          <p:cNvPr id="8" name="Text 6"/>
          <p:cNvSpPr/>
          <p:nvPr/>
        </p:nvSpPr>
        <p:spPr>
          <a:xfrm>
            <a:off x="5226606" y="2836902"/>
            <a:ext cx="4177189" cy="2014538"/>
          </a:xfrm>
          <a:prstGeom prst="rect">
            <a:avLst/>
          </a:prstGeom>
          <a:noFill/>
          <a:ln/>
        </p:spPr>
        <p:txBody>
          <a:bodyPr wrap="square" lIns="0" tIns="0" rIns="0" bIns="0" rtlCol="0" anchor="t"/>
          <a:lstStyle/>
          <a:p>
            <a:pPr algn="l" indent="0" marL="0">
              <a:lnSpc>
                <a:spcPts val="2600"/>
              </a:lnSpc>
              <a:buNone/>
            </a:pPr>
            <a:r>
              <a:rPr lang="en-US" sz="1650" dirty="0">
                <a:solidFill>
                  <a:srgbClr val="DAD8E9"/>
                </a:solidFill>
                <a:latin typeface="Mukta Light" pitchFamily="34" charset="0"/>
                <a:ea typeface="Mukta Light" pitchFamily="34" charset="-122"/>
                <a:cs typeface="Mukta Light" pitchFamily="34" charset="-120"/>
              </a:rPr>
              <a:t>Adopting emerging technologies enables new business models and enhanced customer experiences. Digital platforms can extend market reach, improve operational efficiency, and generate valuable data insights that inform strategic decision-making.</a:t>
            </a:r>
            <a:endParaRPr lang="en-US" sz="1650" dirty="0"/>
          </a:p>
        </p:txBody>
      </p:sp>
      <p:sp>
        <p:nvSpPr>
          <p:cNvPr id="9" name="Shape 7"/>
          <p:cNvSpPr/>
          <p:nvPr/>
        </p:nvSpPr>
        <p:spPr>
          <a:xfrm>
            <a:off x="9718596" y="1580078"/>
            <a:ext cx="4177189" cy="209907"/>
          </a:xfrm>
          <a:prstGeom prst="roundRect">
            <a:avLst>
              <a:gd name="adj" fmla="val 42003"/>
            </a:avLst>
          </a:prstGeom>
          <a:solidFill>
            <a:srgbClr val="542C49"/>
          </a:solidFill>
          <a:ln w="7620">
            <a:solidFill>
              <a:srgbClr val="6D4562"/>
            </a:solidFill>
            <a:prstDash val="solid"/>
          </a:ln>
        </p:spPr>
      </p:sp>
      <p:sp>
        <p:nvSpPr>
          <p:cNvPr id="10" name="Text 8"/>
          <p:cNvSpPr/>
          <p:nvPr/>
        </p:nvSpPr>
        <p:spPr>
          <a:xfrm>
            <a:off x="9718596" y="2104787"/>
            <a:ext cx="2501503" cy="291465"/>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Strategic Partnerships</a:t>
            </a:r>
            <a:endParaRPr lang="en-US" sz="1800" dirty="0"/>
          </a:p>
        </p:txBody>
      </p:sp>
      <p:sp>
        <p:nvSpPr>
          <p:cNvPr id="11" name="Text 9"/>
          <p:cNvSpPr/>
          <p:nvPr/>
        </p:nvSpPr>
        <p:spPr>
          <a:xfrm>
            <a:off x="9718596" y="2522101"/>
            <a:ext cx="4177189" cy="2014538"/>
          </a:xfrm>
          <a:prstGeom prst="rect">
            <a:avLst/>
          </a:prstGeom>
          <a:noFill/>
          <a:ln/>
        </p:spPr>
        <p:txBody>
          <a:bodyPr wrap="square" lIns="0" tIns="0" rIns="0" bIns="0" rtlCol="0" anchor="t"/>
          <a:lstStyle/>
          <a:p>
            <a:pPr algn="l" indent="0" marL="0">
              <a:lnSpc>
                <a:spcPts val="2600"/>
              </a:lnSpc>
              <a:buNone/>
            </a:pPr>
            <a:r>
              <a:rPr lang="en-US" sz="1650" dirty="0">
                <a:solidFill>
                  <a:srgbClr val="DAD8E9"/>
                </a:solidFill>
                <a:latin typeface="Mukta Light" pitchFamily="34" charset="0"/>
                <a:ea typeface="Mukta Light" pitchFamily="34" charset="-122"/>
                <a:cs typeface="Mukta Light" pitchFamily="34" charset="-120"/>
              </a:rPr>
              <a:t>Collaborating with complementary organisations creates mutual value through shared resources and capabilities. Partnerships can accelerate market entry, reduce development costs, and mitigate risks associated with new initiatives.</a:t>
            </a:r>
            <a:endParaRPr lang="en-US" sz="1650" dirty="0"/>
          </a:p>
        </p:txBody>
      </p:sp>
      <p:sp>
        <p:nvSpPr>
          <p:cNvPr id="12" name="Text 10"/>
          <p:cNvSpPr/>
          <p:nvPr/>
        </p:nvSpPr>
        <p:spPr>
          <a:xfrm>
            <a:off x="734616" y="5738217"/>
            <a:ext cx="13161169" cy="1007269"/>
          </a:xfrm>
          <a:prstGeom prst="rect">
            <a:avLst/>
          </a:prstGeom>
          <a:noFill/>
          <a:ln/>
        </p:spPr>
        <p:txBody>
          <a:bodyPr wrap="square" lIns="0" tIns="0" rIns="0" bIns="0" rtlCol="0" anchor="t"/>
          <a:lstStyle/>
          <a:p>
            <a:pPr algn="l" indent="0" marL="0">
              <a:lnSpc>
                <a:spcPts val="2600"/>
              </a:lnSpc>
              <a:buNone/>
            </a:pPr>
            <a:r>
              <a:rPr lang="en-US" sz="1650" dirty="0">
                <a:solidFill>
                  <a:srgbClr val="DAD8E9"/>
                </a:solidFill>
                <a:latin typeface="Mukta Light" pitchFamily="34" charset="0"/>
                <a:ea typeface="Mukta Light" pitchFamily="34" charset="-122"/>
                <a:cs typeface="Mukta Light" pitchFamily="34" charset="-120"/>
              </a:rPr>
              <a:t>Opportunities represent external conditions that the organisation could potentially exploit for competitive advantage. Identifying genuine opportunities requires distinguishing between broadly available market developments and those where the organisation possesses unique ability to capture disproportionate value.</a:t>
            </a:r>
            <a:endParaRPr lang="en-US" sz="1650" dirty="0"/>
          </a:p>
        </p:txBody>
      </p:sp>
      <p:sp>
        <p:nvSpPr>
          <p:cNvPr id="13" name="Text 11"/>
          <p:cNvSpPr/>
          <p:nvPr/>
        </p:nvSpPr>
        <p:spPr>
          <a:xfrm>
            <a:off x="734616" y="6981587"/>
            <a:ext cx="13161169" cy="671512"/>
          </a:xfrm>
          <a:prstGeom prst="rect">
            <a:avLst/>
          </a:prstGeom>
          <a:noFill/>
          <a:ln/>
        </p:spPr>
        <p:txBody>
          <a:bodyPr wrap="square" lIns="0" tIns="0" rIns="0" bIns="0" rtlCol="0" anchor="t"/>
          <a:lstStyle/>
          <a:p>
            <a:pPr algn="l" indent="0" marL="0">
              <a:lnSpc>
                <a:spcPts val="2600"/>
              </a:lnSpc>
              <a:buNone/>
            </a:pPr>
            <a:r>
              <a:rPr lang="en-US" sz="1650" dirty="0">
                <a:solidFill>
                  <a:srgbClr val="DAD8E9"/>
                </a:solidFill>
                <a:latin typeface="Mukta Light" pitchFamily="34" charset="0"/>
                <a:ea typeface="Mukta Light" pitchFamily="34" charset="-122"/>
                <a:cs typeface="Mukta Light" pitchFamily="34" charset="-120"/>
              </a:rPr>
              <a:t>Prioritising opportunities necessitates evaluating both potential return and implementation feasibility, ensuring alignment with organisational capabilities and strategic direction. The most valuable opportunities typically leverage existing strengths whilst addressing identified weaknesses.</a:t>
            </a:r>
            <a:endParaRPr lang="en-US" sz="16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3666" y="783312"/>
            <a:ext cx="5239703" cy="598051"/>
          </a:xfrm>
          <a:prstGeom prst="rect">
            <a:avLst/>
          </a:prstGeom>
          <a:noFill/>
          <a:ln/>
        </p:spPr>
        <p:txBody>
          <a:bodyPr wrap="none" lIns="0" tIns="0" rIns="0" bIns="0" rtlCol="0" anchor="t"/>
          <a:lstStyle/>
          <a:p>
            <a:pPr algn="l" indent="0" marL="0">
              <a:lnSpc>
                <a:spcPts val="4700"/>
              </a:lnSpc>
              <a:buNone/>
            </a:pPr>
            <a:r>
              <a:rPr lang="en-US" sz="3750" dirty="0">
                <a:solidFill>
                  <a:srgbClr val="C6BFEE"/>
                </a:solidFill>
                <a:latin typeface="Prompt Medium" pitchFamily="34" charset="0"/>
                <a:ea typeface="Prompt Medium" pitchFamily="34" charset="-122"/>
                <a:cs typeface="Prompt Medium" pitchFamily="34" charset="-120"/>
              </a:rPr>
              <a:t>Threats: External Risks</a:t>
            </a:r>
            <a:endParaRPr lang="en-US" sz="3750" dirty="0"/>
          </a:p>
        </p:txBody>
      </p:sp>
      <p:sp>
        <p:nvSpPr>
          <p:cNvPr id="3" name="Shape 1"/>
          <p:cNvSpPr/>
          <p:nvPr/>
        </p:nvSpPr>
        <p:spPr>
          <a:xfrm>
            <a:off x="753666" y="2054185"/>
            <a:ext cx="484465" cy="484465"/>
          </a:xfrm>
          <a:prstGeom prst="roundRect">
            <a:avLst>
              <a:gd name="adj" fmla="val 18669"/>
            </a:avLst>
          </a:prstGeom>
          <a:solidFill>
            <a:srgbClr val="542C49"/>
          </a:solidFill>
          <a:ln w="7620">
            <a:solidFill>
              <a:srgbClr val="6D4562"/>
            </a:solidFill>
            <a:prstDash val="solid"/>
          </a:ln>
        </p:spPr>
      </p:sp>
      <p:pic>
        <p:nvPicPr>
          <p:cNvPr id="4" name="Image 0" descr="preencoded.png">    </p:cNvPr>
          <p:cNvPicPr>
            <a:picLocks noChangeAspect="1"/>
          </p:cNvPicPr>
          <p:nvPr/>
        </p:nvPicPr>
        <p:blipFill>
          <a:blip r:embed="rId1"/>
          <a:stretch>
            <a:fillRect/>
          </a:stretch>
        </p:blipFill>
        <p:spPr>
          <a:xfrm>
            <a:off x="852309" y="2116931"/>
            <a:ext cx="287060" cy="358854"/>
          </a:xfrm>
          <a:prstGeom prst="rect">
            <a:avLst/>
          </a:prstGeom>
        </p:spPr>
      </p:pic>
      <p:sp>
        <p:nvSpPr>
          <p:cNvPr id="5" name="Text 2"/>
          <p:cNvSpPr/>
          <p:nvPr/>
        </p:nvSpPr>
        <p:spPr>
          <a:xfrm>
            <a:off x="1453396" y="2054185"/>
            <a:ext cx="2467808" cy="299085"/>
          </a:xfrm>
          <a:prstGeom prst="rect">
            <a:avLst/>
          </a:prstGeom>
          <a:noFill/>
          <a:ln/>
        </p:spPr>
        <p:txBody>
          <a:bodyPr wrap="none" lIns="0" tIns="0" rIns="0" bIns="0" rtlCol="0" anchor="t"/>
          <a:lstStyle/>
          <a:p>
            <a:pPr algn="l" indent="0" marL="0">
              <a:lnSpc>
                <a:spcPts val="2350"/>
              </a:lnSpc>
              <a:buNone/>
            </a:pPr>
            <a:r>
              <a:rPr lang="en-US" sz="1850" dirty="0">
                <a:solidFill>
                  <a:srgbClr val="DAD8E9"/>
                </a:solidFill>
                <a:latin typeface="Prompt Medium" pitchFamily="34" charset="0"/>
                <a:ea typeface="Prompt Medium" pitchFamily="34" charset="-122"/>
                <a:cs typeface="Prompt Medium" pitchFamily="34" charset="-120"/>
              </a:rPr>
              <a:t>Disruptive Innovation</a:t>
            </a:r>
            <a:endParaRPr lang="en-US" sz="1850" dirty="0"/>
          </a:p>
        </p:txBody>
      </p:sp>
      <p:sp>
        <p:nvSpPr>
          <p:cNvPr id="6" name="Text 3"/>
          <p:cNvSpPr/>
          <p:nvPr/>
        </p:nvSpPr>
        <p:spPr>
          <a:xfrm>
            <a:off x="1453396" y="2482453"/>
            <a:ext cx="3531156" cy="2756535"/>
          </a:xfrm>
          <a:prstGeom prst="rect">
            <a:avLst/>
          </a:prstGeom>
          <a:noFill/>
          <a:ln/>
        </p:spPr>
        <p:txBody>
          <a:bodyPr wrap="square" lIns="0" tIns="0" rIns="0" bIns="0" rtlCol="0" anchor="t"/>
          <a:lstStyle/>
          <a:p>
            <a:pPr algn="l" indent="0" marL="0">
              <a:lnSpc>
                <a:spcPts val="2700"/>
              </a:lnSpc>
              <a:buNone/>
            </a:pPr>
            <a:r>
              <a:rPr lang="en-US" sz="1650" dirty="0">
                <a:solidFill>
                  <a:srgbClr val="DAD8E9"/>
                </a:solidFill>
                <a:latin typeface="Mukta Light" pitchFamily="34" charset="0"/>
                <a:ea typeface="Mukta Light" pitchFamily="34" charset="-122"/>
                <a:cs typeface="Mukta Light" pitchFamily="34" charset="-120"/>
              </a:rPr>
              <a:t>Emerging technologies and business models can rapidly undermine established value propositions. Digital disruption has transformed numerous industries, from retail to entertainment, often led by new entrants unencumbered by legacy operations or thinking.</a:t>
            </a:r>
            <a:endParaRPr lang="en-US" sz="1650" dirty="0"/>
          </a:p>
        </p:txBody>
      </p:sp>
      <p:sp>
        <p:nvSpPr>
          <p:cNvPr id="7" name="Shape 4"/>
          <p:cNvSpPr/>
          <p:nvPr/>
        </p:nvSpPr>
        <p:spPr>
          <a:xfrm>
            <a:off x="5199817" y="2054185"/>
            <a:ext cx="484465" cy="484465"/>
          </a:xfrm>
          <a:prstGeom prst="roundRect">
            <a:avLst>
              <a:gd name="adj" fmla="val 18669"/>
            </a:avLst>
          </a:prstGeom>
          <a:solidFill>
            <a:srgbClr val="542C49"/>
          </a:solidFill>
          <a:ln w="7620">
            <a:solidFill>
              <a:srgbClr val="6D4562"/>
            </a:solidFill>
            <a:prstDash val="solid"/>
          </a:ln>
        </p:spPr>
      </p:sp>
      <p:pic>
        <p:nvPicPr>
          <p:cNvPr id="8" name="Image 1" descr="preencoded.png">    </p:cNvPr>
          <p:cNvPicPr>
            <a:picLocks noChangeAspect="1"/>
          </p:cNvPicPr>
          <p:nvPr/>
        </p:nvPicPr>
        <p:blipFill>
          <a:blip r:embed="rId2"/>
          <a:stretch>
            <a:fillRect/>
          </a:stretch>
        </p:blipFill>
        <p:spPr>
          <a:xfrm>
            <a:off x="5298460" y="2116931"/>
            <a:ext cx="287060" cy="358854"/>
          </a:xfrm>
          <a:prstGeom prst="rect">
            <a:avLst/>
          </a:prstGeom>
        </p:spPr>
      </p:pic>
      <p:sp>
        <p:nvSpPr>
          <p:cNvPr id="9" name="Text 5"/>
          <p:cNvSpPr/>
          <p:nvPr/>
        </p:nvSpPr>
        <p:spPr>
          <a:xfrm>
            <a:off x="5899547" y="2054185"/>
            <a:ext cx="2392680" cy="299085"/>
          </a:xfrm>
          <a:prstGeom prst="rect">
            <a:avLst/>
          </a:prstGeom>
          <a:noFill/>
          <a:ln/>
        </p:spPr>
        <p:txBody>
          <a:bodyPr wrap="none" lIns="0" tIns="0" rIns="0" bIns="0" rtlCol="0" anchor="t"/>
          <a:lstStyle/>
          <a:p>
            <a:pPr algn="l" indent="0" marL="0">
              <a:lnSpc>
                <a:spcPts val="2350"/>
              </a:lnSpc>
              <a:buNone/>
            </a:pPr>
            <a:r>
              <a:rPr lang="en-US" sz="1850" dirty="0">
                <a:solidFill>
                  <a:srgbClr val="DAD8E9"/>
                </a:solidFill>
                <a:latin typeface="Prompt Medium" pitchFamily="34" charset="0"/>
                <a:ea typeface="Prompt Medium" pitchFamily="34" charset="-122"/>
                <a:cs typeface="Prompt Medium" pitchFamily="34" charset="-120"/>
              </a:rPr>
              <a:t>Regulatory Change</a:t>
            </a:r>
            <a:endParaRPr lang="en-US" sz="1850" dirty="0"/>
          </a:p>
        </p:txBody>
      </p:sp>
      <p:sp>
        <p:nvSpPr>
          <p:cNvPr id="10" name="Text 6"/>
          <p:cNvSpPr/>
          <p:nvPr/>
        </p:nvSpPr>
        <p:spPr>
          <a:xfrm>
            <a:off x="5899547" y="2482453"/>
            <a:ext cx="3531156" cy="2756535"/>
          </a:xfrm>
          <a:prstGeom prst="rect">
            <a:avLst/>
          </a:prstGeom>
          <a:noFill/>
          <a:ln/>
        </p:spPr>
        <p:txBody>
          <a:bodyPr wrap="square" lIns="0" tIns="0" rIns="0" bIns="0" rtlCol="0" anchor="t"/>
          <a:lstStyle/>
          <a:p>
            <a:pPr algn="l" indent="0" marL="0">
              <a:lnSpc>
                <a:spcPts val="2700"/>
              </a:lnSpc>
              <a:buNone/>
            </a:pPr>
            <a:r>
              <a:rPr lang="en-US" sz="1650" dirty="0">
                <a:solidFill>
                  <a:srgbClr val="DAD8E9"/>
                </a:solidFill>
                <a:latin typeface="Mukta Light" pitchFamily="34" charset="0"/>
                <a:ea typeface="Mukta Light" pitchFamily="34" charset="-122"/>
                <a:cs typeface="Mukta Light" pitchFamily="34" charset="-120"/>
              </a:rPr>
              <a:t>Evolving legal frameworks can impose significant compliance costs or restrict strategic options. Environmental regulations, data protection requirements, and labour laws continue to develop in ways that create both operational constraints and reputational imperatives.</a:t>
            </a:r>
            <a:endParaRPr lang="en-US" sz="1650" dirty="0"/>
          </a:p>
        </p:txBody>
      </p:sp>
      <p:sp>
        <p:nvSpPr>
          <p:cNvPr id="11" name="Shape 7"/>
          <p:cNvSpPr/>
          <p:nvPr/>
        </p:nvSpPr>
        <p:spPr>
          <a:xfrm>
            <a:off x="9645968" y="2054185"/>
            <a:ext cx="484465" cy="484465"/>
          </a:xfrm>
          <a:prstGeom prst="roundRect">
            <a:avLst>
              <a:gd name="adj" fmla="val 18669"/>
            </a:avLst>
          </a:prstGeom>
          <a:solidFill>
            <a:srgbClr val="542C49"/>
          </a:solidFill>
          <a:ln w="7620">
            <a:solidFill>
              <a:srgbClr val="6D4562"/>
            </a:solidFill>
            <a:prstDash val="solid"/>
          </a:ln>
        </p:spPr>
      </p:sp>
      <p:pic>
        <p:nvPicPr>
          <p:cNvPr id="12" name="Image 2" descr="preencoded.png">    </p:cNvPr>
          <p:cNvPicPr>
            <a:picLocks noChangeAspect="1"/>
          </p:cNvPicPr>
          <p:nvPr/>
        </p:nvPicPr>
        <p:blipFill>
          <a:blip r:embed="rId3"/>
          <a:stretch>
            <a:fillRect/>
          </a:stretch>
        </p:blipFill>
        <p:spPr>
          <a:xfrm>
            <a:off x="9744611" y="2116931"/>
            <a:ext cx="287060" cy="358854"/>
          </a:xfrm>
          <a:prstGeom prst="rect">
            <a:avLst/>
          </a:prstGeom>
        </p:spPr>
      </p:pic>
      <p:sp>
        <p:nvSpPr>
          <p:cNvPr id="13" name="Text 8"/>
          <p:cNvSpPr/>
          <p:nvPr/>
        </p:nvSpPr>
        <p:spPr>
          <a:xfrm>
            <a:off x="10345698" y="2054185"/>
            <a:ext cx="2585323" cy="299085"/>
          </a:xfrm>
          <a:prstGeom prst="rect">
            <a:avLst/>
          </a:prstGeom>
          <a:noFill/>
          <a:ln/>
        </p:spPr>
        <p:txBody>
          <a:bodyPr wrap="none" lIns="0" tIns="0" rIns="0" bIns="0" rtlCol="0" anchor="t"/>
          <a:lstStyle/>
          <a:p>
            <a:pPr algn="l" indent="0" marL="0">
              <a:lnSpc>
                <a:spcPts val="2350"/>
              </a:lnSpc>
              <a:buNone/>
            </a:pPr>
            <a:r>
              <a:rPr lang="en-US" sz="1850" dirty="0">
                <a:solidFill>
                  <a:srgbClr val="DAD8E9"/>
                </a:solidFill>
                <a:latin typeface="Prompt Medium" pitchFamily="34" charset="0"/>
                <a:ea typeface="Prompt Medium" pitchFamily="34" charset="-122"/>
                <a:cs typeface="Prompt Medium" pitchFamily="34" charset="-120"/>
              </a:rPr>
              <a:t>Geopolitical Instability</a:t>
            </a:r>
            <a:endParaRPr lang="en-US" sz="1850" dirty="0"/>
          </a:p>
        </p:txBody>
      </p:sp>
      <p:sp>
        <p:nvSpPr>
          <p:cNvPr id="14" name="Text 9"/>
          <p:cNvSpPr/>
          <p:nvPr/>
        </p:nvSpPr>
        <p:spPr>
          <a:xfrm>
            <a:off x="10345698" y="2482453"/>
            <a:ext cx="3531156" cy="2756535"/>
          </a:xfrm>
          <a:prstGeom prst="rect">
            <a:avLst/>
          </a:prstGeom>
          <a:noFill/>
          <a:ln/>
        </p:spPr>
        <p:txBody>
          <a:bodyPr wrap="square" lIns="0" tIns="0" rIns="0" bIns="0" rtlCol="0" anchor="t"/>
          <a:lstStyle/>
          <a:p>
            <a:pPr algn="l" indent="0" marL="0">
              <a:lnSpc>
                <a:spcPts val="2700"/>
              </a:lnSpc>
              <a:buNone/>
            </a:pPr>
            <a:r>
              <a:rPr lang="en-US" sz="1650" dirty="0">
                <a:solidFill>
                  <a:srgbClr val="DAD8E9"/>
                </a:solidFill>
                <a:latin typeface="Mukta Light" pitchFamily="34" charset="0"/>
                <a:ea typeface="Mukta Light" pitchFamily="34" charset="-122"/>
                <a:cs typeface="Mukta Light" pitchFamily="34" charset="-120"/>
              </a:rPr>
              <a:t>International tensions and policy shifts can disrupt supply chains and market access. Trade disputes, sanctions regimes, and nationalist economic policies create complex operating environments that require sophisticated risk management approaches.</a:t>
            </a:r>
            <a:endParaRPr lang="en-US" sz="1650" dirty="0"/>
          </a:p>
        </p:txBody>
      </p:sp>
      <p:sp>
        <p:nvSpPr>
          <p:cNvPr id="15" name="Text 10"/>
          <p:cNvSpPr/>
          <p:nvPr/>
        </p:nvSpPr>
        <p:spPr>
          <a:xfrm>
            <a:off x="753666" y="5481161"/>
            <a:ext cx="13123069" cy="689134"/>
          </a:xfrm>
          <a:prstGeom prst="rect">
            <a:avLst/>
          </a:prstGeom>
          <a:noFill/>
          <a:ln/>
        </p:spPr>
        <p:txBody>
          <a:bodyPr wrap="square" lIns="0" tIns="0" rIns="0" bIns="0" rtlCol="0" anchor="t"/>
          <a:lstStyle/>
          <a:p>
            <a:pPr algn="l" indent="0" marL="0">
              <a:lnSpc>
                <a:spcPts val="2700"/>
              </a:lnSpc>
              <a:buNone/>
            </a:pPr>
            <a:r>
              <a:rPr lang="en-US" sz="1650" dirty="0">
                <a:solidFill>
                  <a:srgbClr val="DAD8E9"/>
                </a:solidFill>
                <a:latin typeface="Mukta Light" pitchFamily="34" charset="0"/>
                <a:ea typeface="Mukta Light" pitchFamily="34" charset="-122"/>
                <a:cs typeface="Mukta Light" pitchFamily="34" charset="-120"/>
              </a:rPr>
              <a:t>Threats comprise external factors that could negatively impact organisational performance or viability. Identifying emerging threats requires systematic environmental scanning and willingness to challenge comforting assumptions about market stability or competitive positioning.</a:t>
            </a:r>
            <a:endParaRPr lang="en-US" sz="1650" dirty="0"/>
          </a:p>
        </p:txBody>
      </p:sp>
      <p:sp>
        <p:nvSpPr>
          <p:cNvPr id="16" name="Text 11"/>
          <p:cNvSpPr/>
          <p:nvPr/>
        </p:nvSpPr>
        <p:spPr>
          <a:xfrm>
            <a:off x="753666" y="6412468"/>
            <a:ext cx="13123069" cy="1033701"/>
          </a:xfrm>
          <a:prstGeom prst="rect">
            <a:avLst/>
          </a:prstGeom>
          <a:noFill/>
          <a:ln/>
        </p:spPr>
        <p:txBody>
          <a:bodyPr wrap="square" lIns="0" tIns="0" rIns="0" bIns="0" rtlCol="0" anchor="t"/>
          <a:lstStyle/>
          <a:p>
            <a:pPr algn="l" indent="0" marL="0">
              <a:lnSpc>
                <a:spcPts val="2700"/>
              </a:lnSpc>
              <a:buNone/>
            </a:pPr>
            <a:r>
              <a:rPr lang="en-US" sz="1650" dirty="0">
                <a:solidFill>
                  <a:srgbClr val="DAD8E9"/>
                </a:solidFill>
                <a:latin typeface="Mukta Light" pitchFamily="34" charset="0"/>
                <a:ea typeface="Mukta Light" pitchFamily="34" charset="-122"/>
                <a:cs typeface="Mukta Light" pitchFamily="34" charset="-120"/>
              </a:rPr>
              <a:t>Effective threat management balances preventive measures with contingency planning, recognising that some risks can be mitigated whilst others must be accommodated through adaptive strategies. Organisations with robust threat intelligence processes can often convert emerging challenges into competitive opportunities through early response.</a:t>
            </a:r>
            <a:endParaRPr lang="en-US" sz="1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4037" y="943332"/>
            <a:ext cx="11466671" cy="685800"/>
          </a:xfrm>
          <a:prstGeom prst="rect">
            <a:avLst/>
          </a:prstGeom>
          <a:noFill/>
          <a:ln/>
        </p:spPr>
        <p:txBody>
          <a:bodyPr wrap="none" lIns="0" tIns="0" rIns="0" bIns="0" rtlCol="0" anchor="t"/>
          <a:lstStyle/>
          <a:p>
            <a:pPr algn="l" indent="0" marL="0">
              <a:lnSpc>
                <a:spcPts val="5400"/>
              </a:lnSpc>
              <a:buNone/>
            </a:pPr>
            <a:r>
              <a:rPr lang="en-US" sz="4300" dirty="0">
                <a:solidFill>
                  <a:srgbClr val="C6BFEE"/>
                </a:solidFill>
                <a:latin typeface="Prompt Medium" pitchFamily="34" charset="0"/>
                <a:ea typeface="Prompt Medium" pitchFamily="34" charset="-122"/>
                <a:cs typeface="Prompt Medium" pitchFamily="34" charset="-120"/>
              </a:rPr>
              <a:t>Organisational Environment: Key Concepts</a:t>
            </a:r>
            <a:endParaRPr lang="en-US" sz="4300" dirty="0"/>
          </a:p>
        </p:txBody>
      </p:sp>
      <p:sp>
        <p:nvSpPr>
          <p:cNvPr id="3" name="Text 1"/>
          <p:cNvSpPr/>
          <p:nvPr/>
        </p:nvSpPr>
        <p:spPr>
          <a:xfrm>
            <a:off x="864037" y="2246233"/>
            <a:ext cx="2783562" cy="342900"/>
          </a:xfrm>
          <a:prstGeom prst="rect">
            <a:avLst/>
          </a:prstGeom>
          <a:noFill/>
          <a:ln/>
        </p:spPr>
        <p:txBody>
          <a:bodyPr wrap="none" lIns="0" tIns="0" rIns="0" bIns="0" rtlCol="0" anchor="t"/>
          <a:lstStyle/>
          <a:p>
            <a:pPr algn="l" indent="0" marL="0">
              <a:lnSpc>
                <a:spcPts val="2700"/>
              </a:lnSpc>
              <a:buNone/>
            </a:pPr>
            <a:r>
              <a:rPr lang="en-US" sz="2150" dirty="0">
                <a:solidFill>
                  <a:srgbClr val="C6BFEE"/>
                </a:solidFill>
                <a:latin typeface="Prompt Medium" pitchFamily="34" charset="0"/>
                <a:ea typeface="Prompt Medium" pitchFamily="34" charset="-122"/>
                <a:cs typeface="Prompt Medium" pitchFamily="34" charset="-120"/>
              </a:rPr>
              <a:t>Internal Environment</a:t>
            </a:r>
            <a:endParaRPr lang="en-US" sz="2150" dirty="0"/>
          </a:p>
        </p:txBody>
      </p:sp>
      <p:sp>
        <p:nvSpPr>
          <p:cNvPr id="4" name="Text 2"/>
          <p:cNvSpPr/>
          <p:nvPr/>
        </p:nvSpPr>
        <p:spPr>
          <a:xfrm>
            <a:off x="864037" y="2835950"/>
            <a:ext cx="3898821" cy="2765346"/>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Factors within the organisation's control including resources, capabilities, processes, and culture. These elements form the foundation of competitive advantage and are directly influenced by management decisions.</a:t>
            </a:r>
            <a:endParaRPr lang="en-US" sz="1900" dirty="0"/>
          </a:p>
        </p:txBody>
      </p:sp>
      <p:sp>
        <p:nvSpPr>
          <p:cNvPr id="5" name="Text 3"/>
          <p:cNvSpPr/>
          <p:nvPr/>
        </p:nvSpPr>
        <p:spPr>
          <a:xfrm>
            <a:off x="5372695" y="2246233"/>
            <a:ext cx="2862024" cy="342900"/>
          </a:xfrm>
          <a:prstGeom prst="rect">
            <a:avLst/>
          </a:prstGeom>
          <a:noFill/>
          <a:ln/>
        </p:spPr>
        <p:txBody>
          <a:bodyPr wrap="none" lIns="0" tIns="0" rIns="0" bIns="0" rtlCol="0" anchor="t"/>
          <a:lstStyle/>
          <a:p>
            <a:pPr algn="l" indent="0" marL="0">
              <a:lnSpc>
                <a:spcPts val="2700"/>
              </a:lnSpc>
              <a:buNone/>
            </a:pPr>
            <a:r>
              <a:rPr lang="en-US" sz="2150" dirty="0">
                <a:solidFill>
                  <a:srgbClr val="C6BFEE"/>
                </a:solidFill>
                <a:latin typeface="Prompt Medium" pitchFamily="34" charset="0"/>
                <a:ea typeface="Prompt Medium" pitchFamily="34" charset="-122"/>
                <a:cs typeface="Prompt Medium" pitchFamily="34" charset="-120"/>
              </a:rPr>
              <a:t>External Environment</a:t>
            </a:r>
            <a:endParaRPr lang="en-US" sz="2150" dirty="0"/>
          </a:p>
        </p:txBody>
      </p:sp>
      <p:sp>
        <p:nvSpPr>
          <p:cNvPr id="6" name="Text 4"/>
          <p:cNvSpPr/>
          <p:nvPr/>
        </p:nvSpPr>
        <p:spPr>
          <a:xfrm>
            <a:off x="5372695" y="2835950"/>
            <a:ext cx="3898821" cy="2370296"/>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Forces outside the organisation's direct control such as market trends, competitor actions, and regulatory changes. These present both opportunities and threats that require strategic response.</a:t>
            </a:r>
            <a:endParaRPr lang="en-US" sz="1900" dirty="0"/>
          </a:p>
        </p:txBody>
      </p:sp>
      <p:sp>
        <p:nvSpPr>
          <p:cNvPr id="7" name="Text 5"/>
          <p:cNvSpPr/>
          <p:nvPr/>
        </p:nvSpPr>
        <p:spPr>
          <a:xfrm>
            <a:off x="9881354" y="2246233"/>
            <a:ext cx="2743200" cy="342900"/>
          </a:xfrm>
          <a:prstGeom prst="rect">
            <a:avLst/>
          </a:prstGeom>
          <a:noFill/>
          <a:ln/>
        </p:spPr>
        <p:txBody>
          <a:bodyPr wrap="none" lIns="0" tIns="0" rIns="0" bIns="0" rtlCol="0" anchor="t"/>
          <a:lstStyle/>
          <a:p>
            <a:pPr algn="l" indent="0" marL="0">
              <a:lnSpc>
                <a:spcPts val="2700"/>
              </a:lnSpc>
              <a:buNone/>
            </a:pPr>
            <a:r>
              <a:rPr lang="en-US" sz="2150" dirty="0">
                <a:solidFill>
                  <a:srgbClr val="C6BFEE"/>
                </a:solidFill>
                <a:latin typeface="Prompt Medium" pitchFamily="34" charset="0"/>
                <a:ea typeface="Prompt Medium" pitchFamily="34" charset="-122"/>
                <a:cs typeface="Prompt Medium" pitchFamily="34" charset="-120"/>
              </a:rPr>
              <a:t>Analytical Approach</a:t>
            </a:r>
            <a:endParaRPr lang="en-US" sz="2150" dirty="0"/>
          </a:p>
        </p:txBody>
      </p:sp>
      <p:sp>
        <p:nvSpPr>
          <p:cNvPr id="8" name="Text 6"/>
          <p:cNvSpPr/>
          <p:nvPr/>
        </p:nvSpPr>
        <p:spPr>
          <a:xfrm>
            <a:off x="9881354" y="2835950"/>
            <a:ext cx="3898821" cy="2765346"/>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Successful organisations employ systematic frameworks to gather and interpret environmental data. This evidence-based approach enhances decision quality and reduces subjective bias in strategy formulation.</a:t>
            </a:r>
            <a:endParaRPr lang="en-US" sz="1900" dirty="0"/>
          </a:p>
        </p:txBody>
      </p:sp>
      <p:sp>
        <p:nvSpPr>
          <p:cNvPr id="9" name="Text 7"/>
          <p:cNvSpPr/>
          <p:nvPr/>
        </p:nvSpPr>
        <p:spPr>
          <a:xfrm>
            <a:off x="864037" y="6101120"/>
            <a:ext cx="12902327" cy="118514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Organisations exist in a dynamic ecosystem where internal capabilities must align with external realities. Understanding this interconnection is essential for developing robust strategies that create sustainable competitive advantage whilst effectively managing risk exposure.</a:t>
            </a:r>
            <a:endParaRPr lang="en-US"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46867" y="655677"/>
            <a:ext cx="7746087" cy="513398"/>
          </a:xfrm>
          <a:prstGeom prst="rect">
            <a:avLst/>
          </a:prstGeom>
          <a:noFill/>
          <a:ln/>
        </p:spPr>
        <p:txBody>
          <a:bodyPr wrap="none" lIns="0" tIns="0" rIns="0" bIns="0" rtlCol="0" anchor="t"/>
          <a:lstStyle/>
          <a:p>
            <a:pPr algn="l" indent="0" marL="0">
              <a:lnSpc>
                <a:spcPts val="4000"/>
              </a:lnSpc>
              <a:buNone/>
            </a:pPr>
            <a:r>
              <a:rPr lang="en-US" sz="3200" dirty="0">
                <a:solidFill>
                  <a:srgbClr val="C6BFEE"/>
                </a:solidFill>
                <a:latin typeface="Prompt Medium" pitchFamily="34" charset="0"/>
                <a:ea typeface="Prompt Medium" pitchFamily="34" charset="-122"/>
                <a:cs typeface="Prompt Medium" pitchFamily="34" charset="-120"/>
              </a:rPr>
              <a:t>Conclusion: Towards Effective Strategy</a:t>
            </a:r>
            <a:endParaRPr lang="en-US" sz="3200" dirty="0"/>
          </a:p>
        </p:txBody>
      </p:sp>
      <p:pic>
        <p:nvPicPr>
          <p:cNvPr id="3" name="Image 0" descr="preencoded.png">    </p:cNvPr>
          <p:cNvPicPr>
            <a:picLocks noChangeAspect="1"/>
          </p:cNvPicPr>
          <p:nvPr/>
        </p:nvPicPr>
        <p:blipFill>
          <a:blip r:embed="rId1"/>
          <a:stretch>
            <a:fillRect/>
          </a:stretch>
        </p:blipFill>
        <p:spPr>
          <a:xfrm>
            <a:off x="646867" y="1538764"/>
            <a:ext cx="924163" cy="1109067"/>
          </a:xfrm>
          <a:prstGeom prst="rect">
            <a:avLst/>
          </a:prstGeom>
        </p:spPr>
      </p:pic>
      <p:sp>
        <p:nvSpPr>
          <p:cNvPr id="4" name="Text 1"/>
          <p:cNvSpPr/>
          <p:nvPr/>
        </p:nvSpPr>
        <p:spPr>
          <a:xfrm>
            <a:off x="1848207" y="1723549"/>
            <a:ext cx="2313742" cy="256699"/>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Environmental Analysis</a:t>
            </a:r>
            <a:endParaRPr lang="en-US" sz="1600" dirty="0"/>
          </a:p>
        </p:txBody>
      </p:sp>
      <p:sp>
        <p:nvSpPr>
          <p:cNvPr id="5" name="Text 2"/>
          <p:cNvSpPr/>
          <p:nvPr/>
        </p:nvSpPr>
        <p:spPr>
          <a:xfrm>
            <a:off x="1848207" y="2091095"/>
            <a:ext cx="12135326" cy="295751"/>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Combine PESTEL, Porter's 6 Forces, and SWOT to develop comprehensive understanding of context</a:t>
            </a:r>
            <a:endParaRPr lang="en-US" sz="1450" dirty="0"/>
          </a:p>
        </p:txBody>
      </p:sp>
      <p:pic>
        <p:nvPicPr>
          <p:cNvPr id="6" name="Image 1" descr="preencoded.png">    </p:cNvPr>
          <p:cNvPicPr>
            <a:picLocks noChangeAspect="1"/>
          </p:cNvPicPr>
          <p:nvPr/>
        </p:nvPicPr>
        <p:blipFill>
          <a:blip r:embed="rId2"/>
          <a:stretch>
            <a:fillRect/>
          </a:stretch>
        </p:blipFill>
        <p:spPr>
          <a:xfrm>
            <a:off x="646867" y="2647831"/>
            <a:ext cx="924163" cy="1109067"/>
          </a:xfrm>
          <a:prstGeom prst="rect">
            <a:avLst/>
          </a:prstGeom>
        </p:spPr>
      </p:pic>
      <p:sp>
        <p:nvSpPr>
          <p:cNvPr id="7" name="Text 3"/>
          <p:cNvSpPr/>
          <p:nvPr/>
        </p:nvSpPr>
        <p:spPr>
          <a:xfrm>
            <a:off x="1848207" y="2832616"/>
            <a:ext cx="2062163" cy="256699"/>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Strategic Positioning</a:t>
            </a:r>
            <a:endParaRPr lang="en-US" sz="1600" dirty="0"/>
          </a:p>
        </p:txBody>
      </p:sp>
      <p:sp>
        <p:nvSpPr>
          <p:cNvPr id="8" name="Text 4"/>
          <p:cNvSpPr/>
          <p:nvPr/>
        </p:nvSpPr>
        <p:spPr>
          <a:xfrm>
            <a:off x="1848207" y="3200162"/>
            <a:ext cx="12135326" cy="295751"/>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Align organisational capabilities with market opportunities whilst addressing weaknesses and threats</a:t>
            </a:r>
            <a:endParaRPr lang="en-US" sz="1450" dirty="0"/>
          </a:p>
        </p:txBody>
      </p:sp>
      <p:pic>
        <p:nvPicPr>
          <p:cNvPr id="9" name="Image 2" descr="preencoded.png">    </p:cNvPr>
          <p:cNvPicPr>
            <a:picLocks noChangeAspect="1"/>
          </p:cNvPicPr>
          <p:nvPr/>
        </p:nvPicPr>
        <p:blipFill>
          <a:blip r:embed="rId3"/>
          <a:stretch>
            <a:fillRect/>
          </a:stretch>
        </p:blipFill>
        <p:spPr>
          <a:xfrm>
            <a:off x="646867" y="3756898"/>
            <a:ext cx="924163" cy="1109067"/>
          </a:xfrm>
          <a:prstGeom prst="rect">
            <a:avLst/>
          </a:prstGeom>
        </p:spPr>
      </p:pic>
      <p:sp>
        <p:nvSpPr>
          <p:cNvPr id="10" name="Text 5"/>
          <p:cNvSpPr/>
          <p:nvPr/>
        </p:nvSpPr>
        <p:spPr>
          <a:xfrm>
            <a:off x="1848207" y="3941683"/>
            <a:ext cx="2486382" cy="256699"/>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Implementation Planning</a:t>
            </a:r>
            <a:endParaRPr lang="en-US" sz="1600" dirty="0"/>
          </a:p>
        </p:txBody>
      </p:sp>
      <p:sp>
        <p:nvSpPr>
          <p:cNvPr id="11" name="Text 6"/>
          <p:cNvSpPr/>
          <p:nvPr/>
        </p:nvSpPr>
        <p:spPr>
          <a:xfrm>
            <a:off x="1848207" y="4309229"/>
            <a:ext cx="12135326" cy="295751"/>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Develop actionable initiatives with clear accountabilities, timelines, and resource requirements</a:t>
            </a:r>
            <a:endParaRPr lang="en-US" sz="1450" dirty="0"/>
          </a:p>
        </p:txBody>
      </p:sp>
      <p:pic>
        <p:nvPicPr>
          <p:cNvPr id="12" name="Image 3" descr="preencoded.png">    </p:cNvPr>
          <p:cNvPicPr>
            <a:picLocks noChangeAspect="1"/>
          </p:cNvPicPr>
          <p:nvPr/>
        </p:nvPicPr>
        <p:blipFill>
          <a:blip r:embed="rId4"/>
          <a:stretch>
            <a:fillRect/>
          </a:stretch>
        </p:blipFill>
        <p:spPr>
          <a:xfrm>
            <a:off x="646867" y="4865965"/>
            <a:ext cx="924163" cy="1109067"/>
          </a:xfrm>
          <a:prstGeom prst="rect">
            <a:avLst/>
          </a:prstGeom>
        </p:spPr>
      </p:pic>
      <p:sp>
        <p:nvSpPr>
          <p:cNvPr id="13" name="Text 7"/>
          <p:cNvSpPr/>
          <p:nvPr/>
        </p:nvSpPr>
        <p:spPr>
          <a:xfrm>
            <a:off x="1848207" y="5050750"/>
            <a:ext cx="2306003" cy="256699"/>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Continuous Monitoring</a:t>
            </a:r>
            <a:endParaRPr lang="en-US" sz="1600" dirty="0"/>
          </a:p>
        </p:txBody>
      </p:sp>
      <p:sp>
        <p:nvSpPr>
          <p:cNvPr id="14" name="Text 8"/>
          <p:cNvSpPr/>
          <p:nvPr/>
        </p:nvSpPr>
        <p:spPr>
          <a:xfrm>
            <a:off x="1848207" y="5418296"/>
            <a:ext cx="12135326" cy="295751"/>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Establish systematic review processes to identify environmental changes requiring strategic adjustment</a:t>
            </a:r>
            <a:endParaRPr lang="en-US" sz="1450" dirty="0"/>
          </a:p>
        </p:txBody>
      </p:sp>
      <p:sp>
        <p:nvSpPr>
          <p:cNvPr id="15" name="Text 9"/>
          <p:cNvSpPr/>
          <p:nvPr/>
        </p:nvSpPr>
        <p:spPr>
          <a:xfrm>
            <a:off x="646867" y="6182916"/>
            <a:ext cx="13336667" cy="591503"/>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Effective strategy development integrates insights from environmental analysis frameworks to create coherent direction that leverages organisational strengths against market opportunities. This approach requires balancing analytical rigour with creative vision to chart distinctive paths forward.</a:t>
            </a:r>
            <a:endParaRPr lang="en-US" sz="1450" dirty="0"/>
          </a:p>
        </p:txBody>
      </p:sp>
      <p:sp>
        <p:nvSpPr>
          <p:cNvPr id="16" name="Text 10"/>
          <p:cNvSpPr/>
          <p:nvPr/>
        </p:nvSpPr>
        <p:spPr>
          <a:xfrm>
            <a:off x="646867" y="6982301"/>
            <a:ext cx="13336667" cy="591503"/>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Implementation success depends on translating strategic intent into operational reality through clear action plans and aligned incentives. Organisations that maintain environmental awareness through continuous monitoring can adapt more rapidly to emerging conditions, turning potential disruptions into competitive advantage.</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2119" y="598884"/>
            <a:ext cx="4839414" cy="604957"/>
          </a:xfrm>
          <a:prstGeom prst="rect">
            <a:avLst/>
          </a:prstGeom>
          <a:noFill/>
          <a:ln/>
        </p:spPr>
        <p:txBody>
          <a:bodyPr wrap="none" lIns="0" tIns="0" rIns="0" bIns="0" rtlCol="0" anchor="t"/>
          <a:lstStyle/>
          <a:p>
            <a:pPr algn="l" indent="0" marL="0">
              <a:lnSpc>
                <a:spcPts val="4750"/>
              </a:lnSpc>
              <a:buNone/>
            </a:pPr>
            <a:r>
              <a:rPr lang="en-US" sz="3800" dirty="0">
                <a:solidFill>
                  <a:srgbClr val="C6BFEE"/>
                </a:solidFill>
                <a:latin typeface="Prompt Medium" pitchFamily="34" charset="0"/>
                <a:ea typeface="Prompt Medium" pitchFamily="34" charset="-122"/>
                <a:cs typeface="Prompt Medium" pitchFamily="34" charset="-120"/>
              </a:rPr>
              <a:t>PESTEL Overview</a:t>
            </a:r>
            <a:endParaRPr lang="en-US" sz="3800" dirty="0"/>
          </a:p>
        </p:txBody>
      </p:sp>
      <p:pic>
        <p:nvPicPr>
          <p:cNvPr id="3" name="Image 0" descr="preencoded.png">    </p:cNvPr>
          <p:cNvPicPr>
            <a:picLocks noChangeAspect="1"/>
          </p:cNvPicPr>
          <p:nvPr/>
        </p:nvPicPr>
        <p:blipFill>
          <a:blip r:embed="rId1"/>
          <a:stretch>
            <a:fillRect/>
          </a:stretch>
        </p:blipFill>
        <p:spPr>
          <a:xfrm>
            <a:off x="2957393" y="1639372"/>
            <a:ext cx="2162413" cy="1216938"/>
          </a:xfrm>
          <a:prstGeom prst="rect">
            <a:avLst/>
          </a:prstGeom>
        </p:spPr>
      </p:pic>
      <p:pic>
        <p:nvPicPr>
          <p:cNvPr id="4" name="Image 1" descr="preencoded.png">    </p:cNvPr>
          <p:cNvPicPr>
            <a:picLocks noChangeAspect="1"/>
          </p:cNvPicPr>
          <p:nvPr/>
        </p:nvPicPr>
        <p:blipFill>
          <a:blip r:embed="rId2"/>
          <a:stretch>
            <a:fillRect/>
          </a:stretch>
        </p:blipFill>
        <p:spPr>
          <a:xfrm>
            <a:off x="3885367" y="2206228"/>
            <a:ext cx="306229" cy="382786"/>
          </a:xfrm>
          <a:prstGeom prst="rect">
            <a:avLst/>
          </a:prstGeom>
        </p:spPr>
      </p:pic>
      <p:sp>
        <p:nvSpPr>
          <p:cNvPr id="5" name="Text 1"/>
          <p:cNvSpPr/>
          <p:nvPr/>
        </p:nvSpPr>
        <p:spPr>
          <a:xfrm>
            <a:off x="5337572" y="1857137"/>
            <a:ext cx="2419707" cy="302419"/>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Strategic Relevance</a:t>
            </a:r>
            <a:endParaRPr lang="en-US" sz="1900" dirty="0"/>
          </a:p>
        </p:txBody>
      </p:sp>
      <p:sp>
        <p:nvSpPr>
          <p:cNvPr id="6" name="Text 2"/>
          <p:cNvSpPr/>
          <p:nvPr/>
        </p:nvSpPr>
        <p:spPr>
          <a:xfrm>
            <a:off x="5337572" y="2290167"/>
            <a:ext cx="2445068" cy="348377"/>
          </a:xfrm>
          <a:prstGeom prst="rect">
            <a:avLst/>
          </a:prstGeom>
          <a:noFill/>
          <a:ln/>
        </p:spPr>
        <p:txBody>
          <a:bodyPr wrap="none" lIns="0" tIns="0" rIns="0" bIns="0" rtlCol="0" anchor="t"/>
          <a:lstStyle/>
          <a:p>
            <a:pPr algn="l" indent="0" marL="0">
              <a:lnSpc>
                <a:spcPts val="2700"/>
              </a:lnSpc>
              <a:buNone/>
            </a:pPr>
            <a:r>
              <a:rPr lang="en-US" sz="1700" dirty="0">
                <a:solidFill>
                  <a:srgbClr val="DAD8E9"/>
                </a:solidFill>
                <a:latin typeface="Mukta Light" pitchFamily="34" charset="0"/>
                <a:ea typeface="Mukta Light" pitchFamily="34" charset="-122"/>
                <a:cs typeface="Mukta Light" pitchFamily="34" charset="-120"/>
              </a:rPr>
              <a:t>Informs long-term planning</a:t>
            </a:r>
            <a:endParaRPr lang="en-US" sz="1700" dirty="0"/>
          </a:p>
        </p:txBody>
      </p:sp>
      <p:sp>
        <p:nvSpPr>
          <p:cNvPr id="7" name="Shape 3"/>
          <p:cNvSpPr/>
          <p:nvPr/>
        </p:nvSpPr>
        <p:spPr>
          <a:xfrm>
            <a:off x="5174218" y="2868216"/>
            <a:ext cx="8639651" cy="15240"/>
          </a:xfrm>
          <a:prstGeom prst="roundRect">
            <a:avLst>
              <a:gd name="adj" fmla="val 600168"/>
            </a:avLst>
          </a:prstGeom>
          <a:solidFill>
            <a:srgbClr val="6D4562"/>
          </a:solidFill>
          <a:ln/>
        </p:spPr>
      </p:sp>
      <p:pic>
        <p:nvPicPr>
          <p:cNvPr id="8" name="Image 2" descr="preencoded.png">    </p:cNvPr>
          <p:cNvPicPr>
            <a:picLocks noChangeAspect="1"/>
          </p:cNvPicPr>
          <p:nvPr/>
        </p:nvPicPr>
        <p:blipFill>
          <a:blip r:embed="rId3"/>
          <a:stretch>
            <a:fillRect/>
          </a:stretch>
        </p:blipFill>
        <p:spPr>
          <a:xfrm>
            <a:off x="1876068" y="2910721"/>
            <a:ext cx="4324945" cy="1216938"/>
          </a:xfrm>
          <a:prstGeom prst="rect">
            <a:avLst/>
          </a:prstGeom>
        </p:spPr>
      </p:pic>
      <p:pic>
        <p:nvPicPr>
          <p:cNvPr id="9" name="Image 3" descr="preencoded.png">    </p:cNvPr>
          <p:cNvPicPr>
            <a:picLocks noChangeAspect="1"/>
          </p:cNvPicPr>
          <p:nvPr/>
        </p:nvPicPr>
        <p:blipFill>
          <a:blip r:embed="rId4"/>
          <a:stretch>
            <a:fillRect/>
          </a:stretch>
        </p:blipFill>
        <p:spPr>
          <a:xfrm>
            <a:off x="3885367" y="3327797"/>
            <a:ext cx="306229" cy="382786"/>
          </a:xfrm>
          <a:prstGeom prst="rect">
            <a:avLst/>
          </a:prstGeom>
        </p:spPr>
      </p:pic>
      <p:sp>
        <p:nvSpPr>
          <p:cNvPr id="10" name="Text 4"/>
          <p:cNvSpPr/>
          <p:nvPr/>
        </p:nvSpPr>
        <p:spPr>
          <a:xfrm>
            <a:off x="6418778" y="3128486"/>
            <a:ext cx="2892147" cy="302419"/>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Comprehensive Analysis</a:t>
            </a:r>
            <a:endParaRPr lang="en-US" sz="1900" dirty="0"/>
          </a:p>
        </p:txBody>
      </p:sp>
      <p:sp>
        <p:nvSpPr>
          <p:cNvPr id="11" name="Text 5"/>
          <p:cNvSpPr/>
          <p:nvPr/>
        </p:nvSpPr>
        <p:spPr>
          <a:xfrm>
            <a:off x="6418778" y="3561517"/>
            <a:ext cx="2892147" cy="348377"/>
          </a:xfrm>
          <a:prstGeom prst="rect">
            <a:avLst/>
          </a:prstGeom>
          <a:noFill/>
          <a:ln/>
        </p:spPr>
        <p:txBody>
          <a:bodyPr wrap="none" lIns="0" tIns="0" rIns="0" bIns="0" rtlCol="0" anchor="t"/>
          <a:lstStyle/>
          <a:p>
            <a:pPr algn="l" indent="0" marL="0">
              <a:lnSpc>
                <a:spcPts val="2700"/>
              </a:lnSpc>
              <a:buNone/>
            </a:pPr>
            <a:r>
              <a:rPr lang="en-US" sz="1700" dirty="0">
                <a:solidFill>
                  <a:srgbClr val="DAD8E9"/>
                </a:solidFill>
                <a:latin typeface="Mukta Light" pitchFamily="34" charset="0"/>
                <a:ea typeface="Mukta Light" pitchFamily="34" charset="-122"/>
                <a:cs typeface="Mukta Light" pitchFamily="34" charset="-120"/>
              </a:rPr>
              <a:t>Examines all macro factors</a:t>
            </a:r>
            <a:endParaRPr lang="en-US" sz="1700" dirty="0"/>
          </a:p>
        </p:txBody>
      </p:sp>
      <p:sp>
        <p:nvSpPr>
          <p:cNvPr id="12" name="Shape 6"/>
          <p:cNvSpPr/>
          <p:nvPr/>
        </p:nvSpPr>
        <p:spPr>
          <a:xfrm>
            <a:off x="6255425" y="4139565"/>
            <a:ext cx="7558445" cy="15240"/>
          </a:xfrm>
          <a:prstGeom prst="roundRect">
            <a:avLst>
              <a:gd name="adj" fmla="val 600168"/>
            </a:avLst>
          </a:prstGeom>
          <a:solidFill>
            <a:srgbClr val="6D4562"/>
          </a:solidFill>
          <a:ln/>
        </p:spPr>
      </p:sp>
      <p:pic>
        <p:nvPicPr>
          <p:cNvPr id="13" name="Image 4" descr="preencoded.png">    </p:cNvPr>
          <p:cNvPicPr>
            <a:picLocks noChangeAspect="1"/>
          </p:cNvPicPr>
          <p:nvPr/>
        </p:nvPicPr>
        <p:blipFill>
          <a:blip r:embed="rId5"/>
          <a:stretch>
            <a:fillRect/>
          </a:stretch>
        </p:blipFill>
        <p:spPr>
          <a:xfrm>
            <a:off x="794861" y="4182070"/>
            <a:ext cx="6487478" cy="1216938"/>
          </a:xfrm>
          <a:prstGeom prst="rect">
            <a:avLst/>
          </a:prstGeom>
        </p:spPr>
      </p:pic>
      <p:pic>
        <p:nvPicPr>
          <p:cNvPr id="14" name="Image 5" descr="preencoded.png">    </p:cNvPr>
          <p:cNvPicPr>
            <a:picLocks noChangeAspect="1"/>
          </p:cNvPicPr>
          <p:nvPr/>
        </p:nvPicPr>
        <p:blipFill>
          <a:blip r:embed="rId6"/>
          <a:stretch>
            <a:fillRect/>
          </a:stretch>
        </p:blipFill>
        <p:spPr>
          <a:xfrm>
            <a:off x="3885486" y="4599146"/>
            <a:ext cx="306229" cy="382786"/>
          </a:xfrm>
          <a:prstGeom prst="rect">
            <a:avLst/>
          </a:prstGeom>
        </p:spPr>
      </p:pic>
      <p:sp>
        <p:nvSpPr>
          <p:cNvPr id="15" name="Text 7"/>
          <p:cNvSpPr/>
          <p:nvPr/>
        </p:nvSpPr>
        <p:spPr>
          <a:xfrm>
            <a:off x="7500104" y="4399836"/>
            <a:ext cx="2832140" cy="302419"/>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Environmental Scanning</a:t>
            </a:r>
            <a:endParaRPr lang="en-US" sz="1900" dirty="0"/>
          </a:p>
        </p:txBody>
      </p:sp>
      <p:sp>
        <p:nvSpPr>
          <p:cNvPr id="16" name="Text 8"/>
          <p:cNvSpPr/>
          <p:nvPr/>
        </p:nvSpPr>
        <p:spPr>
          <a:xfrm>
            <a:off x="7500104" y="4832866"/>
            <a:ext cx="2832140" cy="348377"/>
          </a:xfrm>
          <a:prstGeom prst="rect">
            <a:avLst/>
          </a:prstGeom>
          <a:noFill/>
          <a:ln/>
        </p:spPr>
        <p:txBody>
          <a:bodyPr wrap="none" lIns="0" tIns="0" rIns="0" bIns="0" rtlCol="0" anchor="t"/>
          <a:lstStyle/>
          <a:p>
            <a:pPr algn="l" indent="0" marL="0">
              <a:lnSpc>
                <a:spcPts val="2700"/>
              </a:lnSpc>
              <a:buNone/>
            </a:pPr>
            <a:r>
              <a:rPr lang="en-US" sz="1700" dirty="0">
                <a:solidFill>
                  <a:srgbClr val="DAD8E9"/>
                </a:solidFill>
                <a:latin typeface="Mukta Light" pitchFamily="34" charset="0"/>
                <a:ea typeface="Mukta Light" pitchFamily="34" charset="-122"/>
                <a:cs typeface="Mukta Light" pitchFamily="34" charset="-120"/>
              </a:rPr>
              <a:t>Identifies external influences</a:t>
            </a:r>
            <a:endParaRPr lang="en-US" sz="1700" dirty="0"/>
          </a:p>
        </p:txBody>
      </p:sp>
      <p:sp>
        <p:nvSpPr>
          <p:cNvPr id="17" name="Text 9"/>
          <p:cNvSpPr/>
          <p:nvPr/>
        </p:nvSpPr>
        <p:spPr>
          <a:xfrm>
            <a:off x="762119" y="5643920"/>
            <a:ext cx="13106162" cy="696754"/>
          </a:xfrm>
          <a:prstGeom prst="rect">
            <a:avLst/>
          </a:prstGeom>
          <a:noFill/>
          <a:ln/>
        </p:spPr>
        <p:txBody>
          <a:bodyPr wrap="square" lIns="0" tIns="0" rIns="0" bIns="0" rtlCol="0" anchor="t"/>
          <a:lstStyle/>
          <a:p>
            <a:pPr algn="l" indent="0" marL="0">
              <a:lnSpc>
                <a:spcPts val="2700"/>
              </a:lnSpc>
              <a:buNone/>
            </a:pPr>
            <a:r>
              <a:rPr lang="en-US" sz="1700" dirty="0">
                <a:solidFill>
                  <a:srgbClr val="DAD8E9"/>
                </a:solidFill>
                <a:latin typeface="Mukta Light" pitchFamily="34" charset="0"/>
                <a:ea typeface="Mukta Light" pitchFamily="34" charset="-122"/>
                <a:cs typeface="Mukta Light" pitchFamily="34" charset="-120"/>
              </a:rPr>
              <a:t>PESTEL analysis is a strategic framework that identifies and evaluates the external macro-environmental factors affecting an organisation. The acronym represents Political, Economic, Social, Technological, Environmental, and Legal dimensions that shape the business landscape.</a:t>
            </a:r>
            <a:endParaRPr lang="en-US" sz="1700" dirty="0"/>
          </a:p>
        </p:txBody>
      </p:sp>
      <p:sp>
        <p:nvSpPr>
          <p:cNvPr id="18" name="Text 10"/>
          <p:cNvSpPr/>
          <p:nvPr/>
        </p:nvSpPr>
        <p:spPr>
          <a:xfrm>
            <a:off x="762119" y="6585585"/>
            <a:ext cx="13106162" cy="1045131"/>
          </a:xfrm>
          <a:prstGeom prst="rect">
            <a:avLst/>
          </a:prstGeom>
          <a:noFill/>
          <a:ln/>
        </p:spPr>
        <p:txBody>
          <a:bodyPr wrap="square" lIns="0" tIns="0" rIns="0" bIns="0" rtlCol="0" anchor="t"/>
          <a:lstStyle/>
          <a:p>
            <a:pPr algn="l" indent="0" marL="0">
              <a:lnSpc>
                <a:spcPts val="2700"/>
              </a:lnSpc>
              <a:buNone/>
            </a:pPr>
            <a:r>
              <a:rPr lang="en-US" sz="1700" dirty="0">
                <a:solidFill>
                  <a:srgbClr val="DAD8E9"/>
                </a:solidFill>
                <a:latin typeface="Mukta Light" pitchFamily="34" charset="0"/>
                <a:ea typeface="Mukta Light" pitchFamily="34" charset="-122"/>
                <a:cs typeface="Mukta Light" pitchFamily="34" charset="-120"/>
              </a:rPr>
              <a:t>This systematic approach helps organisations anticipate changes, identify emerging opportunities, and mitigate potential threats. By understanding these broader forces, leaders can develop more resilient strategies and make better-informed decisions about resource allocation and market positioning.</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5297" y="617815"/>
            <a:ext cx="4437817" cy="554593"/>
          </a:xfrm>
          <a:prstGeom prst="rect">
            <a:avLst/>
          </a:prstGeom>
          <a:noFill/>
          <a:ln/>
        </p:spPr>
        <p:txBody>
          <a:bodyPr wrap="none" lIns="0" tIns="0" rIns="0" bIns="0" rtlCol="0" anchor="t"/>
          <a:lstStyle/>
          <a:p>
            <a:pPr algn="l" indent="0" marL="0">
              <a:lnSpc>
                <a:spcPts val="4350"/>
              </a:lnSpc>
              <a:buNone/>
            </a:pPr>
            <a:r>
              <a:rPr lang="en-US" sz="3450" dirty="0">
                <a:solidFill>
                  <a:srgbClr val="C6BFEE"/>
                </a:solidFill>
                <a:latin typeface="Prompt Medium" pitchFamily="34" charset="0"/>
                <a:ea typeface="Prompt Medium" pitchFamily="34" charset="-122"/>
                <a:cs typeface="Prompt Medium" pitchFamily="34" charset="-120"/>
              </a:rPr>
              <a:t>Political Factors</a:t>
            </a:r>
            <a:endParaRPr lang="en-US" sz="3450" dirty="0"/>
          </a:p>
        </p:txBody>
      </p:sp>
      <p:sp>
        <p:nvSpPr>
          <p:cNvPr id="4" name="Shape 1"/>
          <p:cNvSpPr/>
          <p:nvPr/>
        </p:nvSpPr>
        <p:spPr>
          <a:xfrm>
            <a:off x="6185297" y="1696403"/>
            <a:ext cx="449223" cy="449223"/>
          </a:xfrm>
          <a:prstGeom prst="roundRect">
            <a:avLst>
              <a:gd name="adj" fmla="val 18672"/>
            </a:avLst>
          </a:prstGeom>
          <a:solidFill>
            <a:srgbClr val="542C49"/>
          </a:solidFill>
          <a:ln w="7620">
            <a:solidFill>
              <a:srgbClr val="6D4562"/>
            </a:solidFill>
            <a:prstDash val="solid"/>
          </a:ln>
        </p:spPr>
      </p:sp>
      <p:pic>
        <p:nvPicPr>
          <p:cNvPr id="5" name="Image 1" descr="preencoded.png">    </p:cNvPr>
          <p:cNvPicPr>
            <a:picLocks noChangeAspect="1"/>
          </p:cNvPicPr>
          <p:nvPr/>
        </p:nvPicPr>
        <p:blipFill>
          <a:blip r:embed="rId2"/>
          <a:stretch>
            <a:fillRect/>
          </a:stretch>
        </p:blipFill>
        <p:spPr>
          <a:xfrm>
            <a:off x="6276737" y="1754565"/>
            <a:ext cx="266224" cy="332780"/>
          </a:xfrm>
          <a:prstGeom prst="rect">
            <a:avLst/>
          </a:prstGeom>
        </p:spPr>
      </p:pic>
      <p:sp>
        <p:nvSpPr>
          <p:cNvPr id="6" name="Text 2"/>
          <p:cNvSpPr/>
          <p:nvPr/>
        </p:nvSpPr>
        <p:spPr>
          <a:xfrm>
            <a:off x="6834188" y="1696403"/>
            <a:ext cx="2257187"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Government Stability</a:t>
            </a:r>
            <a:endParaRPr lang="en-US" sz="1700" dirty="0"/>
          </a:p>
        </p:txBody>
      </p:sp>
      <p:sp>
        <p:nvSpPr>
          <p:cNvPr id="7" name="Text 3"/>
          <p:cNvSpPr/>
          <p:nvPr/>
        </p:nvSpPr>
        <p:spPr>
          <a:xfrm>
            <a:off x="6834188" y="2093595"/>
            <a:ext cx="3124438" cy="1916668"/>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Political uncertainty affects investment decisions and long-term planning. Stable political environments typically foster business confidence, whilst instability may necessitate contingency planning.</a:t>
            </a:r>
            <a:endParaRPr lang="en-US" sz="1550" dirty="0"/>
          </a:p>
        </p:txBody>
      </p:sp>
      <p:sp>
        <p:nvSpPr>
          <p:cNvPr id="8" name="Shape 4"/>
          <p:cNvSpPr/>
          <p:nvPr/>
        </p:nvSpPr>
        <p:spPr>
          <a:xfrm>
            <a:off x="10158293" y="1696403"/>
            <a:ext cx="449223" cy="449223"/>
          </a:xfrm>
          <a:prstGeom prst="roundRect">
            <a:avLst>
              <a:gd name="adj" fmla="val 18672"/>
            </a:avLst>
          </a:prstGeom>
          <a:solidFill>
            <a:srgbClr val="542C49"/>
          </a:solidFill>
          <a:ln w="7620">
            <a:solidFill>
              <a:srgbClr val="6D4562"/>
            </a:solidFill>
            <a:prstDash val="solid"/>
          </a:ln>
        </p:spPr>
      </p:sp>
      <p:pic>
        <p:nvPicPr>
          <p:cNvPr id="9" name="Image 2" descr="preencoded.png">    </p:cNvPr>
          <p:cNvPicPr>
            <a:picLocks noChangeAspect="1"/>
          </p:cNvPicPr>
          <p:nvPr/>
        </p:nvPicPr>
        <p:blipFill>
          <a:blip r:embed="rId3"/>
          <a:stretch>
            <a:fillRect/>
          </a:stretch>
        </p:blipFill>
        <p:spPr>
          <a:xfrm>
            <a:off x="10249733" y="1754565"/>
            <a:ext cx="266224" cy="332780"/>
          </a:xfrm>
          <a:prstGeom prst="rect">
            <a:avLst/>
          </a:prstGeom>
        </p:spPr>
      </p:pic>
      <p:sp>
        <p:nvSpPr>
          <p:cNvPr id="10" name="Text 5"/>
          <p:cNvSpPr/>
          <p:nvPr/>
        </p:nvSpPr>
        <p:spPr>
          <a:xfrm>
            <a:off x="10807184" y="1696403"/>
            <a:ext cx="2429828"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Regulatory Framework</a:t>
            </a:r>
            <a:endParaRPr lang="en-US" sz="1700" dirty="0"/>
          </a:p>
        </p:txBody>
      </p:sp>
      <p:sp>
        <p:nvSpPr>
          <p:cNvPr id="11" name="Text 6"/>
          <p:cNvSpPr/>
          <p:nvPr/>
        </p:nvSpPr>
        <p:spPr>
          <a:xfrm>
            <a:off x="10807184" y="2093595"/>
            <a:ext cx="3124438" cy="2236113"/>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Industry-specific regulations, consumer protection laws, and employment legislation create operational parameters. Compliance requirements influence cost structures and market entry strategies.</a:t>
            </a:r>
            <a:endParaRPr lang="en-US" sz="1550" dirty="0"/>
          </a:p>
        </p:txBody>
      </p:sp>
      <p:sp>
        <p:nvSpPr>
          <p:cNvPr id="12" name="Shape 7"/>
          <p:cNvSpPr/>
          <p:nvPr/>
        </p:nvSpPr>
        <p:spPr>
          <a:xfrm>
            <a:off x="6185297" y="4753928"/>
            <a:ext cx="449223" cy="449223"/>
          </a:xfrm>
          <a:prstGeom prst="roundRect">
            <a:avLst>
              <a:gd name="adj" fmla="val 18672"/>
            </a:avLst>
          </a:prstGeom>
          <a:solidFill>
            <a:srgbClr val="542C49"/>
          </a:solidFill>
          <a:ln w="7620">
            <a:solidFill>
              <a:srgbClr val="6D4562"/>
            </a:solidFill>
            <a:prstDash val="solid"/>
          </a:ln>
        </p:spPr>
      </p:sp>
      <p:pic>
        <p:nvPicPr>
          <p:cNvPr id="13" name="Image 3" descr="preencoded.png">    </p:cNvPr>
          <p:cNvPicPr>
            <a:picLocks noChangeAspect="1"/>
          </p:cNvPicPr>
          <p:nvPr/>
        </p:nvPicPr>
        <p:blipFill>
          <a:blip r:embed="rId4"/>
          <a:stretch>
            <a:fillRect/>
          </a:stretch>
        </p:blipFill>
        <p:spPr>
          <a:xfrm>
            <a:off x="6276737" y="4812090"/>
            <a:ext cx="266224" cy="332780"/>
          </a:xfrm>
          <a:prstGeom prst="rect">
            <a:avLst/>
          </a:prstGeom>
        </p:spPr>
      </p:pic>
      <p:sp>
        <p:nvSpPr>
          <p:cNvPr id="14" name="Text 8"/>
          <p:cNvSpPr/>
          <p:nvPr/>
        </p:nvSpPr>
        <p:spPr>
          <a:xfrm>
            <a:off x="6834188" y="4753928"/>
            <a:ext cx="2413873" cy="277416"/>
          </a:xfrm>
          <a:prstGeom prst="rect">
            <a:avLst/>
          </a:prstGeom>
          <a:noFill/>
          <a:ln/>
        </p:spPr>
        <p:txBody>
          <a:bodyPr wrap="none" lIns="0" tIns="0" rIns="0" bIns="0" rtlCol="0" anchor="t"/>
          <a:lstStyle/>
          <a:p>
            <a:pPr algn="l" indent="0" marL="0">
              <a:lnSpc>
                <a:spcPts val="2150"/>
              </a:lnSpc>
              <a:buNone/>
            </a:pPr>
            <a:r>
              <a:rPr lang="en-US" sz="1700" dirty="0">
                <a:solidFill>
                  <a:srgbClr val="DAD8E9"/>
                </a:solidFill>
                <a:latin typeface="Prompt Medium" pitchFamily="34" charset="0"/>
                <a:ea typeface="Prompt Medium" pitchFamily="34" charset="-122"/>
                <a:cs typeface="Prompt Medium" pitchFamily="34" charset="-120"/>
              </a:rPr>
              <a:t>International Relations</a:t>
            </a:r>
            <a:endParaRPr lang="en-US" sz="1700" dirty="0"/>
          </a:p>
        </p:txBody>
      </p:sp>
      <p:sp>
        <p:nvSpPr>
          <p:cNvPr id="15" name="Text 9"/>
          <p:cNvSpPr/>
          <p:nvPr/>
        </p:nvSpPr>
        <p:spPr>
          <a:xfrm>
            <a:off x="6834188" y="5151120"/>
            <a:ext cx="7097316" cy="958334"/>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Trade agreements, tariffs, and diplomatic tensions impact cross-border operations. Organisations must monitor geopolitical developments that could affect supply chains and market access.</a:t>
            </a:r>
            <a:endParaRPr lang="en-US" sz="1550" dirty="0"/>
          </a:p>
        </p:txBody>
      </p:sp>
      <p:sp>
        <p:nvSpPr>
          <p:cNvPr id="16" name="Text 10"/>
          <p:cNvSpPr/>
          <p:nvPr/>
        </p:nvSpPr>
        <p:spPr>
          <a:xfrm>
            <a:off x="6185297" y="6334006"/>
            <a:ext cx="7746206" cy="1277779"/>
          </a:xfrm>
          <a:prstGeom prst="rect">
            <a:avLst/>
          </a:prstGeom>
          <a:noFill/>
          <a:ln/>
        </p:spPr>
        <p:txBody>
          <a:bodyPr wrap="square" lIns="0" tIns="0" rIns="0" bIns="0" rtlCol="0" anchor="t"/>
          <a:lstStyle/>
          <a:p>
            <a:pPr algn="l" indent="0" marL="0">
              <a:lnSpc>
                <a:spcPts val="2500"/>
              </a:lnSpc>
              <a:buNone/>
            </a:pPr>
            <a:r>
              <a:rPr lang="en-US" sz="1550" dirty="0">
                <a:solidFill>
                  <a:srgbClr val="DAD8E9"/>
                </a:solidFill>
                <a:latin typeface="Mukta Light" pitchFamily="34" charset="0"/>
                <a:ea typeface="Mukta Light" pitchFamily="34" charset="-122"/>
                <a:cs typeface="Mukta Light" pitchFamily="34" charset="-120"/>
              </a:rPr>
              <a:t>Brexit exemplifies how political factors can transform business environments. The UK's withdrawal from the European Union created significant regulatory changes, supply chain disruptions, and trade barriers that forced organisations to adapt their strategies and operations.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00420" y="393144"/>
            <a:ext cx="3177421" cy="397193"/>
          </a:xfrm>
          <a:prstGeom prst="rect">
            <a:avLst/>
          </a:prstGeom>
          <a:noFill/>
          <a:ln/>
        </p:spPr>
        <p:txBody>
          <a:bodyPr wrap="none" lIns="0" tIns="0" rIns="0" bIns="0" rtlCol="0" anchor="t"/>
          <a:lstStyle/>
          <a:p>
            <a:pPr algn="l" indent="0" marL="0">
              <a:lnSpc>
                <a:spcPts val="3100"/>
              </a:lnSpc>
              <a:buNone/>
            </a:pPr>
            <a:r>
              <a:rPr lang="en-US" sz="2500" dirty="0">
                <a:solidFill>
                  <a:srgbClr val="C6BFEE"/>
                </a:solidFill>
                <a:latin typeface="Prompt Medium" pitchFamily="34" charset="0"/>
                <a:ea typeface="Prompt Medium" pitchFamily="34" charset="-122"/>
                <a:cs typeface="Prompt Medium" pitchFamily="34" charset="-120"/>
              </a:rPr>
              <a:t>Economic Factors</a:t>
            </a:r>
            <a:endParaRPr lang="en-US" sz="2500" dirty="0"/>
          </a:p>
        </p:txBody>
      </p:sp>
      <p:pic>
        <p:nvPicPr>
          <p:cNvPr id="3" name="Image 0" descr="preencoded.png">    </p:cNvPr>
          <p:cNvPicPr>
            <a:picLocks noChangeAspect="1"/>
          </p:cNvPicPr>
          <p:nvPr/>
        </p:nvPicPr>
        <p:blipFill>
          <a:blip r:embed="rId1"/>
          <a:stretch>
            <a:fillRect/>
          </a:stretch>
        </p:blipFill>
        <p:spPr>
          <a:xfrm>
            <a:off x="500420" y="1076206"/>
            <a:ext cx="13629561" cy="7203519"/>
          </a:xfrm>
          <a:prstGeom prst="rect">
            <a:avLst/>
          </a:prstGeom>
        </p:spPr>
      </p:pic>
      <p:sp>
        <p:nvSpPr>
          <p:cNvPr id="4" name="Shape 1"/>
          <p:cNvSpPr/>
          <p:nvPr/>
        </p:nvSpPr>
        <p:spPr>
          <a:xfrm>
            <a:off x="4025384" y="8279725"/>
            <a:ext cx="142875" cy="142875"/>
          </a:xfrm>
          <a:prstGeom prst="roundRect">
            <a:avLst>
              <a:gd name="adj" fmla="val 12800"/>
            </a:avLst>
          </a:prstGeom>
          <a:solidFill>
            <a:srgbClr val="8D4A7B"/>
          </a:solidFill>
          <a:ln/>
        </p:spPr>
      </p:sp>
      <p:sp>
        <p:nvSpPr>
          <p:cNvPr id="5" name="Text 2"/>
          <p:cNvSpPr/>
          <p:nvPr/>
        </p:nvSpPr>
        <p:spPr>
          <a:xfrm>
            <a:off x="4229219" y="8279725"/>
            <a:ext cx="712708" cy="142875"/>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GDP Growth</a:t>
            </a:r>
            <a:endParaRPr lang="en-US" sz="1100" dirty="0"/>
          </a:p>
        </p:txBody>
      </p:sp>
      <p:sp>
        <p:nvSpPr>
          <p:cNvPr id="6" name="Shape 3"/>
          <p:cNvSpPr/>
          <p:nvPr/>
        </p:nvSpPr>
        <p:spPr>
          <a:xfrm>
            <a:off x="6820495" y="8279725"/>
            <a:ext cx="142875" cy="142875"/>
          </a:xfrm>
          <a:prstGeom prst="roundRect">
            <a:avLst>
              <a:gd name="adj" fmla="val 12800"/>
            </a:avLst>
          </a:prstGeom>
          <a:solidFill>
            <a:srgbClr val="B878A8"/>
          </a:solidFill>
          <a:ln/>
        </p:spPr>
      </p:sp>
      <p:sp>
        <p:nvSpPr>
          <p:cNvPr id="7" name="Text 4"/>
          <p:cNvSpPr/>
          <p:nvPr/>
        </p:nvSpPr>
        <p:spPr>
          <a:xfrm>
            <a:off x="7024330" y="8279725"/>
            <a:ext cx="785455" cy="142875"/>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Inflation Rate</a:t>
            </a:r>
            <a:endParaRPr lang="en-US" sz="1100" dirty="0"/>
          </a:p>
        </p:txBody>
      </p:sp>
      <p:sp>
        <p:nvSpPr>
          <p:cNvPr id="8" name="Shape 5"/>
          <p:cNvSpPr/>
          <p:nvPr/>
        </p:nvSpPr>
        <p:spPr>
          <a:xfrm>
            <a:off x="9688354" y="8279725"/>
            <a:ext cx="142875" cy="142875"/>
          </a:xfrm>
          <a:prstGeom prst="roundRect">
            <a:avLst>
              <a:gd name="adj" fmla="val 12800"/>
            </a:avLst>
          </a:prstGeom>
          <a:solidFill>
            <a:srgbClr val="D7B3CE"/>
          </a:solidFill>
          <a:ln/>
        </p:spPr>
      </p:sp>
      <p:sp>
        <p:nvSpPr>
          <p:cNvPr id="9" name="Text 6"/>
          <p:cNvSpPr/>
          <p:nvPr/>
        </p:nvSpPr>
        <p:spPr>
          <a:xfrm>
            <a:off x="9892189" y="8279725"/>
            <a:ext cx="1280874" cy="142875"/>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Consumer Confidence</a:t>
            </a:r>
            <a:endParaRPr lang="en-US" sz="1100" dirty="0"/>
          </a:p>
        </p:txBody>
      </p:sp>
      <p:sp>
        <p:nvSpPr>
          <p:cNvPr id="10" name="Text 7"/>
          <p:cNvSpPr/>
          <p:nvPr/>
        </p:nvSpPr>
        <p:spPr>
          <a:xfrm>
            <a:off x="500420" y="8869561"/>
            <a:ext cx="13629561" cy="457438"/>
          </a:xfrm>
          <a:prstGeom prst="rect">
            <a:avLst/>
          </a:prstGeom>
          <a:noFill/>
          <a:ln/>
        </p:spPr>
        <p:txBody>
          <a:bodyPr wrap="square" lIns="0" tIns="0" rIns="0" bIns="0" rtlCol="0" anchor="t"/>
          <a:lstStyle/>
          <a:p>
            <a:pPr algn="l" indent="0" marL="0">
              <a:lnSpc>
                <a:spcPts val="1800"/>
              </a:lnSpc>
              <a:buNone/>
            </a:pPr>
            <a:r>
              <a:rPr lang="en-US" sz="1100" dirty="0">
                <a:solidFill>
                  <a:srgbClr val="DAD8E9"/>
                </a:solidFill>
                <a:latin typeface="Mukta Light" pitchFamily="34" charset="0"/>
                <a:ea typeface="Mukta Light" pitchFamily="34" charset="-122"/>
                <a:cs typeface="Mukta Light" pitchFamily="34" charset="-120"/>
              </a:rPr>
              <a:t>Economic factors significantly influence organisational strategy through their impact on purchasing power, cost structures, and investment decisions. Interest rates affect capital accessibility, whilst inflation impacts pricing strategies and operational costs.</a:t>
            </a:r>
            <a:endParaRPr lang="en-US" sz="1100" dirty="0"/>
          </a:p>
        </p:txBody>
      </p:sp>
      <p:sp>
        <p:nvSpPr>
          <p:cNvPr id="11" name="Text 8"/>
          <p:cNvSpPr/>
          <p:nvPr/>
        </p:nvSpPr>
        <p:spPr>
          <a:xfrm>
            <a:off x="500420" y="9487853"/>
            <a:ext cx="13629561" cy="457438"/>
          </a:xfrm>
          <a:prstGeom prst="rect">
            <a:avLst/>
          </a:prstGeom>
          <a:noFill/>
          <a:ln/>
        </p:spPr>
        <p:txBody>
          <a:bodyPr wrap="square" lIns="0" tIns="0" rIns="0" bIns="0" rtlCol="0" anchor="t"/>
          <a:lstStyle/>
          <a:p>
            <a:pPr algn="l" indent="0" marL="0">
              <a:lnSpc>
                <a:spcPts val="1800"/>
              </a:lnSpc>
              <a:buNone/>
            </a:pPr>
            <a:r>
              <a:rPr lang="en-US" sz="1100" dirty="0">
                <a:solidFill>
                  <a:srgbClr val="DAD8E9"/>
                </a:solidFill>
                <a:latin typeface="Mukta Light" pitchFamily="34" charset="0"/>
                <a:ea typeface="Mukta Light" pitchFamily="34" charset="-122"/>
                <a:cs typeface="Mukta Light" pitchFamily="34" charset="-120"/>
              </a:rPr>
              <a:t>Exchange rate fluctuations pose particular challenges for international organisations, potentially eroding profit margins or creating favourable conditions for expansion. Consumer confidence indicators often serve as leading metrics for demand forecasting, helping organisations anticipate market shifts.</a:t>
            </a:r>
            <a:endParaRPr lang="en-US"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1995" y="897731"/>
            <a:ext cx="4584740" cy="573048"/>
          </a:xfrm>
          <a:prstGeom prst="rect">
            <a:avLst/>
          </a:prstGeom>
          <a:noFill/>
          <a:ln/>
        </p:spPr>
        <p:txBody>
          <a:bodyPr wrap="none" lIns="0" tIns="0" rIns="0" bIns="0" rtlCol="0" anchor="t"/>
          <a:lstStyle/>
          <a:p>
            <a:pPr algn="l" indent="0" marL="0">
              <a:lnSpc>
                <a:spcPts val="4500"/>
              </a:lnSpc>
              <a:buNone/>
            </a:pPr>
            <a:r>
              <a:rPr lang="en-US" sz="3600" dirty="0">
                <a:solidFill>
                  <a:srgbClr val="C6BFEE"/>
                </a:solidFill>
                <a:latin typeface="Prompt Medium" pitchFamily="34" charset="0"/>
                <a:ea typeface="Prompt Medium" pitchFamily="34" charset="-122"/>
                <a:cs typeface="Prompt Medium" pitchFamily="34" charset="-120"/>
              </a:rPr>
              <a:t>Social Factors</a:t>
            </a:r>
            <a:endParaRPr lang="en-US" sz="3600" dirty="0"/>
          </a:p>
        </p:txBody>
      </p:sp>
      <p:sp>
        <p:nvSpPr>
          <p:cNvPr id="3" name="Shape 1"/>
          <p:cNvSpPr/>
          <p:nvPr/>
        </p:nvSpPr>
        <p:spPr>
          <a:xfrm>
            <a:off x="721995" y="1883331"/>
            <a:ext cx="2197656" cy="1152644"/>
          </a:xfrm>
          <a:prstGeom prst="roundRect">
            <a:avLst>
              <a:gd name="adj" fmla="val 7518"/>
            </a:avLst>
          </a:prstGeom>
          <a:solidFill>
            <a:srgbClr val="542C49"/>
          </a:solidFill>
          <a:ln w="7620">
            <a:solidFill>
              <a:srgbClr val="6D4562"/>
            </a:solidFill>
            <a:prstDash val="solid"/>
          </a:ln>
        </p:spPr>
      </p:sp>
      <p:pic>
        <p:nvPicPr>
          <p:cNvPr id="4" name="Image 0" descr="preencoded.png">    </p:cNvPr>
          <p:cNvPicPr>
            <a:picLocks noChangeAspect="1"/>
          </p:cNvPicPr>
          <p:nvPr/>
        </p:nvPicPr>
        <p:blipFill>
          <a:blip r:embed="rId1"/>
          <a:stretch>
            <a:fillRect/>
          </a:stretch>
        </p:blipFill>
        <p:spPr>
          <a:xfrm>
            <a:off x="1675805" y="2278261"/>
            <a:ext cx="290036" cy="362664"/>
          </a:xfrm>
          <a:prstGeom prst="rect">
            <a:avLst/>
          </a:prstGeom>
        </p:spPr>
      </p:pic>
      <p:sp>
        <p:nvSpPr>
          <p:cNvPr id="5" name="Text 2"/>
          <p:cNvSpPr/>
          <p:nvPr/>
        </p:nvSpPr>
        <p:spPr>
          <a:xfrm>
            <a:off x="3125867" y="2089547"/>
            <a:ext cx="2292310" cy="286464"/>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Demographic Shifts</a:t>
            </a:r>
            <a:endParaRPr lang="en-US" sz="1800" dirty="0"/>
          </a:p>
        </p:txBody>
      </p:sp>
      <p:sp>
        <p:nvSpPr>
          <p:cNvPr id="6" name="Text 3"/>
          <p:cNvSpPr/>
          <p:nvPr/>
        </p:nvSpPr>
        <p:spPr>
          <a:xfrm>
            <a:off x="3125867" y="2499717"/>
            <a:ext cx="4077295" cy="330041"/>
          </a:xfrm>
          <a:prstGeom prst="rect">
            <a:avLst/>
          </a:prstGeom>
          <a:noFill/>
          <a:ln/>
        </p:spPr>
        <p:txBody>
          <a:bodyPr wrap="none" lIns="0" tIns="0" rIns="0" bIns="0" rtlCol="0" anchor="t"/>
          <a:lstStyle/>
          <a:p>
            <a:pPr algn="l" indent="0" marL="0">
              <a:lnSpc>
                <a:spcPts val="2550"/>
              </a:lnSpc>
              <a:buNone/>
            </a:pPr>
            <a:r>
              <a:rPr lang="en-US" sz="1600" dirty="0">
                <a:solidFill>
                  <a:srgbClr val="DAD8E9"/>
                </a:solidFill>
                <a:latin typeface="Mukta Light" pitchFamily="34" charset="0"/>
                <a:ea typeface="Mukta Light" pitchFamily="34" charset="-122"/>
                <a:cs typeface="Mukta Light" pitchFamily="34" charset="-120"/>
              </a:rPr>
              <a:t>Ageing populations and generational differences</a:t>
            </a:r>
            <a:endParaRPr lang="en-US" sz="1600" dirty="0"/>
          </a:p>
        </p:txBody>
      </p:sp>
      <p:sp>
        <p:nvSpPr>
          <p:cNvPr id="7" name="Shape 4"/>
          <p:cNvSpPr/>
          <p:nvPr/>
        </p:nvSpPr>
        <p:spPr>
          <a:xfrm>
            <a:off x="3022759" y="3026450"/>
            <a:ext cx="10782538" cy="11430"/>
          </a:xfrm>
          <a:prstGeom prst="roundRect">
            <a:avLst>
              <a:gd name="adj" fmla="val 758121"/>
            </a:avLst>
          </a:prstGeom>
          <a:solidFill>
            <a:srgbClr val="6D4562"/>
          </a:solidFill>
          <a:ln/>
        </p:spPr>
      </p:sp>
      <p:sp>
        <p:nvSpPr>
          <p:cNvPr id="8" name="Shape 5"/>
          <p:cNvSpPr/>
          <p:nvPr/>
        </p:nvSpPr>
        <p:spPr>
          <a:xfrm>
            <a:off x="721995" y="3139083"/>
            <a:ext cx="4395430" cy="1152644"/>
          </a:xfrm>
          <a:prstGeom prst="roundRect">
            <a:avLst>
              <a:gd name="adj" fmla="val 7518"/>
            </a:avLst>
          </a:prstGeom>
          <a:solidFill>
            <a:srgbClr val="542C49"/>
          </a:solidFill>
          <a:ln w="7620">
            <a:solidFill>
              <a:srgbClr val="6D4562"/>
            </a:solidFill>
            <a:prstDash val="solid"/>
          </a:ln>
        </p:spPr>
      </p:sp>
      <p:pic>
        <p:nvPicPr>
          <p:cNvPr id="9" name="Image 1" descr="preencoded.png">    </p:cNvPr>
          <p:cNvPicPr>
            <a:picLocks noChangeAspect="1"/>
          </p:cNvPicPr>
          <p:nvPr/>
        </p:nvPicPr>
        <p:blipFill>
          <a:blip r:embed="rId2"/>
          <a:stretch>
            <a:fillRect/>
          </a:stretch>
        </p:blipFill>
        <p:spPr>
          <a:xfrm>
            <a:off x="2774633" y="3534013"/>
            <a:ext cx="290036" cy="362664"/>
          </a:xfrm>
          <a:prstGeom prst="rect">
            <a:avLst/>
          </a:prstGeom>
        </p:spPr>
      </p:pic>
      <p:sp>
        <p:nvSpPr>
          <p:cNvPr id="10" name="Text 6"/>
          <p:cNvSpPr/>
          <p:nvPr/>
        </p:nvSpPr>
        <p:spPr>
          <a:xfrm>
            <a:off x="5323642" y="3345299"/>
            <a:ext cx="2292310" cy="286464"/>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Cultural Attitudes</a:t>
            </a:r>
            <a:endParaRPr lang="en-US" sz="1800" dirty="0"/>
          </a:p>
        </p:txBody>
      </p:sp>
      <p:sp>
        <p:nvSpPr>
          <p:cNvPr id="11" name="Text 7"/>
          <p:cNvSpPr/>
          <p:nvPr/>
        </p:nvSpPr>
        <p:spPr>
          <a:xfrm>
            <a:off x="5323642" y="3755469"/>
            <a:ext cx="4175046" cy="330041"/>
          </a:xfrm>
          <a:prstGeom prst="rect">
            <a:avLst/>
          </a:prstGeom>
          <a:noFill/>
          <a:ln/>
        </p:spPr>
        <p:txBody>
          <a:bodyPr wrap="none" lIns="0" tIns="0" rIns="0" bIns="0" rtlCol="0" anchor="t"/>
          <a:lstStyle/>
          <a:p>
            <a:pPr algn="l" indent="0" marL="0">
              <a:lnSpc>
                <a:spcPts val="2550"/>
              </a:lnSpc>
              <a:buNone/>
            </a:pPr>
            <a:r>
              <a:rPr lang="en-US" sz="1600" dirty="0">
                <a:solidFill>
                  <a:srgbClr val="DAD8E9"/>
                </a:solidFill>
                <a:latin typeface="Mukta Light" pitchFamily="34" charset="0"/>
                <a:ea typeface="Mukta Light" pitchFamily="34" charset="-122"/>
                <a:cs typeface="Mukta Light" pitchFamily="34" charset="-120"/>
              </a:rPr>
              <a:t>Changing social norms and consumer preferences</a:t>
            </a:r>
            <a:endParaRPr lang="en-US" sz="1600" dirty="0"/>
          </a:p>
        </p:txBody>
      </p:sp>
      <p:sp>
        <p:nvSpPr>
          <p:cNvPr id="12" name="Shape 8"/>
          <p:cNvSpPr/>
          <p:nvPr/>
        </p:nvSpPr>
        <p:spPr>
          <a:xfrm>
            <a:off x="5220533" y="4282202"/>
            <a:ext cx="8584763" cy="11430"/>
          </a:xfrm>
          <a:prstGeom prst="roundRect">
            <a:avLst>
              <a:gd name="adj" fmla="val 758121"/>
            </a:avLst>
          </a:prstGeom>
          <a:solidFill>
            <a:srgbClr val="6D4562"/>
          </a:solidFill>
          <a:ln/>
        </p:spPr>
      </p:sp>
      <p:sp>
        <p:nvSpPr>
          <p:cNvPr id="13" name="Shape 9"/>
          <p:cNvSpPr/>
          <p:nvPr/>
        </p:nvSpPr>
        <p:spPr>
          <a:xfrm>
            <a:off x="721995" y="4394835"/>
            <a:ext cx="6593205" cy="1152644"/>
          </a:xfrm>
          <a:prstGeom prst="roundRect">
            <a:avLst>
              <a:gd name="adj" fmla="val 7518"/>
            </a:avLst>
          </a:prstGeom>
          <a:solidFill>
            <a:srgbClr val="542C49"/>
          </a:solidFill>
          <a:ln w="7620">
            <a:solidFill>
              <a:srgbClr val="6D4562"/>
            </a:solidFill>
            <a:prstDash val="solid"/>
          </a:ln>
        </p:spPr>
      </p:sp>
      <p:pic>
        <p:nvPicPr>
          <p:cNvPr id="14" name="Image 2" descr="preencoded.png">    </p:cNvPr>
          <p:cNvPicPr>
            <a:picLocks noChangeAspect="1"/>
          </p:cNvPicPr>
          <p:nvPr/>
        </p:nvPicPr>
        <p:blipFill>
          <a:blip r:embed="rId3"/>
          <a:stretch>
            <a:fillRect/>
          </a:stretch>
        </p:blipFill>
        <p:spPr>
          <a:xfrm>
            <a:off x="3873579" y="4789765"/>
            <a:ext cx="290036" cy="362664"/>
          </a:xfrm>
          <a:prstGeom prst="rect">
            <a:avLst/>
          </a:prstGeom>
        </p:spPr>
      </p:pic>
      <p:sp>
        <p:nvSpPr>
          <p:cNvPr id="15" name="Text 10"/>
          <p:cNvSpPr/>
          <p:nvPr/>
        </p:nvSpPr>
        <p:spPr>
          <a:xfrm>
            <a:off x="7521416" y="4601051"/>
            <a:ext cx="2292310" cy="286464"/>
          </a:xfrm>
          <a:prstGeom prst="rect">
            <a:avLst/>
          </a:prstGeom>
          <a:noFill/>
          <a:ln/>
        </p:spPr>
        <p:txBody>
          <a:bodyPr wrap="none" lIns="0" tIns="0" rIns="0" bIns="0" rtlCol="0" anchor="t"/>
          <a:lstStyle/>
          <a:p>
            <a:pPr algn="l" indent="0" marL="0">
              <a:lnSpc>
                <a:spcPts val="2250"/>
              </a:lnSpc>
              <a:buNone/>
            </a:pPr>
            <a:r>
              <a:rPr lang="en-US" sz="1800" dirty="0">
                <a:solidFill>
                  <a:srgbClr val="DAD8E9"/>
                </a:solidFill>
                <a:latin typeface="Prompt Medium" pitchFamily="34" charset="0"/>
                <a:ea typeface="Prompt Medium" pitchFamily="34" charset="-122"/>
                <a:cs typeface="Prompt Medium" pitchFamily="34" charset="-120"/>
              </a:rPr>
              <a:t>Ethical Concerns</a:t>
            </a:r>
            <a:endParaRPr lang="en-US" sz="1800" dirty="0"/>
          </a:p>
        </p:txBody>
      </p:sp>
      <p:sp>
        <p:nvSpPr>
          <p:cNvPr id="16" name="Text 11"/>
          <p:cNvSpPr/>
          <p:nvPr/>
        </p:nvSpPr>
        <p:spPr>
          <a:xfrm>
            <a:off x="7521416" y="5011222"/>
            <a:ext cx="3573185" cy="330041"/>
          </a:xfrm>
          <a:prstGeom prst="rect">
            <a:avLst/>
          </a:prstGeom>
          <a:noFill/>
          <a:ln/>
        </p:spPr>
        <p:txBody>
          <a:bodyPr wrap="none" lIns="0" tIns="0" rIns="0" bIns="0" rtlCol="0" anchor="t"/>
          <a:lstStyle/>
          <a:p>
            <a:pPr algn="l" indent="0" marL="0">
              <a:lnSpc>
                <a:spcPts val="2550"/>
              </a:lnSpc>
              <a:buNone/>
            </a:pPr>
            <a:r>
              <a:rPr lang="en-US" sz="1600" dirty="0">
                <a:solidFill>
                  <a:srgbClr val="DAD8E9"/>
                </a:solidFill>
                <a:latin typeface="Mukta Light" pitchFamily="34" charset="0"/>
                <a:ea typeface="Mukta Light" pitchFamily="34" charset="-122"/>
                <a:cs typeface="Mukta Light" pitchFamily="34" charset="-120"/>
              </a:rPr>
              <a:t>Rising demand for corporate responsibility</a:t>
            </a:r>
            <a:endParaRPr lang="en-US" sz="1600" dirty="0"/>
          </a:p>
        </p:txBody>
      </p:sp>
      <p:sp>
        <p:nvSpPr>
          <p:cNvPr id="17" name="Text 12"/>
          <p:cNvSpPr/>
          <p:nvPr/>
        </p:nvSpPr>
        <p:spPr>
          <a:xfrm>
            <a:off x="721995" y="5779532"/>
            <a:ext cx="13186410" cy="660083"/>
          </a:xfrm>
          <a:prstGeom prst="rect">
            <a:avLst/>
          </a:prstGeom>
          <a:noFill/>
          <a:ln/>
        </p:spPr>
        <p:txBody>
          <a:bodyPr wrap="square" lIns="0" tIns="0" rIns="0" bIns="0" rtlCol="0" anchor="t"/>
          <a:lstStyle/>
          <a:p>
            <a:pPr algn="l" indent="0" marL="0">
              <a:lnSpc>
                <a:spcPts val="2550"/>
              </a:lnSpc>
              <a:buNone/>
            </a:pPr>
            <a:r>
              <a:rPr lang="en-US" sz="1600" dirty="0">
                <a:solidFill>
                  <a:srgbClr val="DAD8E9"/>
                </a:solidFill>
                <a:latin typeface="Mukta Light" pitchFamily="34" charset="0"/>
                <a:ea typeface="Mukta Light" pitchFamily="34" charset="-122"/>
                <a:cs typeface="Mukta Light" pitchFamily="34" charset="-120"/>
              </a:rPr>
              <a:t>Social factors encompass the cultural, demographic, and behavioural dimensions that shape consumer preferences and workforce dynamics. Organisations must understand population trends, including ageing demographics and urbanisation patterns, to identify emerging market opportunities and talent pools.</a:t>
            </a:r>
            <a:endParaRPr lang="en-US" sz="1600" dirty="0"/>
          </a:p>
        </p:txBody>
      </p:sp>
      <p:sp>
        <p:nvSpPr>
          <p:cNvPr id="18" name="Text 13"/>
          <p:cNvSpPr/>
          <p:nvPr/>
        </p:nvSpPr>
        <p:spPr>
          <a:xfrm>
            <a:off x="721995" y="6671667"/>
            <a:ext cx="13186410" cy="660083"/>
          </a:xfrm>
          <a:prstGeom prst="rect">
            <a:avLst/>
          </a:prstGeom>
          <a:noFill/>
          <a:ln/>
        </p:spPr>
        <p:txBody>
          <a:bodyPr wrap="square" lIns="0" tIns="0" rIns="0" bIns="0" rtlCol="0" anchor="t"/>
          <a:lstStyle/>
          <a:p>
            <a:pPr algn="l" indent="0" marL="0">
              <a:lnSpc>
                <a:spcPts val="2550"/>
              </a:lnSpc>
              <a:buNone/>
            </a:pPr>
            <a:r>
              <a:rPr lang="en-US" sz="1600" dirty="0">
                <a:solidFill>
                  <a:srgbClr val="DAD8E9"/>
                </a:solidFill>
                <a:latin typeface="Mukta Light" pitchFamily="34" charset="0"/>
                <a:ea typeface="Mukta Light" pitchFamily="34" charset="-122"/>
                <a:cs typeface="Mukta Light" pitchFamily="34" charset="-120"/>
              </a:rPr>
              <a:t>The rise of ethical consumerism represents a significant shift, with growing segments willing to pay premium prices for sustainably produced goods and services. This trend challenges organisations to demonstrate authentic commitment to social responsibility throughout their operations and supply chains.</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67107" y="524232"/>
            <a:ext cx="4444365" cy="529471"/>
          </a:xfrm>
          <a:prstGeom prst="rect">
            <a:avLst/>
          </a:prstGeom>
          <a:noFill/>
          <a:ln/>
        </p:spPr>
        <p:txBody>
          <a:bodyPr wrap="none" lIns="0" tIns="0" rIns="0" bIns="0" rtlCol="0" anchor="t"/>
          <a:lstStyle/>
          <a:p>
            <a:pPr algn="l" indent="0" marL="0">
              <a:lnSpc>
                <a:spcPts val="4150"/>
              </a:lnSpc>
              <a:buNone/>
            </a:pPr>
            <a:r>
              <a:rPr lang="en-US" sz="3300" dirty="0">
                <a:solidFill>
                  <a:srgbClr val="C6BFEE"/>
                </a:solidFill>
                <a:latin typeface="Prompt Medium" pitchFamily="34" charset="0"/>
                <a:ea typeface="Prompt Medium" pitchFamily="34" charset="-122"/>
                <a:cs typeface="Prompt Medium" pitchFamily="34" charset="-120"/>
              </a:rPr>
              <a:t>Technological Factors</a:t>
            </a:r>
            <a:endParaRPr lang="en-US" sz="3300" dirty="0"/>
          </a:p>
        </p:txBody>
      </p:sp>
      <p:sp>
        <p:nvSpPr>
          <p:cNvPr id="3" name="Text 1"/>
          <p:cNvSpPr/>
          <p:nvPr/>
        </p:nvSpPr>
        <p:spPr>
          <a:xfrm>
            <a:off x="2584371" y="2184916"/>
            <a:ext cx="2118122" cy="264676"/>
          </a:xfrm>
          <a:prstGeom prst="rect">
            <a:avLst/>
          </a:prstGeom>
          <a:noFill/>
          <a:ln/>
        </p:spPr>
        <p:txBody>
          <a:bodyPr wrap="none" lIns="0" tIns="0" rIns="0" bIns="0" rtlCol="0" anchor="t"/>
          <a:lstStyle/>
          <a:p>
            <a:pPr algn="r" indent="0" marL="0">
              <a:lnSpc>
                <a:spcPts val="2050"/>
              </a:lnSpc>
              <a:buNone/>
            </a:pPr>
            <a:r>
              <a:rPr lang="en-US" sz="1650" dirty="0">
                <a:solidFill>
                  <a:srgbClr val="DAD8E9"/>
                </a:solidFill>
                <a:latin typeface="Prompt Medium" pitchFamily="34" charset="0"/>
                <a:ea typeface="Prompt Medium" pitchFamily="34" charset="-122"/>
                <a:cs typeface="Prompt Medium" pitchFamily="34" charset="-120"/>
              </a:rPr>
              <a:t>Automation &amp; AI</a:t>
            </a:r>
            <a:endParaRPr lang="en-US" sz="1650" dirty="0"/>
          </a:p>
        </p:txBody>
      </p:sp>
      <p:sp>
        <p:nvSpPr>
          <p:cNvPr id="4" name="Text 2"/>
          <p:cNvSpPr/>
          <p:nvPr/>
        </p:nvSpPr>
        <p:spPr>
          <a:xfrm>
            <a:off x="667107" y="2563892"/>
            <a:ext cx="4035385" cy="304919"/>
          </a:xfrm>
          <a:prstGeom prst="rect">
            <a:avLst/>
          </a:prstGeom>
          <a:noFill/>
          <a:ln/>
        </p:spPr>
        <p:txBody>
          <a:bodyPr wrap="none" lIns="0" tIns="0" rIns="0" bIns="0" rtlCol="0" anchor="t"/>
          <a:lstStyle/>
          <a:p>
            <a:pPr algn="r"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Transforming operational efficiency</a:t>
            </a:r>
            <a:endParaRPr lang="en-US" sz="1500" dirty="0"/>
          </a:p>
        </p:txBody>
      </p:sp>
      <p:pic>
        <p:nvPicPr>
          <p:cNvPr id="5" name="Image 0" descr="preencoded.png">    </p:cNvPr>
          <p:cNvPicPr>
            <a:picLocks noChangeAspect="1"/>
          </p:cNvPicPr>
          <p:nvPr/>
        </p:nvPicPr>
        <p:blipFill>
          <a:blip r:embed="rId1"/>
          <a:stretch>
            <a:fillRect/>
          </a:stretch>
        </p:blipFill>
        <p:spPr>
          <a:xfrm>
            <a:off x="4988362" y="1434941"/>
            <a:ext cx="4653558" cy="4653558"/>
          </a:xfrm>
          <a:prstGeom prst="rect">
            <a:avLst/>
          </a:prstGeom>
        </p:spPr>
      </p:pic>
      <p:pic>
        <p:nvPicPr>
          <p:cNvPr id="6" name="Image 1" descr="preencoded.png">    </p:cNvPr>
          <p:cNvPicPr>
            <a:picLocks noChangeAspect="1"/>
          </p:cNvPicPr>
          <p:nvPr/>
        </p:nvPicPr>
        <p:blipFill>
          <a:blip r:embed="rId2"/>
          <a:stretch>
            <a:fillRect/>
          </a:stretch>
        </p:blipFill>
        <p:spPr>
          <a:xfrm>
            <a:off x="6235898" y="2250877"/>
            <a:ext cx="285155" cy="356473"/>
          </a:xfrm>
          <a:prstGeom prst="rect">
            <a:avLst/>
          </a:prstGeom>
        </p:spPr>
      </p:pic>
      <p:sp>
        <p:nvSpPr>
          <p:cNvPr id="7" name="Text 3"/>
          <p:cNvSpPr/>
          <p:nvPr/>
        </p:nvSpPr>
        <p:spPr>
          <a:xfrm>
            <a:off x="9927788" y="2184916"/>
            <a:ext cx="2118122" cy="264676"/>
          </a:xfrm>
          <a:prstGeom prst="rect">
            <a:avLst/>
          </a:prstGeom>
          <a:noFill/>
          <a:ln/>
        </p:spPr>
        <p:txBody>
          <a:bodyPr wrap="none" lIns="0" tIns="0" rIns="0" bIns="0" rtlCol="0" anchor="t"/>
          <a:lstStyle/>
          <a:p>
            <a:pPr algn="l" indent="0" marL="0">
              <a:lnSpc>
                <a:spcPts val="2050"/>
              </a:lnSpc>
              <a:buNone/>
            </a:pPr>
            <a:r>
              <a:rPr lang="en-US" sz="1650" dirty="0">
                <a:solidFill>
                  <a:srgbClr val="DAD8E9"/>
                </a:solidFill>
                <a:latin typeface="Prompt Medium" pitchFamily="34" charset="0"/>
                <a:ea typeface="Prompt Medium" pitchFamily="34" charset="-122"/>
                <a:cs typeface="Prompt Medium" pitchFamily="34" charset="-120"/>
              </a:rPr>
              <a:t>Cloud Computing</a:t>
            </a:r>
            <a:endParaRPr lang="en-US" sz="1650" dirty="0"/>
          </a:p>
        </p:txBody>
      </p:sp>
      <p:sp>
        <p:nvSpPr>
          <p:cNvPr id="8" name="Text 4"/>
          <p:cNvSpPr/>
          <p:nvPr/>
        </p:nvSpPr>
        <p:spPr>
          <a:xfrm>
            <a:off x="9927788" y="2563892"/>
            <a:ext cx="4035504" cy="304919"/>
          </a:xfrm>
          <a:prstGeom prst="rect">
            <a:avLst/>
          </a:prstGeom>
          <a:noFill/>
          <a:ln/>
        </p:spPr>
        <p:txBody>
          <a:bodyPr wrap="non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Enabling scalable infrastructure</a:t>
            </a:r>
            <a:endParaRPr lang="en-US" sz="1500" dirty="0"/>
          </a:p>
        </p:txBody>
      </p:sp>
      <p:pic>
        <p:nvPicPr>
          <p:cNvPr id="9" name="Image 2" descr="preencoded.png">    </p:cNvPr>
          <p:cNvPicPr>
            <a:picLocks noChangeAspect="1"/>
          </p:cNvPicPr>
          <p:nvPr/>
        </p:nvPicPr>
        <p:blipFill>
          <a:blip r:embed="rId3"/>
          <a:stretch>
            <a:fillRect/>
          </a:stretch>
        </p:blipFill>
        <p:spPr>
          <a:xfrm>
            <a:off x="4988362" y="1434941"/>
            <a:ext cx="4653558" cy="4653558"/>
          </a:xfrm>
          <a:prstGeom prst="rect">
            <a:avLst/>
          </a:prstGeom>
        </p:spPr>
      </p:pic>
      <p:pic>
        <p:nvPicPr>
          <p:cNvPr id="10" name="Image 3" descr="preencoded.png">    </p:cNvPr>
          <p:cNvPicPr>
            <a:picLocks noChangeAspect="1"/>
          </p:cNvPicPr>
          <p:nvPr/>
        </p:nvPicPr>
        <p:blipFill>
          <a:blip r:embed="rId4"/>
          <a:stretch>
            <a:fillRect/>
          </a:stretch>
        </p:blipFill>
        <p:spPr>
          <a:xfrm>
            <a:off x="8504992" y="2646878"/>
            <a:ext cx="285155" cy="356473"/>
          </a:xfrm>
          <a:prstGeom prst="rect">
            <a:avLst/>
          </a:prstGeom>
        </p:spPr>
      </p:pic>
      <p:sp>
        <p:nvSpPr>
          <p:cNvPr id="11" name="Text 5"/>
          <p:cNvSpPr/>
          <p:nvPr/>
        </p:nvSpPr>
        <p:spPr>
          <a:xfrm>
            <a:off x="9927788" y="4654629"/>
            <a:ext cx="2118122" cy="264676"/>
          </a:xfrm>
          <a:prstGeom prst="rect">
            <a:avLst/>
          </a:prstGeom>
          <a:noFill/>
          <a:ln/>
        </p:spPr>
        <p:txBody>
          <a:bodyPr wrap="none" lIns="0" tIns="0" rIns="0" bIns="0" rtlCol="0" anchor="t"/>
          <a:lstStyle/>
          <a:p>
            <a:pPr algn="l" indent="0" marL="0">
              <a:lnSpc>
                <a:spcPts val="2050"/>
              </a:lnSpc>
              <a:buNone/>
            </a:pPr>
            <a:r>
              <a:rPr lang="en-US" sz="1650" dirty="0">
                <a:solidFill>
                  <a:srgbClr val="DAD8E9"/>
                </a:solidFill>
                <a:latin typeface="Prompt Medium" pitchFamily="34" charset="0"/>
                <a:ea typeface="Prompt Medium" pitchFamily="34" charset="-122"/>
                <a:cs typeface="Prompt Medium" pitchFamily="34" charset="-120"/>
              </a:rPr>
              <a:t>Mobile Technology</a:t>
            </a:r>
            <a:endParaRPr lang="en-US" sz="1650" dirty="0"/>
          </a:p>
        </p:txBody>
      </p:sp>
      <p:sp>
        <p:nvSpPr>
          <p:cNvPr id="12" name="Text 6"/>
          <p:cNvSpPr/>
          <p:nvPr/>
        </p:nvSpPr>
        <p:spPr>
          <a:xfrm>
            <a:off x="9927788" y="5033605"/>
            <a:ext cx="4035504" cy="304919"/>
          </a:xfrm>
          <a:prstGeom prst="rect">
            <a:avLst/>
          </a:prstGeom>
          <a:noFill/>
          <a:ln/>
        </p:spPr>
        <p:txBody>
          <a:bodyPr wrap="non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Reshaping consumer interactions</a:t>
            </a:r>
            <a:endParaRPr lang="en-US" sz="1500" dirty="0"/>
          </a:p>
        </p:txBody>
      </p:sp>
      <p:pic>
        <p:nvPicPr>
          <p:cNvPr id="13" name="Image 4" descr="preencoded.png">    </p:cNvPr>
          <p:cNvPicPr>
            <a:picLocks noChangeAspect="1"/>
          </p:cNvPicPr>
          <p:nvPr/>
        </p:nvPicPr>
        <p:blipFill>
          <a:blip r:embed="rId5"/>
          <a:stretch>
            <a:fillRect/>
          </a:stretch>
        </p:blipFill>
        <p:spPr>
          <a:xfrm>
            <a:off x="4988362" y="1434941"/>
            <a:ext cx="4653558" cy="4653558"/>
          </a:xfrm>
          <a:prstGeom prst="rect">
            <a:avLst/>
          </a:prstGeom>
        </p:spPr>
      </p:pic>
      <p:pic>
        <p:nvPicPr>
          <p:cNvPr id="14" name="Image 5" descr="preencoded.png">    </p:cNvPr>
          <p:cNvPicPr>
            <a:picLocks noChangeAspect="1"/>
          </p:cNvPicPr>
          <p:nvPr/>
        </p:nvPicPr>
        <p:blipFill>
          <a:blip r:embed="rId6"/>
          <a:stretch>
            <a:fillRect/>
          </a:stretch>
        </p:blipFill>
        <p:spPr>
          <a:xfrm>
            <a:off x="8108990" y="4915972"/>
            <a:ext cx="285155" cy="356473"/>
          </a:xfrm>
          <a:prstGeom prst="rect">
            <a:avLst/>
          </a:prstGeom>
        </p:spPr>
      </p:pic>
      <p:sp>
        <p:nvSpPr>
          <p:cNvPr id="15" name="Text 7"/>
          <p:cNvSpPr/>
          <p:nvPr/>
        </p:nvSpPr>
        <p:spPr>
          <a:xfrm>
            <a:off x="2584371" y="4654629"/>
            <a:ext cx="2118122" cy="264676"/>
          </a:xfrm>
          <a:prstGeom prst="rect">
            <a:avLst/>
          </a:prstGeom>
          <a:noFill/>
          <a:ln/>
        </p:spPr>
        <p:txBody>
          <a:bodyPr wrap="none" lIns="0" tIns="0" rIns="0" bIns="0" rtlCol="0" anchor="t"/>
          <a:lstStyle/>
          <a:p>
            <a:pPr algn="r" indent="0" marL="0">
              <a:lnSpc>
                <a:spcPts val="2050"/>
              </a:lnSpc>
              <a:buNone/>
            </a:pPr>
            <a:r>
              <a:rPr lang="en-US" sz="1650" dirty="0">
                <a:solidFill>
                  <a:srgbClr val="DAD8E9"/>
                </a:solidFill>
                <a:latin typeface="Prompt Medium" pitchFamily="34" charset="0"/>
                <a:ea typeface="Prompt Medium" pitchFamily="34" charset="-122"/>
                <a:cs typeface="Prompt Medium" pitchFamily="34" charset="-120"/>
              </a:rPr>
              <a:t>Cybersecurity</a:t>
            </a:r>
            <a:endParaRPr lang="en-US" sz="1650" dirty="0"/>
          </a:p>
        </p:txBody>
      </p:sp>
      <p:sp>
        <p:nvSpPr>
          <p:cNvPr id="16" name="Text 8"/>
          <p:cNvSpPr/>
          <p:nvPr/>
        </p:nvSpPr>
        <p:spPr>
          <a:xfrm>
            <a:off x="667107" y="5033605"/>
            <a:ext cx="4035385" cy="304919"/>
          </a:xfrm>
          <a:prstGeom prst="rect">
            <a:avLst/>
          </a:prstGeom>
          <a:noFill/>
          <a:ln/>
        </p:spPr>
        <p:txBody>
          <a:bodyPr wrap="none" lIns="0" tIns="0" rIns="0" bIns="0" rtlCol="0" anchor="t"/>
          <a:lstStyle/>
          <a:p>
            <a:pPr algn="r"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Protecting critical digital assets</a:t>
            </a:r>
            <a:endParaRPr lang="en-US" sz="1500" dirty="0"/>
          </a:p>
        </p:txBody>
      </p:sp>
      <p:pic>
        <p:nvPicPr>
          <p:cNvPr id="17" name="Image 6" descr="preencoded.png">    </p:cNvPr>
          <p:cNvPicPr>
            <a:picLocks noChangeAspect="1"/>
          </p:cNvPicPr>
          <p:nvPr/>
        </p:nvPicPr>
        <p:blipFill>
          <a:blip r:embed="rId7"/>
          <a:stretch>
            <a:fillRect/>
          </a:stretch>
        </p:blipFill>
        <p:spPr>
          <a:xfrm>
            <a:off x="4988362" y="1434941"/>
            <a:ext cx="4653558" cy="4653558"/>
          </a:xfrm>
          <a:prstGeom prst="rect">
            <a:avLst/>
          </a:prstGeom>
        </p:spPr>
      </p:pic>
      <p:pic>
        <p:nvPicPr>
          <p:cNvPr id="18" name="Image 7" descr="preencoded.png">    </p:cNvPr>
          <p:cNvPicPr>
            <a:picLocks noChangeAspect="1"/>
          </p:cNvPicPr>
          <p:nvPr/>
        </p:nvPicPr>
        <p:blipFill>
          <a:blip r:embed="rId8"/>
          <a:stretch>
            <a:fillRect/>
          </a:stretch>
        </p:blipFill>
        <p:spPr>
          <a:xfrm>
            <a:off x="5839897" y="4519970"/>
            <a:ext cx="285155" cy="356473"/>
          </a:xfrm>
          <a:prstGeom prst="rect">
            <a:avLst/>
          </a:prstGeom>
        </p:spPr>
      </p:pic>
      <p:sp>
        <p:nvSpPr>
          <p:cNvPr id="19" name="Text 9"/>
          <p:cNvSpPr/>
          <p:nvPr/>
        </p:nvSpPr>
        <p:spPr>
          <a:xfrm>
            <a:off x="667107" y="6302931"/>
            <a:ext cx="13296186" cy="609838"/>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Technological factors represent some of the most dynamic forces in the organisational environment. Digital transformation has accelerated across industries, with emerging technologies like artificial intelligence, blockchain, and Internet of Things creating both opportunities for innovation and threats of disruption.</a:t>
            </a:r>
            <a:endParaRPr lang="en-US" sz="1500" dirty="0"/>
          </a:p>
        </p:txBody>
      </p:sp>
      <p:sp>
        <p:nvSpPr>
          <p:cNvPr id="20" name="Text 10"/>
          <p:cNvSpPr/>
          <p:nvPr/>
        </p:nvSpPr>
        <p:spPr>
          <a:xfrm>
            <a:off x="667107" y="7127200"/>
            <a:ext cx="13296186" cy="609838"/>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The COVID-19 pandemic catalysed unprecedented adoption of remote working technologies, fundamentally changing workplace dynamics and expanding talent markets. Organisations that invested in digital capabilities demonstrated greater resilience, whilst those with legacy infrastructure faced significant adaptation challenges.</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80931" y="791527"/>
            <a:ext cx="7893844" cy="619839"/>
          </a:xfrm>
          <a:prstGeom prst="rect">
            <a:avLst/>
          </a:prstGeom>
          <a:noFill/>
          <a:ln/>
        </p:spPr>
        <p:txBody>
          <a:bodyPr wrap="none" lIns="0" tIns="0" rIns="0" bIns="0" rtlCol="0" anchor="t"/>
          <a:lstStyle/>
          <a:p>
            <a:pPr algn="l" indent="0" marL="0">
              <a:lnSpc>
                <a:spcPts val="4850"/>
              </a:lnSpc>
              <a:buNone/>
            </a:pPr>
            <a:r>
              <a:rPr lang="en-US" sz="3900" dirty="0">
                <a:solidFill>
                  <a:srgbClr val="C6BFEE"/>
                </a:solidFill>
                <a:latin typeface="Prompt Medium" pitchFamily="34" charset="0"/>
                <a:ea typeface="Prompt Medium" pitchFamily="34" charset="-122"/>
                <a:cs typeface="Prompt Medium" pitchFamily="34" charset="-120"/>
              </a:rPr>
              <a:t>Environmental and Legal Factors</a:t>
            </a:r>
            <a:endParaRPr lang="en-US" sz="3900" dirty="0"/>
          </a:p>
        </p:txBody>
      </p:sp>
      <p:sp>
        <p:nvSpPr>
          <p:cNvPr id="3" name="Text 1"/>
          <p:cNvSpPr/>
          <p:nvPr/>
        </p:nvSpPr>
        <p:spPr>
          <a:xfrm>
            <a:off x="780931" y="1969175"/>
            <a:ext cx="3607356" cy="309801"/>
          </a:xfrm>
          <a:prstGeom prst="rect">
            <a:avLst/>
          </a:prstGeom>
          <a:noFill/>
          <a:ln/>
        </p:spPr>
        <p:txBody>
          <a:bodyPr wrap="none" lIns="0" tIns="0" rIns="0" bIns="0" rtlCol="0" anchor="t"/>
          <a:lstStyle/>
          <a:p>
            <a:pPr algn="l" indent="0" marL="0">
              <a:lnSpc>
                <a:spcPts val="2400"/>
              </a:lnSpc>
              <a:buNone/>
            </a:pPr>
            <a:r>
              <a:rPr lang="en-US" sz="1950" dirty="0">
                <a:solidFill>
                  <a:srgbClr val="C6BFEE"/>
                </a:solidFill>
                <a:latin typeface="Prompt Medium" pitchFamily="34" charset="0"/>
                <a:ea typeface="Prompt Medium" pitchFamily="34" charset="-122"/>
                <a:cs typeface="Prompt Medium" pitchFamily="34" charset="-120"/>
              </a:rPr>
              <a:t>Environmental Considerations</a:t>
            </a:r>
            <a:endParaRPr lang="en-US" sz="1950" dirty="0"/>
          </a:p>
        </p:txBody>
      </p:sp>
      <p:sp>
        <p:nvSpPr>
          <p:cNvPr id="4" name="Text 2"/>
          <p:cNvSpPr/>
          <p:nvPr/>
        </p:nvSpPr>
        <p:spPr>
          <a:xfrm>
            <a:off x="780931" y="2502098"/>
            <a:ext cx="6262092" cy="1784747"/>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Climate change has emerged as a defining challenge, driving regulatory responses such as carbon pricing mechanisms and emissions reporting requirements. Consumer awareness of environmental issues continues to rise, influencing purchasing decisions across sectors.</a:t>
            </a:r>
            <a:endParaRPr lang="en-US" sz="1750" dirty="0"/>
          </a:p>
        </p:txBody>
      </p:sp>
      <p:sp>
        <p:nvSpPr>
          <p:cNvPr id="5" name="Text 3"/>
          <p:cNvSpPr/>
          <p:nvPr/>
        </p:nvSpPr>
        <p:spPr>
          <a:xfrm>
            <a:off x="780931" y="4487585"/>
            <a:ext cx="6262092" cy="1427798"/>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Resource scarcity is intensifying competition for critical inputs whilst creating innovation incentives for circular economy solutions. Leading organisations are embedding sustainability throughout their operations to enhance resilience and reputation.</a:t>
            </a:r>
            <a:endParaRPr lang="en-US" sz="1750" dirty="0"/>
          </a:p>
        </p:txBody>
      </p:sp>
      <p:sp>
        <p:nvSpPr>
          <p:cNvPr id="6" name="Text 4"/>
          <p:cNvSpPr/>
          <p:nvPr/>
        </p:nvSpPr>
        <p:spPr>
          <a:xfrm>
            <a:off x="7594997" y="1969175"/>
            <a:ext cx="2479119" cy="309801"/>
          </a:xfrm>
          <a:prstGeom prst="rect">
            <a:avLst/>
          </a:prstGeom>
          <a:noFill/>
          <a:ln/>
        </p:spPr>
        <p:txBody>
          <a:bodyPr wrap="none" lIns="0" tIns="0" rIns="0" bIns="0" rtlCol="0" anchor="t"/>
          <a:lstStyle/>
          <a:p>
            <a:pPr algn="l" indent="0" marL="0">
              <a:lnSpc>
                <a:spcPts val="2400"/>
              </a:lnSpc>
              <a:buNone/>
            </a:pPr>
            <a:r>
              <a:rPr lang="en-US" sz="1950" dirty="0">
                <a:solidFill>
                  <a:srgbClr val="C6BFEE"/>
                </a:solidFill>
                <a:latin typeface="Prompt Medium" pitchFamily="34" charset="0"/>
                <a:ea typeface="Prompt Medium" pitchFamily="34" charset="-122"/>
                <a:cs typeface="Prompt Medium" pitchFamily="34" charset="-120"/>
              </a:rPr>
              <a:t>Legal Framework</a:t>
            </a:r>
            <a:endParaRPr lang="en-US" sz="1950" dirty="0"/>
          </a:p>
        </p:txBody>
      </p:sp>
      <p:sp>
        <p:nvSpPr>
          <p:cNvPr id="7" name="Text 5"/>
          <p:cNvSpPr/>
          <p:nvPr/>
        </p:nvSpPr>
        <p:spPr>
          <a:xfrm>
            <a:off x="7594997" y="2502098"/>
            <a:ext cx="6262092" cy="1784747"/>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Data protection regulations such as GDPR have transformed information management practices, imposing stringent requirements for user consent and breach reporting. Employment law continues to evolve, particularly regarding flexible work arrangements and contractor classification.</a:t>
            </a:r>
            <a:endParaRPr lang="en-US" sz="1750" dirty="0"/>
          </a:p>
        </p:txBody>
      </p:sp>
      <p:sp>
        <p:nvSpPr>
          <p:cNvPr id="8" name="Text 6"/>
          <p:cNvSpPr/>
          <p:nvPr/>
        </p:nvSpPr>
        <p:spPr>
          <a:xfrm>
            <a:off x="7594997" y="4487585"/>
            <a:ext cx="6262092" cy="1427798"/>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Intellectual property protections vary significantly across jurisdictions, necessitating tailored approaches to innovation commercialisation. Compliance failures carry increasing penalties, including potential personal liability for executives in severe cases.</a:t>
            </a:r>
            <a:endParaRPr lang="en-US" sz="1750" dirty="0"/>
          </a:p>
        </p:txBody>
      </p:sp>
      <p:sp>
        <p:nvSpPr>
          <p:cNvPr id="9" name="Text 7"/>
          <p:cNvSpPr/>
          <p:nvPr/>
        </p:nvSpPr>
        <p:spPr>
          <a:xfrm>
            <a:off x="780931" y="6367105"/>
            <a:ext cx="13068538" cy="1070848"/>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Environmental and legal factors are increasingly interconnected, with environmental regulations becoming more stringent in response to climate change concerns. Organisations must navigate complex compliance landscapes whilst proactively addressing sustainability expectations from stakeholders.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8028" y="631388"/>
            <a:ext cx="6493669" cy="509230"/>
          </a:xfrm>
          <a:prstGeom prst="rect">
            <a:avLst/>
          </a:prstGeom>
          <a:noFill/>
          <a:ln/>
        </p:spPr>
        <p:txBody>
          <a:bodyPr wrap="none" lIns="0" tIns="0" rIns="0" bIns="0" rtlCol="0" anchor="t"/>
          <a:lstStyle/>
          <a:p>
            <a:pPr algn="l" indent="0" marL="0">
              <a:lnSpc>
                <a:spcPts val="4000"/>
              </a:lnSpc>
              <a:buNone/>
            </a:pPr>
            <a:r>
              <a:rPr lang="en-US" sz="3200" dirty="0">
                <a:solidFill>
                  <a:srgbClr val="C6BFEE"/>
                </a:solidFill>
                <a:latin typeface="Prompt Medium" pitchFamily="34" charset="0"/>
                <a:ea typeface="Prompt Medium" pitchFamily="34" charset="-122"/>
                <a:cs typeface="Prompt Medium" pitchFamily="34" charset="-120"/>
              </a:rPr>
              <a:t>Introduction to Porter's 6 Forces</a:t>
            </a:r>
            <a:endParaRPr lang="en-US" sz="3200" dirty="0"/>
          </a:p>
        </p:txBody>
      </p:sp>
      <p:sp>
        <p:nvSpPr>
          <p:cNvPr id="4" name="Text 1"/>
          <p:cNvSpPr/>
          <p:nvPr/>
        </p:nvSpPr>
        <p:spPr>
          <a:xfrm>
            <a:off x="6128028" y="1507093"/>
            <a:ext cx="3792855" cy="604957"/>
          </a:xfrm>
          <a:prstGeom prst="rect">
            <a:avLst/>
          </a:prstGeom>
          <a:noFill/>
          <a:ln/>
        </p:spPr>
        <p:txBody>
          <a:bodyPr wrap="none" lIns="0" tIns="0" rIns="0" bIns="0" rtlCol="0" anchor="t"/>
          <a:lstStyle/>
          <a:p>
            <a:pPr algn="ctr" indent="0" marL="0">
              <a:lnSpc>
                <a:spcPts val="4750"/>
              </a:lnSpc>
              <a:buNone/>
            </a:pPr>
            <a:r>
              <a:rPr lang="en-US" sz="4750" dirty="0">
                <a:solidFill>
                  <a:srgbClr val="DAD8E9"/>
                </a:solidFill>
                <a:latin typeface="Prompt Medium" pitchFamily="34" charset="0"/>
                <a:ea typeface="Prompt Medium" pitchFamily="34" charset="-122"/>
                <a:cs typeface="Prompt Medium" pitchFamily="34" charset="-120"/>
              </a:rPr>
              <a:t>6</a:t>
            </a:r>
            <a:endParaRPr lang="en-US" sz="4750" dirty="0"/>
          </a:p>
        </p:txBody>
      </p:sp>
      <p:sp>
        <p:nvSpPr>
          <p:cNvPr id="5" name="Text 2"/>
          <p:cNvSpPr/>
          <p:nvPr/>
        </p:nvSpPr>
        <p:spPr>
          <a:xfrm>
            <a:off x="7005876" y="2341007"/>
            <a:ext cx="2037159" cy="254556"/>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Key Forces</a:t>
            </a:r>
            <a:endParaRPr lang="en-US" sz="1600" dirty="0"/>
          </a:p>
        </p:txBody>
      </p:sp>
      <p:sp>
        <p:nvSpPr>
          <p:cNvPr id="6" name="Text 3"/>
          <p:cNvSpPr/>
          <p:nvPr/>
        </p:nvSpPr>
        <p:spPr>
          <a:xfrm>
            <a:off x="6128028" y="2705457"/>
            <a:ext cx="3792855" cy="293370"/>
          </a:xfrm>
          <a:prstGeom prst="rect">
            <a:avLst/>
          </a:prstGeom>
          <a:noFill/>
          <a:ln/>
        </p:spPr>
        <p:txBody>
          <a:bodyPr wrap="none" lIns="0" tIns="0" rIns="0" bIns="0" rtlCol="0" anchor="t"/>
          <a:lstStyle/>
          <a:p>
            <a:pPr algn="ctr" indent="0" marL="0">
              <a:lnSpc>
                <a:spcPts val="2300"/>
              </a:lnSpc>
              <a:buNone/>
            </a:pPr>
            <a:r>
              <a:rPr lang="en-US" sz="1400" dirty="0">
                <a:solidFill>
                  <a:srgbClr val="DAD8E9"/>
                </a:solidFill>
                <a:latin typeface="Mukta Light" pitchFamily="34" charset="0"/>
                <a:ea typeface="Mukta Light" pitchFamily="34" charset="-122"/>
                <a:cs typeface="Mukta Light" pitchFamily="34" charset="-120"/>
              </a:rPr>
              <a:t>Comprehensive framework for industry analysis</a:t>
            </a:r>
            <a:endParaRPr lang="en-US" sz="1400" dirty="0"/>
          </a:p>
        </p:txBody>
      </p:sp>
      <p:sp>
        <p:nvSpPr>
          <p:cNvPr id="7" name="Text 4"/>
          <p:cNvSpPr/>
          <p:nvPr/>
        </p:nvSpPr>
        <p:spPr>
          <a:xfrm>
            <a:off x="10195798" y="1507093"/>
            <a:ext cx="3792974" cy="604957"/>
          </a:xfrm>
          <a:prstGeom prst="rect">
            <a:avLst/>
          </a:prstGeom>
          <a:noFill/>
          <a:ln/>
        </p:spPr>
        <p:txBody>
          <a:bodyPr wrap="none" lIns="0" tIns="0" rIns="0" bIns="0" rtlCol="0" anchor="t"/>
          <a:lstStyle/>
          <a:p>
            <a:pPr algn="ctr" indent="0" marL="0">
              <a:lnSpc>
                <a:spcPts val="4750"/>
              </a:lnSpc>
              <a:buNone/>
            </a:pPr>
            <a:r>
              <a:rPr lang="en-US" sz="4750" dirty="0">
                <a:solidFill>
                  <a:srgbClr val="DAD8E9"/>
                </a:solidFill>
                <a:latin typeface="Prompt Medium" pitchFamily="34" charset="0"/>
                <a:ea typeface="Prompt Medium" pitchFamily="34" charset="-122"/>
                <a:cs typeface="Prompt Medium" pitchFamily="34" charset="-120"/>
              </a:rPr>
              <a:t>1979</a:t>
            </a:r>
            <a:endParaRPr lang="en-US" sz="4750" dirty="0"/>
          </a:p>
        </p:txBody>
      </p:sp>
      <p:sp>
        <p:nvSpPr>
          <p:cNvPr id="8" name="Text 5"/>
          <p:cNvSpPr/>
          <p:nvPr/>
        </p:nvSpPr>
        <p:spPr>
          <a:xfrm>
            <a:off x="11073646" y="2341007"/>
            <a:ext cx="2037159" cy="254556"/>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Original Model</a:t>
            </a:r>
            <a:endParaRPr lang="en-US" sz="1600" dirty="0"/>
          </a:p>
        </p:txBody>
      </p:sp>
      <p:sp>
        <p:nvSpPr>
          <p:cNvPr id="9" name="Text 6"/>
          <p:cNvSpPr/>
          <p:nvPr/>
        </p:nvSpPr>
        <p:spPr>
          <a:xfrm>
            <a:off x="10195798" y="2705457"/>
            <a:ext cx="3792974" cy="293370"/>
          </a:xfrm>
          <a:prstGeom prst="rect">
            <a:avLst/>
          </a:prstGeom>
          <a:noFill/>
          <a:ln/>
        </p:spPr>
        <p:txBody>
          <a:bodyPr wrap="none" lIns="0" tIns="0" rIns="0" bIns="0" rtlCol="0" anchor="t"/>
          <a:lstStyle/>
          <a:p>
            <a:pPr algn="ctr" indent="0" marL="0">
              <a:lnSpc>
                <a:spcPts val="2300"/>
              </a:lnSpc>
              <a:buNone/>
            </a:pPr>
            <a:r>
              <a:rPr lang="en-US" sz="1400" dirty="0">
                <a:solidFill>
                  <a:srgbClr val="DAD8E9"/>
                </a:solidFill>
                <a:latin typeface="Mukta Light" pitchFamily="34" charset="0"/>
                <a:ea typeface="Mukta Light" pitchFamily="34" charset="-122"/>
                <a:cs typeface="Mukta Light" pitchFamily="34" charset="-120"/>
              </a:rPr>
              <a:t>Porter's Five Forces first published</a:t>
            </a:r>
            <a:endParaRPr lang="en-US" sz="1400" dirty="0"/>
          </a:p>
        </p:txBody>
      </p:sp>
      <p:sp>
        <p:nvSpPr>
          <p:cNvPr id="10" name="Text 7"/>
          <p:cNvSpPr/>
          <p:nvPr/>
        </p:nvSpPr>
        <p:spPr>
          <a:xfrm>
            <a:off x="8161853" y="3640336"/>
            <a:ext cx="3792974" cy="604957"/>
          </a:xfrm>
          <a:prstGeom prst="rect">
            <a:avLst/>
          </a:prstGeom>
          <a:noFill/>
          <a:ln/>
        </p:spPr>
        <p:txBody>
          <a:bodyPr wrap="none" lIns="0" tIns="0" rIns="0" bIns="0" rtlCol="0" anchor="t"/>
          <a:lstStyle/>
          <a:p>
            <a:pPr algn="ctr" indent="0" marL="0">
              <a:lnSpc>
                <a:spcPts val="4750"/>
              </a:lnSpc>
              <a:buNone/>
            </a:pPr>
            <a:r>
              <a:rPr lang="en-US" sz="4750" dirty="0">
                <a:solidFill>
                  <a:srgbClr val="DAD8E9"/>
                </a:solidFill>
                <a:latin typeface="Prompt Medium" pitchFamily="34" charset="0"/>
                <a:ea typeface="Prompt Medium" pitchFamily="34" charset="-122"/>
                <a:cs typeface="Prompt Medium" pitchFamily="34" charset="-120"/>
              </a:rPr>
              <a:t>1996</a:t>
            </a:r>
            <a:endParaRPr lang="en-US" sz="4750" dirty="0"/>
          </a:p>
        </p:txBody>
      </p:sp>
      <p:sp>
        <p:nvSpPr>
          <p:cNvPr id="11" name="Text 8"/>
          <p:cNvSpPr/>
          <p:nvPr/>
        </p:nvSpPr>
        <p:spPr>
          <a:xfrm>
            <a:off x="9039701" y="4474250"/>
            <a:ext cx="2037159" cy="254556"/>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Expanded Model</a:t>
            </a:r>
            <a:endParaRPr lang="en-US" sz="1600" dirty="0"/>
          </a:p>
        </p:txBody>
      </p:sp>
      <p:sp>
        <p:nvSpPr>
          <p:cNvPr id="12" name="Text 9"/>
          <p:cNvSpPr/>
          <p:nvPr/>
        </p:nvSpPr>
        <p:spPr>
          <a:xfrm>
            <a:off x="8161853" y="4838700"/>
            <a:ext cx="3792974" cy="293370"/>
          </a:xfrm>
          <a:prstGeom prst="rect">
            <a:avLst/>
          </a:prstGeom>
          <a:noFill/>
          <a:ln/>
        </p:spPr>
        <p:txBody>
          <a:bodyPr wrap="none" lIns="0" tIns="0" rIns="0" bIns="0" rtlCol="0" anchor="t"/>
          <a:lstStyle/>
          <a:p>
            <a:pPr algn="ctr" indent="0" marL="0">
              <a:lnSpc>
                <a:spcPts val="2300"/>
              </a:lnSpc>
              <a:buNone/>
            </a:pPr>
            <a:r>
              <a:rPr lang="en-US" sz="1400" dirty="0">
                <a:solidFill>
                  <a:srgbClr val="DAD8E9"/>
                </a:solidFill>
                <a:latin typeface="Mukta Light" pitchFamily="34" charset="0"/>
                <a:ea typeface="Mukta Light" pitchFamily="34" charset="-122"/>
                <a:cs typeface="Mukta Light" pitchFamily="34" charset="-120"/>
              </a:rPr>
              <a:t>Complementors added as sixth force</a:t>
            </a:r>
            <a:endParaRPr lang="en-US" sz="1400" dirty="0"/>
          </a:p>
        </p:txBody>
      </p:sp>
      <p:sp>
        <p:nvSpPr>
          <p:cNvPr id="13" name="Text 10"/>
          <p:cNvSpPr/>
          <p:nvPr/>
        </p:nvSpPr>
        <p:spPr>
          <a:xfrm>
            <a:off x="6128028" y="5338286"/>
            <a:ext cx="7860744" cy="880110"/>
          </a:xfrm>
          <a:prstGeom prst="rect">
            <a:avLst/>
          </a:prstGeom>
          <a:noFill/>
          <a:ln/>
        </p:spPr>
        <p:txBody>
          <a:bodyPr wrap="square" lIns="0" tIns="0" rIns="0" bIns="0" rtlCol="0" anchor="t"/>
          <a:lstStyle/>
          <a:p>
            <a:pPr algn="l" indent="0" marL="0">
              <a:lnSpc>
                <a:spcPts val="2300"/>
              </a:lnSpc>
              <a:buNone/>
            </a:pPr>
            <a:r>
              <a:rPr lang="en-US" sz="1400" dirty="0">
                <a:solidFill>
                  <a:srgbClr val="DAD8E9"/>
                </a:solidFill>
                <a:latin typeface="Mukta Light" pitchFamily="34" charset="0"/>
                <a:ea typeface="Mukta Light" pitchFamily="34" charset="-122"/>
                <a:cs typeface="Mukta Light" pitchFamily="34" charset="-120"/>
              </a:rPr>
              <a:t>Porter's framework provides a structured approach to understanding industry dynamics and competitive positioning. Originally comprising five forces, the model was later expanded to include complementors as a sixth element, recognising the growing importance of cooperative relationships in value creation.</a:t>
            </a:r>
            <a:endParaRPr lang="en-US" sz="1400" dirty="0"/>
          </a:p>
        </p:txBody>
      </p:sp>
      <p:sp>
        <p:nvSpPr>
          <p:cNvPr id="14" name="Text 11"/>
          <p:cNvSpPr/>
          <p:nvPr/>
        </p:nvSpPr>
        <p:spPr>
          <a:xfrm>
            <a:off x="6128028" y="6424613"/>
            <a:ext cx="7860744" cy="1173480"/>
          </a:xfrm>
          <a:prstGeom prst="rect">
            <a:avLst/>
          </a:prstGeom>
          <a:noFill/>
          <a:ln/>
        </p:spPr>
        <p:txBody>
          <a:bodyPr wrap="square" lIns="0" tIns="0" rIns="0" bIns="0" rtlCol="0" anchor="t"/>
          <a:lstStyle/>
          <a:p>
            <a:pPr algn="l" indent="0" marL="0">
              <a:lnSpc>
                <a:spcPts val="2300"/>
              </a:lnSpc>
              <a:buNone/>
            </a:pPr>
            <a:r>
              <a:rPr lang="en-US" sz="1400" dirty="0">
                <a:solidFill>
                  <a:srgbClr val="DAD8E9"/>
                </a:solidFill>
                <a:latin typeface="Mukta Light" pitchFamily="34" charset="0"/>
                <a:ea typeface="Mukta Light" pitchFamily="34" charset="-122"/>
                <a:cs typeface="Mukta Light" pitchFamily="34" charset="-120"/>
              </a:rPr>
              <a:t>The model evaluates how these forces collectively determine industry attractiveness and profitability potential. By systematically assessing each dimension, organisations can identify strategic opportunities, anticipate competitive threats, and develop effective response strategies that enhance their market position.</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2025-04-17T12:57:16Z</dcterms:created>
  <dcterms:modified xsi:type="dcterms:W3CDTF">2025-04-17T12:57:16Z</dcterms:modified>
</cp:coreProperties>
</file>