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429226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3D Printing: Revolutionizing the Future of Manufacturing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50952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Welcome to the world of 3D printing, where imagination becomes reality! Explore the endless possibilities and innovation that this groundbreaking technology brings.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319599" y="6428065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1978BB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01991" y="6422946"/>
            <a:ext cx="190500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88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CB</a:t>
            </a:r>
            <a:endParaRPr lang="en-US" sz="1152" dirty="0"/>
          </a:p>
        </p:txBody>
      </p:sp>
      <p:sp>
        <p:nvSpPr>
          <p:cNvPr id="9" name="Text 6"/>
          <p:cNvSpPr/>
          <p:nvPr/>
        </p:nvSpPr>
        <p:spPr>
          <a:xfrm>
            <a:off x="6786086" y="6411397"/>
            <a:ext cx="256794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by Chaimaa Bouali</a:t>
            </a:r>
            <a:endParaRPr lang="en-US" sz="2187" dirty="0"/>
          </a:p>
        </p:txBody>
      </p:sp>
      <p:pic>
        <p:nvPicPr>
          <p:cNvPr id="10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3067883"/>
            <a:ext cx="72542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Introduction to 3D Printing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319599" y="40955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Discover the incredible process of turning digital designs into tangible objects through layer-by-layer construction. Step into the world of additive manufacturing!</a:t>
            </a:r>
            <a:endParaRPr lang="en-US" sz="1750" dirty="0"/>
          </a:p>
        </p:txBody>
      </p:sp>
      <p:pic>
        <p:nvPicPr>
          <p:cNvPr id="7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50570"/>
            <a:ext cx="72237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Applications of 3D Printing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1778198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9181" y="201418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Healthcare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69181" y="2583537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From prosthetics to medical devices, 3D printing revolutionizes personalized treatments and improves patient care.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33199" y="3752493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69181" y="39884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Architecture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1069181" y="4557832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Architects envision intricate structures and bring them to life with 3D printed models, enhancing design precision and creativity.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726787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69181" y="59627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Fashion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69181" y="6532126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Embrace innovative designs and sustainable practices as 3D printing reshapes the fashion industry with customizable garments and accessories.</a:t>
            </a:r>
            <a:endParaRPr lang="en-US" sz="1750" dirty="0"/>
          </a:p>
        </p:txBody>
      </p:sp>
      <p:pic>
        <p:nvPicPr>
          <p:cNvPr id="15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083707"/>
            <a:ext cx="69418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Advantages of 3D Printing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28492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06912" y="2326600"/>
            <a:ext cx="1524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236124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Design Freedom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2930604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Unlock unparalleled design possibilities by creating complex geometries and intricate details with ease.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833199" y="403717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0242" y="4078843"/>
            <a:ext cx="2057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1555313" y="4113490"/>
            <a:ext cx="24307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Rapid Prototyping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1555313" y="4682847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Accelerate product development with quick iterations, reducing time-to-market and boosting innovation.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33199" y="57894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283157"/>
          </a:solidFill>
          <a:ln w="13811">
            <a:solidFill>
              <a:srgbClr val="303B6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91672" y="5831086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586573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Customization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6435090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Deliver personalized products tailored to individual needs, offering a unique customer experience.</a:t>
            </a:r>
            <a:endParaRPr lang="en-US" sz="1750" dirty="0"/>
          </a:p>
        </p:txBody>
      </p:sp>
      <p:pic>
        <p:nvPicPr>
          <p:cNvPr id="18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687473"/>
            <a:ext cx="77724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Materials Used in 3D Printing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826187"/>
            <a:ext cx="10554414" cy="3715941"/>
          </a:xfrm>
          <a:prstGeom prst="roundRect">
            <a:avLst>
              <a:gd name="adj" fmla="val 2691"/>
            </a:avLst>
          </a:prstGeom>
          <a:noFill/>
          <a:ln w="13811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51804" y="2839998"/>
            <a:ext cx="10526792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73975" y="2980849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PLA (Polylactic Acid)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41181" y="2980849"/>
            <a:ext cx="481524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Biodegradable, derived from renewable sources like cornstarch and sugarcane.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2051804" y="3832503"/>
            <a:ext cx="10526792" cy="134790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73975" y="3973354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ABS (Acrylonitrile Butadiene Styrene)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41181" y="3973354"/>
            <a:ext cx="48152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Durable and impact-resistant, often chosen for functional prototypes and end-use parts.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2051804" y="5180409"/>
            <a:ext cx="10526792" cy="134790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273975" y="5321260"/>
            <a:ext cx="481524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Metal Alloys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41181" y="5321260"/>
            <a:ext cx="481524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From titanium to stainless steel, metal 3D printing opens doors for complex, high-performance applications.</a:t>
            </a:r>
            <a:endParaRPr lang="en-US" sz="1750" dirty="0"/>
          </a:p>
        </p:txBody>
      </p:sp>
      <p:pic>
        <p:nvPicPr>
          <p:cNvPr id="15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0835">
            <a:solidFill>
              <a:srgbClr val="565151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18313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67182" y="2664500"/>
            <a:ext cx="4907280" cy="5456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298"/>
              </a:lnSpc>
              <a:buNone/>
            </a:pPr>
            <a:r>
              <a:rPr lang="en-US" sz="3438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3D Printing Techniques</a:t>
            </a:r>
            <a:endParaRPr lang="en-US" sz="3438" dirty="0"/>
          </a:p>
        </p:txBody>
      </p:sp>
      <p:sp>
        <p:nvSpPr>
          <p:cNvPr id="6" name="Shape 3"/>
          <p:cNvSpPr/>
          <p:nvPr/>
        </p:nvSpPr>
        <p:spPr>
          <a:xfrm>
            <a:off x="7297817" y="3472101"/>
            <a:ext cx="34885" cy="4276011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7" name="Shape 4"/>
          <p:cNvSpPr/>
          <p:nvPr/>
        </p:nvSpPr>
        <p:spPr>
          <a:xfrm>
            <a:off x="7511653" y="3787557"/>
            <a:ext cx="611267" cy="34885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8" name="Shape 5"/>
          <p:cNvSpPr/>
          <p:nvPr/>
        </p:nvSpPr>
        <p:spPr>
          <a:xfrm>
            <a:off x="7118747" y="3608546"/>
            <a:ext cx="392906" cy="392906"/>
          </a:xfrm>
          <a:prstGeom prst="roundRect">
            <a:avLst>
              <a:gd name="adj" fmla="val 20003"/>
            </a:avLst>
          </a:prstGeom>
          <a:solidFill>
            <a:srgbClr val="283157"/>
          </a:solidFill>
          <a:ln w="10835">
            <a:solidFill>
              <a:srgbClr val="303B6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254240" y="3641288"/>
            <a:ext cx="121920" cy="3274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579"/>
              </a:lnSpc>
              <a:buNone/>
            </a:pPr>
            <a:r>
              <a:rPr lang="en-US" sz="2063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1</a:t>
            </a:r>
            <a:endParaRPr lang="en-US" sz="2063" dirty="0"/>
          </a:p>
        </p:txBody>
      </p:sp>
      <p:sp>
        <p:nvSpPr>
          <p:cNvPr id="10" name="Text 7"/>
          <p:cNvSpPr/>
          <p:nvPr/>
        </p:nvSpPr>
        <p:spPr>
          <a:xfrm>
            <a:off x="8275796" y="3646646"/>
            <a:ext cx="3187422" cy="5457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149"/>
              </a:lnSpc>
              <a:buNone/>
            </a:pPr>
            <a:r>
              <a:rPr lang="en-US" sz="1719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Fused Deposition Modeling (FDM)</a:t>
            </a:r>
            <a:endParaRPr lang="en-US" sz="1719" dirty="0"/>
          </a:p>
        </p:txBody>
      </p:sp>
      <p:sp>
        <p:nvSpPr>
          <p:cNvPr id="11" name="Text 8"/>
          <p:cNvSpPr/>
          <p:nvPr/>
        </p:nvSpPr>
        <p:spPr>
          <a:xfrm>
            <a:off x="8275796" y="4366974"/>
            <a:ext cx="3187422" cy="11177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75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Build objects layer by layer using melted thermoplastic materials, making FDM one of the most popular and accessible techniques.</a:t>
            </a:r>
            <a:endParaRPr lang="en-US" sz="1375" dirty="0"/>
          </a:p>
        </p:txBody>
      </p:sp>
      <p:sp>
        <p:nvSpPr>
          <p:cNvPr id="12" name="Shape 9"/>
          <p:cNvSpPr/>
          <p:nvPr/>
        </p:nvSpPr>
        <p:spPr>
          <a:xfrm>
            <a:off x="6507480" y="4660642"/>
            <a:ext cx="611267" cy="34885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3" name="Shape 10"/>
          <p:cNvSpPr/>
          <p:nvPr/>
        </p:nvSpPr>
        <p:spPr>
          <a:xfrm>
            <a:off x="7118747" y="4481632"/>
            <a:ext cx="392906" cy="392906"/>
          </a:xfrm>
          <a:prstGeom prst="roundRect">
            <a:avLst>
              <a:gd name="adj" fmla="val 20003"/>
            </a:avLst>
          </a:prstGeom>
          <a:solidFill>
            <a:srgbClr val="283157"/>
          </a:solidFill>
          <a:ln w="10835">
            <a:solidFill>
              <a:srgbClr val="303B69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235190" y="4514374"/>
            <a:ext cx="160020" cy="3274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579"/>
              </a:lnSpc>
              <a:buNone/>
            </a:pPr>
            <a:r>
              <a:rPr lang="en-US" sz="2063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2</a:t>
            </a:r>
            <a:endParaRPr lang="en-US" sz="2063" dirty="0"/>
          </a:p>
        </p:txBody>
      </p:sp>
      <p:sp>
        <p:nvSpPr>
          <p:cNvPr id="15" name="Text 12"/>
          <p:cNvSpPr/>
          <p:nvPr/>
        </p:nvSpPr>
        <p:spPr>
          <a:xfrm>
            <a:off x="3832384" y="4519732"/>
            <a:ext cx="2522220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149"/>
              </a:lnSpc>
              <a:buNone/>
            </a:pPr>
            <a:r>
              <a:rPr lang="en-US" sz="1719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Stereolithography (SLA)</a:t>
            </a:r>
            <a:endParaRPr lang="en-US" sz="1719" dirty="0"/>
          </a:p>
        </p:txBody>
      </p:sp>
      <p:sp>
        <p:nvSpPr>
          <p:cNvPr id="16" name="Text 13"/>
          <p:cNvSpPr/>
          <p:nvPr/>
        </p:nvSpPr>
        <p:spPr>
          <a:xfrm>
            <a:off x="3167182" y="4967168"/>
            <a:ext cx="3187422" cy="11177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200"/>
              </a:lnSpc>
              <a:buNone/>
            </a:pPr>
            <a:r>
              <a:rPr lang="en-US" sz="1375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Create models with exceptional surface finishes and high accuracy by curing liquid resin layer by layer using precise UV light.</a:t>
            </a:r>
            <a:endParaRPr lang="en-US" sz="1375" dirty="0"/>
          </a:p>
        </p:txBody>
      </p:sp>
      <p:sp>
        <p:nvSpPr>
          <p:cNvPr id="17" name="Shape 14"/>
          <p:cNvSpPr/>
          <p:nvPr/>
        </p:nvSpPr>
        <p:spPr>
          <a:xfrm>
            <a:off x="7511653" y="6149280"/>
            <a:ext cx="611267" cy="34885"/>
          </a:xfrm>
          <a:prstGeom prst="rect">
            <a:avLst/>
          </a:prstGeom>
          <a:solidFill>
            <a:srgbClr val="303B69"/>
          </a:solidFill>
          <a:ln/>
        </p:spPr>
      </p:sp>
      <p:sp>
        <p:nvSpPr>
          <p:cNvPr id="18" name="Shape 15"/>
          <p:cNvSpPr/>
          <p:nvPr/>
        </p:nvSpPr>
        <p:spPr>
          <a:xfrm>
            <a:off x="7118747" y="5970270"/>
            <a:ext cx="392906" cy="392906"/>
          </a:xfrm>
          <a:prstGeom prst="roundRect">
            <a:avLst>
              <a:gd name="adj" fmla="val 20003"/>
            </a:avLst>
          </a:prstGeom>
          <a:solidFill>
            <a:srgbClr val="283157"/>
          </a:solidFill>
          <a:ln w="10835">
            <a:solidFill>
              <a:srgbClr val="303B6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242810" y="6003012"/>
            <a:ext cx="144780" cy="3274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579"/>
              </a:lnSpc>
              <a:buNone/>
            </a:pPr>
            <a:r>
              <a:rPr lang="en-US" sz="2063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3</a:t>
            </a:r>
            <a:endParaRPr lang="en-US" sz="2063" dirty="0"/>
          </a:p>
        </p:txBody>
      </p:sp>
      <p:sp>
        <p:nvSpPr>
          <p:cNvPr id="20" name="Text 17"/>
          <p:cNvSpPr/>
          <p:nvPr/>
        </p:nvSpPr>
        <p:spPr>
          <a:xfrm>
            <a:off x="8275796" y="6008370"/>
            <a:ext cx="3154680" cy="27289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149"/>
              </a:lnSpc>
              <a:buNone/>
            </a:pPr>
            <a:r>
              <a:rPr lang="en-US" sz="1719" dirty="0">
                <a:solidFill>
                  <a:srgbClr val="EBECE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Selective Laser Sintering (SLS)</a:t>
            </a:r>
            <a:endParaRPr lang="en-US" sz="1719" dirty="0"/>
          </a:p>
        </p:txBody>
      </p:sp>
      <p:sp>
        <p:nvSpPr>
          <p:cNvPr id="21" name="Text 18"/>
          <p:cNvSpPr/>
          <p:nvPr/>
        </p:nvSpPr>
        <p:spPr>
          <a:xfrm>
            <a:off x="8275796" y="6455807"/>
            <a:ext cx="3187422" cy="11177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75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Utilize lasers to fuse powdered materials, offering the flexibility to print complex parts and a wide range of materials.</a:t>
            </a:r>
            <a:endParaRPr lang="en-US" sz="1375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62663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Challenges and Limitations of 3D Printing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3570803"/>
            <a:ext cx="29260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Scaled Production</a:t>
            </a:r>
            <a:endParaRPr lang="en-US" sz="2624" dirty="0"/>
          </a:p>
        </p:txBody>
      </p:sp>
      <p:sp>
        <p:nvSpPr>
          <p:cNvPr id="6" name="Text 4"/>
          <p:cNvSpPr/>
          <p:nvPr/>
        </p:nvSpPr>
        <p:spPr>
          <a:xfrm>
            <a:off x="2037993" y="4209455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Traditional manufacturing still excels in mass production, while 3D printing is more suitable for customization and low-volume production.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743932" y="3570803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Mechanical Properties</a:t>
            </a:r>
            <a:endParaRPr lang="en-US" sz="2624" dirty="0"/>
          </a:p>
        </p:txBody>
      </p:sp>
      <p:sp>
        <p:nvSpPr>
          <p:cNvPr id="8" name="Text 6"/>
          <p:cNvSpPr/>
          <p:nvPr/>
        </p:nvSpPr>
        <p:spPr>
          <a:xfrm>
            <a:off x="5743932" y="4625935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Some materials lack the same strength and durability as conventionally manufactured counterparts, limiting certain applications.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449872" y="3570803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Print Speed</a:t>
            </a:r>
            <a:endParaRPr lang="en-US" sz="2624" dirty="0"/>
          </a:p>
        </p:txBody>
      </p:sp>
      <p:sp>
        <p:nvSpPr>
          <p:cNvPr id="10" name="Text 8"/>
          <p:cNvSpPr/>
          <p:nvPr/>
        </p:nvSpPr>
        <p:spPr>
          <a:xfrm>
            <a:off x="9449872" y="4209455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Printing intricate designs can be time-consuming, hindering large-scale production and time-sensitive projects.</a:t>
            </a:r>
            <a:endParaRPr lang="en-US" sz="1750" dirty="0"/>
          </a:p>
        </p:txBody>
      </p:sp>
      <p:pic>
        <p:nvPicPr>
          <p:cNvPr id="11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 w="13811">
            <a:solidFill>
              <a:srgbClr val="565151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214914"/>
            <a:ext cx="76123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Future Trends in 3D Printing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668203"/>
            <a:ext cx="2628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Urban Construction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237559"/>
            <a:ext cx="329588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Visualize a world where entire buildings are constructed using large-scale 3D printers, reducing costs and increasing sustainability.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668322"/>
            <a:ext cx="3086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Medical Breakthroughs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Witness the advancement of bioprinting organs and tissues, revolutionizing organ transplants and regenerative medicine.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668322"/>
            <a:ext cx="2651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Fraunces" pitchFamily="34" charset="0"/>
                <a:ea typeface="Fraunces" pitchFamily="34" charset="-122"/>
                <a:cs typeface="Fraunces" pitchFamily="34" charset="-120"/>
              </a:rPr>
              <a:t>Culinary Innovation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Experience a fusion of technology and gastronomy, as 3D food printers redefine culinary creativity and personalization.</a:t>
            </a:r>
            <a:endParaRPr lang="en-US" sz="1750" dirty="0"/>
          </a:p>
        </p:txBody>
      </p:sp>
      <p:pic>
        <p:nvPicPr>
          <p:cNvPr id="14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2023-11-29T19:20:12Z</dcterms:created>
  <dcterms:modified xsi:type="dcterms:W3CDTF">2023-11-29T19:20:12Z</dcterms:modified>
</cp:coreProperties>
</file>