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60A11-522A-4101-84D7-C02B1EBE8194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A4A2A-E91B-407D-B499-9254303A951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Chapitre 2: les actes du métré et de l'avant-métré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Chapitre 2: les actes du métré et de l'avant-métré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b="1" u="sng" dirty="0" smtClean="0"/>
              <a:t>2.1 Définition </a:t>
            </a:r>
          </a:p>
          <a:p>
            <a:pPr>
              <a:buNone/>
            </a:pPr>
            <a:r>
              <a:rPr lang="fr-FR" dirty="0" smtClean="0"/>
              <a:t>Se </a:t>
            </a:r>
            <a:r>
              <a:rPr lang="fr-FR" dirty="0"/>
              <a:t>sont des actes de Mètre établis préalablement aux travaux Ils se détaillent, soit </a:t>
            </a:r>
            <a:r>
              <a:rPr lang="fr-FR" dirty="0" smtClean="0"/>
              <a:t>:</a:t>
            </a: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- Entièrement, sur plans pour des travaux neufs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-A la fois, sur plans et après relevé sur place, pour des travaux d’aménagement ou de transformation.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- Entièrement, d’après relevé sur place pour les travaux de réparation</a:t>
            </a:r>
            <a:r>
              <a:rPr lang="fr-FR" dirty="0" smtClean="0"/>
              <a:t>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Chapitre 2: les actes du métré et de l'avant-métré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On distingue notamment :</a:t>
            </a:r>
          </a:p>
          <a:p>
            <a:pPr>
              <a:buNone/>
            </a:pPr>
            <a:r>
              <a:rPr lang="fr-FR" b="1" i="1" u="sng" dirty="0"/>
              <a:t>1 / le devis descriptif </a:t>
            </a:r>
            <a:r>
              <a:rPr lang="fr-FR" b="1" i="1" u="sng" dirty="0" smtClean="0"/>
              <a:t>:</a:t>
            </a:r>
            <a:endParaRPr lang="fr-FR" dirty="0"/>
          </a:p>
          <a:p>
            <a:pPr>
              <a:buNone/>
            </a:pPr>
            <a:r>
              <a:rPr lang="fr-FR" dirty="0"/>
              <a:t>Décrit tous les ouvrages ,ou parties d’ouvrages qui seront de mandés aux différents corps d’ états concourant à la réalisation du projet.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Il doit être complet, pour ne laisser place à aucune interprétation.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Il doit permettre la mise en concurrence de plusieurs entrepreneurs, en donnant la certitude que les prix remis par ceux-ci correspondent à un même volume de travaux </a:t>
            </a:r>
            <a:endParaRPr lang="fr-FR" dirty="0" smtClean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/>
              <a:t> Ils sert de guide pendant l’exécution des travaux et sont rédigés par des métreurs, collaborant traitement avec les auteurs du projet.(Architecte. Ingénieur…..)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Chapitre 2: les actes du métré et de l'avant-métré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i="1" u="sng" dirty="0"/>
              <a:t>2/ Les devis  quantitatifs</a:t>
            </a:r>
            <a:r>
              <a:rPr lang="fr-FR" b="1" i="1" u="sng" dirty="0" smtClean="0"/>
              <a:t>.</a:t>
            </a: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Donnant le détail et le résumé complet </a:t>
            </a:r>
            <a:r>
              <a:rPr lang="fr-FR" dirty="0" smtClean="0"/>
              <a:t>des quantités </a:t>
            </a:r>
            <a:r>
              <a:rPr lang="fr-FR" dirty="0"/>
              <a:t>d’ouvrages nécessaires à l’exécution du travail projeté sans application de valeur à ces quantités.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Chapitre 2: les actes du métré et de l'avant-métré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i="1" u="sng" dirty="0"/>
              <a:t>3/ Les devis </a:t>
            </a:r>
            <a:r>
              <a:rPr lang="fr-FR" b="1" i="1" u="sng" dirty="0" smtClean="0"/>
              <a:t>estimatifs</a:t>
            </a:r>
            <a:r>
              <a:rPr lang="fr-FR" dirty="0"/>
              <a:t> </a:t>
            </a:r>
          </a:p>
          <a:p>
            <a:pPr lvl="0"/>
            <a:r>
              <a:rPr lang="fr-FR" b="1" dirty="0"/>
              <a:t>Le devis estimatif technique </a:t>
            </a:r>
            <a:r>
              <a:rPr lang="fr-FR" b="1" dirty="0" smtClean="0"/>
              <a:t>:</a:t>
            </a:r>
            <a:endParaRPr lang="fr-FR" dirty="0"/>
          </a:p>
          <a:p>
            <a:pPr>
              <a:buNone/>
            </a:pPr>
            <a:r>
              <a:rPr lang="fr-FR" dirty="0"/>
              <a:t>Il est réalisé dans l’entreprise par le métreur et comprend tous les détails du quantitatif. Un récapitulatif final est réalisé pour totaliser de devis</a:t>
            </a:r>
            <a:r>
              <a:rPr lang="fr-FR" dirty="0" smtClean="0"/>
              <a:t>.</a:t>
            </a:r>
          </a:p>
          <a:p>
            <a:pPr lvl="0"/>
            <a:r>
              <a:rPr lang="fr-FR" b="1" dirty="0"/>
              <a:t>Le devis estimatif commercial (pour le client) :</a:t>
            </a:r>
            <a:endParaRPr lang="fr-FR" dirty="0"/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Il doit faire apparaître la description des ouvrages élémentaires, la quantité correspondante, le prix de vente unitaire , le montant </a:t>
            </a:r>
            <a:r>
              <a:rPr lang="fr-FR" dirty="0" smtClean="0"/>
              <a:t>partiel </a:t>
            </a:r>
            <a:r>
              <a:rPr lang="fr-FR" dirty="0"/>
              <a:t>et le montant total des travaux.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Chapitre 2: les actes du métré et de l'avant-métré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b="1" u="sng" dirty="0" smtClean="0"/>
              <a:t>IV/ </a:t>
            </a:r>
            <a:r>
              <a:rPr lang="fr-FR" b="1" u="sng" dirty="0"/>
              <a:t>LE CAHIER DES </a:t>
            </a:r>
            <a:r>
              <a:rPr lang="fr-FR" b="1" u="sng" dirty="0" smtClean="0"/>
              <a:t>PRESCRIPTIONS</a:t>
            </a:r>
          </a:p>
          <a:p>
            <a:endParaRPr lang="fr-FR" dirty="0"/>
          </a:p>
          <a:p>
            <a:pPr>
              <a:buNone/>
            </a:pPr>
            <a:r>
              <a:rPr lang="fr-FR" dirty="0" smtClean="0"/>
              <a:t>C’est </a:t>
            </a:r>
            <a:r>
              <a:rPr lang="fr-FR" dirty="0"/>
              <a:t>un document qui servira de base à la passation du « marché » entre l’entrepreneur et le maître de l’ouvrage.</a:t>
            </a:r>
          </a:p>
          <a:p>
            <a:pPr>
              <a:buNone/>
            </a:pPr>
            <a:r>
              <a:rPr lang="fr-FR" dirty="0"/>
              <a:t>Selon que ce dernier est privé (personne, société ) ou public (Etat, administration ) le marché sera également privé ou public </a:t>
            </a:r>
          </a:p>
          <a:p>
            <a:pPr>
              <a:buNone/>
            </a:pPr>
            <a:r>
              <a:rPr lang="fr-FR" dirty="0"/>
              <a:t>Le cahier des prescriptions et les devis doivent contenir :</a:t>
            </a:r>
          </a:p>
          <a:p>
            <a:pPr>
              <a:buNone/>
            </a:pPr>
            <a:endParaRPr lang="fr-FR" dirty="0"/>
          </a:p>
          <a:p>
            <a:pPr lvl="0"/>
            <a:r>
              <a:rPr lang="fr-FR" dirty="0"/>
              <a:t>Toutes les informations nécessaires sur l’objet du marché.</a:t>
            </a:r>
          </a:p>
          <a:p>
            <a:pPr lvl="0"/>
            <a:r>
              <a:rPr lang="fr-FR" dirty="0"/>
              <a:t>La façon de réaliser les travaux </a:t>
            </a:r>
          </a:p>
          <a:p>
            <a:pPr lvl="0"/>
            <a:r>
              <a:rPr lang="fr-FR" dirty="0"/>
              <a:t>Le mode de paiement</a:t>
            </a:r>
          </a:p>
          <a:p>
            <a:pPr lvl="0"/>
            <a:r>
              <a:rPr lang="fr-FR" dirty="0"/>
              <a:t>La durée des travaux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Chapitre 2: les actes du métré et de l'avant-métré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u="sng" dirty="0"/>
              <a:t>- LE CAHIER DES PRESCRIPTIONS TECHNIQUES </a:t>
            </a:r>
            <a:endParaRPr lang="fr-FR" dirty="0"/>
          </a:p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pPr>
              <a:buNone/>
            </a:pPr>
            <a:r>
              <a:rPr lang="fr-FR" sz="2700" dirty="0"/>
              <a:t>Cette partie donne ,pour  chaque corps de métier ,toute les informations nécessaires à l’entrepreneur pour connaître  les conditions de réalisation exigées et le mode de paiement fixé.</a:t>
            </a:r>
          </a:p>
          <a:p>
            <a:pPr>
              <a:buNone/>
            </a:pPr>
            <a:r>
              <a:rPr lang="fr-FR" sz="2700" dirty="0"/>
              <a:t>Le métreur doit donc se référer  constamment à ces prescriptions techniques pour connaître exactement  le code de mesurage à appliquer et les prestations comprises dans chacun des postes.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Chapitre 2: les actes du métré et de l'avant-métré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 smtClean="0"/>
              <a:t>Ces prescriptions  sont classées par lot :</a:t>
            </a:r>
          </a:p>
          <a:p>
            <a:r>
              <a:rPr lang="fr-FR" dirty="0" smtClean="0"/>
              <a:t>Lot gros œuvres .</a:t>
            </a:r>
          </a:p>
          <a:p>
            <a:r>
              <a:rPr lang="fr-FR" dirty="0" smtClean="0"/>
              <a:t>Lot CES.</a:t>
            </a:r>
          </a:p>
          <a:p>
            <a:pPr>
              <a:buNone/>
            </a:pPr>
            <a:r>
              <a:rPr lang="fr-FR" dirty="0" smtClean="0"/>
              <a:t>Ou bien </a:t>
            </a:r>
          </a:p>
          <a:p>
            <a:r>
              <a:rPr lang="fr-FR" dirty="0" smtClean="0"/>
              <a:t>Lot installation de chantier</a:t>
            </a:r>
          </a:p>
          <a:p>
            <a:r>
              <a:rPr lang="fr-FR" dirty="0" smtClean="0"/>
              <a:t>Lot terrassement </a:t>
            </a:r>
          </a:p>
          <a:p>
            <a:r>
              <a:rPr lang="fr-FR" dirty="0" smtClean="0"/>
              <a:t>Lot infrastructure</a:t>
            </a:r>
          </a:p>
          <a:p>
            <a:r>
              <a:rPr lang="fr-FR" dirty="0" smtClean="0"/>
              <a:t>Lot superstructure</a:t>
            </a:r>
          </a:p>
          <a:p>
            <a:r>
              <a:rPr lang="fr-FR" dirty="0" smtClean="0"/>
              <a:t>Lot assainissement</a:t>
            </a:r>
          </a:p>
          <a:p>
            <a:r>
              <a:rPr lang="fr-FR" dirty="0" smtClean="0"/>
              <a:t>Lot plomberie</a:t>
            </a:r>
          </a:p>
          <a:p>
            <a:r>
              <a:rPr lang="fr-FR" dirty="0" smtClean="0"/>
              <a:t>Lot menuiserie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130</Words>
  <Application>Microsoft Office PowerPoint</Application>
  <PresentationFormat>Affichage à l'écran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 Chapitre 2: les actes du métré et de l'avant-métré </vt:lpstr>
      <vt:lpstr>Chapitre 2: les actes du métré et de l'avant-métré</vt:lpstr>
      <vt:lpstr>Chapitre 2: les actes du métré et de l'avant-métré</vt:lpstr>
      <vt:lpstr>Chapitre 2: les actes du métré et de l'avant-métré</vt:lpstr>
      <vt:lpstr>Chapitre 2: les actes du métré et de l'avant-métré</vt:lpstr>
      <vt:lpstr>Chapitre 2: les actes du métré et de l'avant-métré</vt:lpstr>
      <vt:lpstr>Chapitre 2: les actes du métré et de l'avant-métré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</dc:creator>
  <cp:lastModifiedBy>n</cp:lastModifiedBy>
  <cp:revision>15</cp:revision>
  <dcterms:created xsi:type="dcterms:W3CDTF">2018-03-06T06:43:13Z</dcterms:created>
  <dcterms:modified xsi:type="dcterms:W3CDTF">2018-03-06T08:37:14Z</dcterms:modified>
</cp:coreProperties>
</file>