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83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4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386EB-A801-4889-95F3-20C60E13A0D1}" type="datetimeFigureOut">
              <a:rPr lang="fr-FR" smtClean="0"/>
              <a:pPr/>
              <a:t>14/03/2025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039FC-F246-4C94-BEA8-AC190C5AEC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14/03/2025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5B7AF43A-9981-4AB6-98A8-D142DF81434C}"/>
              </a:ext>
            </a:extLst>
          </p:cNvPr>
          <p:cNvSpPr/>
          <p:nvPr/>
        </p:nvSpPr>
        <p:spPr>
          <a:xfrm>
            <a:off x="0" y="2793696"/>
            <a:ext cx="2552699" cy="12929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CFFBF42E-478C-47F4-8769-C5FC79FE1DE1}"/>
              </a:ext>
            </a:extLst>
          </p:cNvPr>
          <p:cNvSpPr/>
          <p:nvPr/>
        </p:nvSpPr>
        <p:spPr>
          <a:xfrm>
            <a:off x="6286512" y="3644131"/>
            <a:ext cx="2857488" cy="12929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FA190EE7-CF11-43A9-A5FA-A9EBF0755B25}"/>
              </a:ext>
            </a:extLst>
          </p:cNvPr>
          <p:cNvSpPr txBox="1"/>
          <p:nvPr/>
        </p:nvSpPr>
        <p:spPr>
          <a:xfrm>
            <a:off x="285720" y="2000240"/>
            <a:ext cx="607223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Hémorragie</a:t>
            </a:r>
            <a:r>
              <a:rPr lang="en-US" sz="6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 digestive </a:t>
            </a:r>
            <a:r>
              <a:rPr lang="en-US" sz="6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basse</a:t>
            </a:r>
            <a:endParaRPr lang="en-US" sz="6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0"/>
            </a:endParaRPr>
          </a:p>
          <a:p>
            <a:r>
              <a:rPr lang="fr-FR" sz="6600" dirty="0" smtClean="0"/>
              <a:t> </a:t>
            </a:r>
            <a:r>
              <a:rPr lang="fr-FR" sz="6600" b="1" dirty="0" smtClean="0"/>
              <a:t>-Sémiologie               médicale -</a:t>
            </a:r>
            <a:endParaRPr lang="en-US" sz="6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0"/>
            </a:endParaRPr>
          </a:p>
          <a:p>
            <a:endParaRPr lang="en-US" sz="6600" b="1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696D9D43-350F-446C-A1B2-825F4963AFFC}"/>
              </a:ext>
            </a:extLst>
          </p:cNvPr>
          <p:cNvSpPr/>
          <p:nvPr/>
        </p:nvSpPr>
        <p:spPr>
          <a:xfrm>
            <a:off x="6215074" y="2156433"/>
            <a:ext cx="2928926" cy="12929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4051ABA-04D7-4D17-A46A-7024066DA1AF}"/>
              </a:ext>
            </a:extLst>
          </p:cNvPr>
          <p:cNvCxnSpPr>
            <a:cxnSpLocks/>
          </p:cNvCxnSpPr>
          <p:nvPr/>
        </p:nvCxnSpPr>
        <p:spPr>
          <a:xfrm>
            <a:off x="3271194" y="1501346"/>
            <a:ext cx="2891481" cy="0"/>
          </a:xfrm>
          <a:prstGeom prst="line">
            <a:avLst/>
          </a:prstGeom>
          <a:ln w="152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9F188DB2-A583-4125-A1C8-A0E1B9AE2E35}"/>
              </a:ext>
            </a:extLst>
          </p:cNvPr>
          <p:cNvCxnSpPr>
            <a:cxnSpLocks/>
          </p:cNvCxnSpPr>
          <p:nvPr/>
        </p:nvCxnSpPr>
        <p:spPr>
          <a:xfrm rot="16200000" flipH="1">
            <a:off x="4196179" y="3447630"/>
            <a:ext cx="3785042" cy="33005"/>
          </a:xfrm>
          <a:prstGeom prst="line">
            <a:avLst/>
          </a:prstGeom>
          <a:ln w="152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7848A8EE-6B05-4B73-88E5-ACADE64F49E6}"/>
              </a:ext>
            </a:extLst>
          </p:cNvPr>
          <p:cNvCxnSpPr>
            <a:cxnSpLocks/>
          </p:cNvCxnSpPr>
          <p:nvPr/>
        </p:nvCxnSpPr>
        <p:spPr>
          <a:xfrm>
            <a:off x="3271194" y="5285946"/>
            <a:ext cx="2891481" cy="0"/>
          </a:xfrm>
          <a:prstGeom prst="line">
            <a:avLst/>
          </a:prstGeom>
          <a:ln w="152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2590B1C1-9717-44CD-9713-093B4CA349A1}"/>
              </a:ext>
            </a:extLst>
          </p:cNvPr>
          <p:cNvCxnSpPr>
            <a:cxnSpLocks/>
          </p:cNvCxnSpPr>
          <p:nvPr/>
        </p:nvCxnSpPr>
        <p:spPr>
          <a:xfrm>
            <a:off x="3323903" y="4715138"/>
            <a:ext cx="0" cy="641517"/>
          </a:xfrm>
          <a:prstGeom prst="line">
            <a:avLst/>
          </a:prstGeom>
          <a:ln w="152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16333020-CB81-452F-9BE2-B43C85797E36}"/>
              </a:ext>
            </a:extLst>
          </p:cNvPr>
          <p:cNvCxnSpPr>
            <a:cxnSpLocks/>
          </p:cNvCxnSpPr>
          <p:nvPr/>
        </p:nvCxnSpPr>
        <p:spPr>
          <a:xfrm>
            <a:off x="3323903" y="1501347"/>
            <a:ext cx="0" cy="641517"/>
          </a:xfrm>
          <a:prstGeom prst="line">
            <a:avLst/>
          </a:prstGeom>
          <a:ln w="152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3434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2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"/>
                            </p:stCondLst>
                            <p:childTnLst>
                              <p:par>
                                <p:cTn id="35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"/>
                            </p:stCondLst>
                            <p:childTnLst>
                              <p:par>
                                <p:cTn id="43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4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8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xit" presetSubtype="2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/>
              <a:t>3 / Examens complémentaires : </a:t>
            </a:r>
          </a:p>
          <a:p>
            <a:pPr>
              <a:buNone/>
            </a:pPr>
            <a:r>
              <a:rPr lang="fr-FR" i="1" dirty="0" smtClean="0"/>
              <a:t>a- Examens biologiques : </a:t>
            </a:r>
          </a:p>
          <a:p>
            <a:pPr>
              <a:buNone/>
            </a:pPr>
            <a:r>
              <a:rPr lang="fr-FR" dirty="0" smtClean="0"/>
              <a:t>Groupage-Rh ; F.N.S ; bilan d’hémostase; V.S ; ionogramme sanguin ; urée sanguine ; glycémie. </a:t>
            </a:r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00042"/>
            <a:ext cx="3857652" cy="70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b="1" i="1" dirty="0" smtClean="0"/>
              <a:t>►Fibroscopie </a:t>
            </a:r>
            <a:r>
              <a:rPr lang="fr-FR" b="1" i="1" dirty="0" err="1" smtClean="0"/>
              <a:t>oesogastroduodenale</a:t>
            </a:r>
            <a:r>
              <a:rPr lang="fr-FR" b="1" i="1" dirty="0" smtClean="0"/>
              <a:t> : </a:t>
            </a:r>
          </a:p>
          <a:p>
            <a:pPr>
              <a:buNone/>
            </a:pPr>
            <a:r>
              <a:rPr lang="fr-FR" dirty="0" smtClean="0"/>
              <a:t>● Eliminer une hémorragie digestive haute. </a:t>
            </a:r>
          </a:p>
          <a:p>
            <a:pPr>
              <a:buNone/>
            </a:pPr>
            <a:r>
              <a:rPr lang="fr-FR" b="1" i="1" dirty="0" smtClean="0"/>
              <a:t>►</a:t>
            </a:r>
            <a:r>
              <a:rPr lang="fr-FR" b="1" i="1" dirty="0" err="1" smtClean="0"/>
              <a:t>Rectosigmoidoscopie</a:t>
            </a:r>
            <a:r>
              <a:rPr lang="fr-FR" b="1" i="1" dirty="0" smtClean="0"/>
              <a:t> complétée par une colonoscopie totale : </a:t>
            </a:r>
          </a:p>
          <a:p>
            <a:pPr>
              <a:buNone/>
            </a:pPr>
            <a:r>
              <a:rPr lang="fr-FR" dirty="0" smtClean="0"/>
              <a:t>● Elles permettent de montrer la lésion qui saigne, les modifications muqueuses d’une colite organique. </a:t>
            </a:r>
          </a:p>
          <a:p>
            <a:pPr>
              <a:buNone/>
            </a:pPr>
            <a:r>
              <a:rPr lang="fr-FR" dirty="0" smtClean="0"/>
              <a:t>● La performance de la colonoscopie est de 90% quand elle est pratiquée dans de bonnes conditions. </a:t>
            </a:r>
            <a:endParaRPr lang="fr-FR" dirty="0"/>
          </a:p>
        </p:txBody>
      </p:sp>
      <p:pic>
        <p:nvPicPr>
          <p:cNvPr id="4" name="Picture 2" descr="E:\Documents and Settings\easy\Bureau\image bassim\Puzzle-piec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6643702" y="5589240"/>
            <a:ext cx="2500298" cy="126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b="1" i="1" dirty="0" smtClean="0"/>
              <a:t>►Artériographie digestive sélective en urgence</a:t>
            </a:r>
          </a:p>
          <a:p>
            <a:pPr>
              <a:buNone/>
            </a:pPr>
            <a:r>
              <a:rPr lang="fr-FR" dirty="0" smtClean="0"/>
              <a:t>● Pratiquée en cas de </a:t>
            </a:r>
            <a:r>
              <a:rPr lang="fr-FR" dirty="0" err="1" smtClean="0"/>
              <a:t>rectorragies</a:t>
            </a:r>
            <a:r>
              <a:rPr lang="fr-FR" dirty="0" smtClean="0"/>
              <a:t> abondantes rendant la colonoscopie impossible ou en cas de colonoscopie normale (origine </a:t>
            </a:r>
            <a:r>
              <a:rPr lang="fr-FR" dirty="0" err="1" smtClean="0"/>
              <a:t>grêlique</a:t>
            </a:r>
            <a:r>
              <a:rPr lang="fr-FR" dirty="0" smtClean="0"/>
              <a:t>). </a:t>
            </a:r>
          </a:p>
          <a:p>
            <a:pPr>
              <a:buNone/>
            </a:pPr>
            <a:r>
              <a:rPr lang="fr-FR" dirty="0" smtClean="0"/>
              <a:t>● Elle visualise un saignement actif par l’extravasation du produit de contraste. </a:t>
            </a:r>
          </a:p>
          <a:p>
            <a:pPr>
              <a:buNone/>
            </a:pPr>
            <a:r>
              <a:rPr lang="fr-FR" dirty="0" smtClean="0"/>
              <a:t>● Elle montre la nature de la lésion. </a:t>
            </a:r>
          </a:p>
          <a:p>
            <a:pPr>
              <a:buNone/>
            </a:pPr>
            <a:r>
              <a:rPr lang="fr-FR" dirty="0" smtClean="0"/>
              <a:t>● Elle permet l’injection intra artériolaire de vasopressine (rôle thérapeutique). </a:t>
            </a:r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25256" t="36133" r="24231" b="18945"/>
          <a:stretch>
            <a:fillRect/>
          </a:stretch>
        </p:blipFill>
        <p:spPr bwMode="auto">
          <a:xfrm>
            <a:off x="7000860" y="5715016"/>
            <a:ext cx="2143140" cy="1142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5- ETIOLOGIES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Diverticules coliques </a:t>
            </a:r>
          </a:p>
          <a:p>
            <a:r>
              <a:rPr lang="fr-FR" b="1" dirty="0" err="1" smtClean="0"/>
              <a:t>Angiodysplasies</a:t>
            </a:r>
            <a:r>
              <a:rPr lang="fr-FR" b="1" dirty="0" smtClean="0"/>
              <a:t> coliques </a:t>
            </a:r>
          </a:p>
          <a:p>
            <a:r>
              <a:rPr lang="fr-FR" b="1" dirty="0" smtClean="0"/>
              <a:t>Tumeurs recto-coliques </a:t>
            </a:r>
          </a:p>
          <a:p>
            <a:r>
              <a:rPr lang="fr-FR" b="1" dirty="0" smtClean="0"/>
              <a:t>Hémorroïdes </a:t>
            </a:r>
          </a:p>
          <a:p>
            <a:r>
              <a:rPr lang="fr-FR" b="1" dirty="0" smtClean="0"/>
              <a:t>Fissures anales </a:t>
            </a:r>
          </a:p>
          <a:p>
            <a:r>
              <a:rPr lang="fr-FR" b="1" dirty="0" smtClean="0"/>
              <a:t>Ulcérations thermométriques </a:t>
            </a:r>
            <a:endParaRPr lang="fr-FR" dirty="0"/>
          </a:p>
        </p:txBody>
      </p:sp>
      <p:pic>
        <p:nvPicPr>
          <p:cNvPr id="4" name="Picture 2" descr="C:\Users\user\Download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857224" cy="1504952"/>
          </a:xfrm>
          <a:prstGeom prst="rect">
            <a:avLst/>
          </a:prstGeom>
          <a:noFill/>
        </p:spPr>
      </p:pic>
      <p:pic>
        <p:nvPicPr>
          <p:cNvPr id="2050" name="Picture 2" descr="C:\Users\user\Downloads\téléchargement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10325" y="642918"/>
            <a:ext cx="2733675" cy="1676400"/>
          </a:xfrm>
          <a:prstGeom prst="rect">
            <a:avLst/>
          </a:prstGeom>
          <a:noFill/>
        </p:spPr>
      </p:pic>
      <p:pic>
        <p:nvPicPr>
          <p:cNvPr id="2051" name="Picture 3" descr="C:\Users\user\Downloads\téléchargement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96025" y="2428868"/>
            <a:ext cx="2847975" cy="1285884"/>
          </a:xfrm>
          <a:prstGeom prst="rect">
            <a:avLst/>
          </a:prstGeom>
          <a:noFill/>
        </p:spPr>
      </p:pic>
      <p:pic>
        <p:nvPicPr>
          <p:cNvPr id="2052" name="Picture 4" descr="C:\Users\user\Downloads\téléchargement (3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48450" y="3929066"/>
            <a:ext cx="2495550" cy="1828800"/>
          </a:xfrm>
          <a:prstGeom prst="rect">
            <a:avLst/>
          </a:prstGeom>
          <a:noFill/>
        </p:spPr>
      </p:pic>
      <p:pic>
        <p:nvPicPr>
          <p:cNvPr id="2053" name="Picture 5" descr="C:\Users\user\Downloads\téléchargement (4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10" y="5357826"/>
            <a:ext cx="2038350" cy="1500174"/>
          </a:xfrm>
          <a:prstGeom prst="rect">
            <a:avLst/>
          </a:prstGeom>
          <a:noFill/>
        </p:spPr>
      </p:pic>
      <p:pic>
        <p:nvPicPr>
          <p:cNvPr id="2054" name="Picture 6" descr="C:\Users\user\Downloads\téléchargement (5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0" y="5214950"/>
            <a:ext cx="2466975" cy="1643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Colites organiques : </a:t>
            </a:r>
          </a:p>
          <a:p>
            <a:pPr>
              <a:buNone/>
            </a:pPr>
            <a:r>
              <a:rPr lang="fr-FR" dirty="0" smtClean="0"/>
              <a:t>► Colites inflammatoires : </a:t>
            </a:r>
          </a:p>
          <a:p>
            <a:pPr>
              <a:buNone/>
            </a:pPr>
            <a:r>
              <a:rPr lang="fr-FR" dirty="0" smtClean="0"/>
              <a:t>• </a:t>
            </a:r>
            <a:r>
              <a:rPr lang="fr-FR" dirty="0" err="1" smtClean="0"/>
              <a:t>Réctocolite</a:t>
            </a:r>
            <a:r>
              <a:rPr lang="fr-FR" dirty="0" smtClean="0"/>
              <a:t>-</a:t>
            </a:r>
            <a:r>
              <a:rPr lang="fr-FR" dirty="0" err="1" smtClean="0"/>
              <a:t>ulcéro</a:t>
            </a:r>
            <a:r>
              <a:rPr lang="fr-FR" dirty="0" smtClean="0"/>
              <a:t>-hémorragique</a:t>
            </a:r>
          </a:p>
          <a:p>
            <a:pPr>
              <a:buNone/>
            </a:pPr>
            <a:r>
              <a:rPr lang="fr-FR" dirty="0" smtClean="0"/>
              <a:t>• </a:t>
            </a:r>
            <a:r>
              <a:rPr lang="fr-FR" dirty="0" err="1" smtClean="0"/>
              <a:t>Crohn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► Colites infectieuses : amibiase, bilharziose. </a:t>
            </a:r>
          </a:p>
          <a:p>
            <a:pPr>
              <a:buNone/>
            </a:pPr>
            <a:r>
              <a:rPr lang="fr-FR" dirty="0" smtClean="0"/>
              <a:t>► Colites ischémiques</a:t>
            </a:r>
          </a:p>
          <a:p>
            <a:r>
              <a:rPr lang="fr-FR" b="1" dirty="0" smtClean="0"/>
              <a:t>Rectites </a:t>
            </a:r>
            <a:r>
              <a:rPr lang="fr-FR" b="1" dirty="0" err="1" smtClean="0"/>
              <a:t>radiques</a:t>
            </a:r>
            <a:r>
              <a:rPr lang="fr-FR" b="1" dirty="0" smtClean="0"/>
              <a:t> 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6- POINTS FORTS  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dirty="0" smtClean="0"/>
              <a:t>Toute hémorragie digestive (HD) est une urgence menaçant le pronostic vital. </a:t>
            </a:r>
          </a:p>
          <a:p>
            <a:pPr>
              <a:buNone/>
            </a:pPr>
            <a:r>
              <a:rPr lang="fr-FR" dirty="0" smtClean="0"/>
              <a:t>● L’abondance de l’HD se juge sur l’hémodynamique +++. </a:t>
            </a:r>
          </a:p>
          <a:p>
            <a:pPr>
              <a:buNone/>
            </a:pPr>
            <a:r>
              <a:rPr lang="fr-FR" dirty="0" smtClean="0"/>
              <a:t>● </a:t>
            </a:r>
            <a:r>
              <a:rPr lang="fr-FR" u="sng" dirty="0" smtClean="0">
                <a:solidFill>
                  <a:srgbClr val="FF0000"/>
                </a:solidFill>
              </a:rPr>
              <a:t>Le nombre de culots globulaires transfusés dans les 48 premières heures est le facteur pronostique essentiel</a:t>
            </a:r>
            <a:r>
              <a:rPr lang="fr-FR" dirty="0" smtClean="0"/>
              <a:t>. </a:t>
            </a:r>
          </a:p>
          <a:p>
            <a:pPr>
              <a:buNone/>
            </a:pPr>
            <a:r>
              <a:rPr lang="fr-FR" dirty="0" smtClean="0"/>
              <a:t>● En cas d’HD basse abondante, il faut s’assurer de l’absence de lésion haute </a:t>
            </a:r>
            <a:r>
              <a:rPr lang="fr-FR" u="sng" dirty="0" smtClean="0"/>
              <a:t>par la pose d’une sonde gastrique et la réalisation d’une endoscopie haute</a:t>
            </a:r>
            <a:r>
              <a:rPr lang="fr-FR" dirty="0" smtClean="0"/>
              <a:t>. </a:t>
            </a:r>
          </a:p>
          <a:p>
            <a:pPr>
              <a:buNone/>
            </a:pPr>
            <a:r>
              <a:rPr lang="fr-FR" dirty="0" smtClean="0"/>
              <a:t>● Une HD basse impose une exploration colique complète. 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CONCLUSION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hémorragies digestives constituent une urgence médicochirurgicale pouvant mettre en jeu le pronostic vital </a:t>
            </a:r>
          </a:p>
          <a:p>
            <a:r>
              <a:rPr lang="fr-FR" dirty="0" smtClean="0"/>
              <a:t>elles nécessitent une étroite collaboration entre médecins réanimateurs, </a:t>
            </a:r>
            <a:r>
              <a:rPr lang="fr-FR" dirty="0" err="1" smtClean="0"/>
              <a:t>endoscopistes</a:t>
            </a:r>
            <a:r>
              <a:rPr lang="fr-FR" dirty="0" smtClean="0"/>
              <a:t> et chirurgiens. </a:t>
            </a:r>
            <a:endParaRPr lang="fr-FR" dirty="0"/>
          </a:p>
        </p:txBody>
      </p:sp>
      <p:pic>
        <p:nvPicPr>
          <p:cNvPr id="4" name="Picture 4" descr="E:\Documents and Settings\easy\Bureau\image bassim\images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763688" cy="1562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1- Définition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500174"/>
            <a:ext cx="8678198" cy="482442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C’est un saignement d’origine digestive dont la lésion responsable est située en aval de l’angle de </a:t>
            </a:r>
            <a:r>
              <a:rPr lang="fr-FR" dirty="0" err="1" smtClean="0"/>
              <a:t>Treitz</a:t>
            </a:r>
            <a:r>
              <a:rPr lang="fr-FR" dirty="0" smtClean="0"/>
              <a:t> (grêle, colon, rectum, anus). </a:t>
            </a:r>
          </a:p>
          <a:p>
            <a:r>
              <a:rPr lang="fr-FR" dirty="0" smtClean="0"/>
              <a:t>Représentent moins de 20% des hémorragies digestives. </a:t>
            </a:r>
          </a:p>
          <a:p>
            <a:r>
              <a:rPr lang="fr-FR" dirty="0" smtClean="0"/>
              <a:t>Dans 95% des cas, la cause est recto colique ou </a:t>
            </a:r>
            <a:r>
              <a:rPr lang="fr-FR" dirty="0" err="1" smtClean="0"/>
              <a:t>proctocolique</a:t>
            </a:r>
            <a:r>
              <a:rPr lang="fr-FR" dirty="0" smtClean="0"/>
              <a:t>. </a:t>
            </a:r>
          </a:p>
          <a:p>
            <a:r>
              <a:rPr lang="fr-FR" dirty="0" smtClean="0"/>
              <a:t>Il s’agit le plus souvent d’hémorragies modérées ne nécessitant pas de transfusion</a:t>
            </a:r>
          </a:p>
          <a:p>
            <a:r>
              <a:rPr lang="fr-FR" dirty="0" smtClean="0"/>
              <a:t>Elles cessent spontanément dans 80 % des cas.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2- MODES DE REVELATION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8000" b="1" dirty="0" smtClean="0"/>
              <a:t>Melæna </a:t>
            </a:r>
          </a:p>
          <a:p>
            <a:r>
              <a:rPr lang="fr-FR" sz="8000" b="1" dirty="0" err="1" smtClean="0"/>
              <a:t>Rectorragies</a:t>
            </a:r>
            <a:r>
              <a:rPr lang="fr-FR" sz="8000" b="1" dirty="0" smtClean="0"/>
              <a:t> </a:t>
            </a:r>
          </a:p>
          <a:p>
            <a:r>
              <a:rPr lang="fr-FR" sz="8000" b="1" dirty="0" smtClean="0"/>
              <a:t>Anémie ferriprive </a:t>
            </a:r>
            <a:endParaRPr lang="fr-FR" sz="8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Melæna : 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élimination par l’anus de sang noir, mélangé ou non à des selles. </a:t>
            </a:r>
          </a:p>
          <a:p>
            <a:r>
              <a:rPr lang="fr-FR" dirty="0" smtClean="0"/>
              <a:t>Le sang peut provenir de tout le tube digestif en amont de l’angle colique gauche.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err="1" smtClean="0"/>
              <a:t>Rectorragies</a:t>
            </a:r>
            <a:r>
              <a:rPr lang="fr-FR" b="1" dirty="0" smtClean="0"/>
              <a:t> : 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élimination par l’anus de sang rouge, mélangé ou non à des selles.</a:t>
            </a:r>
          </a:p>
          <a:p>
            <a:r>
              <a:rPr lang="fr-FR" dirty="0" smtClean="0"/>
              <a:t>               Le sang peut provenir de tout le tube digestif si l’hémorragie est suffisamment abondante. </a:t>
            </a:r>
          </a:p>
          <a:p>
            <a:r>
              <a:rPr lang="fr-FR" dirty="0" smtClean="0"/>
              <a:t>Le plus souvent, néanmoins, le sang provient d’une lésion située en aval de l’angle colique gauche </a:t>
            </a:r>
            <a:endParaRPr lang="fr-FR" dirty="0"/>
          </a:p>
        </p:txBody>
      </p:sp>
      <p:pic>
        <p:nvPicPr>
          <p:cNvPr id="1026" name="Picture 2" descr="C:\Users\user\Downloads\télécharg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571745"/>
            <a:ext cx="1409700" cy="642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Anémie ferriprive : 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due à un saignement digestif chronique de faible abondance, occulte. </a:t>
            </a:r>
          </a:p>
          <a:p>
            <a:r>
              <a:rPr lang="fr-FR" dirty="0" smtClean="0"/>
              <a:t>Il faut toujours penser au cancer du côlon. 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3- CONDUITE À TENIR 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● Eliminer ce qui n’est pas hémorragie digestive basse : Selles noircies par : </a:t>
            </a:r>
          </a:p>
          <a:p>
            <a:pPr>
              <a:buNone/>
            </a:pPr>
            <a:r>
              <a:rPr lang="fr-FR" dirty="0" smtClean="0"/>
              <a:t>- Médicaments : fer, bismuth, charbon. </a:t>
            </a:r>
          </a:p>
          <a:p>
            <a:pPr>
              <a:buNone/>
            </a:pPr>
            <a:r>
              <a:rPr lang="fr-FR" dirty="0" smtClean="0"/>
              <a:t>- Aliments : réglisse, betterave</a:t>
            </a:r>
          </a:p>
          <a:p>
            <a:pPr>
              <a:buNone/>
            </a:pPr>
            <a:r>
              <a:rPr lang="fr-FR" dirty="0" smtClean="0"/>
              <a:t>● La conduite à tenir dépend de l’étiologie et de l’évolution de l’hémorragie. 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4- ENQUETE ETIOLOGIQUE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i="1" dirty="0" smtClean="0"/>
              <a:t>1 / Interrogatoire : du patient ou de son entourage précisera : </a:t>
            </a:r>
          </a:p>
          <a:p>
            <a:pPr>
              <a:buNone/>
            </a:pPr>
            <a:r>
              <a:rPr lang="fr-FR" dirty="0" smtClean="0"/>
              <a:t>a- Antécédents familiaux de </a:t>
            </a:r>
            <a:r>
              <a:rPr lang="fr-FR" dirty="0" err="1" smtClean="0"/>
              <a:t>polypose</a:t>
            </a:r>
            <a:r>
              <a:rPr lang="fr-FR" dirty="0" smtClean="0"/>
              <a:t> ou de cancer colorectal. </a:t>
            </a:r>
          </a:p>
          <a:p>
            <a:pPr>
              <a:buNone/>
            </a:pPr>
            <a:r>
              <a:rPr lang="fr-FR" dirty="0" smtClean="0"/>
              <a:t>b- Circonstances de survenue : Prise de température par voie rectale ; traitement anticoagulant ou anti-inflammatoire. </a:t>
            </a:r>
          </a:p>
          <a:p>
            <a:pPr>
              <a:buNone/>
            </a:pPr>
            <a:r>
              <a:rPr lang="fr-FR" dirty="0" smtClean="0"/>
              <a:t>c- Rapport des </a:t>
            </a:r>
            <a:r>
              <a:rPr lang="fr-FR" dirty="0" err="1" smtClean="0"/>
              <a:t>rectorragies</a:t>
            </a:r>
            <a:r>
              <a:rPr lang="fr-FR" dirty="0" smtClean="0"/>
              <a:t> avec la défécation : isolées en dehors des selles ; précédent, accompagnant ou suivant les selles. </a:t>
            </a:r>
          </a:p>
          <a:p>
            <a:pPr>
              <a:buNone/>
            </a:pPr>
            <a:r>
              <a:rPr lang="fr-FR" dirty="0" smtClean="0"/>
              <a:t>d-Abondance, fréquence et ancienneté du saignement, notion de caillots. </a:t>
            </a:r>
          </a:p>
          <a:p>
            <a:pPr>
              <a:buNone/>
            </a:pPr>
            <a:r>
              <a:rPr lang="fr-FR" dirty="0" smtClean="0"/>
              <a:t>e-Signes associés : fièvre, syndrome inflammatoire, troubles du transit, amaigrissement, altération de l’état général, syndrome rectal. 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/>
              <a:t>2 / Examen clinique : </a:t>
            </a:r>
          </a:p>
          <a:p>
            <a:pPr>
              <a:buNone/>
            </a:pPr>
            <a:r>
              <a:rPr lang="fr-FR" dirty="0" smtClean="0"/>
              <a:t>a- </a:t>
            </a:r>
            <a:r>
              <a:rPr lang="fr-FR" i="1" dirty="0" smtClean="0"/>
              <a:t>Examen </a:t>
            </a:r>
            <a:r>
              <a:rPr lang="fr-FR" i="1" dirty="0" err="1" smtClean="0"/>
              <a:t>proctologique</a:t>
            </a:r>
            <a:r>
              <a:rPr lang="fr-FR" i="1" dirty="0" smtClean="0"/>
              <a:t> : examen de la marge anale, toucher rectal, anuscopie. </a:t>
            </a:r>
          </a:p>
          <a:p>
            <a:pPr>
              <a:buNone/>
            </a:pPr>
            <a:r>
              <a:rPr lang="fr-FR" dirty="0" smtClean="0"/>
              <a:t>b- </a:t>
            </a:r>
            <a:r>
              <a:rPr lang="fr-FR" i="1" dirty="0" smtClean="0"/>
              <a:t>Examen de l’abdomen : recherchera : une douleur provoquée, une tuméfaction ou masse. </a:t>
            </a:r>
          </a:p>
          <a:p>
            <a:pPr>
              <a:buNone/>
            </a:pPr>
            <a:r>
              <a:rPr lang="fr-FR" dirty="0" smtClean="0"/>
              <a:t>c- </a:t>
            </a:r>
            <a:r>
              <a:rPr lang="fr-FR" i="1" dirty="0" smtClean="0"/>
              <a:t>Examen général : recherchera : télangiectasies, adénopathies.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674</Words>
  <PresentationFormat>Affichage à l'écran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Diapositive 1</vt:lpstr>
      <vt:lpstr>1- Définition </vt:lpstr>
      <vt:lpstr>2- MODES DE REVELATION </vt:lpstr>
      <vt:lpstr>Melæna :  </vt:lpstr>
      <vt:lpstr>Rectorragies :  </vt:lpstr>
      <vt:lpstr>Anémie ferriprive :  </vt:lpstr>
      <vt:lpstr>3- CONDUITE À TENIR  </vt:lpstr>
      <vt:lpstr>4- ENQUETE ETIOLOGIQUE </vt:lpstr>
      <vt:lpstr>Diapositive 9</vt:lpstr>
      <vt:lpstr>Diapositive 10</vt:lpstr>
      <vt:lpstr>Diapositive 11</vt:lpstr>
      <vt:lpstr>Diapositive 12</vt:lpstr>
      <vt:lpstr>5- ETIOLOGIES  </vt:lpstr>
      <vt:lpstr>Diapositive 14</vt:lpstr>
      <vt:lpstr>6- POINTS FORTS   </vt:lpstr>
      <vt:lpstr>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106</cp:revision>
  <dcterms:created xsi:type="dcterms:W3CDTF">2024-04-20T23:33:52Z</dcterms:created>
  <dcterms:modified xsi:type="dcterms:W3CDTF">2025-03-14T14:49:41Z</dcterms:modified>
</cp:coreProperties>
</file>