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5622F-17E7-46DE-ABA8-B3C8CB218A11}" type="datetimeFigureOut">
              <a:rPr lang="fr-FR" smtClean="0"/>
              <a:t>23/02/2020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358B7-849F-4E84-BD8E-CC3FAC1D8C3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التربص الميداني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منهجية كتابة التقرير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2800" dirty="0" smtClean="0"/>
              <a:t>أولا: وضعية المنظمة من الناحية القانونية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800" dirty="0" smtClean="0">
                <a:cs typeface="Arabic Transparent" pitchFamily="2" charset="-78"/>
              </a:rPr>
              <a:t>1-تاريخ المؤسسة: تاريخ إنشائها، مراحل الإنشاء.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2-مميزات البيئة الجغرافية للمؤسسة: متواجدة في ولاية، دائرة، بلدية، قرية أو في الريف أو الناحية الصناعية، المناخ الجغرافي السائد، البعد أو القرب من مكان المورد المادي والمادة الخام ، القرب أو البعد عن الدوائر السياسية والاقتصادية، والإدارية، مميزات البيئة المحيطة ( مميزات السكان، المعطيات </a:t>
            </a:r>
            <a:r>
              <a:rPr lang="ar-DZ" sz="1800" dirty="0" err="1" smtClean="0">
                <a:cs typeface="Arabic Transparent" pitchFamily="2" charset="-78"/>
              </a:rPr>
              <a:t>الديمغرافية</a:t>
            </a:r>
            <a:r>
              <a:rPr lang="ar-DZ" sz="1800" dirty="0" smtClean="0">
                <a:cs typeface="Arabic Transparent" pitchFamily="2" charset="-78"/>
              </a:rPr>
              <a:t>، مستوى التعليم لديهم ، نوع الشراكة مع المؤسسات الأخرى.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3- مميزات البيئة الاجتماعية والثقافية: القيم والمعايير السائدة لدى البيئة المحيطة بالمؤسسة محل التربص,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4-مميزات البيئة الاقتصادية: نوع القطاع الاقتصادي الذي تنتمي إليه المؤسسة، الوضعية التنافسية  ومستوى تغطيتها لسوق الإنتاج أو الخدمة، مدى استقلالية المؤسسة من حيث اتخاذ القرار في حال ما إذا كانت فرعا من الفروع.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5- المميزات القانونية للمنظمة: الهيكل التنظيمي.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2800" dirty="0" smtClean="0">
                <a:cs typeface="Arabic Transparent" pitchFamily="2" charset="-78"/>
              </a:rPr>
              <a:t>المنظمة الرسمية</a:t>
            </a:r>
            <a:endParaRPr lang="fr-FR" sz="2800" dirty="0"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2000" dirty="0" smtClean="0">
                <a:cs typeface="Arabic Transparent" pitchFamily="2" charset="-78"/>
              </a:rPr>
              <a:t>1-الوضع القانوني للمؤسسة: عامة ، خاصة ، شركة ذات رأس مال واحد أو متعدد، شركة متعددة الجنسيات الخ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2-الهدف العام للمؤسسة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3-التكنولوجيا المستخدمة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4-حجم المؤسسة القانوني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5- حجم المؤسسة من حيث المساحة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6-وقت العمل الرسمي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7-التقسيم الرسمي لمهام العمل والسلطة: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-تعريف المصالح المختلفة (</a:t>
            </a:r>
            <a:r>
              <a:rPr lang="ar-DZ" sz="2000" dirty="0" err="1" smtClean="0">
                <a:cs typeface="Arabic Transparent" pitchFamily="2" charset="-78"/>
              </a:rPr>
              <a:t>انتاج</a:t>
            </a:r>
            <a:r>
              <a:rPr lang="ar-DZ" sz="2000" dirty="0" smtClean="0">
                <a:cs typeface="Arabic Transparent" pitchFamily="2" charset="-78"/>
              </a:rPr>
              <a:t>، بيع وتسويق، مستخدمين، محاسبة الخ.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-نوع </a:t>
            </a:r>
            <a:r>
              <a:rPr lang="ar-DZ" sz="2000" dirty="0" err="1" smtClean="0">
                <a:cs typeface="Arabic Transparent" pitchFamily="2" charset="-78"/>
              </a:rPr>
              <a:t>الإتصال</a:t>
            </a:r>
            <a:r>
              <a:rPr lang="ar-DZ" sz="2000" dirty="0" smtClean="0">
                <a:cs typeface="Arabic Transparent" pitchFamily="2" charset="-78"/>
              </a:rPr>
              <a:t> المؤسساتي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-معايير العمل ( معيار </a:t>
            </a:r>
            <a:r>
              <a:rPr lang="ar-DZ" sz="2000" dirty="0" err="1" smtClean="0">
                <a:cs typeface="Arabic Transparent" pitchFamily="2" charset="-78"/>
              </a:rPr>
              <a:t>الانتاج</a:t>
            </a:r>
            <a:r>
              <a:rPr lang="ar-DZ" sz="2000" dirty="0" smtClean="0">
                <a:cs typeface="Arabic Transparent" pitchFamily="2" charset="-78"/>
              </a:rPr>
              <a:t>، </a:t>
            </a:r>
            <a:r>
              <a:rPr lang="ar-DZ" sz="2000" dirty="0" err="1" smtClean="0">
                <a:cs typeface="Arabic Transparent" pitchFamily="2" charset="-78"/>
              </a:rPr>
              <a:t>المردودية</a:t>
            </a:r>
            <a:r>
              <a:rPr lang="ar-DZ" sz="2000" dirty="0" smtClean="0">
                <a:cs typeface="Arabic Transparent" pitchFamily="2" charset="-78"/>
              </a:rPr>
              <a:t>).</a:t>
            </a:r>
          </a:p>
          <a:p>
            <a:pPr algn="r" rtl="1"/>
            <a:r>
              <a:rPr lang="ar-DZ" sz="2000" dirty="0" smtClean="0">
                <a:cs typeface="Arabic Transparent" pitchFamily="2" charset="-78"/>
              </a:rPr>
              <a:t>-النظام الداخلي</a:t>
            </a:r>
          </a:p>
          <a:p>
            <a:pPr algn="r" rtl="1">
              <a:buNone/>
            </a:pPr>
            <a:endParaRPr lang="fr-FR" sz="2000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785794"/>
            <a:ext cx="6858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dirty="0" smtClean="0">
                <a:cs typeface="Arabic Transparent" pitchFamily="2" charset="-78"/>
              </a:rPr>
              <a:t>- نظام الأجور.</a:t>
            </a:r>
          </a:p>
          <a:p>
            <a:pPr algn="r" rtl="1">
              <a:buFontTx/>
              <a:buChar char="-"/>
            </a:pPr>
            <a:r>
              <a:rPr lang="ar-DZ" sz="2400" dirty="0" smtClean="0">
                <a:cs typeface="Arabic Transparent" pitchFamily="2" charset="-78"/>
              </a:rPr>
              <a:t>نظام الترقية.</a:t>
            </a:r>
          </a:p>
          <a:p>
            <a:pPr algn="r" rtl="1"/>
            <a:r>
              <a:rPr lang="ar-DZ" sz="2400" dirty="0" smtClean="0">
                <a:cs typeface="Arabic Transparent" pitchFamily="2" charset="-78"/>
              </a:rPr>
              <a:t>-نظام التكوين والميزانية المخصصة له.</a:t>
            </a:r>
          </a:p>
          <a:p>
            <a:pPr algn="r" rtl="1"/>
            <a:r>
              <a:rPr lang="ar-DZ" sz="2400" dirty="0" smtClean="0">
                <a:cs typeface="Arabic Transparent" pitchFamily="2" charset="-78"/>
              </a:rPr>
              <a:t>نظام التوظيف.</a:t>
            </a:r>
          </a:p>
          <a:p>
            <a:pPr algn="r" rtl="1"/>
            <a:r>
              <a:rPr lang="ar-DZ" sz="2400" dirty="0" smtClean="0">
                <a:cs typeface="Arabic Transparent" pitchFamily="2" charset="-78"/>
              </a:rPr>
              <a:t>-نظام الأمن والسلامة المهنية</a:t>
            </a:r>
            <a:r>
              <a:rPr lang="ar-DZ" dirty="0" smtClean="0">
                <a:cs typeface="Arabic Transparent" pitchFamily="2" charset="-78"/>
              </a:rPr>
              <a:t>.</a:t>
            </a:r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2000" dirty="0" smtClean="0">
                <a:cs typeface="Arabic Transparent" pitchFamily="2" charset="-78"/>
              </a:rPr>
              <a:t>المنظمة الحقيقية ( الغير رسمية)</a:t>
            </a:r>
            <a:endParaRPr lang="fr-FR" sz="2000" dirty="0"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800" dirty="0" smtClean="0">
                <a:cs typeface="Arabic Transparent" pitchFamily="2" charset="-78"/>
              </a:rPr>
              <a:t>يمكن رصد المنظمة الغير رسمية على ضوء المنظمة الرسمية وذلك عن طريق مقارنة الرسمي بما هو مطبق فعليا ويظهر ذلك في نقاط عديدة هي: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1-</a:t>
            </a:r>
            <a:r>
              <a:rPr lang="ar-DZ" sz="1800" b="1" dirty="0" err="1" smtClean="0">
                <a:cs typeface="Arabic Transparent" pitchFamily="2" charset="-78"/>
              </a:rPr>
              <a:t>المدخلات</a:t>
            </a:r>
            <a:r>
              <a:rPr lang="ar-DZ" sz="1800" dirty="0" smtClean="0">
                <a:cs typeface="Arabic Transparent" pitchFamily="2" charset="-78"/>
              </a:rPr>
              <a:t>: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-مدى الطلب والإقدام على السلعة أو الخدمة التي تقدمها المؤسسة.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-الأفراد العاملين الذين يعملون بأفكار وعواطف لها علاقة بالمنظمة من الناحية الثقافية ( مدى احترام وتطبيق معايير المنظمة، الأدوار التي يلعبونها في المنظمة، طبيعة العمالة الموجودة في المنظمة من حيث طبيعة الأعمار والمستويات الدراسية ، نساء أو رجال.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2-</a:t>
            </a:r>
            <a:r>
              <a:rPr lang="ar-DZ" sz="1800" b="1" dirty="0" smtClean="0">
                <a:cs typeface="Arabic Transparent" pitchFamily="2" charset="-78"/>
              </a:rPr>
              <a:t>المخرجات: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-السلع أو الخدمات المقدمة.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-نوع المنافسة</a:t>
            </a:r>
          </a:p>
          <a:p>
            <a:pPr algn="r" rtl="1"/>
            <a:r>
              <a:rPr lang="ar-DZ" sz="1800" dirty="0" smtClean="0">
                <a:cs typeface="Arabic Transparent" pitchFamily="2" charset="-78"/>
              </a:rPr>
              <a:t>-رضا أو عدم رضا المستهلك</a:t>
            </a:r>
            <a:endParaRPr lang="fr-FR" sz="1800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653" y="857232"/>
            <a:ext cx="831836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b="1" dirty="0" smtClean="0">
                <a:cs typeface="Arabic Transparent" pitchFamily="2" charset="-78"/>
              </a:rPr>
              <a:t>3-النشاطات الأساسية للمؤسسة: 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-قائمة النشاطات ومراحل تحقيقها لبلوغ أهداف المؤسسة العامة.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-قائمة النشاطات التي تساهم في احترام والحفاظ على النظام الداخلي.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-هل يستفيد العاملين بمستوياتهم المختلفة من برنامج تكويني يساهم في تكيفهم وإدماجهم بشكل أحسن في العمل.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-كيف هي ظروف العمل 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-مستوى </a:t>
            </a:r>
            <a:r>
              <a:rPr lang="ar-DZ" dirty="0" err="1" smtClean="0">
                <a:cs typeface="Arabic Transparent" pitchFamily="2" charset="-78"/>
              </a:rPr>
              <a:t>الغيابات</a:t>
            </a:r>
            <a:endParaRPr lang="ar-DZ" dirty="0" smtClean="0">
              <a:cs typeface="Arabic Transparent" pitchFamily="2" charset="-78"/>
            </a:endParaRPr>
          </a:p>
          <a:p>
            <a:pPr algn="r" rtl="1"/>
            <a:r>
              <a:rPr lang="ar-DZ" dirty="0" smtClean="0">
                <a:cs typeface="Arabic Transparent" pitchFamily="2" charset="-78"/>
              </a:rPr>
              <a:t>-نوع الحراك المهني.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-عدد ونسب حوادث العمل </a:t>
            </a:r>
          </a:p>
          <a:p>
            <a:pPr algn="r" rtl="1"/>
            <a:r>
              <a:rPr lang="ar-DZ" b="1" dirty="0" smtClean="0">
                <a:cs typeface="Arabic Transparent" pitchFamily="2" charset="-78"/>
              </a:rPr>
              <a:t>4-</a:t>
            </a:r>
            <a:r>
              <a:rPr lang="ar-DZ" b="1" dirty="0" err="1" smtClean="0">
                <a:cs typeface="Arabic Transparent" pitchFamily="2" charset="-78"/>
              </a:rPr>
              <a:t>الإتصالات</a:t>
            </a:r>
            <a:r>
              <a:rPr lang="ar-DZ" b="1" dirty="0" smtClean="0">
                <a:cs typeface="Arabic Transparent" pitchFamily="2" charset="-78"/>
              </a:rPr>
              <a:t>: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-صاعد / هابط/ أفقي/ متشارك في كل </a:t>
            </a:r>
            <a:r>
              <a:rPr lang="ar-DZ" dirty="0" err="1" smtClean="0">
                <a:cs typeface="Arabic Transparent" pitchFamily="2" charset="-78"/>
              </a:rPr>
              <a:t>إتجاه</a:t>
            </a:r>
            <a:r>
              <a:rPr lang="ar-DZ" dirty="0" smtClean="0">
                <a:cs typeface="Arabic Transparent" pitchFamily="2" charset="-78"/>
              </a:rPr>
              <a:t>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-شفهية/ مكتوبة  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-إذا كانت مكتوبة فما هي أشكالها: نشرات رسمية ، رسائل إدارية، تعليمات، تقارير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-و ما هي </a:t>
            </a:r>
            <a:r>
              <a:rPr lang="ar-DZ" dirty="0" err="1" smtClean="0">
                <a:cs typeface="Arabic Transparent" pitchFamily="2" charset="-78"/>
              </a:rPr>
              <a:t>وتيرتها</a:t>
            </a:r>
            <a:r>
              <a:rPr lang="ar-DZ" dirty="0" smtClean="0">
                <a:cs typeface="Arabic Transparent" pitchFamily="2" charset="-78"/>
              </a:rPr>
              <a:t> ( مرسلها / مستقبلها ).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-إذا كانت شفهية :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-وجها لوجه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-بالهاتف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-بحضور طرف أو أطراف أخرى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-عن طريق الاجتماعات ( </a:t>
            </a:r>
            <a:r>
              <a:rPr lang="ar-DZ" dirty="0" err="1" smtClean="0">
                <a:cs typeface="Arabic Transparent" pitchFamily="2" charset="-78"/>
              </a:rPr>
              <a:t>وتيرتها</a:t>
            </a:r>
            <a:r>
              <a:rPr lang="ar-DZ" dirty="0" smtClean="0">
                <a:cs typeface="Arabic Transparent" pitchFamily="2" charset="-78"/>
              </a:rPr>
              <a:t> ).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 المعلومات المتدفقة تتمحور حول المهمة أو الأفراد العاملين أو السياسات العامة للعمل أو أهداف المؤسسة.</a:t>
            </a:r>
            <a:endParaRPr lang="ar-DZ" dirty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64550" y="1071546"/>
            <a:ext cx="634981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b="1" dirty="0" smtClean="0">
                <a:cs typeface="Arabic Transparent" pitchFamily="2" charset="-78"/>
              </a:rPr>
              <a:t>5-القيادة والسلطة: 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مدى تواجد واحترام السلطة في المنظمة المباشرة </a:t>
            </a:r>
            <a:r>
              <a:rPr lang="ar-DZ" dirty="0" err="1" smtClean="0">
                <a:cs typeface="Arabic Transparent" pitchFamily="2" charset="-78"/>
              </a:rPr>
              <a:t>و</a:t>
            </a:r>
            <a:r>
              <a:rPr lang="ar-DZ" dirty="0" smtClean="0">
                <a:cs typeface="Arabic Transparent" pitchFamily="2" charset="-78"/>
              </a:rPr>
              <a:t> الغير مباشرة.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-نوع القيادة : </a:t>
            </a:r>
            <a:r>
              <a:rPr lang="ar-DZ" dirty="0" err="1" smtClean="0">
                <a:cs typeface="Arabic Transparent" pitchFamily="2" charset="-78"/>
              </a:rPr>
              <a:t>كارزماتية</a:t>
            </a:r>
            <a:r>
              <a:rPr lang="ar-DZ" dirty="0" smtClean="0">
                <a:cs typeface="Arabic Transparent" pitchFamily="2" charset="-78"/>
              </a:rPr>
              <a:t>، تقليدية ، عقلانية.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-نوع العلاقة بين القيادة </a:t>
            </a:r>
            <a:r>
              <a:rPr lang="ar-DZ" dirty="0" err="1" smtClean="0">
                <a:cs typeface="Arabic Transparent" pitchFamily="2" charset="-78"/>
              </a:rPr>
              <a:t>و</a:t>
            </a:r>
            <a:r>
              <a:rPr lang="ar-DZ" dirty="0" smtClean="0">
                <a:cs typeface="Arabic Transparent" pitchFamily="2" charset="-78"/>
              </a:rPr>
              <a:t> العاملين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-ما هي الأماكن التي يسمح للعاملين فيها بنوع من الحرية</a:t>
            </a:r>
          </a:p>
          <a:p>
            <a:pPr algn="r" rtl="1">
              <a:buFontTx/>
              <a:buChar char="-"/>
            </a:pPr>
            <a:r>
              <a:rPr lang="ar-DZ" b="1" dirty="0">
                <a:cs typeface="Arabic Transparent" pitchFamily="2" charset="-78"/>
              </a:rPr>
              <a:t>6</a:t>
            </a:r>
            <a:r>
              <a:rPr lang="ar-DZ" b="1" dirty="0" smtClean="0">
                <a:cs typeface="Arabic Transparent" pitchFamily="2" charset="-78"/>
              </a:rPr>
              <a:t>-التعاون</a:t>
            </a:r>
            <a:r>
              <a:rPr lang="ar-DZ" dirty="0" smtClean="0">
                <a:cs typeface="Arabic Transparent" pitchFamily="2" charset="-78"/>
              </a:rPr>
              <a:t>: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تركيبة المنظمة : تعاون شبكي، بتحقيق مشروع.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</a:t>
            </a:r>
            <a:r>
              <a:rPr lang="ar-DZ" dirty="0" err="1" smtClean="0">
                <a:cs typeface="Arabic Transparent" pitchFamily="2" charset="-78"/>
              </a:rPr>
              <a:t>ماهو</a:t>
            </a:r>
            <a:r>
              <a:rPr lang="ar-DZ" dirty="0" smtClean="0">
                <a:cs typeface="Arabic Transparent" pitchFamily="2" charset="-78"/>
              </a:rPr>
              <a:t> دور الفاعلين في حل المشاكل التنظيمية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-كيف يتم حل المشاكل التنظيمية </a:t>
            </a:r>
            <a:r>
              <a:rPr lang="ar-DZ" dirty="0" err="1" smtClean="0">
                <a:cs typeface="Arabic Transparent" pitchFamily="2" charset="-78"/>
              </a:rPr>
              <a:t>و</a:t>
            </a:r>
            <a:r>
              <a:rPr lang="ar-DZ" dirty="0" smtClean="0">
                <a:cs typeface="Arabic Transparent" pitchFamily="2" charset="-78"/>
              </a:rPr>
              <a:t> من هم الفاعلين للمساهمة في حلها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-نوع العلاقات ما بين مصالح المنظمة</a:t>
            </a:r>
          </a:p>
          <a:p>
            <a:pPr algn="r" rtl="1"/>
            <a:r>
              <a:rPr lang="ar-DZ" dirty="0" smtClean="0">
                <a:cs typeface="Arabic Transparent" pitchFamily="2" charset="-78"/>
              </a:rPr>
              <a:t>-طبيعة ووتيرة التعاملات مع المصالح الأخرى داخل المؤسسة.</a:t>
            </a:r>
          </a:p>
          <a:p>
            <a:pPr algn="r" rtl="1"/>
            <a:r>
              <a:rPr lang="ar-DZ" b="1" smtClean="0">
                <a:cs typeface="Arabic Transparent" pitchFamily="2" charset="-78"/>
              </a:rPr>
              <a:t>7- </a:t>
            </a:r>
            <a:r>
              <a:rPr lang="ar-DZ" b="1" dirty="0" smtClean="0">
                <a:cs typeface="Arabic Transparent" pitchFamily="2" charset="-78"/>
              </a:rPr>
              <a:t>ثقافة المؤسسة: 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هل هناك إضرابات داخل المؤسسة وما طبيعة المطالب .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-هل هناك ممثلين للعمال </a:t>
            </a:r>
            <a:r>
              <a:rPr lang="ar-DZ" dirty="0" err="1" smtClean="0">
                <a:cs typeface="Arabic Transparent" pitchFamily="2" charset="-78"/>
              </a:rPr>
              <a:t>و</a:t>
            </a:r>
            <a:r>
              <a:rPr lang="ar-DZ" dirty="0" smtClean="0">
                <a:cs typeface="Arabic Transparent" pitchFamily="2" charset="-78"/>
              </a:rPr>
              <a:t> نقابة مهنية لكل شريحة.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هل هناك لجان لحل المشاكل المهنية .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هل هناك لجان للخدمات الاجتماعية </a:t>
            </a:r>
            <a:r>
              <a:rPr lang="ar-DZ" dirty="0" err="1" smtClean="0">
                <a:cs typeface="Arabic Transparent" pitchFamily="2" charset="-78"/>
              </a:rPr>
              <a:t>و</a:t>
            </a:r>
            <a:r>
              <a:rPr lang="ar-DZ" dirty="0" smtClean="0">
                <a:cs typeface="Arabic Transparent" pitchFamily="2" charset="-78"/>
              </a:rPr>
              <a:t> هل هي فعالة</a:t>
            </a:r>
          </a:p>
          <a:p>
            <a:pPr algn="r" rtl="1">
              <a:buFontTx/>
              <a:buChar char="-"/>
            </a:pPr>
            <a:r>
              <a:rPr lang="ar-DZ" dirty="0" smtClean="0">
                <a:cs typeface="Arabic Transparent" pitchFamily="2" charset="-78"/>
              </a:rPr>
              <a:t>-هل هناك لجان للأمن والوقاية في العمل (مصلحة طبية للتكفل بالمرضى العاملين)</a:t>
            </a:r>
          </a:p>
          <a:p>
            <a:pPr algn="r" rtl="1">
              <a:buFontTx/>
              <a:buChar char="-"/>
            </a:pPr>
            <a:endParaRPr lang="ar-DZ" dirty="0" smtClean="0">
              <a:cs typeface="Arabic Transparent" pitchFamily="2" charset="-78"/>
            </a:endParaRPr>
          </a:p>
          <a:p>
            <a:pPr algn="r" rtl="1">
              <a:buFontTx/>
              <a:buChar char="-"/>
            </a:pPr>
            <a:endParaRPr lang="ar-DZ" dirty="0" smtClean="0">
              <a:cs typeface="Arabic Transparent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644</Words>
  <Application>Microsoft Office PowerPoint</Application>
  <PresentationFormat>Affichage à l'écran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التربص الميداني</vt:lpstr>
      <vt:lpstr>أولا: وضعية المنظمة من الناحية القانونية</vt:lpstr>
      <vt:lpstr>المنظمة الرسمية</vt:lpstr>
      <vt:lpstr>Diapositive 4</vt:lpstr>
      <vt:lpstr>المنظمة الحقيقية ( الغير رسمية)</vt:lpstr>
      <vt:lpstr>Diapositive 6</vt:lpstr>
      <vt:lpstr>Diapositive 7</vt:lpstr>
    </vt:vector>
  </TitlesOfParts>
  <Company>Windows-Trust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التربص الميداني</dc:title>
  <dc:creator>Enigma</dc:creator>
  <cp:lastModifiedBy>Enigma</cp:lastModifiedBy>
  <cp:revision>13</cp:revision>
  <dcterms:created xsi:type="dcterms:W3CDTF">2020-02-23T17:37:14Z</dcterms:created>
  <dcterms:modified xsi:type="dcterms:W3CDTF">2020-02-23T20:01:42Z</dcterms:modified>
</cp:coreProperties>
</file>