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3" r:id="rId1"/>
  </p:sldMasterIdLst>
  <p:sldIdLst>
    <p:sldId id="256" r:id="rId2"/>
    <p:sldId id="264" r:id="rId3"/>
    <p:sldId id="257" r:id="rId4"/>
    <p:sldId id="265" r:id="rId5"/>
    <p:sldId id="266" r:id="rId6"/>
    <p:sldId id="267" r:id="rId7"/>
    <p:sldId id="268" r:id="rId8"/>
    <p:sldId id="269" r:id="rId9"/>
    <p:sldId id="270" r:id="rId10"/>
    <p:sldId id="258" r:id="rId11"/>
    <p:sldId id="271" r:id="rId12"/>
    <p:sldId id="272" r:id="rId13"/>
    <p:sldId id="259" r:id="rId14"/>
    <p:sldId id="260" r:id="rId15"/>
    <p:sldId id="26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50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C1448187-BECE-4842-BFA0-918F91F71A83}" type="datetimeFigureOut">
              <a:rPr lang="fr-FR" smtClean="0"/>
              <a:t>28/10/2025</a:t>
            </a:fld>
            <a:endParaRPr lang="fr-F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fr-F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EECBA4D7-E8B4-4D1A-A283-3B890020D10D}" type="slidenum">
              <a:rPr lang="fr-FR" smtClean="0"/>
              <a:t>‹N°›</a:t>
            </a:fld>
            <a:endParaRPr lang="fr-F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4444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1448187-BECE-4842-BFA0-918F91F71A83}" type="datetimeFigureOut">
              <a:rPr lang="fr-FR" smtClean="0"/>
              <a:t>28/10/2025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ECBA4D7-E8B4-4D1A-A283-3B890020D10D}" type="slidenum">
              <a:rPr lang="fr-FR" smtClean="0"/>
              <a:t>‹N°›</a:t>
            </a:fld>
            <a:endParaRPr lang="fr-FR"/>
          </a:p>
        </p:txBody>
      </p:sp>
    </p:spTree>
    <p:extLst>
      <p:ext uri="{BB962C8B-B14F-4D97-AF65-F5344CB8AC3E}">
        <p14:creationId xmlns:p14="http://schemas.microsoft.com/office/powerpoint/2010/main" val="378247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1448187-BECE-4842-BFA0-918F91F71A83}" type="datetimeFigureOut">
              <a:rPr lang="fr-FR" smtClean="0"/>
              <a:t>28/10/2025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ECBA4D7-E8B4-4D1A-A283-3B890020D10D}" type="slidenum">
              <a:rPr lang="fr-FR" smtClean="0"/>
              <a:t>‹N°›</a:t>
            </a:fld>
            <a:endParaRPr lang="fr-FR"/>
          </a:p>
        </p:txBody>
      </p:sp>
    </p:spTree>
    <p:extLst>
      <p:ext uri="{BB962C8B-B14F-4D97-AF65-F5344CB8AC3E}">
        <p14:creationId xmlns:p14="http://schemas.microsoft.com/office/powerpoint/2010/main" val="2729303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1448187-BECE-4842-BFA0-918F91F71A83}" type="datetimeFigureOut">
              <a:rPr lang="fr-FR" smtClean="0"/>
              <a:t>28/10/2025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ECBA4D7-E8B4-4D1A-A283-3B890020D10D}" type="slidenum">
              <a:rPr lang="fr-FR" smtClean="0"/>
              <a:t>‹N°›</a:t>
            </a:fld>
            <a:endParaRPr lang="fr-FR"/>
          </a:p>
        </p:txBody>
      </p:sp>
    </p:spTree>
    <p:extLst>
      <p:ext uri="{BB962C8B-B14F-4D97-AF65-F5344CB8AC3E}">
        <p14:creationId xmlns:p14="http://schemas.microsoft.com/office/powerpoint/2010/main" val="206406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C1448187-BECE-4842-BFA0-918F91F71A83}" type="datetimeFigureOut">
              <a:rPr lang="fr-FR" smtClean="0"/>
              <a:t>28/10/2025</a:t>
            </a:fld>
            <a:endParaRPr lang="fr-F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EECBA4D7-E8B4-4D1A-A283-3B890020D10D}" type="slidenum">
              <a:rPr lang="fr-FR" smtClean="0"/>
              <a:t>‹N°›</a:t>
            </a:fld>
            <a:endParaRPr lang="fr-F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91163027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1448187-BECE-4842-BFA0-918F91F71A83}" type="datetimeFigureOut">
              <a:rPr lang="fr-FR" smtClean="0"/>
              <a:t>28/10/2025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ECBA4D7-E8B4-4D1A-A283-3B890020D10D}" type="slidenum">
              <a:rPr lang="fr-FR" smtClean="0"/>
              <a:t>‹N°›</a:t>
            </a:fld>
            <a:endParaRPr lang="fr-FR"/>
          </a:p>
        </p:txBody>
      </p:sp>
    </p:spTree>
    <p:extLst>
      <p:ext uri="{BB962C8B-B14F-4D97-AF65-F5344CB8AC3E}">
        <p14:creationId xmlns:p14="http://schemas.microsoft.com/office/powerpoint/2010/main" val="97243696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1448187-BECE-4842-BFA0-918F91F71A83}" type="datetimeFigureOut">
              <a:rPr lang="fr-FR" smtClean="0"/>
              <a:t>28/10/2025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ECBA4D7-E8B4-4D1A-A283-3B890020D10D}" type="slidenum">
              <a:rPr lang="fr-FR" smtClean="0"/>
              <a:t>‹N°›</a:t>
            </a:fld>
            <a:endParaRPr lang="fr-FR"/>
          </a:p>
        </p:txBody>
      </p:sp>
    </p:spTree>
    <p:extLst>
      <p:ext uri="{BB962C8B-B14F-4D97-AF65-F5344CB8AC3E}">
        <p14:creationId xmlns:p14="http://schemas.microsoft.com/office/powerpoint/2010/main" val="111223253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1448187-BECE-4842-BFA0-918F91F71A83}" type="datetimeFigureOut">
              <a:rPr lang="fr-FR" smtClean="0"/>
              <a:t>28/10/2025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ECBA4D7-E8B4-4D1A-A283-3B890020D10D}" type="slidenum">
              <a:rPr lang="fr-FR" smtClean="0"/>
              <a:t>‹N°›</a:t>
            </a:fld>
            <a:endParaRPr lang="fr-FR"/>
          </a:p>
        </p:txBody>
      </p:sp>
    </p:spTree>
    <p:extLst>
      <p:ext uri="{BB962C8B-B14F-4D97-AF65-F5344CB8AC3E}">
        <p14:creationId xmlns:p14="http://schemas.microsoft.com/office/powerpoint/2010/main" val="104066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48187-BECE-4842-BFA0-918F91F71A83}" type="datetimeFigureOut">
              <a:rPr lang="fr-FR" smtClean="0"/>
              <a:t>28/10/2025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ECBA4D7-E8B4-4D1A-A283-3B890020D10D}" type="slidenum">
              <a:rPr lang="fr-FR" smtClean="0"/>
              <a:t>‹N°›</a:t>
            </a:fld>
            <a:endParaRPr lang="fr-FR"/>
          </a:p>
        </p:txBody>
      </p:sp>
    </p:spTree>
    <p:extLst>
      <p:ext uri="{BB962C8B-B14F-4D97-AF65-F5344CB8AC3E}">
        <p14:creationId xmlns:p14="http://schemas.microsoft.com/office/powerpoint/2010/main" val="2203914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C1448187-BECE-4842-BFA0-918F91F71A83}" type="datetimeFigureOut">
              <a:rPr lang="fr-FR" smtClean="0"/>
              <a:t>28/10/2025</a:t>
            </a:fld>
            <a:endParaRPr lang="fr-FR"/>
          </a:p>
        </p:txBody>
      </p:sp>
      <p:sp>
        <p:nvSpPr>
          <p:cNvPr id="6" name="Footer Placeholder 5"/>
          <p:cNvSpPr>
            <a:spLocks noGrp="1"/>
          </p:cNvSpPr>
          <p:nvPr>
            <p:ph type="ftr" sz="quarter" idx="11"/>
          </p:nvPr>
        </p:nvSpPr>
        <p:spPr>
          <a:xfrm>
            <a:off x="2103620" y="6375679"/>
            <a:ext cx="3482179" cy="345796"/>
          </a:xfrm>
        </p:spPr>
        <p:txBody>
          <a:bodyPr/>
          <a:lstStyle/>
          <a:p>
            <a:endParaRPr lang="fr-FR"/>
          </a:p>
        </p:txBody>
      </p:sp>
      <p:sp>
        <p:nvSpPr>
          <p:cNvPr id="7" name="Slide Number Placeholder 6"/>
          <p:cNvSpPr>
            <a:spLocks noGrp="1"/>
          </p:cNvSpPr>
          <p:nvPr>
            <p:ph type="sldNum" sz="quarter" idx="12"/>
          </p:nvPr>
        </p:nvSpPr>
        <p:spPr>
          <a:xfrm>
            <a:off x="5691014" y="6375679"/>
            <a:ext cx="1232456" cy="345796"/>
          </a:xfrm>
        </p:spPr>
        <p:txBody>
          <a:bodyPr/>
          <a:lstStyle/>
          <a:p>
            <a:fld id="{EECBA4D7-E8B4-4D1A-A283-3B890020D10D}" type="slidenum">
              <a:rPr lang="fr-FR" smtClean="0"/>
              <a:t>‹N°›</a:t>
            </a:fld>
            <a:endParaRPr lang="fr-F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1599108"/>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C1448187-BECE-4842-BFA0-918F91F71A83}" type="datetimeFigureOut">
              <a:rPr lang="fr-FR" smtClean="0"/>
              <a:t>28/10/2025</a:t>
            </a:fld>
            <a:endParaRPr lang="fr-FR"/>
          </a:p>
        </p:txBody>
      </p:sp>
      <p:sp>
        <p:nvSpPr>
          <p:cNvPr id="6" name="Footer Placeholder 5"/>
          <p:cNvSpPr>
            <a:spLocks noGrp="1"/>
          </p:cNvSpPr>
          <p:nvPr>
            <p:ph type="ftr" sz="quarter" idx="11"/>
          </p:nvPr>
        </p:nvSpPr>
        <p:spPr>
          <a:xfrm>
            <a:off x="2103621" y="6375679"/>
            <a:ext cx="3482178" cy="345796"/>
          </a:xfrm>
        </p:spPr>
        <p:txBody>
          <a:bodyPr/>
          <a:lstStyle/>
          <a:p>
            <a:endParaRPr lang="fr-FR"/>
          </a:p>
        </p:txBody>
      </p:sp>
      <p:sp>
        <p:nvSpPr>
          <p:cNvPr id="7" name="Slide Number Placeholder 6"/>
          <p:cNvSpPr>
            <a:spLocks noGrp="1"/>
          </p:cNvSpPr>
          <p:nvPr>
            <p:ph type="sldNum" sz="quarter" idx="12"/>
          </p:nvPr>
        </p:nvSpPr>
        <p:spPr>
          <a:xfrm>
            <a:off x="5687568" y="6375679"/>
            <a:ext cx="1234440" cy="345796"/>
          </a:xfrm>
        </p:spPr>
        <p:txBody>
          <a:bodyPr/>
          <a:lstStyle/>
          <a:p>
            <a:fld id="{EECBA4D7-E8B4-4D1A-A283-3B890020D10D}" type="slidenum">
              <a:rPr lang="fr-FR" smtClean="0"/>
              <a:t>‹N°›</a:t>
            </a:fld>
            <a:endParaRPr lang="fr-FR"/>
          </a:p>
        </p:txBody>
      </p:sp>
    </p:spTree>
    <p:extLst>
      <p:ext uri="{BB962C8B-B14F-4D97-AF65-F5344CB8AC3E}">
        <p14:creationId xmlns:p14="http://schemas.microsoft.com/office/powerpoint/2010/main" val="181363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C1448187-BECE-4842-BFA0-918F91F71A83}" type="datetimeFigureOut">
              <a:rPr lang="fr-FR" smtClean="0"/>
              <a:t>28/10/2025</a:t>
            </a:fld>
            <a:endParaRPr lang="fr-F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fr-F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EECBA4D7-E8B4-4D1A-A283-3B890020D10D}" type="slidenum">
              <a:rPr lang="fr-FR" smtClean="0"/>
              <a:t>‹N°›</a:t>
            </a:fld>
            <a:endParaRPr lang="fr-F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76689211"/>
      </p:ext>
    </p:extLst>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0B442A-DF33-85D6-699D-0584B50136BC}"/>
              </a:ext>
            </a:extLst>
          </p:cNvPr>
          <p:cNvSpPr>
            <a:spLocks noGrp="1"/>
          </p:cNvSpPr>
          <p:nvPr>
            <p:ph type="ctrTitle"/>
          </p:nvPr>
        </p:nvSpPr>
        <p:spPr/>
        <p:txBody>
          <a:bodyPr>
            <a:normAutofit/>
          </a:bodyPr>
          <a:lstStyle/>
          <a:p>
            <a:r>
              <a:rPr lang="fr-FR" dirty="0"/>
              <a:t>Cours de l’entrepreneuriat</a:t>
            </a:r>
          </a:p>
        </p:txBody>
      </p:sp>
      <p:sp>
        <p:nvSpPr>
          <p:cNvPr id="3" name="Sous-titre 2">
            <a:extLst>
              <a:ext uri="{FF2B5EF4-FFF2-40B4-BE49-F238E27FC236}">
                <a16:creationId xmlns:a16="http://schemas.microsoft.com/office/drawing/2014/main" id="{D81D98B3-E266-2099-7639-7D177785B153}"/>
              </a:ext>
            </a:extLst>
          </p:cNvPr>
          <p:cNvSpPr>
            <a:spLocks noGrp="1"/>
          </p:cNvSpPr>
          <p:nvPr>
            <p:ph type="subTitle" idx="1"/>
          </p:nvPr>
        </p:nvSpPr>
        <p:spPr/>
        <p:txBody>
          <a:bodyPr/>
          <a:lstStyle/>
          <a:p>
            <a:r>
              <a:rPr lang="fr-FR" dirty="0"/>
              <a:t>Belhachemi Fatima </a:t>
            </a:r>
            <a:r>
              <a:rPr lang="fr-FR" dirty="0" err="1"/>
              <a:t>zohra</a:t>
            </a:r>
            <a:endParaRPr lang="fr-FR" dirty="0"/>
          </a:p>
        </p:txBody>
      </p:sp>
      <p:pic>
        <p:nvPicPr>
          <p:cNvPr id="1026" name="Picture 2">
            <a:extLst>
              <a:ext uri="{FF2B5EF4-FFF2-40B4-BE49-F238E27FC236}">
                <a16:creationId xmlns:a16="http://schemas.microsoft.com/office/drawing/2014/main" id="{16776918-65FA-4D04-2562-65CB37EF16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523" y="0"/>
            <a:ext cx="1898522" cy="18147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0253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6C34A6-193C-B258-DBBB-8B2F4A7D04B3}"/>
              </a:ext>
            </a:extLst>
          </p:cNvPr>
          <p:cNvSpPr>
            <a:spLocks noGrp="1"/>
          </p:cNvSpPr>
          <p:nvPr>
            <p:ph type="title"/>
          </p:nvPr>
        </p:nvSpPr>
        <p:spPr/>
        <p:txBody>
          <a:bodyPr/>
          <a:lstStyle/>
          <a:p>
            <a:r>
              <a:rPr lang="fr-FR" dirty="0"/>
              <a:t>Définition de l’entrepreneuriat</a:t>
            </a:r>
          </a:p>
        </p:txBody>
      </p:sp>
      <p:sp>
        <p:nvSpPr>
          <p:cNvPr id="3" name="Espace réservé du contenu 2">
            <a:extLst>
              <a:ext uri="{FF2B5EF4-FFF2-40B4-BE49-F238E27FC236}">
                <a16:creationId xmlns:a16="http://schemas.microsoft.com/office/drawing/2014/main" id="{E6811046-2B8A-11D4-B447-85E9A938E040}"/>
              </a:ext>
            </a:extLst>
          </p:cNvPr>
          <p:cNvSpPr>
            <a:spLocks noGrp="1"/>
          </p:cNvSpPr>
          <p:nvPr>
            <p:ph idx="1"/>
          </p:nvPr>
        </p:nvSpPr>
        <p:spPr>
          <a:xfrm>
            <a:off x="1251678" y="1097281"/>
            <a:ext cx="10178322" cy="5542670"/>
          </a:xfrm>
        </p:spPr>
        <p:txBody>
          <a:bodyPr>
            <a:normAutofit fontScale="55000" lnSpcReduction="20000"/>
          </a:bodyPr>
          <a:lstStyle/>
          <a:p>
            <a:r>
              <a:rPr lang="fr-FR" sz="5800" dirty="0">
                <a:solidFill>
                  <a:schemeClr val="tx1"/>
                </a:solidFill>
              </a:rPr>
              <a:t>L’entrepreneuriat est l’ensemble des activités qui consistent à identifier une opportunité, mobiliser des ressources et créer une entreprise pour produire de la valeur économique ou sociale.</a:t>
            </a:r>
          </a:p>
          <a:p>
            <a:pPr marL="0" indent="0">
              <a:buNone/>
            </a:pPr>
            <a:r>
              <a:rPr lang="fr-FR" sz="5800" dirty="0">
                <a:solidFill>
                  <a:schemeClr val="tx2">
                    <a:lumMod val="90000"/>
                    <a:lumOff val="10000"/>
                  </a:schemeClr>
                </a:solidFill>
              </a:rPr>
              <a:t>L’entrepreneuriat selon les grands économistes:</a:t>
            </a:r>
          </a:p>
          <a:p>
            <a:r>
              <a:rPr lang="fr-FR" sz="5800" dirty="0">
                <a:solidFill>
                  <a:srgbClr val="002060"/>
                </a:solidFill>
              </a:rPr>
              <a:t>Joseph A. Schumpeter </a:t>
            </a:r>
            <a:r>
              <a:rPr lang="fr-FR" sz="5800" dirty="0">
                <a:solidFill>
                  <a:schemeClr val="tx1"/>
                </a:solidFill>
              </a:rPr>
              <a:t>(1935), « L’entrepreneur est celui qui met en œuvre de nouvelles combinaisons productives : introduction d’un nouveau produit, d’un nouveau procédé, ouverture d’un nouveau marché, conquête d’une nouvelle source de matières premières ou réorganisation d’un secteur. » L’entrepreneuriat est donc synonyme d’innovation et de changement.</a:t>
            </a:r>
          </a:p>
          <a:p>
            <a:endParaRPr lang="fr-FR" dirty="0"/>
          </a:p>
        </p:txBody>
      </p:sp>
    </p:spTree>
    <p:extLst>
      <p:ext uri="{BB962C8B-B14F-4D97-AF65-F5344CB8AC3E}">
        <p14:creationId xmlns:p14="http://schemas.microsoft.com/office/powerpoint/2010/main" val="1720317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9CF5EA5-D3F4-CEBD-E0E4-F22DADA154FF}"/>
              </a:ext>
            </a:extLst>
          </p:cNvPr>
          <p:cNvSpPr>
            <a:spLocks noGrp="1"/>
          </p:cNvSpPr>
          <p:nvPr>
            <p:ph idx="1"/>
          </p:nvPr>
        </p:nvSpPr>
        <p:spPr>
          <a:xfrm>
            <a:off x="1251678" y="562709"/>
            <a:ext cx="10178322" cy="6063174"/>
          </a:xfrm>
        </p:spPr>
        <p:txBody>
          <a:bodyPr>
            <a:noAutofit/>
          </a:bodyPr>
          <a:lstStyle/>
          <a:p>
            <a:r>
              <a:rPr lang="fr-FR" sz="3200" dirty="0">
                <a:solidFill>
                  <a:srgbClr val="002060"/>
                </a:solidFill>
              </a:rPr>
              <a:t>Peter Drucker </a:t>
            </a:r>
            <a:r>
              <a:rPr lang="fr-FR" sz="3200" dirty="0">
                <a:solidFill>
                  <a:schemeClr val="tx1">
                    <a:lumMod val="95000"/>
                    <a:lumOff val="5000"/>
                  </a:schemeClr>
                </a:solidFill>
              </a:rPr>
              <a:t>(1985)« L’entrepreneuriat consiste à rechercher systématiquement le changement, à y réagir et à en exploiter les opportunités. » Il met l’accent sur la capacité d’adaptation et la vision stratégique.</a:t>
            </a:r>
          </a:p>
          <a:p>
            <a:r>
              <a:rPr lang="fr-FR" sz="3200" dirty="0">
                <a:solidFill>
                  <a:srgbClr val="002060"/>
                </a:solidFill>
              </a:rPr>
              <a:t>Howard Stevenson </a:t>
            </a:r>
            <a:r>
              <a:rPr lang="fr-FR" sz="3200" dirty="0">
                <a:solidFill>
                  <a:schemeClr val="tx1">
                    <a:lumMod val="95000"/>
                    <a:lumOff val="5000"/>
                  </a:schemeClr>
                </a:solidFill>
              </a:rPr>
              <a:t>(1983) – Harvard Business </a:t>
            </a:r>
            <a:r>
              <a:rPr lang="fr-FR" sz="3200" dirty="0" err="1">
                <a:solidFill>
                  <a:schemeClr val="tx1">
                    <a:lumMod val="95000"/>
                    <a:lumOff val="5000"/>
                  </a:schemeClr>
                </a:solidFill>
              </a:rPr>
              <a:t>School</a:t>
            </a:r>
            <a:r>
              <a:rPr lang="fr-FR" sz="3200" dirty="0">
                <a:solidFill>
                  <a:schemeClr val="tx1">
                    <a:lumMod val="95000"/>
                    <a:lumOff val="5000"/>
                  </a:schemeClr>
                </a:solidFill>
              </a:rPr>
              <a:t>« L’entrepreneuriat est la recherche d’opportunités au-delà des ressources actuellement contrôlées. » L’entrepreneur agit malgré le manque de moyens, en mobilisant son environnement.</a:t>
            </a:r>
          </a:p>
        </p:txBody>
      </p:sp>
    </p:spTree>
    <p:extLst>
      <p:ext uri="{BB962C8B-B14F-4D97-AF65-F5344CB8AC3E}">
        <p14:creationId xmlns:p14="http://schemas.microsoft.com/office/powerpoint/2010/main" val="2772225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340697E-203C-55BE-E7CC-A71926A95A22}"/>
              </a:ext>
            </a:extLst>
          </p:cNvPr>
          <p:cNvSpPr>
            <a:spLocks noGrp="1"/>
          </p:cNvSpPr>
          <p:nvPr>
            <p:ph idx="1"/>
          </p:nvPr>
        </p:nvSpPr>
        <p:spPr>
          <a:xfrm>
            <a:off x="1251678" y="436099"/>
            <a:ext cx="10178322" cy="5838092"/>
          </a:xfrm>
        </p:spPr>
        <p:txBody>
          <a:bodyPr>
            <a:normAutofit/>
          </a:bodyPr>
          <a:lstStyle/>
          <a:p>
            <a:r>
              <a:rPr lang="fr-FR" sz="3200" dirty="0">
                <a:solidFill>
                  <a:srgbClr val="002060"/>
                </a:solidFill>
              </a:rPr>
              <a:t>Christian </a:t>
            </a:r>
            <a:r>
              <a:rPr lang="fr-FR" sz="3200" dirty="0" err="1">
                <a:solidFill>
                  <a:srgbClr val="002060"/>
                </a:solidFill>
              </a:rPr>
              <a:t>Bruyat</a:t>
            </a:r>
            <a:r>
              <a:rPr lang="fr-FR" sz="3200" dirty="0">
                <a:solidFill>
                  <a:srgbClr val="002060"/>
                </a:solidFill>
              </a:rPr>
              <a:t> </a:t>
            </a:r>
            <a:r>
              <a:rPr lang="fr-FR" sz="3200" dirty="0">
                <a:solidFill>
                  <a:schemeClr val="tx1"/>
                </a:solidFill>
              </a:rPr>
              <a:t>(1993)« L’entrepreneuriat est un processus de création de valeur nouvelle qui transforme à la fois l’individu et le projet. » Il met en avant la </a:t>
            </a:r>
            <a:r>
              <a:rPr lang="fr-FR" sz="3200" dirty="0" err="1">
                <a:solidFill>
                  <a:schemeClr val="tx1"/>
                </a:solidFill>
              </a:rPr>
              <a:t>co-évolution</a:t>
            </a:r>
            <a:r>
              <a:rPr lang="fr-FR" sz="3200" dirty="0">
                <a:solidFill>
                  <a:schemeClr val="tx1"/>
                </a:solidFill>
              </a:rPr>
              <a:t> du porteur de projet et de l’organisation créée.</a:t>
            </a:r>
            <a:endParaRPr lang="fr-FR" sz="3200" dirty="0">
              <a:solidFill>
                <a:srgbClr val="002060"/>
              </a:solidFill>
            </a:endParaRPr>
          </a:p>
          <a:p>
            <a:r>
              <a:rPr lang="fr-FR" sz="3200" dirty="0">
                <a:solidFill>
                  <a:srgbClr val="002060"/>
                </a:solidFill>
              </a:rPr>
              <a:t>Thierry </a:t>
            </a:r>
            <a:r>
              <a:rPr lang="fr-FR" sz="3200" dirty="0" err="1">
                <a:solidFill>
                  <a:srgbClr val="002060"/>
                </a:solidFill>
              </a:rPr>
              <a:t>Verstraete</a:t>
            </a:r>
            <a:r>
              <a:rPr lang="fr-FR" sz="3200" dirty="0">
                <a:solidFill>
                  <a:srgbClr val="002060"/>
                </a:solidFill>
              </a:rPr>
              <a:t> </a:t>
            </a:r>
            <a:r>
              <a:rPr lang="fr-FR" sz="3200" dirty="0">
                <a:solidFill>
                  <a:schemeClr val="tx1"/>
                </a:solidFill>
              </a:rPr>
              <a:t>(1999)« L’entrepreneuriat est un phénomène systémique où interagissent un individu, un projet et un environnement dans une dynamique de création de valeur. » Cette approche souligne l’interdépendance entre contexte, action et innovation</a:t>
            </a:r>
          </a:p>
        </p:txBody>
      </p:sp>
    </p:spTree>
    <p:extLst>
      <p:ext uri="{BB962C8B-B14F-4D97-AF65-F5344CB8AC3E}">
        <p14:creationId xmlns:p14="http://schemas.microsoft.com/office/powerpoint/2010/main" val="3253791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B2466C7-8932-8075-FA66-FFC102A92CDD}"/>
              </a:ext>
            </a:extLst>
          </p:cNvPr>
          <p:cNvSpPr>
            <a:spLocks noGrp="1"/>
          </p:cNvSpPr>
          <p:nvPr>
            <p:ph idx="1"/>
          </p:nvPr>
        </p:nvSpPr>
        <p:spPr>
          <a:xfrm>
            <a:off x="1251678" y="618979"/>
            <a:ext cx="10178322" cy="5641144"/>
          </a:xfrm>
        </p:spPr>
        <p:txBody>
          <a:bodyPr>
            <a:normAutofit/>
          </a:bodyPr>
          <a:lstStyle/>
          <a:p>
            <a:r>
              <a:rPr lang="fr-FR" sz="4100" dirty="0">
                <a:solidFill>
                  <a:schemeClr val="tx1"/>
                </a:solidFill>
              </a:rPr>
              <a:t>L’entrepreneuriat est </a:t>
            </a:r>
            <a:r>
              <a:rPr lang="fr-FR" sz="4100" dirty="0">
                <a:solidFill>
                  <a:srgbClr val="C00000"/>
                </a:solidFill>
              </a:rPr>
              <a:t>le processus </a:t>
            </a:r>
            <a:r>
              <a:rPr lang="fr-FR" sz="4100" dirty="0">
                <a:solidFill>
                  <a:schemeClr val="tx1"/>
                </a:solidFill>
              </a:rPr>
              <a:t>de </a:t>
            </a:r>
            <a:r>
              <a:rPr lang="fr-FR" sz="4100" dirty="0">
                <a:solidFill>
                  <a:srgbClr val="C00000"/>
                </a:solidFill>
              </a:rPr>
              <a:t>création</a:t>
            </a:r>
            <a:r>
              <a:rPr lang="fr-FR" sz="4100" dirty="0">
                <a:solidFill>
                  <a:schemeClr val="tx1"/>
                </a:solidFill>
              </a:rPr>
              <a:t> et de </a:t>
            </a:r>
            <a:r>
              <a:rPr lang="fr-FR" sz="4100" dirty="0">
                <a:solidFill>
                  <a:srgbClr val="C00000"/>
                </a:solidFill>
              </a:rPr>
              <a:t>gestion </a:t>
            </a:r>
            <a:r>
              <a:rPr lang="fr-FR" sz="4100" dirty="0">
                <a:solidFill>
                  <a:schemeClr val="tx1"/>
                </a:solidFill>
              </a:rPr>
              <a:t>d’une entreprise en combinant </a:t>
            </a:r>
            <a:r>
              <a:rPr lang="fr-FR" sz="4100" dirty="0">
                <a:solidFill>
                  <a:srgbClr val="C00000"/>
                </a:solidFill>
              </a:rPr>
              <a:t>créativité,</a:t>
            </a:r>
            <a:r>
              <a:rPr lang="fr-FR" sz="4100" dirty="0">
                <a:solidFill>
                  <a:schemeClr val="tx1"/>
                </a:solidFill>
              </a:rPr>
              <a:t> </a:t>
            </a:r>
            <a:r>
              <a:rPr lang="fr-FR" sz="4100" dirty="0">
                <a:solidFill>
                  <a:srgbClr val="C00000"/>
                </a:solidFill>
              </a:rPr>
              <a:t>innovation</a:t>
            </a:r>
            <a:r>
              <a:rPr lang="fr-FR" sz="4100" dirty="0">
                <a:solidFill>
                  <a:schemeClr val="tx1"/>
                </a:solidFill>
              </a:rPr>
              <a:t> et </a:t>
            </a:r>
            <a:r>
              <a:rPr lang="fr-FR" sz="4100" dirty="0">
                <a:solidFill>
                  <a:srgbClr val="C00000"/>
                </a:solidFill>
              </a:rPr>
              <a:t>prise de risque</a:t>
            </a:r>
            <a:r>
              <a:rPr lang="fr-FR" sz="4100" dirty="0">
                <a:solidFill>
                  <a:schemeClr val="tx1"/>
                </a:solidFill>
              </a:rPr>
              <a:t> pour répondre à un besoin de marché,  </a:t>
            </a:r>
          </a:p>
          <a:p>
            <a:endParaRPr lang="fr-FR" dirty="0"/>
          </a:p>
        </p:txBody>
      </p:sp>
      <p:sp>
        <p:nvSpPr>
          <p:cNvPr id="2" name="Organigramme : Stockage à accès séquentiel 1">
            <a:extLst>
              <a:ext uri="{FF2B5EF4-FFF2-40B4-BE49-F238E27FC236}">
                <a16:creationId xmlns:a16="http://schemas.microsoft.com/office/drawing/2014/main" id="{F1012114-5114-77A0-087B-61EF92F9AD48}"/>
              </a:ext>
            </a:extLst>
          </p:cNvPr>
          <p:cNvSpPr/>
          <p:nvPr/>
        </p:nvSpPr>
        <p:spPr>
          <a:xfrm>
            <a:off x="2405575" y="3629465"/>
            <a:ext cx="7638757" cy="1969477"/>
          </a:xfrm>
          <a:prstGeom prst="flowChartMagneticTap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000" dirty="0">
                <a:solidFill>
                  <a:schemeClr val="tx1"/>
                </a:solidFill>
              </a:rPr>
              <a:t>L’entrepreneuriat c’est une aventure</a:t>
            </a:r>
          </a:p>
        </p:txBody>
      </p:sp>
    </p:spTree>
    <p:extLst>
      <p:ext uri="{BB962C8B-B14F-4D97-AF65-F5344CB8AC3E}">
        <p14:creationId xmlns:p14="http://schemas.microsoft.com/office/powerpoint/2010/main" val="2489466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432A19-EE4A-444D-2B10-368807B54B0F}"/>
              </a:ext>
            </a:extLst>
          </p:cNvPr>
          <p:cNvSpPr>
            <a:spLocks noGrp="1"/>
          </p:cNvSpPr>
          <p:nvPr>
            <p:ph type="title"/>
          </p:nvPr>
        </p:nvSpPr>
        <p:spPr/>
        <p:txBody>
          <a:bodyPr>
            <a:normAutofit fontScale="90000"/>
          </a:bodyPr>
          <a:lstStyle/>
          <a:p>
            <a:r>
              <a:rPr lang="fr-FR" sz="4000" dirty="0">
                <a:latin typeface="+mn-lt"/>
              </a:rPr>
              <a:t>Il s’agit donc d’un </a:t>
            </a:r>
            <a:r>
              <a:rPr lang="fr-FR" sz="4000" b="1" dirty="0">
                <a:latin typeface="+mn-lt"/>
              </a:rPr>
              <a:t>état d’esprit et d’une dynamique d’action</a:t>
            </a:r>
            <a:r>
              <a:rPr lang="fr-FR" sz="4000" dirty="0">
                <a:latin typeface="+mn-lt"/>
              </a:rPr>
              <a:t> fondés sur</a:t>
            </a:r>
          </a:p>
        </p:txBody>
      </p:sp>
      <p:sp>
        <p:nvSpPr>
          <p:cNvPr id="5" name="Explosion : 14 points 4">
            <a:extLst>
              <a:ext uri="{FF2B5EF4-FFF2-40B4-BE49-F238E27FC236}">
                <a16:creationId xmlns:a16="http://schemas.microsoft.com/office/drawing/2014/main" id="{312440C8-4EB2-9A4E-822B-F0CC0227385D}"/>
              </a:ext>
            </a:extLst>
          </p:cNvPr>
          <p:cNvSpPr/>
          <p:nvPr/>
        </p:nvSpPr>
        <p:spPr>
          <a:xfrm>
            <a:off x="1251679" y="2074981"/>
            <a:ext cx="3657946" cy="1892107"/>
          </a:xfrm>
          <a:prstGeom prst="irregularSeal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6">
                    <a:lumMod val="50000"/>
                  </a:schemeClr>
                </a:solidFill>
              </a:rPr>
              <a:t>la créativité</a:t>
            </a:r>
          </a:p>
        </p:txBody>
      </p:sp>
      <p:sp>
        <p:nvSpPr>
          <p:cNvPr id="6" name="Explosion : 14 points 5">
            <a:extLst>
              <a:ext uri="{FF2B5EF4-FFF2-40B4-BE49-F238E27FC236}">
                <a16:creationId xmlns:a16="http://schemas.microsoft.com/office/drawing/2014/main" id="{BCCEBCD4-4CF5-DFA2-C46D-9C668E9F849C}"/>
              </a:ext>
            </a:extLst>
          </p:cNvPr>
          <p:cNvSpPr/>
          <p:nvPr/>
        </p:nvSpPr>
        <p:spPr>
          <a:xfrm>
            <a:off x="4408030" y="2169940"/>
            <a:ext cx="3865618" cy="1859755"/>
          </a:xfrm>
          <a:prstGeom prst="irregularSeal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6">
                    <a:lumMod val="50000"/>
                  </a:schemeClr>
                </a:solidFill>
              </a:rPr>
              <a:t>la prise d’initiative</a:t>
            </a:r>
          </a:p>
        </p:txBody>
      </p:sp>
      <p:sp>
        <p:nvSpPr>
          <p:cNvPr id="7" name="Explosion : 14 points 6">
            <a:extLst>
              <a:ext uri="{FF2B5EF4-FFF2-40B4-BE49-F238E27FC236}">
                <a16:creationId xmlns:a16="http://schemas.microsoft.com/office/drawing/2014/main" id="{37E68D3F-41B6-9F9B-8635-2B16714DF4F9}"/>
              </a:ext>
            </a:extLst>
          </p:cNvPr>
          <p:cNvSpPr/>
          <p:nvPr/>
        </p:nvSpPr>
        <p:spPr>
          <a:xfrm>
            <a:off x="7842065" y="2074981"/>
            <a:ext cx="3991707" cy="2159392"/>
          </a:xfrm>
          <a:prstGeom prst="irregularSeal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accent6">
                    <a:lumMod val="50000"/>
                  </a:schemeClr>
                </a:solidFill>
              </a:rPr>
              <a:t>La capacité d’assumer des risques</a:t>
            </a:r>
          </a:p>
        </p:txBody>
      </p:sp>
      <p:sp>
        <p:nvSpPr>
          <p:cNvPr id="8" name="Flèche : courbe vers le bas 7">
            <a:extLst>
              <a:ext uri="{FF2B5EF4-FFF2-40B4-BE49-F238E27FC236}">
                <a16:creationId xmlns:a16="http://schemas.microsoft.com/office/drawing/2014/main" id="{BA6CD39B-325A-5080-025E-0F27D66D294E}"/>
              </a:ext>
            </a:extLst>
          </p:cNvPr>
          <p:cNvSpPr/>
          <p:nvPr/>
        </p:nvSpPr>
        <p:spPr>
          <a:xfrm>
            <a:off x="3514578" y="4135203"/>
            <a:ext cx="5162843" cy="1097279"/>
          </a:xfrm>
          <a:prstGeom prst="curvedDown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fr-FR">
              <a:solidFill>
                <a:schemeClr val="tx1"/>
              </a:solidFill>
            </a:endParaRPr>
          </a:p>
        </p:txBody>
      </p:sp>
      <p:sp>
        <p:nvSpPr>
          <p:cNvPr id="10" name="Organigramme : Stockage à accès séquentiel 9">
            <a:extLst>
              <a:ext uri="{FF2B5EF4-FFF2-40B4-BE49-F238E27FC236}">
                <a16:creationId xmlns:a16="http://schemas.microsoft.com/office/drawing/2014/main" id="{613E904B-BE2E-4991-CDE6-BBF4085391B0}"/>
              </a:ext>
            </a:extLst>
          </p:cNvPr>
          <p:cNvSpPr/>
          <p:nvPr/>
        </p:nvSpPr>
        <p:spPr>
          <a:xfrm>
            <a:off x="3514578" y="5232482"/>
            <a:ext cx="5978770" cy="1354015"/>
          </a:xfrm>
          <a:prstGeom prst="flowChartMagneticTap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3200" dirty="0">
                <a:solidFill>
                  <a:schemeClr val="accent5">
                    <a:lumMod val="75000"/>
                  </a:schemeClr>
                </a:solidFill>
              </a:rPr>
              <a:t>pour transformer une idée en réalité concrète</a:t>
            </a:r>
          </a:p>
        </p:txBody>
      </p:sp>
    </p:spTree>
    <p:extLst>
      <p:ext uri="{BB962C8B-B14F-4D97-AF65-F5344CB8AC3E}">
        <p14:creationId xmlns:p14="http://schemas.microsoft.com/office/powerpoint/2010/main" val="678334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2A3C048-A0FB-AE8A-76AF-7DB86E9977DA}"/>
              </a:ext>
            </a:extLst>
          </p:cNvPr>
          <p:cNvSpPr>
            <a:spLocks noGrp="1"/>
          </p:cNvSpPr>
          <p:nvPr>
            <p:ph idx="1"/>
          </p:nvPr>
        </p:nvSpPr>
        <p:spPr/>
        <p:txBody>
          <a:bodyPr>
            <a:normAutofit/>
          </a:bodyPr>
          <a:lstStyle/>
          <a:p>
            <a:pPr marL="0" indent="0" algn="ctr">
              <a:buNone/>
            </a:pPr>
            <a:r>
              <a:rPr lang="fr-FR" sz="4800" dirty="0">
                <a:solidFill>
                  <a:schemeClr val="tx2">
                    <a:lumMod val="90000"/>
                    <a:lumOff val="10000"/>
                  </a:schemeClr>
                </a:solidFill>
              </a:rPr>
              <a:t>Merci pour votre attention</a:t>
            </a:r>
          </a:p>
        </p:txBody>
      </p:sp>
    </p:spTree>
    <p:extLst>
      <p:ext uri="{BB962C8B-B14F-4D97-AF65-F5344CB8AC3E}">
        <p14:creationId xmlns:p14="http://schemas.microsoft.com/office/powerpoint/2010/main" val="196368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33F295-114A-4A93-DBD2-86AFDDD6F7F7}"/>
              </a:ext>
            </a:extLst>
          </p:cNvPr>
          <p:cNvSpPr>
            <a:spLocks noGrp="1"/>
          </p:cNvSpPr>
          <p:nvPr>
            <p:ph type="title"/>
          </p:nvPr>
        </p:nvSpPr>
        <p:spPr>
          <a:xfrm>
            <a:off x="1251678" y="382385"/>
            <a:ext cx="10178322" cy="1004699"/>
          </a:xfrm>
        </p:spPr>
        <p:txBody>
          <a:bodyPr>
            <a:normAutofit fontScale="90000"/>
          </a:bodyPr>
          <a:lstStyle/>
          <a:p>
            <a:pPr marL="228600" indent="-228600">
              <a:lnSpc>
                <a:spcPct val="115000"/>
              </a:lnSpc>
              <a:spcBef>
                <a:spcPts val="700"/>
              </a:spcBef>
              <a:spcAft>
                <a:spcPts val="1000"/>
              </a:spcAft>
              <a:defRPr/>
            </a:pPr>
            <a:r>
              <a:rPr lang="fr-FR" sz="6000" b="1" dirty="0">
                <a:latin typeface="Calibri" panose="020F0502020204030204" pitchFamily="34" charset="0"/>
                <a:ea typeface="Calibri" panose="020F0502020204030204" pitchFamily="34" charset="0"/>
                <a:cs typeface="Arial" panose="020B0604020202020204" pitchFamily="34" charset="0"/>
              </a:rPr>
              <a:t>Objectif général Du cours</a:t>
            </a:r>
            <a:br>
              <a:rPr lang="fr-FR" sz="2000" dirty="0">
                <a:latin typeface="Calibri" panose="020F0502020204030204" pitchFamily="34" charset="0"/>
                <a:ea typeface="Calibri" panose="020F0502020204030204" pitchFamily="34" charset="0"/>
                <a:cs typeface="Arial" panose="020B0604020202020204" pitchFamily="34" charset="0"/>
              </a:rPr>
            </a:br>
            <a:br>
              <a:rPr kumimoji="0" lang="fr-FR" sz="2000" b="0" i="0" u="none" strike="noStrike" kern="1200" cap="none" spc="0" normalizeH="0" baseline="0" noProof="0" dirty="0">
                <a:ln>
                  <a:noFill/>
                </a:ln>
                <a:solidFill>
                  <a:prstClr val="black">
                    <a:lumMod val="65000"/>
                    <a:lumOff val="35000"/>
                  </a:prstClr>
                </a:solidFill>
                <a:effectLst/>
                <a:uLnTx/>
                <a:uFillTx/>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8FFE0866-64C0-33A1-D22A-F6772C6D7D96}"/>
              </a:ext>
            </a:extLst>
          </p:cNvPr>
          <p:cNvSpPr>
            <a:spLocks noGrp="1"/>
          </p:cNvSpPr>
          <p:nvPr>
            <p:ph idx="1"/>
          </p:nvPr>
        </p:nvSpPr>
        <p:spPr>
          <a:xfrm>
            <a:off x="1251678" y="1387084"/>
            <a:ext cx="10178322" cy="5250058"/>
          </a:xfrm>
        </p:spPr>
        <p:txBody>
          <a:bodyPr>
            <a:noAutofit/>
          </a:bodyPr>
          <a:lstStyle/>
          <a:p>
            <a:pPr>
              <a:buFont typeface="Wingdings" panose="05000000000000000000" pitchFamily="2" charset="2"/>
              <a:buChar char="Ø"/>
            </a:pPr>
            <a:r>
              <a:rPr lang="fr-FR" sz="2800" dirty="0">
                <a:solidFill>
                  <a:schemeClr val="tx1">
                    <a:lumMod val="95000"/>
                    <a:lumOff val="5000"/>
                  </a:schemeClr>
                </a:solidFill>
                <a:latin typeface="Calibri" panose="020F0502020204030204" pitchFamily="34" charset="0"/>
                <a:ea typeface="Calibri" panose="020F0502020204030204" pitchFamily="34" charset="0"/>
                <a:cs typeface="Arial" panose="020B0604020202020204" pitchFamily="34" charset="0"/>
              </a:rPr>
              <a:t>Préparer les étudiants à l’insertion professionnelle.</a:t>
            </a:r>
          </a:p>
          <a:p>
            <a:pPr>
              <a:buFont typeface="Wingdings" panose="05000000000000000000" pitchFamily="2" charset="2"/>
              <a:buChar char="Ø"/>
            </a:pPr>
            <a:r>
              <a:rPr lang="fr-FR" sz="2800" dirty="0">
                <a:solidFill>
                  <a:schemeClr val="tx1">
                    <a:lumMod val="95000"/>
                    <a:lumOff val="5000"/>
                  </a:schemeClr>
                </a:solidFill>
                <a:latin typeface="Calibri" panose="020F0502020204030204" pitchFamily="34" charset="0"/>
                <a:ea typeface="Calibri" panose="020F0502020204030204" pitchFamily="34" charset="0"/>
                <a:cs typeface="Arial" panose="020B0604020202020204" pitchFamily="34" charset="0"/>
              </a:rPr>
              <a:t>Sensibiliser aux défis, attitudes et compétences nécessaires pour entreprendre.</a:t>
            </a:r>
          </a:p>
          <a:p>
            <a:pPr>
              <a:buFont typeface="Wingdings" panose="05000000000000000000" pitchFamily="2" charset="2"/>
              <a:buChar char="Ø"/>
            </a:pPr>
            <a:r>
              <a:rPr lang="fr-FR" sz="28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rPr>
              <a:t>Développer chez l’étudiant la culture entrepreneuriale et l’esprit d’initiative</a:t>
            </a:r>
            <a:r>
              <a:rPr lang="fr-FR" sz="2800" dirty="0">
                <a:solidFill>
                  <a:schemeClr val="tx1">
                    <a:lumMod val="95000"/>
                    <a:lumOff val="5000"/>
                  </a:schemeClr>
                </a:solidFill>
              </a:rPr>
              <a:t> .</a:t>
            </a:r>
          </a:p>
          <a:p>
            <a:pPr>
              <a:buFont typeface="Wingdings" panose="05000000000000000000" pitchFamily="2" charset="2"/>
              <a:buChar char="Ø"/>
            </a:pPr>
            <a:r>
              <a:rPr lang="fr-FR" sz="2800" dirty="0">
                <a:solidFill>
                  <a:schemeClr val="tx1">
                    <a:lumMod val="95000"/>
                    <a:lumOff val="5000"/>
                  </a:schemeClr>
                </a:solidFill>
                <a:latin typeface="Calibri" panose="020F0502020204030204" pitchFamily="34" charset="0"/>
                <a:ea typeface="Calibri" panose="020F0502020204030204" pitchFamily="34" charset="0"/>
                <a:cs typeface="Arial" panose="020B0604020202020204" pitchFamily="34" charset="0"/>
              </a:rPr>
              <a:t>Développer </a:t>
            </a:r>
            <a:r>
              <a:rPr lang="fr-FR" sz="28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rPr>
              <a:t>la capacité à identifier des opportunités dans son domaine et à concevoir un projet viable </a:t>
            </a:r>
            <a:r>
              <a:rPr lang="fr-FR" sz="2800" dirty="0">
                <a:solidFill>
                  <a:schemeClr val="tx1">
                    <a:lumMod val="95000"/>
                    <a:lumOff val="5000"/>
                  </a:schemeClr>
                </a:solidFill>
              </a:rPr>
              <a:t>.</a:t>
            </a:r>
            <a:endParaRPr lang="fr-FR" sz="2800" dirty="0">
              <a:solidFill>
                <a:schemeClr val="tx1">
                  <a:lumMod val="95000"/>
                  <a:lumOff val="5000"/>
                </a:schemeClr>
              </a:solidFill>
              <a:effectLst/>
              <a:latin typeface="Calibri" panose="020F0502020204030204" pitchFamily="34" charset="0"/>
              <a:ea typeface="Calibri" panose="020F0502020204030204" pitchFamily="34" charset="0"/>
              <a:cs typeface="Arial" panose="020B0604020202020204" pitchFamily="34" charset="0"/>
            </a:endParaRPr>
          </a:p>
          <a:p>
            <a:pPr>
              <a:buFont typeface="Wingdings" panose="05000000000000000000" pitchFamily="2" charset="2"/>
              <a:buChar char="Ø"/>
            </a:pPr>
            <a:r>
              <a:rPr lang="fr-FR" sz="2800" dirty="0">
                <a:solidFill>
                  <a:schemeClr val="tx1">
                    <a:lumMod val="95000"/>
                    <a:lumOff val="5000"/>
                  </a:schemeClr>
                </a:solidFill>
              </a:rPr>
              <a:t>Travailler en équipe et mobiliser des compétences transversales</a:t>
            </a:r>
          </a:p>
          <a:p>
            <a:pPr>
              <a:buFont typeface="Wingdings" panose="05000000000000000000" pitchFamily="2" charset="2"/>
              <a:buChar char="Ø"/>
            </a:pPr>
            <a:r>
              <a:rPr lang="fr-FR" sz="2800" dirty="0">
                <a:solidFill>
                  <a:schemeClr val="tx1">
                    <a:lumMod val="95000"/>
                    <a:lumOff val="5000"/>
                  </a:schemeClr>
                </a:solidFill>
              </a:rPr>
              <a:t>Découvrir les outils de base de la gestion : étude de marché, modèle économique, business plan, stratégie de financement, etc.</a:t>
            </a:r>
          </a:p>
        </p:txBody>
      </p:sp>
    </p:spTree>
    <p:extLst>
      <p:ext uri="{BB962C8B-B14F-4D97-AF65-F5344CB8AC3E}">
        <p14:creationId xmlns:p14="http://schemas.microsoft.com/office/powerpoint/2010/main" val="37968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848BAE-B59C-560C-E171-16E4A63A17E8}"/>
              </a:ext>
            </a:extLst>
          </p:cNvPr>
          <p:cNvSpPr>
            <a:spLocks noGrp="1"/>
          </p:cNvSpPr>
          <p:nvPr>
            <p:ph type="title"/>
          </p:nvPr>
        </p:nvSpPr>
        <p:spPr/>
        <p:txBody>
          <a:bodyPr/>
          <a:lstStyle/>
          <a:p>
            <a:r>
              <a:rPr lang="fr-FR" dirty="0"/>
              <a:t>Chapitre 1 – Introduction à l’entrepreneuriat</a:t>
            </a:r>
          </a:p>
        </p:txBody>
      </p:sp>
      <p:sp>
        <p:nvSpPr>
          <p:cNvPr id="3" name="Espace réservé du contenu 2">
            <a:extLst>
              <a:ext uri="{FF2B5EF4-FFF2-40B4-BE49-F238E27FC236}">
                <a16:creationId xmlns:a16="http://schemas.microsoft.com/office/drawing/2014/main" id="{4974C3D4-39CC-EF6D-451B-7D452652EACA}"/>
              </a:ext>
            </a:extLst>
          </p:cNvPr>
          <p:cNvSpPr>
            <a:spLocks noGrp="1"/>
          </p:cNvSpPr>
          <p:nvPr>
            <p:ph idx="1"/>
          </p:nvPr>
        </p:nvSpPr>
        <p:spPr/>
        <p:txBody>
          <a:bodyPr>
            <a:normAutofit/>
          </a:bodyPr>
          <a:lstStyle/>
          <a:p>
            <a:pPr marL="0" indent="0">
              <a:buNone/>
            </a:pPr>
            <a:r>
              <a:rPr lang="fr-FR" sz="3200" dirty="0">
                <a:solidFill>
                  <a:schemeClr val="tx1"/>
                </a:solidFill>
              </a:rPr>
              <a:t>Afin de mieux comprendre l’entrepreneuriat, il est essentiel de se pencher sur l'origine de cette vaste littérature, c'est-à-dire le processus d'émergence. Un bref retour sur les grands courants académiques semble dès lors indispensable</a:t>
            </a:r>
            <a:r>
              <a:rPr lang="fr-FR" dirty="0"/>
              <a:t>.</a:t>
            </a:r>
          </a:p>
          <a:p>
            <a:pPr marL="0" indent="0">
              <a:buNone/>
            </a:pPr>
            <a:r>
              <a:rPr lang="fr-FR" sz="3200" dirty="0">
                <a:solidFill>
                  <a:schemeClr val="tx1"/>
                </a:solidFill>
              </a:rPr>
              <a:t>On va voir aussi la définition de </a:t>
            </a:r>
            <a:r>
              <a:rPr lang="fr-FR" sz="3200" dirty="0">
                <a:solidFill>
                  <a:schemeClr val="tx1"/>
                </a:solidFill>
                <a:latin typeface="Calibri" panose="020F0502020204030204" pitchFamily="34" charset="0"/>
                <a:ea typeface="Calibri" panose="020F0502020204030204" pitchFamily="34" charset="0"/>
                <a:cs typeface="Arial" panose="020B0604020202020204" pitchFamily="34" charset="0"/>
              </a:rPr>
              <a:t>l’entrepreneuriat</a:t>
            </a:r>
            <a:endParaRPr lang="fr-FR" sz="3200" dirty="0">
              <a:solidFill>
                <a:schemeClr val="tx1"/>
              </a:solidFill>
            </a:endParaRPr>
          </a:p>
          <a:p>
            <a:endParaRPr lang="fr-FR" dirty="0"/>
          </a:p>
        </p:txBody>
      </p:sp>
    </p:spTree>
    <p:extLst>
      <p:ext uri="{BB962C8B-B14F-4D97-AF65-F5344CB8AC3E}">
        <p14:creationId xmlns:p14="http://schemas.microsoft.com/office/powerpoint/2010/main" val="73551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6BB16C9-75A5-2158-B4F4-FA16AB09730C}"/>
              </a:ext>
            </a:extLst>
          </p:cNvPr>
          <p:cNvSpPr>
            <a:spLocks noGrp="1"/>
          </p:cNvSpPr>
          <p:nvPr>
            <p:ph idx="1"/>
          </p:nvPr>
        </p:nvSpPr>
        <p:spPr>
          <a:xfrm>
            <a:off x="1251678" y="379827"/>
            <a:ext cx="10178322" cy="6161649"/>
          </a:xfrm>
          <a:ln>
            <a:solidFill>
              <a:srgbClr val="7030A0"/>
            </a:solidFill>
          </a:ln>
        </p:spPr>
        <p:txBody>
          <a:bodyPr>
            <a:normAutofit fontScale="32500" lnSpcReduction="20000"/>
          </a:bodyPr>
          <a:lstStyle/>
          <a:p>
            <a:pPr marL="514350" marR="228600" indent="-514350">
              <a:lnSpc>
                <a:spcPct val="150000"/>
              </a:lnSpc>
              <a:spcBef>
                <a:spcPts val="1800"/>
              </a:spcBef>
              <a:spcAft>
                <a:spcPts val="1800"/>
              </a:spcAft>
              <a:buFont typeface="+mj-lt"/>
              <a:buAutoNum type="arabicPeriod"/>
            </a:pPr>
            <a:r>
              <a:rPr lang="fr-FR" sz="9600" dirty="0">
                <a:solidFill>
                  <a:schemeClr val="tx2">
                    <a:lumMod val="75000"/>
                    <a:lumOff val="25000"/>
                  </a:schemeClr>
                </a:solidFill>
                <a:latin typeface="+mj-lt"/>
                <a:cs typeface="Times New Roman" panose="02020603050405020304" pitchFamily="18" charset="0"/>
              </a:rPr>
              <a:t>L’école française de l’entrepreneuriat</a:t>
            </a:r>
            <a:endParaRPr lang="fr-FR" sz="6400" dirty="0">
              <a:solidFill>
                <a:schemeClr val="tx2">
                  <a:lumMod val="75000"/>
                  <a:lumOff val="25000"/>
                </a:schemeClr>
              </a:solidFill>
              <a:latin typeface="+mj-lt"/>
              <a:cs typeface="Times New Roman" panose="02020603050405020304" pitchFamily="18" charset="0"/>
            </a:endParaRPr>
          </a:p>
          <a:p>
            <a:pPr marL="0" marR="228600" indent="0">
              <a:lnSpc>
                <a:spcPct val="150000"/>
              </a:lnSpc>
              <a:spcBef>
                <a:spcPts val="1800"/>
              </a:spcBef>
              <a:spcAft>
                <a:spcPts val="1800"/>
              </a:spcAft>
              <a:buNone/>
            </a:pPr>
            <a:r>
              <a:rPr lang="fr-FR" sz="8600" dirty="0">
                <a:solidFill>
                  <a:schemeClr val="tx1"/>
                </a:solidFill>
              </a:rPr>
              <a:t>Les bases théoriques de l'entrepreneuriat trouvent leur origine dans le domaine des sciences économiques. Le terme </a:t>
            </a:r>
            <a:r>
              <a:rPr lang="fr-FR" sz="8600" dirty="0"/>
              <a:t>"</a:t>
            </a:r>
            <a:r>
              <a:rPr lang="fr-FR" sz="8600" dirty="0">
                <a:solidFill>
                  <a:srgbClr val="C00000"/>
                </a:solidFill>
              </a:rPr>
              <a:t>entrepreneuriat</a:t>
            </a:r>
            <a:r>
              <a:rPr lang="fr-FR" sz="8600" dirty="0"/>
              <a:t>," </a:t>
            </a:r>
            <a:r>
              <a:rPr lang="fr-FR" sz="8600" dirty="0">
                <a:solidFill>
                  <a:schemeClr val="tx1"/>
                </a:solidFill>
              </a:rPr>
              <a:t>dérivé du mot français </a:t>
            </a:r>
            <a:r>
              <a:rPr lang="fr-FR" sz="8600" dirty="0"/>
              <a:t>"</a:t>
            </a:r>
            <a:r>
              <a:rPr lang="fr-FR" sz="8600" dirty="0">
                <a:solidFill>
                  <a:srgbClr val="C00000"/>
                </a:solidFill>
              </a:rPr>
              <a:t>entreprendre</a:t>
            </a:r>
            <a:r>
              <a:rPr lang="fr-FR" sz="8600" dirty="0"/>
              <a:t>," </a:t>
            </a:r>
            <a:r>
              <a:rPr lang="fr-FR" sz="8600" dirty="0">
                <a:solidFill>
                  <a:schemeClr val="tx1"/>
                </a:solidFill>
              </a:rPr>
              <a:t>a été pour la première fois intégré dans la théorie économique par </a:t>
            </a:r>
            <a:r>
              <a:rPr lang="fr-FR" sz="8600" dirty="0">
                <a:solidFill>
                  <a:srgbClr val="002060"/>
                </a:solidFill>
              </a:rPr>
              <a:t>Richard Cantillon </a:t>
            </a:r>
            <a:r>
              <a:rPr lang="fr-FR" sz="8600" dirty="0">
                <a:solidFill>
                  <a:schemeClr val="tx1"/>
                </a:solidFill>
              </a:rPr>
              <a:t>au XVIe siècle. Il l'a utilisé pour englober des concepts tels que la </a:t>
            </a:r>
            <a:r>
              <a:rPr lang="fr-FR" sz="8600" dirty="0">
                <a:solidFill>
                  <a:srgbClr val="C00000"/>
                </a:solidFill>
              </a:rPr>
              <a:t>production</a:t>
            </a:r>
            <a:r>
              <a:rPr lang="fr-FR" sz="8600" dirty="0">
                <a:solidFill>
                  <a:schemeClr val="tx1"/>
                </a:solidFill>
              </a:rPr>
              <a:t>,</a:t>
            </a:r>
            <a:r>
              <a:rPr lang="fr-FR" sz="8600" dirty="0"/>
              <a:t> </a:t>
            </a:r>
            <a:r>
              <a:rPr lang="fr-FR" sz="8600" dirty="0">
                <a:solidFill>
                  <a:srgbClr val="C00000"/>
                </a:solidFill>
              </a:rPr>
              <a:t>le profit</a:t>
            </a:r>
            <a:r>
              <a:rPr lang="fr-FR" sz="8600" dirty="0"/>
              <a:t>, </a:t>
            </a:r>
            <a:r>
              <a:rPr lang="fr-FR" sz="8600" dirty="0">
                <a:solidFill>
                  <a:srgbClr val="C00000"/>
                </a:solidFill>
              </a:rPr>
              <a:t>l'équilibre</a:t>
            </a:r>
            <a:r>
              <a:rPr lang="fr-FR" sz="8600" dirty="0"/>
              <a:t>, </a:t>
            </a:r>
            <a:r>
              <a:rPr lang="fr-FR" sz="8600" dirty="0">
                <a:solidFill>
                  <a:srgbClr val="C00000"/>
                </a:solidFill>
              </a:rPr>
              <a:t>le capitalisme</a:t>
            </a:r>
            <a:r>
              <a:rPr lang="fr-FR" sz="8600" dirty="0"/>
              <a:t>, </a:t>
            </a:r>
            <a:r>
              <a:rPr lang="fr-FR" sz="8600" dirty="0">
                <a:solidFill>
                  <a:srgbClr val="C00000"/>
                </a:solidFill>
              </a:rPr>
              <a:t>le risque</a:t>
            </a:r>
            <a:r>
              <a:rPr lang="fr-FR" sz="8600" dirty="0"/>
              <a:t>, </a:t>
            </a:r>
            <a:r>
              <a:rPr lang="fr-FR" sz="8600" dirty="0">
                <a:solidFill>
                  <a:schemeClr val="tx1"/>
                </a:solidFill>
              </a:rPr>
              <a:t>et</a:t>
            </a:r>
            <a:r>
              <a:rPr lang="fr-FR" sz="8600" dirty="0"/>
              <a:t> </a:t>
            </a:r>
            <a:r>
              <a:rPr lang="fr-FR" sz="8600" dirty="0">
                <a:solidFill>
                  <a:srgbClr val="C00000"/>
                </a:solidFill>
              </a:rPr>
              <a:t>l'incertitude</a:t>
            </a:r>
            <a:r>
              <a:rPr lang="fr-FR" sz="8600" dirty="0"/>
              <a:t>. </a:t>
            </a:r>
            <a:r>
              <a:rPr lang="fr-FR" sz="8600" dirty="0">
                <a:solidFill>
                  <a:schemeClr val="tx1"/>
                </a:solidFill>
              </a:rPr>
              <a:t>Richard Cantillon demeure le pionnier en exposant la fonction de l'entrepreneur et en soulignant son rôle essentiel dans le développement économique.</a:t>
            </a:r>
          </a:p>
        </p:txBody>
      </p:sp>
    </p:spTree>
    <p:extLst>
      <p:ext uri="{BB962C8B-B14F-4D97-AF65-F5344CB8AC3E}">
        <p14:creationId xmlns:p14="http://schemas.microsoft.com/office/powerpoint/2010/main" val="2681424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E5E61DE-C96F-C548-A5ED-140EC8B4FF0E}"/>
              </a:ext>
            </a:extLst>
          </p:cNvPr>
          <p:cNvSpPr>
            <a:spLocks noGrp="1"/>
          </p:cNvSpPr>
          <p:nvPr>
            <p:ph idx="1"/>
          </p:nvPr>
        </p:nvSpPr>
        <p:spPr>
          <a:xfrm>
            <a:off x="1237610" y="0"/>
            <a:ext cx="10178322" cy="6857999"/>
          </a:xfrm>
        </p:spPr>
        <p:txBody>
          <a:bodyPr>
            <a:normAutofit fontScale="55000" lnSpcReduction="20000"/>
          </a:bodyPr>
          <a:lstStyle/>
          <a:p>
            <a:endParaRPr lang="fr-FR" dirty="0"/>
          </a:p>
          <a:p>
            <a:endParaRPr lang="fr-FR" dirty="0"/>
          </a:p>
          <a:p>
            <a:endParaRPr lang="fr-FR" dirty="0"/>
          </a:p>
          <a:p>
            <a:endParaRPr lang="fr-FR" dirty="0"/>
          </a:p>
          <a:p>
            <a:endParaRPr lang="fr-FR" dirty="0"/>
          </a:p>
          <a:p>
            <a:endParaRPr lang="fr-FR" dirty="0"/>
          </a:p>
          <a:p>
            <a:endParaRPr lang="fr-FR" dirty="0"/>
          </a:p>
          <a:p>
            <a:endParaRPr lang="fr-FR" dirty="0"/>
          </a:p>
          <a:p>
            <a:pPr marL="0" indent="0">
              <a:buNone/>
            </a:pPr>
            <a:r>
              <a:rPr lang="fr-FR" sz="5100" dirty="0">
                <a:solidFill>
                  <a:schemeClr val="tx1"/>
                </a:solidFill>
              </a:rPr>
              <a:t>Le deuxième économiste qui s'est profondément intéressé aux activités de l'entrepreneur est </a:t>
            </a:r>
            <a:r>
              <a:rPr lang="fr-FR" sz="5100" dirty="0">
                <a:solidFill>
                  <a:srgbClr val="002060"/>
                </a:solidFill>
              </a:rPr>
              <a:t>Jean-Baptiste Say</a:t>
            </a:r>
            <a:r>
              <a:rPr lang="fr-FR" sz="5100" dirty="0">
                <a:solidFill>
                  <a:schemeClr val="tx1"/>
                </a:solidFill>
              </a:rPr>
              <a:t>, un économiste et industriel français du XIXe siècle (1767-1832). C'est avec </a:t>
            </a:r>
            <a:r>
              <a:rPr lang="fr-FR" sz="5100" dirty="0">
                <a:solidFill>
                  <a:srgbClr val="002060"/>
                </a:solidFill>
              </a:rPr>
              <a:t>Say</a:t>
            </a:r>
            <a:r>
              <a:rPr lang="fr-FR" sz="5100" dirty="0">
                <a:solidFill>
                  <a:schemeClr val="tx1"/>
                </a:solidFill>
              </a:rPr>
              <a:t> que l'importance du rôle de l'entrepreneur a été pleinement reconnue. Il est non seulement l'un des pères fondateurs des sciences économiques, mais il est également le premier auteur à mettre en lumière, dans son "Traité d'Économie Politique" (1803), le rôle essentiel de l'entrepreneur dans la création de richesse. Pour Say, l'entrepreneur est essentiellement "</a:t>
            </a:r>
            <a:r>
              <a:rPr lang="fr-FR" sz="5100" dirty="0">
                <a:solidFill>
                  <a:srgbClr val="C00000"/>
                </a:solidFill>
              </a:rPr>
              <a:t>un preneur de risques </a:t>
            </a:r>
            <a:r>
              <a:rPr lang="fr-FR" sz="5100" dirty="0">
                <a:solidFill>
                  <a:schemeClr val="tx1"/>
                </a:solidFill>
              </a:rPr>
              <a:t>qui </a:t>
            </a:r>
            <a:r>
              <a:rPr lang="fr-FR" sz="5100" dirty="0">
                <a:solidFill>
                  <a:srgbClr val="C00000"/>
                </a:solidFill>
              </a:rPr>
              <a:t>investit </a:t>
            </a:r>
            <a:r>
              <a:rPr lang="fr-FR" sz="5100" dirty="0">
                <a:solidFill>
                  <a:schemeClr val="tx1"/>
                </a:solidFill>
              </a:rPr>
              <a:t>son propre argent et </a:t>
            </a:r>
            <a:r>
              <a:rPr lang="fr-FR" sz="5100" dirty="0">
                <a:solidFill>
                  <a:srgbClr val="C00000"/>
                </a:solidFill>
              </a:rPr>
              <a:t>coordonne</a:t>
            </a:r>
            <a:r>
              <a:rPr lang="fr-FR" sz="5100" dirty="0">
                <a:solidFill>
                  <a:schemeClr val="tx1"/>
                </a:solidFill>
              </a:rPr>
              <a:t> des ressources en vue de produire des biens. Il est le promoteur du développement d'activités économiques pour son propre compte."</a:t>
            </a:r>
          </a:p>
          <a:p>
            <a:endParaRPr lang="fr-FR" sz="4400" dirty="0"/>
          </a:p>
          <a:p>
            <a:endParaRPr lang="fr-FR" dirty="0"/>
          </a:p>
          <a:p>
            <a:endParaRPr lang="fr-FR" dirty="0"/>
          </a:p>
          <a:p>
            <a:endParaRPr lang="fr-FR" dirty="0"/>
          </a:p>
        </p:txBody>
      </p:sp>
      <p:sp>
        <p:nvSpPr>
          <p:cNvPr id="4" name="Ellipse 3">
            <a:extLst>
              <a:ext uri="{FF2B5EF4-FFF2-40B4-BE49-F238E27FC236}">
                <a16:creationId xmlns:a16="http://schemas.microsoft.com/office/drawing/2014/main" id="{6291F9E4-B91E-0040-6401-2F884659672F}"/>
              </a:ext>
            </a:extLst>
          </p:cNvPr>
          <p:cNvSpPr/>
          <p:nvPr/>
        </p:nvSpPr>
        <p:spPr>
          <a:xfrm>
            <a:off x="1237609" y="1"/>
            <a:ext cx="10438575" cy="1842868"/>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rgbClr val="002060"/>
                </a:solidFill>
              </a:rPr>
              <a:t>Cantillon</a:t>
            </a:r>
            <a:r>
              <a:rPr lang="fr-FR" sz="2800" dirty="0"/>
              <a:t> </a:t>
            </a:r>
            <a:r>
              <a:rPr lang="fr-FR" sz="2800" dirty="0">
                <a:solidFill>
                  <a:schemeClr val="tx1"/>
                </a:solidFill>
              </a:rPr>
              <a:t>a analysé le phénomène entrepreneurial, et a souligné le rôle de l’incertitude et du risque (relation entrepreneur et risque)</a:t>
            </a:r>
          </a:p>
          <a:p>
            <a:endParaRPr lang="fr-FR" dirty="0">
              <a:solidFill>
                <a:schemeClr val="tx1"/>
              </a:solidFill>
            </a:endParaRPr>
          </a:p>
        </p:txBody>
      </p:sp>
    </p:spTree>
    <p:extLst>
      <p:ext uri="{BB962C8B-B14F-4D97-AF65-F5344CB8AC3E}">
        <p14:creationId xmlns:p14="http://schemas.microsoft.com/office/powerpoint/2010/main" val="1724805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90337F4-80DB-8518-E021-DDFB779C11DE}"/>
              </a:ext>
            </a:extLst>
          </p:cNvPr>
          <p:cNvSpPr>
            <a:spLocks noGrp="1"/>
          </p:cNvSpPr>
          <p:nvPr>
            <p:ph idx="1"/>
          </p:nvPr>
        </p:nvSpPr>
        <p:spPr>
          <a:xfrm>
            <a:off x="1251678" y="2419643"/>
            <a:ext cx="10178322" cy="3459950"/>
          </a:xfrm>
        </p:spPr>
        <p:txBody>
          <a:bodyPr/>
          <a:lstStyle/>
          <a:p>
            <a:endParaRPr lang="fr-FR" dirty="0"/>
          </a:p>
          <a:p>
            <a:endParaRPr lang="fr-FR" dirty="0"/>
          </a:p>
          <a:p>
            <a:endParaRPr lang="fr-FR" dirty="0"/>
          </a:p>
          <a:p>
            <a:endParaRPr lang="fr-FR" dirty="0"/>
          </a:p>
          <a:p>
            <a:endParaRPr lang="fr-FR" dirty="0"/>
          </a:p>
          <a:p>
            <a:endParaRPr lang="fr-FR" dirty="0"/>
          </a:p>
        </p:txBody>
      </p:sp>
      <p:sp>
        <p:nvSpPr>
          <p:cNvPr id="4" name="Ellipse 3">
            <a:extLst>
              <a:ext uri="{FF2B5EF4-FFF2-40B4-BE49-F238E27FC236}">
                <a16:creationId xmlns:a16="http://schemas.microsoft.com/office/drawing/2014/main" id="{A86F58C3-5183-B095-2050-7E448D0A8806}"/>
              </a:ext>
            </a:extLst>
          </p:cNvPr>
          <p:cNvSpPr/>
          <p:nvPr/>
        </p:nvSpPr>
        <p:spPr>
          <a:xfrm>
            <a:off x="1671711" y="489205"/>
            <a:ext cx="9441766" cy="1750724"/>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002060"/>
                </a:solidFill>
              </a:rPr>
              <a:t>JB. SAY</a:t>
            </a:r>
            <a:r>
              <a:rPr lang="fr-FR" sz="2400" dirty="0">
                <a:solidFill>
                  <a:schemeClr val="tx1"/>
                </a:solidFill>
              </a:rPr>
              <a:t> attribue à l’entrepreneur un rôle d’organisateur. Il coordonne les ressources de façon à accroitre et optimiser la production de l’entreprise</a:t>
            </a:r>
          </a:p>
        </p:txBody>
      </p:sp>
      <p:sp>
        <p:nvSpPr>
          <p:cNvPr id="7" name="Flèche : courbe vers la droite 6">
            <a:extLst>
              <a:ext uri="{FF2B5EF4-FFF2-40B4-BE49-F238E27FC236}">
                <a16:creationId xmlns:a16="http://schemas.microsoft.com/office/drawing/2014/main" id="{6BBB4019-9E31-C5B6-A4B9-8D450A11D711}"/>
              </a:ext>
            </a:extLst>
          </p:cNvPr>
          <p:cNvSpPr/>
          <p:nvPr/>
        </p:nvSpPr>
        <p:spPr>
          <a:xfrm>
            <a:off x="5589563" y="2329786"/>
            <a:ext cx="1012874" cy="925302"/>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Larme 7">
            <a:extLst>
              <a:ext uri="{FF2B5EF4-FFF2-40B4-BE49-F238E27FC236}">
                <a16:creationId xmlns:a16="http://schemas.microsoft.com/office/drawing/2014/main" id="{4BAA9E74-728C-EDA7-0D13-AC902014104F}"/>
              </a:ext>
            </a:extLst>
          </p:cNvPr>
          <p:cNvSpPr/>
          <p:nvPr/>
        </p:nvSpPr>
        <p:spPr>
          <a:xfrm>
            <a:off x="1491175" y="3344945"/>
            <a:ext cx="9449147" cy="2714363"/>
          </a:xfrm>
          <a:prstGeom prst="teardrop">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dirty="0">
                <a:solidFill>
                  <a:schemeClr val="tx1"/>
                </a:solidFill>
              </a:rPr>
              <a:t>Alors L’école française introduit la figure de l’entrepreneur comme </a:t>
            </a:r>
            <a:r>
              <a:rPr lang="fr-FR" sz="2800" b="1" dirty="0">
                <a:solidFill>
                  <a:schemeClr val="tx1"/>
                </a:solidFill>
              </a:rPr>
              <a:t>acteur économique rationnel et productif</a:t>
            </a:r>
            <a:r>
              <a:rPr lang="fr-FR" sz="2800" dirty="0">
                <a:solidFill>
                  <a:schemeClr val="tx1"/>
                </a:solidFill>
              </a:rPr>
              <a:t>, reliant le capital et le travail.</a:t>
            </a:r>
          </a:p>
        </p:txBody>
      </p:sp>
    </p:spTree>
    <p:extLst>
      <p:ext uri="{BB962C8B-B14F-4D97-AF65-F5344CB8AC3E}">
        <p14:creationId xmlns:p14="http://schemas.microsoft.com/office/powerpoint/2010/main" val="2917279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2D138C5-1D2A-F525-4D4D-8271A3935175}"/>
              </a:ext>
            </a:extLst>
          </p:cNvPr>
          <p:cNvSpPr>
            <a:spLocks noGrp="1"/>
          </p:cNvSpPr>
          <p:nvPr>
            <p:ph idx="1"/>
          </p:nvPr>
        </p:nvSpPr>
        <p:spPr>
          <a:xfrm>
            <a:off x="1350152" y="576775"/>
            <a:ext cx="10178322" cy="6049107"/>
          </a:xfrm>
        </p:spPr>
        <p:txBody>
          <a:bodyPr>
            <a:normAutofit fontScale="92500" lnSpcReduction="20000"/>
          </a:bodyPr>
          <a:lstStyle/>
          <a:p>
            <a:pPr marL="0" indent="0">
              <a:buNone/>
            </a:pPr>
            <a:r>
              <a:rPr lang="fr-FR" sz="3500" dirty="0">
                <a:solidFill>
                  <a:schemeClr val="tx1"/>
                </a:solidFill>
              </a:rPr>
              <a:t>2,</a:t>
            </a:r>
            <a:r>
              <a:rPr lang="fr-FR" sz="3500" dirty="0"/>
              <a:t>  </a:t>
            </a:r>
            <a:r>
              <a:rPr lang="fr-FR" sz="3500" dirty="0">
                <a:solidFill>
                  <a:schemeClr val="tx2">
                    <a:lumMod val="75000"/>
                    <a:lumOff val="25000"/>
                  </a:schemeClr>
                </a:solidFill>
                <a:latin typeface="+mj-lt"/>
              </a:rPr>
              <a:t>L’ÉCOLE AUTRICHIENNE : SCHUMPETÉRIENNE</a:t>
            </a:r>
          </a:p>
          <a:p>
            <a:endParaRPr lang="fr-FR" dirty="0"/>
          </a:p>
          <a:p>
            <a:r>
              <a:rPr lang="fr-FR" sz="2800" dirty="0">
                <a:solidFill>
                  <a:schemeClr val="tx1"/>
                </a:solidFill>
              </a:rPr>
              <a:t>Dans la perspective schumpétérienne, connue sous le nom de théorie institutionnelle, l'entrepreneur revêt un rôle fondamental, émergeant comme une figure centrale du développement économique avec la publication de "La Théorie de l'évolution économique" en 1911. Selon </a:t>
            </a:r>
            <a:r>
              <a:rPr lang="fr-FR" sz="2800" dirty="0">
                <a:solidFill>
                  <a:srgbClr val="002060"/>
                </a:solidFill>
              </a:rPr>
              <a:t>Schumpeter</a:t>
            </a:r>
            <a:r>
              <a:rPr lang="fr-FR" sz="2800" dirty="0">
                <a:solidFill>
                  <a:schemeClr val="tx1"/>
                </a:solidFill>
              </a:rPr>
              <a:t>, l'entrepreneur est principalement un </a:t>
            </a:r>
            <a:r>
              <a:rPr lang="fr-FR" sz="2800" dirty="0">
                <a:solidFill>
                  <a:srgbClr val="C00000"/>
                </a:solidFill>
              </a:rPr>
              <a:t>innovateur</a:t>
            </a:r>
            <a:r>
              <a:rPr lang="fr-FR" sz="2800" dirty="0">
                <a:solidFill>
                  <a:schemeClr val="tx1"/>
                </a:solidFill>
              </a:rPr>
              <a:t> et </a:t>
            </a:r>
            <a:r>
              <a:rPr lang="fr-FR" sz="2800" dirty="0">
                <a:solidFill>
                  <a:srgbClr val="C00000"/>
                </a:solidFill>
              </a:rPr>
              <a:t>un agent du changement</a:t>
            </a:r>
            <a:r>
              <a:rPr lang="fr-FR" sz="2800" dirty="0">
                <a:solidFill>
                  <a:schemeClr val="tx1"/>
                </a:solidFill>
              </a:rPr>
              <a:t>, l’acteur fondamental dans l'évolution économique. C'est dans son ouvrage "Capitalisme, Socialisme et Démocratie" en 1942 que </a:t>
            </a:r>
            <a:r>
              <a:rPr lang="fr-FR" sz="2800" dirty="0">
                <a:solidFill>
                  <a:srgbClr val="002060"/>
                </a:solidFill>
              </a:rPr>
              <a:t>Schumpeter</a:t>
            </a:r>
            <a:r>
              <a:rPr lang="fr-FR" sz="2800" dirty="0">
                <a:solidFill>
                  <a:schemeClr val="tx1"/>
                </a:solidFill>
              </a:rPr>
              <a:t> a introduit la notion de "destruction créatrice," qui décrit le processus où la disparition de secteurs économiques coexiste avec la création de nouvelles activités économiques.</a:t>
            </a:r>
          </a:p>
          <a:p>
            <a:r>
              <a:rPr lang="fr-FR" sz="2800" dirty="0">
                <a:solidFill>
                  <a:schemeClr val="tx1"/>
                </a:solidFill>
              </a:rPr>
              <a:t>En résumé, l'entrepreneur schumpétérien </a:t>
            </a:r>
            <a:r>
              <a:rPr lang="fr-FR" sz="2800" dirty="0">
                <a:solidFill>
                  <a:srgbClr val="C00000"/>
                </a:solidFill>
              </a:rPr>
              <a:t>assume des risques</a:t>
            </a:r>
            <a:r>
              <a:rPr lang="fr-FR" sz="2800" dirty="0">
                <a:solidFill>
                  <a:schemeClr val="tx1"/>
                </a:solidFill>
              </a:rPr>
              <a:t> pour </a:t>
            </a:r>
            <a:r>
              <a:rPr lang="fr-FR" sz="2800" dirty="0">
                <a:solidFill>
                  <a:srgbClr val="C00000"/>
                </a:solidFill>
              </a:rPr>
              <a:t>promouvoir l'innovation</a:t>
            </a:r>
            <a:r>
              <a:rPr lang="fr-FR" sz="2800" dirty="0">
                <a:solidFill>
                  <a:schemeClr val="tx1"/>
                </a:solidFill>
              </a:rPr>
              <a:t>, notamment en expérimentant de nouvelles combinaisons productives.</a:t>
            </a:r>
          </a:p>
        </p:txBody>
      </p:sp>
    </p:spTree>
    <p:extLst>
      <p:ext uri="{BB962C8B-B14F-4D97-AF65-F5344CB8AC3E}">
        <p14:creationId xmlns:p14="http://schemas.microsoft.com/office/powerpoint/2010/main" val="2233303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0B80250-57F8-BB29-8C95-B87151DCEE91}"/>
              </a:ext>
            </a:extLst>
          </p:cNvPr>
          <p:cNvSpPr>
            <a:spLocks noGrp="1"/>
          </p:cNvSpPr>
          <p:nvPr>
            <p:ph idx="1"/>
          </p:nvPr>
        </p:nvSpPr>
        <p:spPr>
          <a:xfrm>
            <a:off x="998806" y="323557"/>
            <a:ext cx="10874326" cy="6372665"/>
          </a:xfrm>
        </p:spPr>
        <p:txBody>
          <a:bodyPr>
            <a:normAutofit fontScale="25000" lnSpcReduction="20000"/>
          </a:bodyPr>
          <a:lstStyle/>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pPr marL="0" indent="0">
              <a:buNone/>
            </a:pPr>
            <a:r>
              <a:rPr lang="fr-FR" sz="9600" dirty="0">
                <a:solidFill>
                  <a:schemeClr val="tx1"/>
                </a:solidFill>
                <a:latin typeface="+mj-lt"/>
              </a:rPr>
              <a:t>3- </a:t>
            </a:r>
            <a:r>
              <a:rPr lang="fr-FR" sz="9600" dirty="0">
                <a:solidFill>
                  <a:schemeClr val="tx2">
                    <a:lumMod val="75000"/>
                    <a:lumOff val="25000"/>
                  </a:schemeClr>
                </a:solidFill>
                <a:latin typeface="+mj-lt"/>
              </a:rPr>
              <a:t>ÉTABLISSEMENT DE CHAMPS DE L’ENTREPRENEURIAT DANS L’AMÉRIQUE DU NORD</a:t>
            </a:r>
          </a:p>
          <a:p>
            <a:pPr marL="0" indent="0">
              <a:buNone/>
            </a:pPr>
            <a:r>
              <a:rPr lang="fr-FR" sz="9600" dirty="0">
                <a:solidFill>
                  <a:schemeClr val="tx1"/>
                </a:solidFill>
              </a:rPr>
              <a:t>La recherche dans ce domaine a connu un développement significatif grâce à la contribution d'économistes et d'historiens de l'entreprise. Le </a:t>
            </a:r>
            <a:r>
              <a:rPr lang="fr-FR" sz="9600" dirty="0" err="1">
                <a:solidFill>
                  <a:schemeClr val="tx1"/>
                </a:solidFill>
              </a:rPr>
              <a:t>Research</a:t>
            </a:r>
            <a:r>
              <a:rPr lang="fr-FR" sz="9600" dirty="0">
                <a:solidFill>
                  <a:schemeClr val="tx1"/>
                </a:solidFill>
              </a:rPr>
              <a:t> Center in </a:t>
            </a:r>
            <a:r>
              <a:rPr lang="fr-FR" sz="9600" dirty="0" err="1">
                <a:solidFill>
                  <a:schemeClr val="tx1"/>
                </a:solidFill>
              </a:rPr>
              <a:t>Entrepreneurship</a:t>
            </a:r>
            <a:r>
              <a:rPr lang="fr-FR" sz="9600" dirty="0">
                <a:solidFill>
                  <a:schemeClr val="tx1"/>
                </a:solidFill>
              </a:rPr>
              <a:t> de Harvard, créé en 1948, a été particulièrement actif dans ce domaine durant les années 1950 et a véritablement prospéré vers la fin des années 1960. Déjà en 1954, </a:t>
            </a:r>
            <a:r>
              <a:rPr lang="fr-FR" sz="9600" dirty="0">
                <a:solidFill>
                  <a:srgbClr val="002060"/>
                </a:solidFill>
              </a:rPr>
              <a:t>Peter Drucker </a:t>
            </a:r>
            <a:r>
              <a:rPr lang="fr-FR" sz="9600" dirty="0">
                <a:solidFill>
                  <a:schemeClr val="tx1"/>
                </a:solidFill>
              </a:rPr>
              <a:t>a établi un module intitulé "</a:t>
            </a:r>
            <a:r>
              <a:rPr lang="fr-FR" sz="9600" dirty="0" err="1">
                <a:solidFill>
                  <a:schemeClr val="tx1"/>
                </a:solidFill>
              </a:rPr>
              <a:t>Entrepreneurship</a:t>
            </a:r>
            <a:r>
              <a:rPr lang="fr-FR" sz="9600" dirty="0">
                <a:solidFill>
                  <a:schemeClr val="tx1"/>
                </a:solidFill>
              </a:rPr>
              <a:t> and Innovation" à l'Université de New York.</a:t>
            </a:r>
          </a:p>
          <a:p>
            <a:pPr marL="0" indent="0">
              <a:buNone/>
            </a:pPr>
            <a:r>
              <a:rPr lang="fr-FR" sz="9600" dirty="0">
                <a:solidFill>
                  <a:schemeClr val="tx1"/>
                </a:solidFill>
              </a:rPr>
              <a:t>La première conférence internationale majeure dans ce domaine a eu lieu à Toronto en 1973. Le </a:t>
            </a:r>
            <a:r>
              <a:rPr lang="fr-FR" sz="9600" dirty="0" err="1">
                <a:solidFill>
                  <a:schemeClr val="tx1"/>
                </a:solidFill>
              </a:rPr>
              <a:t>Babson</a:t>
            </a:r>
            <a:r>
              <a:rPr lang="fr-FR" sz="9600" dirty="0">
                <a:solidFill>
                  <a:schemeClr val="tx1"/>
                </a:solidFill>
              </a:rPr>
              <a:t> </a:t>
            </a:r>
            <a:r>
              <a:rPr lang="fr-FR" sz="9600" dirty="0" err="1">
                <a:solidFill>
                  <a:schemeClr val="tx1"/>
                </a:solidFill>
              </a:rPr>
              <a:t>College</a:t>
            </a:r>
            <a:r>
              <a:rPr lang="fr-FR" sz="9600" dirty="0">
                <a:solidFill>
                  <a:schemeClr val="tx1"/>
                </a:solidFill>
              </a:rPr>
              <a:t> a également joué un rôle essentiel dans l'établissement de ce domaine en Amérique du Nord. Depuis 1981, il organise des conférences annuelles et produit de manière continue des travaux de recherche portant sur l'entrepreneuriat</a:t>
            </a:r>
            <a:r>
              <a:rPr lang="fr-FR" sz="4400" dirty="0">
                <a:solidFill>
                  <a:schemeClr val="tx1"/>
                </a:solidFill>
              </a:rPr>
              <a:t>.</a:t>
            </a:r>
          </a:p>
        </p:txBody>
      </p:sp>
      <p:sp>
        <p:nvSpPr>
          <p:cNvPr id="4" name="Ellipse 3">
            <a:extLst>
              <a:ext uri="{FF2B5EF4-FFF2-40B4-BE49-F238E27FC236}">
                <a16:creationId xmlns:a16="http://schemas.microsoft.com/office/drawing/2014/main" id="{07147680-1275-A78E-A50A-75D5CB7CC154}"/>
              </a:ext>
            </a:extLst>
          </p:cNvPr>
          <p:cNvSpPr/>
          <p:nvPr/>
        </p:nvSpPr>
        <p:spPr>
          <a:xfrm>
            <a:off x="1287194" y="323557"/>
            <a:ext cx="10297550" cy="1899138"/>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tx1"/>
                </a:solidFill>
              </a:rPr>
              <a:t>Schumpeter est qualifie comme père du champ de l’entrepreneuriat : la contribution de Schumpeter révèle primordiale en donnant ses assises au champ de l’entrepreneuriat</a:t>
            </a:r>
          </a:p>
        </p:txBody>
      </p:sp>
    </p:spTree>
    <p:extLst>
      <p:ext uri="{BB962C8B-B14F-4D97-AF65-F5344CB8AC3E}">
        <p14:creationId xmlns:p14="http://schemas.microsoft.com/office/powerpoint/2010/main" val="3565360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CCBF3DB-D56F-2F79-D144-83D0DCEDD9AF}"/>
              </a:ext>
            </a:extLst>
          </p:cNvPr>
          <p:cNvSpPr>
            <a:spLocks noGrp="1"/>
          </p:cNvSpPr>
          <p:nvPr>
            <p:ph idx="1"/>
          </p:nvPr>
        </p:nvSpPr>
        <p:spPr>
          <a:xfrm>
            <a:off x="1251678" y="267286"/>
            <a:ext cx="10178322" cy="6020971"/>
          </a:xfrm>
        </p:spPr>
        <p:txBody>
          <a:bodyPr/>
          <a:lstStyle/>
          <a:p>
            <a:pPr marL="0" indent="0">
              <a:buNone/>
            </a:pPr>
            <a:r>
              <a:rPr lang="fr-FR" sz="3200" dirty="0">
                <a:solidFill>
                  <a:schemeClr val="tx2">
                    <a:lumMod val="75000"/>
                    <a:lumOff val="25000"/>
                  </a:schemeClr>
                </a:solidFill>
                <a:latin typeface="+mj-lt"/>
              </a:rPr>
              <a:t>LA PROPAGATION DU DOMAINE DE RECHERCHE (EXPANSION)</a:t>
            </a:r>
          </a:p>
          <a:p>
            <a:pPr marL="0" indent="0">
              <a:buNone/>
            </a:pPr>
            <a:r>
              <a:rPr lang="fr-FR" sz="2800" dirty="0">
                <a:solidFill>
                  <a:schemeClr val="tx1"/>
                </a:solidFill>
              </a:rPr>
              <a:t>Ces dernières décennies, on a assisté à une prolifération de recherches sur le concept d'entrepreneuriat à travers le monde, principalement aux États-Unis et au Canada. Un grand nombre de thèses ont été consacrées à la modélisation de l'entrepreneuriat, parmi lesquelles on peut citer les travaux de </a:t>
            </a:r>
            <a:r>
              <a:rPr lang="fr-FR" sz="2800" dirty="0">
                <a:solidFill>
                  <a:srgbClr val="002060"/>
                </a:solidFill>
              </a:rPr>
              <a:t>C. </a:t>
            </a:r>
            <a:r>
              <a:rPr lang="fr-FR" sz="2800" dirty="0" err="1">
                <a:solidFill>
                  <a:srgbClr val="002060"/>
                </a:solidFill>
              </a:rPr>
              <a:t>Bruyat</a:t>
            </a:r>
            <a:r>
              <a:rPr lang="fr-FR" sz="2800" dirty="0">
                <a:solidFill>
                  <a:srgbClr val="002060"/>
                </a:solidFill>
              </a:rPr>
              <a:t> </a:t>
            </a:r>
            <a:r>
              <a:rPr lang="fr-FR" sz="2800" dirty="0">
                <a:solidFill>
                  <a:schemeClr val="tx1"/>
                </a:solidFill>
              </a:rPr>
              <a:t>en 1993, </a:t>
            </a:r>
            <a:r>
              <a:rPr lang="fr-FR" sz="2800" dirty="0">
                <a:solidFill>
                  <a:srgbClr val="002060"/>
                </a:solidFill>
              </a:rPr>
              <a:t>A. Fayolle</a:t>
            </a:r>
            <a:r>
              <a:rPr lang="fr-FR" sz="2800" dirty="0">
                <a:solidFill>
                  <a:schemeClr val="tx1"/>
                </a:solidFill>
              </a:rPr>
              <a:t> en 1996, et </a:t>
            </a:r>
            <a:r>
              <a:rPr lang="fr-FR" sz="2800" dirty="0" err="1">
                <a:solidFill>
                  <a:srgbClr val="002060"/>
                </a:solidFill>
              </a:rPr>
              <a:t>Verstraete</a:t>
            </a:r>
            <a:r>
              <a:rPr lang="fr-FR" sz="2800" dirty="0">
                <a:solidFill>
                  <a:schemeClr val="tx1"/>
                </a:solidFill>
              </a:rPr>
              <a:t> en 1997.</a:t>
            </a:r>
          </a:p>
          <a:p>
            <a:pPr marL="0" indent="0">
              <a:buNone/>
            </a:pPr>
            <a:r>
              <a:rPr lang="fr-FR" sz="2800" dirty="0">
                <a:solidFill>
                  <a:schemeClr val="tx1"/>
                </a:solidFill>
              </a:rPr>
              <a:t>Au tournant du siècle, la recherche en entrepreneuriat a réussi à gagner en légitimité en tant que discipline scientifique à part entière. Elle s'est imposée comme un champ de recherche autonome qui suscite l'engouement de chercheurs issus de diverses disciplines des sciences sociales.</a:t>
            </a:r>
          </a:p>
        </p:txBody>
      </p:sp>
    </p:spTree>
    <p:extLst>
      <p:ext uri="{BB962C8B-B14F-4D97-AF65-F5344CB8AC3E}">
        <p14:creationId xmlns:p14="http://schemas.microsoft.com/office/powerpoint/2010/main" val="392854539"/>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2647</TotalTime>
  <Words>1158</Words>
  <Application>Microsoft Office PowerPoint</Application>
  <PresentationFormat>Grand écran</PresentationFormat>
  <Paragraphs>72</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Calibri</vt:lpstr>
      <vt:lpstr>Gill Sans MT</vt:lpstr>
      <vt:lpstr>Impact</vt:lpstr>
      <vt:lpstr>Wingdings</vt:lpstr>
      <vt:lpstr>Badge</vt:lpstr>
      <vt:lpstr>Cours de l’entrepreneuriat</vt:lpstr>
      <vt:lpstr>Objectif général Du cours  </vt:lpstr>
      <vt:lpstr>Chapitre 1 – Introduction à l’entrepreneuriat</vt:lpstr>
      <vt:lpstr>Présentation PowerPoint</vt:lpstr>
      <vt:lpstr>Présentation PowerPoint</vt:lpstr>
      <vt:lpstr>Présentation PowerPoint</vt:lpstr>
      <vt:lpstr>Présentation PowerPoint</vt:lpstr>
      <vt:lpstr>Présentation PowerPoint</vt:lpstr>
      <vt:lpstr>Présentation PowerPoint</vt:lpstr>
      <vt:lpstr>Définition de l’entrepreneuriat</vt:lpstr>
      <vt:lpstr>Présentation PowerPoint</vt:lpstr>
      <vt:lpstr>Présentation PowerPoint</vt:lpstr>
      <vt:lpstr>Présentation PowerPoint</vt:lpstr>
      <vt:lpstr>Il s’agit donc d’un état d’esprit et d’une dynamique d’action fondés sur</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Belhachemi Fatima zahra</dc:creator>
  <cp:lastModifiedBy>Belhachemi Fatima zahra</cp:lastModifiedBy>
  <cp:revision>7</cp:revision>
  <dcterms:created xsi:type="dcterms:W3CDTF">2025-10-11T00:26:27Z</dcterms:created>
  <dcterms:modified xsi:type="dcterms:W3CDTF">2025-10-28T22:53:44Z</dcterms:modified>
</cp:coreProperties>
</file>