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Inconsolata"/>
      <p:regular r:id="rId27"/>
    </p:embeddedFont>
    <p:embeddedFont>
      <p:font typeface="Inconsolata"/>
      <p:regular r:id="rId28"/>
    </p:embeddedFont>
    <p:embeddedFont>
      <p:font typeface="Fira Sans"/>
      <p:regular r:id="rId29"/>
    </p:embeddedFont>
    <p:embeddedFont>
      <p:font typeface="Fira Sans"/>
      <p:regular r:id="rId30"/>
    </p:embeddedFont>
    <p:embeddedFont>
      <p:font typeface="Fira Sans"/>
      <p:regular r:id="rId31"/>
    </p:embeddedFont>
    <p:embeddedFont>
      <p:font typeface="Fira Sans"/>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10C17"/>
          </a:solidFill>
          <a:ln/>
        </p:spPr>
      </p:sp>
      <p:sp>
        <p:nvSpPr>
          <p:cNvPr id="3" name="Shape 1"/>
          <p:cNvSpPr/>
          <p:nvPr/>
        </p:nvSpPr>
        <p:spPr>
          <a:xfrm>
            <a:off x="0" y="0"/>
            <a:ext cx="14630400" cy="8229600"/>
          </a:xfrm>
          <a:prstGeom prst="rect">
            <a:avLst/>
          </a:prstGeom>
          <a:solidFill>
            <a:srgbClr val="241631"/>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2.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3.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5.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8.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9.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5.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6.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algn="l" indent="0" marL="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Financial Study: Project, Organisation, Cost Structure and Profits</a:t>
            </a:r>
            <a:endParaRPr lang="en-US" sz="4450" dirty="0"/>
          </a:p>
        </p:txBody>
      </p:sp>
      <p:sp>
        <p:nvSpPr>
          <p:cNvPr id="4" name="Text 1"/>
          <p:cNvSpPr/>
          <p:nvPr/>
        </p:nvSpPr>
        <p:spPr>
          <a:xfrm>
            <a:off x="6280190" y="3261360"/>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Welcome to our comprehensive financial study examining the intricate relationship between project management, organisational structure, cost frameworks, and profit generation. This analysis delves into the financial health and operational efficiency of our business operations.</a:t>
            </a:r>
            <a:endParaRPr lang="en-US" sz="1750" dirty="0"/>
          </a:p>
        </p:txBody>
      </p:sp>
      <p:sp>
        <p:nvSpPr>
          <p:cNvPr id="5" name="Text 2"/>
          <p:cNvSpPr/>
          <p:nvPr/>
        </p:nvSpPr>
        <p:spPr>
          <a:xfrm>
            <a:off x="6280190" y="4968121"/>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Throughout this presentation, we'll explore how our organisational design impacts financial outcomes, identify key profit drivers, and uncover opportunities for optimisation. Our goal is to provide actionable insights that will strengthen our financial position and support strategic decision-making.</a:t>
            </a:r>
            <a:endParaRPr lang="en-US" sz="1750" dirty="0"/>
          </a:p>
        </p:txBody>
      </p:sp>
      <p:sp>
        <p:nvSpPr>
          <p:cNvPr id="6" name="Shape 3"/>
          <p:cNvSpPr/>
          <p:nvPr/>
        </p:nvSpPr>
        <p:spPr>
          <a:xfrm>
            <a:off x="6280190" y="7054691"/>
            <a:ext cx="362903" cy="362903"/>
          </a:xfrm>
          <a:prstGeom prst="roundRect">
            <a:avLst>
              <a:gd name="adj" fmla="val 25194296"/>
            </a:avLst>
          </a:prstGeom>
          <a:noFill/>
          <a:ln w="7620">
            <a:solidFill>
              <a:srgbClr val="4D4D51"/>
            </a:solidFill>
            <a:prstDash val="solid"/>
          </a:ln>
        </p:spPr>
      </p:sp>
      <p:pic>
        <p:nvPicPr>
          <p:cNvPr id="7" name="Image 1" descr="preencoded.png">    </p:cNvPr>
          <p:cNvPicPr>
            <a:picLocks noChangeAspect="1"/>
          </p:cNvPicPr>
          <p:nvPr/>
        </p:nvPicPr>
        <p:blipFill>
          <a:blip r:embed="rId2"/>
          <a:stretch>
            <a:fillRect/>
          </a:stretch>
        </p:blipFill>
        <p:spPr>
          <a:xfrm>
            <a:off x="6287810" y="7062311"/>
            <a:ext cx="347663" cy="347663"/>
          </a:xfrm>
          <a:prstGeom prst="rect">
            <a:avLst/>
          </a:prstGeom>
        </p:spPr>
      </p:pic>
      <p:sp>
        <p:nvSpPr>
          <p:cNvPr id="8" name="Text 4"/>
          <p:cNvSpPr/>
          <p:nvPr/>
        </p:nvSpPr>
        <p:spPr>
          <a:xfrm>
            <a:off x="6756440" y="7037784"/>
            <a:ext cx="1842254" cy="396835"/>
          </a:xfrm>
          <a:prstGeom prst="rect">
            <a:avLst/>
          </a:prstGeom>
          <a:noFill/>
          <a:ln/>
        </p:spPr>
        <p:txBody>
          <a:bodyPr wrap="none" lIns="0" tIns="0" rIns="0" bIns="0" rtlCol="0" anchor="t"/>
          <a:lstStyle/>
          <a:p>
            <a:pPr algn="l" indent="0" marL="0">
              <a:lnSpc>
                <a:spcPts val="3100"/>
              </a:lnSpc>
              <a:buNone/>
            </a:pPr>
            <a:r>
              <a:rPr lang="en-US" sz="2200" b="1" dirty="0">
                <a:solidFill>
                  <a:srgbClr val="DAD1E6"/>
                </a:solidFill>
                <a:latin typeface="Fira Sans Bold" pitchFamily="34" charset="0"/>
                <a:ea typeface="Fira Sans Bold" pitchFamily="34" charset="-122"/>
                <a:cs typeface="Fira Sans Bold" pitchFamily="34" charset="-120"/>
              </a:rPr>
              <a:t>by Djazia CHIB</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53283" y="435531"/>
            <a:ext cx="5532358" cy="494109"/>
          </a:xfrm>
          <a:prstGeom prst="rect">
            <a:avLst/>
          </a:prstGeom>
          <a:noFill/>
          <a:ln/>
        </p:spPr>
        <p:txBody>
          <a:bodyPr wrap="none" lIns="0" tIns="0" rIns="0" bIns="0" rtlCol="0" anchor="t"/>
          <a:lstStyle/>
          <a:p>
            <a:pPr algn="l" indent="0" marL="0">
              <a:lnSpc>
                <a:spcPts val="3850"/>
              </a:lnSpc>
              <a:buNone/>
            </a:pPr>
            <a:r>
              <a:rPr lang="en-US" sz="3100" b="1" dirty="0">
                <a:solidFill>
                  <a:srgbClr val="F94CAF"/>
                </a:solidFill>
                <a:latin typeface="Inconsolata Bold" pitchFamily="34" charset="0"/>
                <a:ea typeface="Inconsolata Bold" pitchFamily="34" charset="-122"/>
                <a:cs typeface="Inconsolata Bold" pitchFamily="34" charset="-120"/>
              </a:rPr>
              <a:t>Indirect Costs and Overheads</a:t>
            </a:r>
            <a:endParaRPr lang="en-US" sz="3100" dirty="0"/>
          </a:p>
        </p:txBody>
      </p:sp>
      <p:pic>
        <p:nvPicPr>
          <p:cNvPr id="3" name="Image 0" descr="preencoded.png">    </p:cNvPr>
          <p:cNvPicPr>
            <a:picLocks noChangeAspect="1"/>
          </p:cNvPicPr>
          <p:nvPr/>
        </p:nvPicPr>
        <p:blipFill>
          <a:blip r:embed="rId1"/>
          <a:stretch>
            <a:fillRect/>
          </a:stretch>
        </p:blipFill>
        <p:spPr>
          <a:xfrm>
            <a:off x="553283" y="1245751"/>
            <a:ext cx="790456" cy="2182773"/>
          </a:xfrm>
          <a:prstGeom prst="rect">
            <a:avLst/>
          </a:prstGeom>
        </p:spPr>
      </p:pic>
      <p:sp>
        <p:nvSpPr>
          <p:cNvPr id="4" name="Text 1"/>
          <p:cNvSpPr/>
          <p:nvPr/>
        </p:nvSpPr>
        <p:spPr>
          <a:xfrm>
            <a:off x="1580793" y="1403747"/>
            <a:ext cx="2864168" cy="247055"/>
          </a:xfrm>
          <a:prstGeom prst="rect">
            <a:avLst/>
          </a:prstGeom>
          <a:noFill/>
          <a:ln/>
        </p:spPr>
        <p:txBody>
          <a:bodyPr wrap="none" lIns="0" tIns="0" rIns="0" bIns="0" rtlCol="0" anchor="t"/>
          <a:lstStyle/>
          <a:p>
            <a:pPr algn="l" indent="0" marL="0">
              <a:lnSpc>
                <a:spcPts val="1900"/>
              </a:lnSpc>
              <a:buNone/>
            </a:pPr>
            <a:r>
              <a:rPr lang="en-US" sz="1550" b="1" dirty="0">
                <a:solidFill>
                  <a:srgbClr val="DAD1E6"/>
                </a:solidFill>
                <a:latin typeface="Inconsolata Bold" pitchFamily="34" charset="0"/>
                <a:ea typeface="Inconsolata Bold" pitchFamily="34" charset="-122"/>
                <a:cs typeface="Inconsolata Bold" pitchFamily="34" charset="-120"/>
              </a:rPr>
              <a:t>Facilities and Infrastructure</a:t>
            </a:r>
            <a:endParaRPr lang="en-US" sz="1550" dirty="0"/>
          </a:p>
        </p:txBody>
      </p:sp>
      <p:sp>
        <p:nvSpPr>
          <p:cNvPr id="5" name="Text 2"/>
          <p:cNvSpPr/>
          <p:nvPr/>
        </p:nvSpPr>
        <p:spPr>
          <a:xfrm>
            <a:off x="1580793" y="1745575"/>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Rent: £1.2M annually (£35/sqft)</a:t>
            </a:r>
            <a:endParaRPr lang="en-US" sz="1200" dirty="0"/>
          </a:p>
        </p:txBody>
      </p:sp>
      <p:sp>
        <p:nvSpPr>
          <p:cNvPr id="6" name="Text 3"/>
          <p:cNvSpPr/>
          <p:nvPr/>
        </p:nvSpPr>
        <p:spPr>
          <a:xfrm>
            <a:off x="1580793" y="2053709"/>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Utilities: £350K annually</a:t>
            </a:r>
            <a:endParaRPr lang="en-US" sz="1200" dirty="0"/>
          </a:p>
        </p:txBody>
      </p:sp>
      <p:sp>
        <p:nvSpPr>
          <p:cNvPr id="7" name="Text 4"/>
          <p:cNvSpPr/>
          <p:nvPr/>
        </p:nvSpPr>
        <p:spPr>
          <a:xfrm>
            <a:off x="1580793" y="2361843"/>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Maintenance: £280K annually</a:t>
            </a:r>
            <a:endParaRPr lang="en-US" sz="1200" dirty="0"/>
          </a:p>
        </p:txBody>
      </p:sp>
      <p:sp>
        <p:nvSpPr>
          <p:cNvPr id="8" name="Text 5"/>
          <p:cNvSpPr/>
          <p:nvPr/>
        </p:nvSpPr>
        <p:spPr>
          <a:xfrm>
            <a:off x="1580793" y="2669977"/>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Insurance: £185K annually</a:t>
            </a:r>
            <a:endParaRPr lang="en-US" sz="1200" dirty="0"/>
          </a:p>
        </p:txBody>
      </p:sp>
      <p:sp>
        <p:nvSpPr>
          <p:cNvPr id="9" name="Text 6"/>
          <p:cNvSpPr/>
          <p:nvPr/>
        </p:nvSpPr>
        <p:spPr>
          <a:xfrm>
            <a:off x="1580793" y="3017639"/>
            <a:ext cx="12496324" cy="252889"/>
          </a:xfrm>
          <a:prstGeom prst="rect">
            <a:avLst/>
          </a:prstGeom>
          <a:noFill/>
          <a:ln/>
        </p:spPr>
        <p:txBody>
          <a:bodyPr wrap="none" lIns="0" tIns="0" rIns="0" bIns="0" rtlCol="0" anchor="t"/>
          <a:lstStyle/>
          <a:p>
            <a:pPr algn="l" indent="0" marL="0">
              <a:lnSpc>
                <a:spcPts val="1950"/>
              </a:lnSpc>
              <a:buNone/>
            </a:pPr>
            <a:r>
              <a:rPr lang="en-US" sz="1200" dirty="0">
                <a:solidFill>
                  <a:srgbClr val="DAD1E6"/>
                </a:solidFill>
                <a:latin typeface="Fira Sans" pitchFamily="34" charset="0"/>
                <a:ea typeface="Fira Sans" pitchFamily="34" charset="-122"/>
                <a:cs typeface="Fira Sans" pitchFamily="34" charset="-120"/>
              </a:rPr>
              <a:t>These costs represent 32% of total overheads and have remained stable with a 1.5% annual increase in line with inflation.</a:t>
            </a:r>
            <a:endParaRPr lang="en-US" sz="1200" dirty="0"/>
          </a:p>
        </p:txBody>
      </p:sp>
      <p:pic>
        <p:nvPicPr>
          <p:cNvPr id="10" name="Image 1" descr="preencoded.png">    </p:cNvPr>
          <p:cNvPicPr>
            <a:picLocks noChangeAspect="1"/>
          </p:cNvPicPr>
          <p:nvPr/>
        </p:nvPicPr>
        <p:blipFill>
          <a:blip r:embed="rId2"/>
          <a:stretch>
            <a:fillRect/>
          </a:stretch>
        </p:blipFill>
        <p:spPr>
          <a:xfrm>
            <a:off x="553283" y="3428524"/>
            <a:ext cx="790456" cy="2182773"/>
          </a:xfrm>
          <a:prstGeom prst="rect">
            <a:avLst/>
          </a:prstGeom>
        </p:spPr>
      </p:pic>
      <p:sp>
        <p:nvSpPr>
          <p:cNvPr id="11" name="Text 7"/>
          <p:cNvSpPr/>
          <p:nvPr/>
        </p:nvSpPr>
        <p:spPr>
          <a:xfrm>
            <a:off x="1580793" y="3586520"/>
            <a:ext cx="2074069" cy="247055"/>
          </a:xfrm>
          <a:prstGeom prst="rect">
            <a:avLst/>
          </a:prstGeom>
          <a:noFill/>
          <a:ln/>
        </p:spPr>
        <p:txBody>
          <a:bodyPr wrap="none" lIns="0" tIns="0" rIns="0" bIns="0" rtlCol="0" anchor="t"/>
          <a:lstStyle/>
          <a:p>
            <a:pPr algn="l" indent="0" marL="0">
              <a:lnSpc>
                <a:spcPts val="1900"/>
              </a:lnSpc>
              <a:buNone/>
            </a:pPr>
            <a:r>
              <a:rPr lang="en-US" sz="1550" b="1" dirty="0">
                <a:solidFill>
                  <a:srgbClr val="DAD1E6"/>
                </a:solidFill>
                <a:latin typeface="Inconsolata Bold" pitchFamily="34" charset="0"/>
                <a:ea typeface="Inconsolata Bold" pitchFamily="34" charset="-122"/>
                <a:cs typeface="Inconsolata Bold" pitchFamily="34" charset="-120"/>
              </a:rPr>
              <a:t>IT and Administrative</a:t>
            </a:r>
            <a:endParaRPr lang="en-US" sz="1550" dirty="0"/>
          </a:p>
        </p:txBody>
      </p:sp>
      <p:sp>
        <p:nvSpPr>
          <p:cNvPr id="12" name="Text 8"/>
          <p:cNvSpPr/>
          <p:nvPr/>
        </p:nvSpPr>
        <p:spPr>
          <a:xfrm>
            <a:off x="1580793" y="3928348"/>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Software licences: £850K annually</a:t>
            </a:r>
            <a:endParaRPr lang="en-US" sz="1200" dirty="0"/>
          </a:p>
        </p:txBody>
      </p:sp>
      <p:sp>
        <p:nvSpPr>
          <p:cNvPr id="13" name="Text 9"/>
          <p:cNvSpPr/>
          <p:nvPr/>
        </p:nvSpPr>
        <p:spPr>
          <a:xfrm>
            <a:off x="1580793" y="4236482"/>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Hardware: £420K annually</a:t>
            </a:r>
            <a:endParaRPr lang="en-US" sz="1200" dirty="0"/>
          </a:p>
        </p:txBody>
      </p:sp>
      <p:sp>
        <p:nvSpPr>
          <p:cNvPr id="14" name="Text 10"/>
          <p:cNvSpPr/>
          <p:nvPr/>
        </p:nvSpPr>
        <p:spPr>
          <a:xfrm>
            <a:off x="1580793" y="4544616"/>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IT support: £375K annually</a:t>
            </a:r>
            <a:endParaRPr lang="en-US" sz="1200" dirty="0"/>
          </a:p>
        </p:txBody>
      </p:sp>
      <p:sp>
        <p:nvSpPr>
          <p:cNvPr id="15" name="Text 11"/>
          <p:cNvSpPr/>
          <p:nvPr/>
        </p:nvSpPr>
        <p:spPr>
          <a:xfrm>
            <a:off x="1580793" y="4852749"/>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Administrative staff: £925K annually</a:t>
            </a:r>
            <a:endParaRPr lang="en-US" sz="1200" dirty="0"/>
          </a:p>
        </p:txBody>
      </p:sp>
      <p:sp>
        <p:nvSpPr>
          <p:cNvPr id="16" name="Text 12"/>
          <p:cNvSpPr/>
          <p:nvPr/>
        </p:nvSpPr>
        <p:spPr>
          <a:xfrm>
            <a:off x="1580793" y="5200412"/>
            <a:ext cx="12496324" cy="252889"/>
          </a:xfrm>
          <a:prstGeom prst="rect">
            <a:avLst/>
          </a:prstGeom>
          <a:noFill/>
          <a:ln/>
        </p:spPr>
        <p:txBody>
          <a:bodyPr wrap="none" lIns="0" tIns="0" rIns="0" bIns="0" rtlCol="0" anchor="t"/>
          <a:lstStyle/>
          <a:p>
            <a:pPr algn="l" indent="0" marL="0">
              <a:lnSpc>
                <a:spcPts val="1950"/>
              </a:lnSpc>
              <a:buNone/>
            </a:pPr>
            <a:r>
              <a:rPr lang="en-US" sz="1200" dirty="0">
                <a:solidFill>
                  <a:srgbClr val="DAD1E6"/>
                </a:solidFill>
                <a:latin typeface="Fira Sans" pitchFamily="34" charset="0"/>
                <a:ea typeface="Fira Sans" pitchFamily="34" charset="-122"/>
                <a:cs typeface="Fira Sans" pitchFamily="34" charset="-120"/>
              </a:rPr>
              <a:t>At 38% of total overheads, these costs have grown by 8% annually due to digital transformation initiatives.</a:t>
            </a:r>
            <a:endParaRPr lang="en-US" sz="1200" dirty="0"/>
          </a:p>
        </p:txBody>
      </p:sp>
      <p:pic>
        <p:nvPicPr>
          <p:cNvPr id="17" name="Image 2" descr="preencoded.png">    </p:cNvPr>
          <p:cNvPicPr>
            <a:picLocks noChangeAspect="1"/>
          </p:cNvPicPr>
          <p:nvPr/>
        </p:nvPicPr>
        <p:blipFill>
          <a:blip r:embed="rId3"/>
          <a:stretch>
            <a:fillRect/>
          </a:stretch>
        </p:blipFill>
        <p:spPr>
          <a:xfrm>
            <a:off x="553283" y="5611297"/>
            <a:ext cx="790456" cy="2182773"/>
          </a:xfrm>
          <a:prstGeom prst="rect">
            <a:avLst/>
          </a:prstGeom>
        </p:spPr>
      </p:pic>
      <p:sp>
        <p:nvSpPr>
          <p:cNvPr id="18" name="Text 13"/>
          <p:cNvSpPr/>
          <p:nvPr/>
        </p:nvSpPr>
        <p:spPr>
          <a:xfrm>
            <a:off x="1580793" y="5769293"/>
            <a:ext cx="2666643" cy="247055"/>
          </a:xfrm>
          <a:prstGeom prst="rect">
            <a:avLst/>
          </a:prstGeom>
          <a:noFill/>
          <a:ln/>
        </p:spPr>
        <p:txBody>
          <a:bodyPr wrap="none" lIns="0" tIns="0" rIns="0" bIns="0" rtlCol="0" anchor="t"/>
          <a:lstStyle/>
          <a:p>
            <a:pPr algn="l" indent="0" marL="0">
              <a:lnSpc>
                <a:spcPts val="1900"/>
              </a:lnSpc>
              <a:buNone/>
            </a:pPr>
            <a:r>
              <a:rPr lang="en-US" sz="1550" b="1" dirty="0">
                <a:solidFill>
                  <a:srgbClr val="DAD1E6"/>
                </a:solidFill>
                <a:latin typeface="Inconsolata Bold" pitchFamily="34" charset="0"/>
                <a:ea typeface="Inconsolata Bold" pitchFamily="34" charset="-122"/>
                <a:cs typeface="Inconsolata Bold" pitchFamily="34" charset="-120"/>
              </a:rPr>
              <a:t>Compliance and Professional</a:t>
            </a:r>
            <a:endParaRPr lang="en-US" sz="1550" dirty="0"/>
          </a:p>
        </p:txBody>
      </p:sp>
      <p:sp>
        <p:nvSpPr>
          <p:cNvPr id="19" name="Text 14"/>
          <p:cNvSpPr/>
          <p:nvPr/>
        </p:nvSpPr>
        <p:spPr>
          <a:xfrm>
            <a:off x="1580793" y="6111121"/>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Legal services: £320K annually</a:t>
            </a:r>
            <a:endParaRPr lang="en-US" sz="1200" dirty="0"/>
          </a:p>
        </p:txBody>
      </p:sp>
      <p:sp>
        <p:nvSpPr>
          <p:cNvPr id="20" name="Text 15"/>
          <p:cNvSpPr/>
          <p:nvPr/>
        </p:nvSpPr>
        <p:spPr>
          <a:xfrm>
            <a:off x="1580793" y="6419255"/>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Auditing: £180K annually</a:t>
            </a:r>
            <a:endParaRPr lang="en-US" sz="1200" dirty="0"/>
          </a:p>
        </p:txBody>
      </p:sp>
      <p:sp>
        <p:nvSpPr>
          <p:cNvPr id="21" name="Text 16"/>
          <p:cNvSpPr/>
          <p:nvPr/>
        </p:nvSpPr>
        <p:spPr>
          <a:xfrm>
            <a:off x="1580793" y="6727388"/>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Regulatory compliance: £290K annually</a:t>
            </a:r>
            <a:endParaRPr lang="en-US" sz="1200" dirty="0"/>
          </a:p>
        </p:txBody>
      </p:sp>
      <p:sp>
        <p:nvSpPr>
          <p:cNvPr id="22" name="Text 17"/>
          <p:cNvSpPr/>
          <p:nvPr/>
        </p:nvSpPr>
        <p:spPr>
          <a:xfrm>
            <a:off x="1580793" y="7035522"/>
            <a:ext cx="12496324" cy="252889"/>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DAD1E6"/>
                </a:solidFill>
                <a:latin typeface="Fira Sans" pitchFamily="34" charset="0"/>
                <a:ea typeface="Fira Sans" pitchFamily="34" charset="-122"/>
                <a:cs typeface="Fira Sans" pitchFamily="34" charset="-120"/>
              </a:rPr>
              <a:t>Consulting: £420K annually</a:t>
            </a:r>
            <a:endParaRPr lang="en-US" sz="1200" dirty="0"/>
          </a:p>
        </p:txBody>
      </p:sp>
      <p:sp>
        <p:nvSpPr>
          <p:cNvPr id="23" name="Text 18"/>
          <p:cNvSpPr/>
          <p:nvPr/>
        </p:nvSpPr>
        <p:spPr>
          <a:xfrm>
            <a:off x="1580793" y="7383185"/>
            <a:ext cx="12496324" cy="252889"/>
          </a:xfrm>
          <a:prstGeom prst="rect">
            <a:avLst/>
          </a:prstGeom>
          <a:noFill/>
          <a:ln/>
        </p:spPr>
        <p:txBody>
          <a:bodyPr wrap="none" lIns="0" tIns="0" rIns="0" bIns="0" rtlCol="0" anchor="t"/>
          <a:lstStyle/>
          <a:p>
            <a:pPr algn="l" indent="0" marL="0">
              <a:lnSpc>
                <a:spcPts val="1950"/>
              </a:lnSpc>
              <a:buNone/>
            </a:pPr>
            <a:r>
              <a:rPr lang="en-US" sz="1200" dirty="0">
                <a:solidFill>
                  <a:srgbClr val="DAD1E6"/>
                </a:solidFill>
                <a:latin typeface="Fira Sans" pitchFamily="34" charset="0"/>
                <a:ea typeface="Fira Sans" pitchFamily="34" charset="-122"/>
                <a:cs typeface="Fira Sans" pitchFamily="34" charset="-120"/>
              </a:rPr>
              <a:t>These costs account for 30% of overheads and have increased by 12% due to new regulatory requirements.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06993" y="714970"/>
            <a:ext cx="9088993" cy="631269"/>
          </a:xfrm>
          <a:prstGeom prst="rect">
            <a:avLst/>
          </a:prstGeom>
          <a:noFill/>
          <a:ln/>
        </p:spPr>
        <p:txBody>
          <a:bodyPr wrap="none" lIns="0" tIns="0" rIns="0" bIns="0" rtlCol="0" anchor="t"/>
          <a:lstStyle/>
          <a:p>
            <a:pPr algn="l" indent="0" marL="0">
              <a:lnSpc>
                <a:spcPts val="4950"/>
              </a:lnSpc>
              <a:buNone/>
            </a:pPr>
            <a:r>
              <a:rPr lang="en-US" sz="3950" b="1" dirty="0">
                <a:solidFill>
                  <a:srgbClr val="F94CAF"/>
                </a:solidFill>
                <a:latin typeface="Inconsolata Bold" pitchFamily="34" charset="0"/>
                <a:ea typeface="Inconsolata Bold" pitchFamily="34" charset="-122"/>
                <a:cs typeface="Inconsolata Bold" pitchFamily="34" charset="-120"/>
              </a:rPr>
              <a:t>Capital Expenditure and Depreciation</a:t>
            </a:r>
            <a:endParaRPr lang="en-US" sz="3950" dirty="0"/>
          </a:p>
        </p:txBody>
      </p:sp>
      <p:sp>
        <p:nvSpPr>
          <p:cNvPr id="3" name="Shape 1"/>
          <p:cNvSpPr/>
          <p:nvPr/>
        </p:nvSpPr>
        <p:spPr>
          <a:xfrm>
            <a:off x="706993" y="1750219"/>
            <a:ext cx="2202656" cy="1163955"/>
          </a:xfrm>
          <a:prstGeom prst="roundRect">
            <a:avLst>
              <a:gd name="adj" fmla="val 2603"/>
            </a:avLst>
          </a:prstGeom>
          <a:solidFill>
            <a:srgbClr val="433550"/>
          </a:solidFill>
          <a:ln/>
        </p:spPr>
      </p:sp>
      <p:pic>
        <p:nvPicPr>
          <p:cNvPr id="4" name="Image 0" descr="preencoded.png">    </p:cNvPr>
          <p:cNvPicPr>
            <a:picLocks noChangeAspect="1"/>
          </p:cNvPicPr>
          <p:nvPr/>
        </p:nvPicPr>
        <p:blipFill>
          <a:blip r:embed="rId1"/>
          <a:stretch>
            <a:fillRect/>
          </a:stretch>
        </p:blipFill>
        <p:spPr>
          <a:xfrm>
            <a:off x="1666280" y="2154674"/>
            <a:ext cx="284083" cy="355044"/>
          </a:xfrm>
          <a:prstGeom prst="rect">
            <a:avLst/>
          </a:prstGeom>
        </p:spPr>
      </p:pic>
      <p:sp>
        <p:nvSpPr>
          <p:cNvPr id="5" name="Text 2"/>
          <p:cNvSpPr/>
          <p:nvPr/>
        </p:nvSpPr>
        <p:spPr>
          <a:xfrm>
            <a:off x="3111579" y="1952149"/>
            <a:ext cx="2525197" cy="315635"/>
          </a:xfrm>
          <a:prstGeom prst="rect">
            <a:avLst/>
          </a:prstGeom>
          <a:noFill/>
          <a:ln/>
        </p:spPr>
        <p:txBody>
          <a:bodyPr wrap="none" lIns="0" tIns="0" rIns="0" bIns="0" rtlCol="0" anchor="t"/>
          <a:lstStyle/>
          <a:p>
            <a:pPr algn="l" indent="0" marL="0">
              <a:lnSpc>
                <a:spcPts val="2450"/>
              </a:lnSpc>
              <a:buNone/>
            </a:pPr>
            <a:r>
              <a:rPr lang="en-US" sz="1950" b="1" dirty="0">
                <a:solidFill>
                  <a:srgbClr val="DAD1E6"/>
                </a:solidFill>
                <a:latin typeface="Inconsolata Bold" pitchFamily="34" charset="0"/>
                <a:ea typeface="Inconsolata Bold" pitchFamily="34" charset="-122"/>
                <a:cs typeface="Inconsolata Bold" pitchFamily="34" charset="-120"/>
              </a:rPr>
              <a:t>Recent Investments</a:t>
            </a:r>
            <a:endParaRPr lang="en-US" sz="1950" dirty="0"/>
          </a:p>
        </p:txBody>
      </p:sp>
      <p:sp>
        <p:nvSpPr>
          <p:cNvPr id="6" name="Text 3"/>
          <p:cNvSpPr/>
          <p:nvPr/>
        </p:nvSpPr>
        <p:spPr>
          <a:xfrm>
            <a:off x="3111579" y="2388989"/>
            <a:ext cx="4560689" cy="323255"/>
          </a:xfrm>
          <a:prstGeom prst="rect">
            <a:avLst/>
          </a:prstGeom>
          <a:noFill/>
          <a:ln/>
        </p:spPr>
        <p:txBody>
          <a:bodyPr wrap="none" lIns="0" tIns="0" rIns="0" bIns="0" rtlCol="0" anchor="t"/>
          <a:lstStyle/>
          <a:p>
            <a:pPr algn="l" indent="0" marL="0">
              <a:lnSpc>
                <a:spcPts val="2500"/>
              </a:lnSpc>
              <a:buNone/>
            </a:pPr>
            <a:r>
              <a:rPr lang="en-US" sz="1550" dirty="0">
                <a:solidFill>
                  <a:srgbClr val="DAD1E6"/>
                </a:solidFill>
                <a:latin typeface="Fira Sans" pitchFamily="34" charset="0"/>
                <a:ea typeface="Fira Sans" pitchFamily="34" charset="-122"/>
                <a:cs typeface="Fira Sans" pitchFamily="34" charset="-120"/>
              </a:rPr>
              <a:t>£12.5M in capital expenditure over past 24 months</a:t>
            </a:r>
            <a:endParaRPr lang="en-US" sz="1550" dirty="0"/>
          </a:p>
        </p:txBody>
      </p:sp>
      <p:sp>
        <p:nvSpPr>
          <p:cNvPr id="7" name="Shape 4"/>
          <p:cNvSpPr/>
          <p:nvPr/>
        </p:nvSpPr>
        <p:spPr>
          <a:xfrm>
            <a:off x="3010614" y="2904649"/>
            <a:ext cx="10811827" cy="11430"/>
          </a:xfrm>
          <a:prstGeom prst="roundRect">
            <a:avLst>
              <a:gd name="adj" fmla="val 265114"/>
            </a:avLst>
          </a:prstGeom>
          <a:solidFill>
            <a:srgbClr val="5C4E69"/>
          </a:solidFill>
          <a:ln/>
        </p:spPr>
      </p:sp>
      <p:sp>
        <p:nvSpPr>
          <p:cNvPr id="8" name="Shape 5"/>
          <p:cNvSpPr/>
          <p:nvPr/>
        </p:nvSpPr>
        <p:spPr>
          <a:xfrm>
            <a:off x="706993" y="3015139"/>
            <a:ext cx="4405432" cy="1163955"/>
          </a:xfrm>
          <a:prstGeom prst="roundRect">
            <a:avLst>
              <a:gd name="adj" fmla="val 2603"/>
            </a:avLst>
          </a:prstGeom>
          <a:solidFill>
            <a:srgbClr val="433550"/>
          </a:solidFill>
          <a:ln/>
        </p:spPr>
      </p:sp>
      <p:pic>
        <p:nvPicPr>
          <p:cNvPr id="9" name="Image 1" descr="preencoded.png">    </p:cNvPr>
          <p:cNvPicPr>
            <a:picLocks noChangeAspect="1"/>
          </p:cNvPicPr>
          <p:nvPr/>
        </p:nvPicPr>
        <p:blipFill>
          <a:blip r:embed="rId2"/>
          <a:stretch>
            <a:fillRect/>
          </a:stretch>
        </p:blipFill>
        <p:spPr>
          <a:xfrm>
            <a:off x="2767608" y="3419594"/>
            <a:ext cx="284083" cy="355044"/>
          </a:xfrm>
          <a:prstGeom prst="rect">
            <a:avLst/>
          </a:prstGeom>
        </p:spPr>
      </p:pic>
      <p:sp>
        <p:nvSpPr>
          <p:cNvPr id="10" name="Text 6"/>
          <p:cNvSpPr/>
          <p:nvPr/>
        </p:nvSpPr>
        <p:spPr>
          <a:xfrm>
            <a:off x="5314355" y="3217069"/>
            <a:ext cx="3281363" cy="315635"/>
          </a:xfrm>
          <a:prstGeom prst="rect">
            <a:avLst/>
          </a:prstGeom>
          <a:noFill/>
          <a:ln/>
        </p:spPr>
        <p:txBody>
          <a:bodyPr wrap="none" lIns="0" tIns="0" rIns="0" bIns="0" rtlCol="0" anchor="t"/>
          <a:lstStyle/>
          <a:p>
            <a:pPr algn="l" indent="0" marL="0">
              <a:lnSpc>
                <a:spcPts val="2450"/>
              </a:lnSpc>
              <a:buNone/>
            </a:pPr>
            <a:r>
              <a:rPr lang="en-US" sz="1950" b="1" dirty="0">
                <a:solidFill>
                  <a:srgbClr val="DAD1E6"/>
                </a:solidFill>
                <a:latin typeface="Inconsolata Bold" pitchFamily="34" charset="0"/>
                <a:ea typeface="Inconsolata Bold" pitchFamily="34" charset="-122"/>
                <a:cs typeface="Inconsolata Bold" pitchFamily="34" charset="-120"/>
              </a:rPr>
              <a:t>Planned Future Investments</a:t>
            </a:r>
            <a:endParaRPr lang="en-US" sz="1950" dirty="0"/>
          </a:p>
        </p:txBody>
      </p:sp>
      <p:sp>
        <p:nvSpPr>
          <p:cNvPr id="11" name="Text 7"/>
          <p:cNvSpPr/>
          <p:nvPr/>
        </p:nvSpPr>
        <p:spPr>
          <a:xfrm>
            <a:off x="5314355" y="3653909"/>
            <a:ext cx="4938832" cy="323255"/>
          </a:xfrm>
          <a:prstGeom prst="rect">
            <a:avLst/>
          </a:prstGeom>
          <a:noFill/>
          <a:ln/>
        </p:spPr>
        <p:txBody>
          <a:bodyPr wrap="none" lIns="0" tIns="0" rIns="0" bIns="0" rtlCol="0" anchor="t"/>
          <a:lstStyle/>
          <a:p>
            <a:pPr algn="l" indent="0" marL="0">
              <a:lnSpc>
                <a:spcPts val="2500"/>
              </a:lnSpc>
              <a:buNone/>
            </a:pPr>
            <a:r>
              <a:rPr lang="en-US" sz="1550" dirty="0">
                <a:solidFill>
                  <a:srgbClr val="DAD1E6"/>
                </a:solidFill>
                <a:latin typeface="Fira Sans" pitchFamily="34" charset="0"/>
                <a:ea typeface="Fira Sans" pitchFamily="34" charset="-122"/>
                <a:cs typeface="Fira Sans" pitchFamily="34" charset="-120"/>
              </a:rPr>
              <a:t>£8.7M allocated for next 18 months of strategic growth</a:t>
            </a:r>
            <a:endParaRPr lang="en-US" sz="1550" dirty="0"/>
          </a:p>
        </p:txBody>
      </p:sp>
      <p:sp>
        <p:nvSpPr>
          <p:cNvPr id="12" name="Shape 8"/>
          <p:cNvSpPr/>
          <p:nvPr/>
        </p:nvSpPr>
        <p:spPr>
          <a:xfrm>
            <a:off x="5213390" y="4169569"/>
            <a:ext cx="8609052" cy="11430"/>
          </a:xfrm>
          <a:prstGeom prst="roundRect">
            <a:avLst>
              <a:gd name="adj" fmla="val 265114"/>
            </a:avLst>
          </a:prstGeom>
          <a:solidFill>
            <a:srgbClr val="5C4E69"/>
          </a:solidFill>
          <a:ln/>
        </p:spPr>
      </p:sp>
      <p:sp>
        <p:nvSpPr>
          <p:cNvPr id="13" name="Shape 9"/>
          <p:cNvSpPr/>
          <p:nvPr/>
        </p:nvSpPr>
        <p:spPr>
          <a:xfrm>
            <a:off x="706993" y="4280059"/>
            <a:ext cx="6608207" cy="1163955"/>
          </a:xfrm>
          <a:prstGeom prst="roundRect">
            <a:avLst>
              <a:gd name="adj" fmla="val 2603"/>
            </a:avLst>
          </a:prstGeom>
          <a:solidFill>
            <a:srgbClr val="433550"/>
          </a:solidFill>
          <a:ln/>
        </p:spPr>
      </p:sp>
      <p:pic>
        <p:nvPicPr>
          <p:cNvPr id="14" name="Image 2" descr="preencoded.png">    </p:cNvPr>
          <p:cNvPicPr>
            <a:picLocks noChangeAspect="1"/>
          </p:cNvPicPr>
          <p:nvPr/>
        </p:nvPicPr>
        <p:blipFill>
          <a:blip r:embed="rId3"/>
          <a:stretch>
            <a:fillRect/>
          </a:stretch>
        </p:blipFill>
        <p:spPr>
          <a:xfrm>
            <a:off x="3869055" y="4684514"/>
            <a:ext cx="284083" cy="355044"/>
          </a:xfrm>
          <a:prstGeom prst="rect">
            <a:avLst/>
          </a:prstGeom>
        </p:spPr>
      </p:pic>
      <p:sp>
        <p:nvSpPr>
          <p:cNvPr id="15" name="Text 10"/>
          <p:cNvSpPr/>
          <p:nvPr/>
        </p:nvSpPr>
        <p:spPr>
          <a:xfrm>
            <a:off x="7517130" y="4481989"/>
            <a:ext cx="2650331" cy="315635"/>
          </a:xfrm>
          <a:prstGeom prst="rect">
            <a:avLst/>
          </a:prstGeom>
          <a:noFill/>
          <a:ln/>
        </p:spPr>
        <p:txBody>
          <a:bodyPr wrap="none" lIns="0" tIns="0" rIns="0" bIns="0" rtlCol="0" anchor="t"/>
          <a:lstStyle/>
          <a:p>
            <a:pPr algn="l" indent="0" marL="0">
              <a:lnSpc>
                <a:spcPts val="2450"/>
              </a:lnSpc>
              <a:buNone/>
            </a:pPr>
            <a:r>
              <a:rPr lang="en-US" sz="1950" b="1" dirty="0">
                <a:solidFill>
                  <a:srgbClr val="DAD1E6"/>
                </a:solidFill>
                <a:latin typeface="Inconsolata Bold" pitchFamily="34" charset="0"/>
                <a:ea typeface="Inconsolata Bold" pitchFamily="34" charset="-122"/>
                <a:cs typeface="Inconsolata Bold" pitchFamily="34" charset="-120"/>
              </a:rPr>
              <a:t>Depreciation Policies</a:t>
            </a:r>
            <a:endParaRPr lang="en-US" sz="1950" dirty="0"/>
          </a:p>
        </p:txBody>
      </p:sp>
      <p:sp>
        <p:nvSpPr>
          <p:cNvPr id="16" name="Text 11"/>
          <p:cNvSpPr/>
          <p:nvPr/>
        </p:nvSpPr>
        <p:spPr>
          <a:xfrm>
            <a:off x="7517130" y="4918829"/>
            <a:ext cx="5208389" cy="323255"/>
          </a:xfrm>
          <a:prstGeom prst="rect">
            <a:avLst/>
          </a:prstGeom>
          <a:noFill/>
          <a:ln/>
        </p:spPr>
        <p:txBody>
          <a:bodyPr wrap="none" lIns="0" tIns="0" rIns="0" bIns="0" rtlCol="0" anchor="t"/>
          <a:lstStyle/>
          <a:p>
            <a:pPr algn="l" indent="0" marL="0">
              <a:lnSpc>
                <a:spcPts val="2500"/>
              </a:lnSpc>
              <a:buNone/>
            </a:pPr>
            <a:r>
              <a:rPr lang="en-US" sz="1550" dirty="0">
                <a:solidFill>
                  <a:srgbClr val="DAD1E6"/>
                </a:solidFill>
                <a:latin typeface="Fira Sans" pitchFamily="34" charset="0"/>
                <a:ea typeface="Fira Sans" pitchFamily="34" charset="-122"/>
                <a:cs typeface="Fira Sans" pitchFamily="34" charset="-120"/>
              </a:rPr>
              <a:t>Straight-line method for 90% of assets, accelerated for IT</a:t>
            </a:r>
            <a:endParaRPr lang="en-US" sz="1550" dirty="0"/>
          </a:p>
        </p:txBody>
      </p:sp>
      <p:sp>
        <p:nvSpPr>
          <p:cNvPr id="17" name="Text 12"/>
          <p:cNvSpPr/>
          <p:nvPr/>
        </p:nvSpPr>
        <p:spPr>
          <a:xfrm>
            <a:off x="706993" y="5671185"/>
            <a:ext cx="13216414" cy="969764"/>
          </a:xfrm>
          <a:prstGeom prst="rect">
            <a:avLst/>
          </a:prstGeom>
          <a:noFill/>
          <a:ln/>
        </p:spPr>
        <p:txBody>
          <a:bodyPr wrap="square" lIns="0" tIns="0" rIns="0" bIns="0" rtlCol="0" anchor="t"/>
          <a:lstStyle/>
          <a:p>
            <a:pPr algn="l" indent="0" marL="0">
              <a:lnSpc>
                <a:spcPts val="2500"/>
              </a:lnSpc>
              <a:buNone/>
            </a:pPr>
            <a:r>
              <a:rPr lang="en-US" sz="1550" dirty="0">
                <a:solidFill>
                  <a:srgbClr val="DAD1E6"/>
                </a:solidFill>
                <a:latin typeface="Fira Sans" pitchFamily="34" charset="0"/>
                <a:ea typeface="Fira Sans" pitchFamily="34" charset="-122"/>
                <a:cs typeface="Fira Sans" pitchFamily="34" charset="-120"/>
              </a:rPr>
              <a:t>Our recent capital investments have focused primarily on automation technology (£5.2M), IT infrastructure upgrades (£4.1M), and facility modernisation (£3.2M). These investments are expected to reduce operational costs by 15% within three years and increase production capacity by 22%.</a:t>
            </a:r>
            <a:endParaRPr lang="en-US" sz="1550" dirty="0"/>
          </a:p>
        </p:txBody>
      </p:sp>
      <p:sp>
        <p:nvSpPr>
          <p:cNvPr id="18" name="Text 13"/>
          <p:cNvSpPr/>
          <p:nvPr/>
        </p:nvSpPr>
        <p:spPr>
          <a:xfrm>
            <a:off x="706993" y="6868120"/>
            <a:ext cx="13216414" cy="646509"/>
          </a:xfrm>
          <a:prstGeom prst="rect">
            <a:avLst/>
          </a:prstGeom>
          <a:noFill/>
          <a:ln/>
        </p:spPr>
        <p:txBody>
          <a:bodyPr wrap="square" lIns="0" tIns="0" rIns="0" bIns="0" rtlCol="0" anchor="t"/>
          <a:lstStyle/>
          <a:p>
            <a:pPr algn="l" indent="0" marL="0">
              <a:lnSpc>
                <a:spcPts val="2500"/>
              </a:lnSpc>
              <a:buNone/>
            </a:pPr>
            <a:r>
              <a:rPr lang="en-US" sz="1550" dirty="0">
                <a:solidFill>
                  <a:srgbClr val="DAD1E6"/>
                </a:solidFill>
                <a:latin typeface="Fira Sans" pitchFamily="34" charset="0"/>
                <a:ea typeface="Fira Sans" pitchFamily="34" charset="-122"/>
                <a:cs typeface="Fira Sans" pitchFamily="34" charset="-120"/>
              </a:rPr>
              <a:t>We've adopted a conservative approach to asset life assumptions, with manufacturing equipment depreciated over 8-12 years, buildings over 25 years, and technology assets over 3-5 years. This approach balances financial prudence with realistic asset utilisation expectations.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77133"/>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Revenue Streams</a:t>
            </a:r>
            <a:endParaRPr lang="en-US" sz="4450" dirty="0"/>
          </a:p>
        </p:txBody>
      </p:sp>
      <p:sp>
        <p:nvSpPr>
          <p:cNvPr id="3" name="Text 1"/>
          <p:cNvSpPr/>
          <p:nvPr/>
        </p:nvSpPr>
        <p:spPr>
          <a:xfrm>
            <a:off x="1857256" y="2039541"/>
            <a:ext cx="2835235" cy="354330"/>
          </a:xfrm>
          <a:prstGeom prst="rect">
            <a:avLst/>
          </a:prstGeom>
          <a:noFill/>
          <a:ln/>
        </p:spPr>
        <p:txBody>
          <a:bodyPr wrap="none" lIns="0" tIns="0" rIns="0" bIns="0" rtlCol="0" anchor="t"/>
          <a:lstStyle/>
          <a:p>
            <a:pPr algn="r"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Core Product Sales</a:t>
            </a:r>
            <a:endParaRPr lang="en-US" sz="2200" dirty="0"/>
          </a:p>
        </p:txBody>
      </p:sp>
      <p:sp>
        <p:nvSpPr>
          <p:cNvPr id="4" name="Text 2"/>
          <p:cNvSpPr/>
          <p:nvPr/>
        </p:nvSpPr>
        <p:spPr>
          <a:xfrm>
            <a:off x="793790" y="2529959"/>
            <a:ext cx="3898702" cy="2177415"/>
          </a:xfrm>
          <a:prstGeom prst="rect">
            <a:avLst/>
          </a:prstGeom>
          <a:noFill/>
          <a:ln/>
        </p:spPr>
        <p:txBody>
          <a:bodyPr wrap="square" lIns="0" tIns="0" rIns="0" bIns="0" rtlCol="0" anchor="t"/>
          <a:lstStyle/>
          <a:p>
            <a:pPr algn="r" indent="0" marL="0">
              <a:lnSpc>
                <a:spcPts val="2850"/>
              </a:lnSpc>
              <a:buNone/>
            </a:pPr>
            <a:r>
              <a:rPr lang="en-US" sz="1750" dirty="0">
                <a:solidFill>
                  <a:srgbClr val="DAD1E6"/>
                </a:solidFill>
                <a:latin typeface="Fira Sans" pitchFamily="34" charset="0"/>
                <a:ea typeface="Fira Sans" pitchFamily="34" charset="-122"/>
                <a:cs typeface="Fira Sans" pitchFamily="34" charset="-120"/>
              </a:rPr>
              <a:t>Representing 65% of revenue with average unit price of £450 and gross margin of 38%. Contract terms typically include volume-based pricing tiers with 2-year commitments.</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pic>
        <p:nvPicPr>
          <p:cNvPr id="6" name="Image 1" descr="preencoded.png">    </p:cNvPr>
          <p:cNvPicPr>
            <a:picLocks noChangeAspect="1"/>
          </p:cNvPicPr>
          <p:nvPr/>
        </p:nvPicPr>
        <p:blipFill>
          <a:blip r:embed="rId2"/>
          <a:stretch>
            <a:fillRect/>
          </a:stretch>
        </p:blipFill>
        <p:spPr>
          <a:xfrm>
            <a:off x="6226731" y="3176588"/>
            <a:ext cx="339328" cy="424220"/>
          </a:xfrm>
          <a:prstGeom prst="rect">
            <a:avLst/>
          </a:prstGeom>
        </p:spPr>
      </p:pic>
      <p:sp>
        <p:nvSpPr>
          <p:cNvPr id="7" name="Text 3"/>
          <p:cNvSpPr/>
          <p:nvPr/>
        </p:nvSpPr>
        <p:spPr>
          <a:xfrm>
            <a:off x="9937790" y="222099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Maintenance Services</a:t>
            </a:r>
            <a:endParaRPr lang="en-US" sz="2200" dirty="0"/>
          </a:p>
        </p:txBody>
      </p:sp>
      <p:sp>
        <p:nvSpPr>
          <p:cNvPr id="8" name="Text 4"/>
          <p:cNvSpPr/>
          <p:nvPr/>
        </p:nvSpPr>
        <p:spPr>
          <a:xfrm>
            <a:off x="9937790" y="2711410"/>
            <a:ext cx="3898821" cy="1814513"/>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Contributing 18% of revenue with recurring annual contracts averaging £12,500 per client. Service packages offer 72-hour response guarantees with 92% renewal rates.</a:t>
            </a:r>
            <a:endParaRPr lang="en-US" sz="1750" dirty="0"/>
          </a:p>
        </p:txBody>
      </p:sp>
      <p:pic>
        <p:nvPicPr>
          <p:cNvPr id="9" name="Image 2" descr="preencoded.png">    </p:cNvPr>
          <p:cNvPicPr>
            <a:picLocks noChangeAspect="1"/>
          </p:cNvPicPr>
          <p:nvPr/>
        </p:nvPicPr>
        <p:blipFill>
          <a:blip r:embed="rId3"/>
          <a:stretch>
            <a:fillRect/>
          </a:stretch>
        </p:blipFill>
        <p:spPr>
          <a:xfrm>
            <a:off x="5032653" y="2413516"/>
            <a:ext cx="4564975" cy="4564975"/>
          </a:xfrm>
          <a:prstGeom prst="rect">
            <a:avLst/>
          </a:prstGeom>
        </p:spPr>
      </p:pic>
      <p:pic>
        <p:nvPicPr>
          <p:cNvPr id="10" name="Image 3" descr="preencoded.png">    </p:cNvPr>
          <p:cNvPicPr>
            <a:picLocks noChangeAspect="1"/>
          </p:cNvPicPr>
          <p:nvPr/>
        </p:nvPicPr>
        <p:blipFill>
          <a:blip r:embed="rId4"/>
          <a:stretch>
            <a:fillRect/>
          </a:stretch>
        </p:blipFill>
        <p:spPr>
          <a:xfrm>
            <a:off x="8452604" y="3565088"/>
            <a:ext cx="339328" cy="424220"/>
          </a:xfrm>
          <a:prstGeom prst="rect">
            <a:avLst/>
          </a:prstGeom>
        </p:spPr>
      </p:pic>
      <p:sp>
        <p:nvSpPr>
          <p:cNvPr id="11" name="Text 5"/>
          <p:cNvSpPr/>
          <p:nvPr/>
        </p:nvSpPr>
        <p:spPr>
          <a:xfrm>
            <a:off x="9937790" y="5047536"/>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Digital Solutions</a:t>
            </a:r>
            <a:endParaRPr lang="en-US" sz="2200" dirty="0"/>
          </a:p>
        </p:txBody>
      </p:sp>
      <p:sp>
        <p:nvSpPr>
          <p:cNvPr id="12" name="Text 6"/>
          <p:cNvSpPr/>
          <p:nvPr/>
        </p:nvSpPr>
        <p:spPr>
          <a:xfrm>
            <a:off x="9937790" y="5537954"/>
            <a:ext cx="3898821" cy="1814513"/>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Our fastest-growing segment at 12% of revenue, operating on subscription model at £89/month per user. Currently growing at 27% annually with 85% customer retention.</a:t>
            </a:r>
            <a:endParaRPr lang="en-US" sz="1750" dirty="0"/>
          </a:p>
        </p:txBody>
      </p:sp>
      <p:pic>
        <p:nvPicPr>
          <p:cNvPr id="13" name="Image 4" descr="preencoded.png">    </p:cNvPr>
          <p:cNvPicPr>
            <a:picLocks noChangeAspect="1"/>
          </p:cNvPicPr>
          <p:nvPr/>
        </p:nvPicPr>
        <p:blipFill>
          <a:blip r:embed="rId5"/>
          <a:stretch>
            <a:fillRect/>
          </a:stretch>
        </p:blipFill>
        <p:spPr>
          <a:xfrm>
            <a:off x="5032653" y="2413516"/>
            <a:ext cx="4564975" cy="4564975"/>
          </a:xfrm>
          <a:prstGeom prst="rect">
            <a:avLst/>
          </a:prstGeom>
        </p:spPr>
      </p:pic>
      <p:pic>
        <p:nvPicPr>
          <p:cNvPr id="14" name="Image 5" descr="preencoded.png">    </p:cNvPr>
          <p:cNvPicPr>
            <a:picLocks noChangeAspect="1"/>
          </p:cNvPicPr>
          <p:nvPr/>
        </p:nvPicPr>
        <p:blipFill>
          <a:blip r:embed="rId6"/>
          <a:stretch>
            <a:fillRect/>
          </a:stretch>
        </p:blipFill>
        <p:spPr>
          <a:xfrm>
            <a:off x="8064103" y="5790962"/>
            <a:ext cx="339328" cy="424220"/>
          </a:xfrm>
          <a:prstGeom prst="rect">
            <a:avLst/>
          </a:prstGeom>
        </p:spPr>
      </p:pic>
      <p:sp>
        <p:nvSpPr>
          <p:cNvPr id="15" name="Text 7"/>
          <p:cNvSpPr/>
          <p:nvPr/>
        </p:nvSpPr>
        <p:spPr>
          <a:xfrm>
            <a:off x="1717000" y="5228987"/>
            <a:ext cx="2975491" cy="354330"/>
          </a:xfrm>
          <a:prstGeom prst="rect">
            <a:avLst/>
          </a:prstGeom>
          <a:noFill/>
          <a:ln/>
        </p:spPr>
        <p:txBody>
          <a:bodyPr wrap="none" lIns="0" tIns="0" rIns="0" bIns="0" rtlCol="0" anchor="t"/>
          <a:lstStyle/>
          <a:p>
            <a:pPr algn="r"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Training &amp; Consulting</a:t>
            </a:r>
            <a:endParaRPr lang="en-US" sz="2200" dirty="0"/>
          </a:p>
        </p:txBody>
      </p:sp>
      <p:sp>
        <p:nvSpPr>
          <p:cNvPr id="16" name="Text 8"/>
          <p:cNvSpPr/>
          <p:nvPr/>
        </p:nvSpPr>
        <p:spPr>
          <a:xfrm>
            <a:off x="793790" y="5719405"/>
            <a:ext cx="3898702" cy="1451610"/>
          </a:xfrm>
          <a:prstGeom prst="rect">
            <a:avLst/>
          </a:prstGeom>
          <a:noFill/>
          <a:ln/>
        </p:spPr>
        <p:txBody>
          <a:bodyPr wrap="square" lIns="0" tIns="0" rIns="0" bIns="0" rtlCol="0" anchor="t"/>
          <a:lstStyle/>
          <a:p>
            <a:pPr algn="r" indent="0" marL="0">
              <a:lnSpc>
                <a:spcPts val="2850"/>
              </a:lnSpc>
              <a:buNone/>
            </a:pPr>
            <a:r>
              <a:rPr lang="en-US" sz="1750" dirty="0">
                <a:solidFill>
                  <a:srgbClr val="DAD1E6"/>
                </a:solidFill>
                <a:latin typeface="Fira Sans" pitchFamily="34" charset="0"/>
                <a:ea typeface="Fira Sans" pitchFamily="34" charset="-122"/>
                <a:cs typeface="Fira Sans" pitchFamily="34" charset="-120"/>
              </a:rPr>
              <a:t>Accounting for 5% of revenue through customised implementation packages (£25,000-£120,000) and certification programmes (£1,200 per participant).</a:t>
            </a:r>
            <a:endParaRPr lang="en-US" sz="1750" dirty="0"/>
          </a:p>
        </p:txBody>
      </p:sp>
      <p:pic>
        <p:nvPicPr>
          <p:cNvPr id="17" name="Image 6" descr="preencoded.png">    </p:cNvPr>
          <p:cNvPicPr>
            <a:picLocks noChangeAspect="1"/>
          </p:cNvPicPr>
          <p:nvPr/>
        </p:nvPicPr>
        <p:blipFill>
          <a:blip r:embed="rId7"/>
          <a:stretch>
            <a:fillRect/>
          </a:stretch>
        </p:blipFill>
        <p:spPr>
          <a:xfrm>
            <a:off x="5032653" y="2413516"/>
            <a:ext cx="4564975" cy="4564975"/>
          </a:xfrm>
          <a:prstGeom prst="rect">
            <a:avLst/>
          </a:prstGeom>
        </p:spPr>
      </p:pic>
      <p:pic>
        <p:nvPicPr>
          <p:cNvPr id="18" name="Image 7" descr="preencoded.png">    </p:cNvPr>
          <p:cNvPicPr>
            <a:picLocks noChangeAspect="1"/>
          </p:cNvPicPr>
          <p:nvPr/>
        </p:nvPicPr>
        <p:blipFill>
          <a:blip r:embed="rId8"/>
          <a:stretch>
            <a:fillRect/>
          </a:stretch>
        </p:blipFill>
        <p:spPr>
          <a:xfrm>
            <a:off x="5838230" y="5402461"/>
            <a:ext cx="339328" cy="424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71011" y="370046"/>
            <a:ext cx="3701296" cy="420529"/>
          </a:xfrm>
          <a:prstGeom prst="rect">
            <a:avLst/>
          </a:prstGeom>
          <a:noFill/>
          <a:ln/>
        </p:spPr>
        <p:txBody>
          <a:bodyPr wrap="none" lIns="0" tIns="0" rIns="0" bIns="0" rtlCol="0" anchor="t"/>
          <a:lstStyle/>
          <a:p>
            <a:pPr algn="l" indent="0" marL="0">
              <a:lnSpc>
                <a:spcPts val="3300"/>
              </a:lnSpc>
              <a:buNone/>
            </a:pPr>
            <a:r>
              <a:rPr lang="en-US" sz="2600" b="1" dirty="0">
                <a:solidFill>
                  <a:srgbClr val="F94CAF"/>
                </a:solidFill>
                <a:latin typeface="Inconsolata Bold" pitchFamily="34" charset="0"/>
                <a:ea typeface="Inconsolata Bold" pitchFamily="34" charset="-122"/>
                <a:cs typeface="Inconsolata Bold" pitchFamily="34" charset="-120"/>
              </a:rPr>
              <a:t>Profitability Analysis</a:t>
            </a:r>
            <a:endParaRPr lang="en-US" sz="2600" dirty="0"/>
          </a:p>
        </p:txBody>
      </p:sp>
      <p:pic>
        <p:nvPicPr>
          <p:cNvPr id="3" name="Image 0" descr="preencoded.png">    </p:cNvPr>
          <p:cNvPicPr>
            <a:picLocks noChangeAspect="1"/>
          </p:cNvPicPr>
          <p:nvPr/>
        </p:nvPicPr>
        <p:blipFill>
          <a:blip r:embed="rId1"/>
          <a:stretch>
            <a:fillRect/>
          </a:stretch>
        </p:blipFill>
        <p:spPr>
          <a:xfrm>
            <a:off x="471011" y="1059775"/>
            <a:ext cx="13688378" cy="7261622"/>
          </a:xfrm>
          <a:prstGeom prst="rect">
            <a:avLst/>
          </a:prstGeom>
        </p:spPr>
      </p:pic>
      <p:sp>
        <p:nvSpPr>
          <p:cNvPr id="4" name="Shape 1"/>
          <p:cNvSpPr/>
          <p:nvPr/>
        </p:nvSpPr>
        <p:spPr>
          <a:xfrm>
            <a:off x="3347561" y="8321397"/>
            <a:ext cx="134541" cy="134541"/>
          </a:xfrm>
          <a:prstGeom prst="roundRect">
            <a:avLst>
              <a:gd name="adj" fmla="val 13593"/>
            </a:avLst>
          </a:prstGeom>
          <a:solidFill>
            <a:srgbClr val="CF077A"/>
          </a:solidFill>
          <a:ln/>
        </p:spPr>
      </p:sp>
      <p:sp>
        <p:nvSpPr>
          <p:cNvPr id="5" name="Text 2"/>
          <p:cNvSpPr/>
          <p:nvPr/>
        </p:nvSpPr>
        <p:spPr>
          <a:xfrm>
            <a:off x="3543062" y="8321397"/>
            <a:ext cx="1389102"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Gross Profit Margin (%)</a:t>
            </a:r>
            <a:endParaRPr lang="en-US" sz="1050" dirty="0"/>
          </a:p>
        </p:txBody>
      </p:sp>
      <p:sp>
        <p:nvSpPr>
          <p:cNvPr id="6" name="Shape 3"/>
          <p:cNvSpPr/>
          <p:nvPr/>
        </p:nvSpPr>
        <p:spPr>
          <a:xfrm>
            <a:off x="6614755" y="8321397"/>
            <a:ext cx="134541" cy="134541"/>
          </a:xfrm>
          <a:prstGeom prst="roundRect">
            <a:avLst>
              <a:gd name="adj" fmla="val 13593"/>
            </a:avLst>
          </a:prstGeom>
          <a:solidFill>
            <a:srgbClr val="F838A6"/>
          </a:solidFill>
          <a:ln/>
        </p:spPr>
      </p:sp>
      <p:sp>
        <p:nvSpPr>
          <p:cNvPr id="7" name="Text 4"/>
          <p:cNvSpPr/>
          <p:nvPr/>
        </p:nvSpPr>
        <p:spPr>
          <a:xfrm>
            <a:off x="6810256" y="8321397"/>
            <a:ext cx="1205270"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Operating Profit (%)</a:t>
            </a:r>
            <a:endParaRPr lang="en-US" sz="1050" dirty="0"/>
          </a:p>
        </p:txBody>
      </p:sp>
      <p:sp>
        <p:nvSpPr>
          <p:cNvPr id="8" name="Shape 5"/>
          <p:cNvSpPr/>
          <p:nvPr/>
        </p:nvSpPr>
        <p:spPr>
          <a:xfrm>
            <a:off x="9698117" y="8321397"/>
            <a:ext cx="134541" cy="134541"/>
          </a:xfrm>
          <a:prstGeom prst="roundRect">
            <a:avLst>
              <a:gd name="adj" fmla="val 13593"/>
            </a:avLst>
          </a:prstGeom>
          <a:solidFill>
            <a:srgbClr val="FB8FCD"/>
          </a:solidFill>
          <a:ln/>
        </p:spPr>
      </p:sp>
      <p:sp>
        <p:nvSpPr>
          <p:cNvPr id="9" name="Text 6"/>
          <p:cNvSpPr/>
          <p:nvPr/>
        </p:nvSpPr>
        <p:spPr>
          <a:xfrm>
            <a:off x="9893618" y="8321397"/>
            <a:ext cx="817007"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Net Profit (%)</a:t>
            </a:r>
            <a:endParaRPr lang="en-US" sz="1050" dirty="0"/>
          </a:p>
        </p:txBody>
      </p:sp>
      <p:sp>
        <p:nvSpPr>
          <p:cNvPr id="10" name="Text 7"/>
          <p:cNvSpPr/>
          <p:nvPr/>
        </p:nvSpPr>
        <p:spPr>
          <a:xfrm>
            <a:off x="471011" y="8876586"/>
            <a:ext cx="13688378" cy="430768"/>
          </a:xfrm>
          <a:prstGeom prst="rect">
            <a:avLst/>
          </a:prstGeom>
          <a:noFill/>
          <a:ln/>
        </p:spPr>
        <p:txBody>
          <a:bodyPr wrap="square" lIns="0" tIns="0" rIns="0" bIns="0" rtlCol="0" anchor="t"/>
          <a:lstStyle/>
          <a:p>
            <a:pPr algn="l" indent="0" marL="0">
              <a:lnSpc>
                <a:spcPts val="1650"/>
              </a:lnSpc>
              <a:buNone/>
            </a:pPr>
            <a:r>
              <a:rPr lang="en-US" sz="1050" dirty="0">
                <a:solidFill>
                  <a:srgbClr val="DAD1E6"/>
                </a:solidFill>
                <a:latin typeface="Fira Sans" pitchFamily="34" charset="0"/>
                <a:ea typeface="Fira Sans" pitchFamily="34" charset="-122"/>
                <a:cs typeface="Fira Sans" pitchFamily="34" charset="-120"/>
              </a:rPr>
              <a:t>Our profitability metrics show consistent improvement over the four-year period, with gross profit margins increasing from 42% to 47%. This growth has been driven primarily by operational efficiencies and increased scale, rather than price increases.</a:t>
            </a:r>
            <a:endParaRPr lang="en-US" sz="1050" dirty="0"/>
          </a:p>
        </p:txBody>
      </p:sp>
      <p:sp>
        <p:nvSpPr>
          <p:cNvPr id="11" name="Text 8"/>
          <p:cNvSpPr/>
          <p:nvPr/>
        </p:nvSpPr>
        <p:spPr>
          <a:xfrm>
            <a:off x="471011" y="9458682"/>
            <a:ext cx="13688378" cy="430768"/>
          </a:xfrm>
          <a:prstGeom prst="rect">
            <a:avLst/>
          </a:prstGeom>
          <a:noFill/>
          <a:ln/>
        </p:spPr>
        <p:txBody>
          <a:bodyPr wrap="square" lIns="0" tIns="0" rIns="0" bIns="0" rtlCol="0" anchor="t"/>
          <a:lstStyle/>
          <a:p>
            <a:pPr algn="l" indent="0" marL="0">
              <a:lnSpc>
                <a:spcPts val="1650"/>
              </a:lnSpc>
              <a:buNone/>
            </a:pPr>
            <a:r>
              <a:rPr lang="en-US" sz="1050" dirty="0">
                <a:solidFill>
                  <a:srgbClr val="DAD1E6"/>
                </a:solidFill>
                <a:latin typeface="Fira Sans" pitchFamily="34" charset="0"/>
                <a:ea typeface="Fira Sans" pitchFamily="34" charset="-122"/>
                <a:cs typeface="Fira Sans" pitchFamily="34" charset="-120"/>
              </a:rPr>
              <a:t>EBITDA has grown at a compound annual growth rate of 14.2%, outpacing revenue growth of 9.6%. This indicates that our cost optimisation efforts are yielding results. The Digital Solutions segment exhibits the highest gross margin at 62%, while Core Product Sales maintain a solid 38% margin.</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93976" y="617577"/>
            <a:ext cx="4340066" cy="542449"/>
          </a:xfrm>
          <a:prstGeom prst="rect">
            <a:avLst/>
          </a:prstGeom>
          <a:noFill/>
          <a:ln/>
        </p:spPr>
        <p:txBody>
          <a:bodyPr wrap="none" lIns="0" tIns="0" rIns="0" bIns="0" rtlCol="0" anchor="t"/>
          <a:lstStyle/>
          <a:p>
            <a:pPr algn="l" indent="0" marL="0">
              <a:lnSpc>
                <a:spcPts val="4250"/>
              </a:lnSpc>
              <a:buNone/>
            </a:pPr>
            <a:r>
              <a:rPr lang="en-US" sz="3400" b="1" dirty="0">
                <a:solidFill>
                  <a:srgbClr val="F94CAF"/>
                </a:solidFill>
                <a:latin typeface="Inconsolata Bold" pitchFamily="34" charset="0"/>
                <a:ea typeface="Inconsolata Bold" pitchFamily="34" charset="-122"/>
                <a:cs typeface="Inconsolata Bold" pitchFamily="34" charset="-120"/>
              </a:rPr>
              <a:t>Breakeven Analysis</a:t>
            </a:r>
            <a:endParaRPr lang="en-US" sz="3400" dirty="0"/>
          </a:p>
        </p:txBody>
      </p:sp>
      <p:sp>
        <p:nvSpPr>
          <p:cNvPr id="4" name="Text 1"/>
          <p:cNvSpPr/>
          <p:nvPr/>
        </p:nvSpPr>
        <p:spPr>
          <a:xfrm>
            <a:off x="6093976" y="1507212"/>
            <a:ext cx="3834170" cy="572810"/>
          </a:xfrm>
          <a:prstGeom prst="rect">
            <a:avLst/>
          </a:prstGeom>
          <a:noFill/>
          <a:ln/>
        </p:spPr>
        <p:txBody>
          <a:bodyPr wrap="none" lIns="0" tIns="0" rIns="0" bIns="0" rtlCol="0" anchor="t"/>
          <a:lstStyle/>
          <a:p>
            <a:pPr algn="ctr" indent="0" marL="0">
              <a:lnSpc>
                <a:spcPts val="4500"/>
              </a:lnSpc>
              <a:buNone/>
            </a:pPr>
            <a:r>
              <a:rPr lang="en-US" sz="4500" b="1" dirty="0">
                <a:solidFill>
                  <a:srgbClr val="DAD1E6"/>
                </a:solidFill>
                <a:latin typeface="Inconsolata Bold" pitchFamily="34" charset="0"/>
                <a:ea typeface="Inconsolata Bold" pitchFamily="34" charset="-122"/>
                <a:cs typeface="Inconsolata Bold" pitchFamily="34" charset="-120"/>
              </a:rPr>
              <a:t>8,750</a:t>
            </a:r>
            <a:endParaRPr lang="en-US" sz="4500" dirty="0"/>
          </a:p>
        </p:txBody>
      </p:sp>
      <p:sp>
        <p:nvSpPr>
          <p:cNvPr id="5" name="Text 2"/>
          <p:cNvSpPr/>
          <p:nvPr/>
        </p:nvSpPr>
        <p:spPr>
          <a:xfrm>
            <a:off x="6925985" y="2296954"/>
            <a:ext cx="2170033" cy="271224"/>
          </a:xfrm>
          <a:prstGeom prst="rect">
            <a:avLst/>
          </a:prstGeom>
          <a:noFill/>
          <a:ln/>
        </p:spPr>
        <p:txBody>
          <a:bodyPr wrap="none" lIns="0" tIns="0" rIns="0" bIns="0" rtlCol="0" anchor="t"/>
          <a:lstStyle/>
          <a:p>
            <a:pPr algn="ctr" indent="0" marL="0">
              <a:lnSpc>
                <a:spcPts val="2100"/>
              </a:lnSpc>
              <a:buNone/>
            </a:pPr>
            <a:r>
              <a:rPr lang="en-US" sz="1700" b="1" dirty="0">
                <a:solidFill>
                  <a:srgbClr val="DAD1E6"/>
                </a:solidFill>
                <a:latin typeface="Inconsolata Bold" pitchFamily="34" charset="0"/>
                <a:ea typeface="Inconsolata Bold" pitchFamily="34" charset="-122"/>
                <a:cs typeface="Inconsolata Bold" pitchFamily="34" charset="-120"/>
              </a:rPr>
              <a:t>Breakeven Units</a:t>
            </a:r>
            <a:endParaRPr lang="en-US" sz="1700" dirty="0"/>
          </a:p>
        </p:txBody>
      </p:sp>
      <p:sp>
        <p:nvSpPr>
          <p:cNvPr id="6" name="Text 3"/>
          <p:cNvSpPr/>
          <p:nvPr/>
        </p:nvSpPr>
        <p:spPr>
          <a:xfrm>
            <a:off x="6093976" y="2672239"/>
            <a:ext cx="3834170" cy="555308"/>
          </a:xfrm>
          <a:prstGeom prst="rect">
            <a:avLst/>
          </a:prstGeom>
          <a:noFill/>
          <a:ln/>
        </p:spPr>
        <p:txBody>
          <a:bodyPr wrap="square" lIns="0" tIns="0" rIns="0" bIns="0" rtlCol="0" anchor="t"/>
          <a:lstStyle/>
          <a:p>
            <a:pPr algn="ctr" indent="0" marL="0">
              <a:lnSpc>
                <a:spcPts val="2150"/>
              </a:lnSpc>
              <a:buNone/>
            </a:pPr>
            <a:r>
              <a:rPr lang="en-US" sz="1350" dirty="0">
                <a:solidFill>
                  <a:srgbClr val="DAD1E6"/>
                </a:solidFill>
                <a:latin typeface="Fira Sans" pitchFamily="34" charset="0"/>
                <a:ea typeface="Fira Sans" pitchFamily="34" charset="-122"/>
                <a:cs typeface="Fira Sans" pitchFamily="34" charset="-120"/>
              </a:rPr>
              <a:t>Annual production volume required to cover fixed costs</a:t>
            </a:r>
            <a:endParaRPr lang="en-US" sz="1350" dirty="0"/>
          </a:p>
        </p:txBody>
      </p:sp>
      <p:sp>
        <p:nvSpPr>
          <p:cNvPr id="7" name="Text 4"/>
          <p:cNvSpPr/>
          <p:nvPr/>
        </p:nvSpPr>
        <p:spPr>
          <a:xfrm>
            <a:off x="10188535" y="1507212"/>
            <a:ext cx="3834289" cy="572810"/>
          </a:xfrm>
          <a:prstGeom prst="rect">
            <a:avLst/>
          </a:prstGeom>
          <a:noFill/>
          <a:ln/>
        </p:spPr>
        <p:txBody>
          <a:bodyPr wrap="none" lIns="0" tIns="0" rIns="0" bIns="0" rtlCol="0" anchor="t"/>
          <a:lstStyle/>
          <a:p>
            <a:pPr algn="ctr" indent="0" marL="0">
              <a:lnSpc>
                <a:spcPts val="4500"/>
              </a:lnSpc>
              <a:buNone/>
            </a:pPr>
            <a:r>
              <a:rPr lang="en-US" sz="4500" b="1" dirty="0">
                <a:solidFill>
                  <a:srgbClr val="DAD1E6"/>
                </a:solidFill>
                <a:latin typeface="Inconsolata Bold" pitchFamily="34" charset="0"/>
                <a:ea typeface="Inconsolata Bold" pitchFamily="34" charset="-122"/>
                <a:cs typeface="Inconsolata Bold" pitchFamily="34" charset="-120"/>
              </a:rPr>
              <a:t>£3.94M</a:t>
            </a:r>
            <a:endParaRPr lang="en-US" sz="4500" dirty="0"/>
          </a:p>
        </p:txBody>
      </p:sp>
      <p:sp>
        <p:nvSpPr>
          <p:cNvPr id="8" name="Text 5"/>
          <p:cNvSpPr/>
          <p:nvPr/>
        </p:nvSpPr>
        <p:spPr>
          <a:xfrm>
            <a:off x="11020663" y="2296954"/>
            <a:ext cx="2170033" cy="271224"/>
          </a:xfrm>
          <a:prstGeom prst="rect">
            <a:avLst/>
          </a:prstGeom>
          <a:noFill/>
          <a:ln/>
        </p:spPr>
        <p:txBody>
          <a:bodyPr wrap="none" lIns="0" tIns="0" rIns="0" bIns="0" rtlCol="0" anchor="t"/>
          <a:lstStyle/>
          <a:p>
            <a:pPr algn="ctr" indent="0" marL="0">
              <a:lnSpc>
                <a:spcPts val="2100"/>
              </a:lnSpc>
              <a:buNone/>
            </a:pPr>
            <a:r>
              <a:rPr lang="en-US" sz="1700" b="1" dirty="0">
                <a:solidFill>
                  <a:srgbClr val="DAD1E6"/>
                </a:solidFill>
                <a:latin typeface="Inconsolata Bold" pitchFamily="34" charset="0"/>
                <a:ea typeface="Inconsolata Bold" pitchFamily="34" charset="-122"/>
                <a:cs typeface="Inconsolata Bold" pitchFamily="34" charset="-120"/>
              </a:rPr>
              <a:t>Breakeven Value</a:t>
            </a:r>
            <a:endParaRPr lang="en-US" sz="1700" dirty="0"/>
          </a:p>
        </p:txBody>
      </p:sp>
      <p:sp>
        <p:nvSpPr>
          <p:cNvPr id="9" name="Text 6"/>
          <p:cNvSpPr/>
          <p:nvPr/>
        </p:nvSpPr>
        <p:spPr>
          <a:xfrm>
            <a:off x="10188535" y="2672239"/>
            <a:ext cx="3834289" cy="277654"/>
          </a:xfrm>
          <a:prstGeom prst="rect">
            <a:avLst/>
          </a:prstGeom>
          <a:noFill/>
          <a:ln/>
        </p:spPr>
        <p:txBody>
          <a:bodyPr wrap="none" lIns="0" tIns="0" rIns="0" bIns="0" rtlCol="0" anchor="t"/>
          <a:lstStyle/>
          <a:p>
            <a:pPr algn="ctr" indent="0" marL="0">
              <a:lnSpc>
                <a:spcPts val="2150"/>
              </a:lnSpc>
              <a:buNone/>
            </a:pPr>
            <a:r>
              <a:rPr lang="en-US" sz="1350" dirty="0">
                <a:solidFill>
                  <a:srgbClr val="DAD1E6"/>
                </a:solidFill>
                <a:latin typeface="Fira Sans" pitchFamily="34" charset="0"/>
                <a:ea typeface="Fira Sans" pitchFamily="34" charset="-122"/>
                <a:cs typeface="Fira Sans" pitchFamily="34" charset="-120"/>
              </a:rPr>
              <a:t>Annual revenue required to achieve profitability</a:t>
            </a:r>
            <a:endParaRPr lang="en-US" sz="1350" dirty="0"/>
          </a:p>
        </p:txBody>
      </p:sp>
      <p:sp>
        <p:nvSpPr>
          <p:cNvPr id="10" name="Text 7"/>
          <p:cNvSpPr/>
          <p:nvPr/>
        </p:nvSpPr>
        <p:spPr>
          <a:xfrm>
            <a:off x="8141256" y="3835122"/>
            <a:ext cx="3834170" cy="572810"/>
          </a:xfrm>
          <a:prstGeom prst="rect">
            <a:avLst/>
          </a:prstGeom>
          <a:noFill/>
          <a:ln/>
        </p:spPr>
        <p:txBody>
          <a:bodyPr wrap="none" lIns="0" tIns="0" rIns="0" bIns="0" rtlCol="0" anchor="t"/>
          <a:lstStyle/>
          <a:p>
            <a:pPr algn="ctr" indent="0" marL="0">
              <a:lnSpc>
                <a:spcPts val="4500"/>
              </a:lnSpc>
              <a:buNone/>
            </a:pPr>
            <a:r>
              <a:rPr lang="en-US" sz="4500" b="1" dirty="0">
                <a:solidFill>
                  <a:srgbClr val="DAD1E6"/>
                </a:solidFill>
                <a:latin typeface="Inconsolata Bold" pitchFamily="34" charset="0"/>
                <a:ea typeface="Inconsolata Bold" pitchFamily="34" charset="-122"/>
                <a:cs typeface="Inconsolata Bold" pitchFamily="34" charset="-120"/>
              </a:rPr>
              <a:t>14.5</a:t>
            </a:r>
            <a:endParaRPr lang="en-US" sz="4500" dirty="0"/>
          </a:p>
        </p:txBody>
      </p:sp>
      <p:sp>
        <p:nvSpPr>
          <p:cNvPr id="11" name="Text 8"/>
          <p:cNvSpPr/>
          <p:nvPr/>
        </p:nvSpPr>
        <p:spPr>
          <a:xfrm>
            <a:off x="8973264" y="4624864"/>
            <a:ext cx="2170033" cy="271224"/>
          </a:xfrm>
          <a:prstGeom prst="rect">
            <a:avLst/>
          </a:prstGeom>
          <a:noFill/>
          <a:ln/>
        </p:spPr>
        <p:txBody>
          <a:bodyPr wrap="none" lIns="0" tIns="0" rIns="0" bIns="0" rtlCol="0" anchor="t"/>
          <a:lstStyle/>
          <a:p>
            <a:pPr algn="ctr" indent="0" marL="0">
              <a:lnSpc>
                <a:spcPts val="2100"/>
              </a:lnSpc>
              <a:buNone/>
            </a:pPr>
            <a:r>
              <a:rPr lang="en-US" sz="1700" b="1" dirty="0">
                <a:solidFill>
                  <a:srgbClr val="DAD1E6"/>
                </a:solidFill>
                <a:latin typeface="Inconsolata Bold" pitchFamily="34" charset="0"/>
                <a:ea typeface="Inconsolata Bold" pitchFamily="34" charset="-122"/>
                <a:cs typeface="Inconsolata Bold" pitchFamily="34" charset="-120"/>
              </a:rPr>
              <a:t>Months to Breakeven</a:t>
            </a:r>
            <a:endParaRPr lang="en-US" sz="1700" dirty="0"/>
          </a:p>
        </p:txBody>
      </p:sp>
      <p:sp>
        <p:nvSpPr>
          <p:cNvPr id="12" name="Text 9"/>
          <p:cNvSpPr/>
          <p:nvPr/>
        </p:nvSpPr>
        <p:spPr>
          <a:xfrm>
            <a:off x="8141256" y="5000149"/>
            <a:ext cx="3834170" cy="555308"/>
          </a:xfrm>
          <a:prstGeom prst="rect">
            <a:avLst/>
          </a:prstGeom>
          <a:noFill/>
          <a:ln/>
        </p:spPr>
        <p:txBody>
          <a:bodyPr wrap="square" lIns="0" tIns="0" rIns="0" bIns="0" rtlCol="0" anchor="t"/>
          <a:lstStyle/>
          <a:p>
            <a:pPr algn="ctr" indent="0" marL="0">
              <a:lnSpc>
                <a:spcPts val="2150"/>
              </a:lnSpc>
              <a:buNone/>
            </a:pPr>
            <a:r>
              <a:rPr lang="en-US" sz="1350" dirty="0">
                <a:solidFill>
                  <a:srgbClr val="DAD1E6"/>
                </a:solidFill>
                <a:latin typeface="Fira Sans" pitchFamily="34" charset="0"/>
                <a:ea typeface="Fira Sans" pitchFamily="34" charset="-122"/>
                <a:cs typeface="Fira Sans" pitchFamily="34" charset="-120"/>
              </a:rPr>
              <a:t>Time required for new product lines to become profitable</a:t>
            </a:r>
            <a:endParaRPr lang="en-US" sz="1350" dirty="0"/>
          </a:p>
        </p:txBody>
      </p:sp>
      <p:sp>
        <p:nvSpPr>
          <p:cNvPr id="13" name="Text 10"/>
          <p:cNvSpPr/>
          <p:nvPr/>
        </p:nvSpPr>
        <p:spPr>
          <a:xfrm>
            <a:off x="6093976" y="5750719"/>
            <a:ext cx="7928848" cy="832961"/>
          </a:xfrm>
          <a:prstGeom prst="rect">
            <a:avLst/>
          </a:prstGeom>
          <a:noFill/>
          <a:ln/>
        </p:spPr>
        <p:txBody>
          <a:bodyPr wrap="square" lIns="0" tIns="0" rIns="0" bIns="0" rtlCol="0" anchor="t"/>
          <a:lstStyle/>
          <a:p>
            <a:pPr algn="l" indent="0" marL="0">
              <a:lnSpc>
                <a:spcPts val="2150"/>
              </a:lnSpc>
              <a:buNone/>
            </a:pPr>
            <a:r>
              <a:rPr lang="en-US" sz="1350" dirty="0">
                <a:solidFill>
                  <a:srgbClr val="DAD1E6"/>
                </a:solidFill>
                <a:latin typeface="Fira Sans" pitchFamily="34" charset="0"/>
                <a:ea typeface="Fira Sans" pitchFamily="34" charset="-122"/>
                <a:cs typeface="Fira Sans" pitchFamily="34" charset="-120"/>
              </a:rPr>
              <a:t>Our sensitivity analysis indicates that a 10% decrease in sales volume would increase the breakeven point by 15%, while a 10% reduction in fixed costs would lower the breakeven point by 12%. This highlights the importance of maintaining sales momentum while controlling fixed costs.</a:t>
            </a:r>
            <a:endParaRPr lang="en-US" sz="1350" dirty="0"/>
          </a:p>
        </p:txBody>
      </p:sp>
      <p:sp>
        <p:nvSpPr>
          <p:cNvPr id="14" name="Text 11"/>
          <p:cNvSpPr/>
          <p:nvPr/>
        </p:nvSpPr>
        <p:spPr>
          <a:xfrm>
            <a:off x="6093976" y="6778943"/>
            <a:ext cx="7928848" cy="832961"/>
          </a:xfrm>
          <a:prstGeom prst="rect">
            <a:avLst/>
          </a:prstGeom>
          <a:noFill/>
          <a:ln/>
        </p:spPr>
        <p:txBody>
          <a:bodyPr wrap="square" lIns="0" tIns="0" rIns="0" bIns="0" rtlCol="0" anchor="t"/>
          <a:lstStyle/>
          <a:p>
            <a:pPr algn="l" indent="0" marL="0">
              <a:lnSpc>
                <a:spcPts val="2150"/>
              </a:lnSpc>
              <a:buNone/>
            </a:pPr>
            <a:r>
              <a:rPr lang="en-US" sz="1350" dirty="0">
                <a:solidFill>
                  <a:srgbClr val="DAD1E6"/>
                </a:solidFill>
                <a:latin typeface="Fira Sans" pitchFamily="34" charset="0"/>
                <a:ea typeface="Fira Sans" pitchFamily="34" charset="-122"/>
                <a:cs typeface="Fira Sans" pitchFamily="34" charset="-120"/>
              </a:rPr>
              <a:t>For new product launches, we've observed that breakeven occurs more quickly in established markets (11.2 months) compared to new geographic regions (17.8 months). Price sensitivity is highest in the SME segment, where a 5% price increase reduces volume by approximately 8%.</a:t>
            </a:r>
            <a:endParaRPr lang="en-US" sz="13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453271" y="356116"/>
            <a:ext cx="3237905" cy="404813"/>
          </a:xfrm>
          <a:prstGeom prst="rect">
            <a:avLst/>
          </a:prstGeom>
          <a:noFill/>
          <a:ln/>
        </p:spPr>
        <p:txBody>
          <a:bodyPr wrap="none" lIns="0" tIns="0" rIns="0" bIns="0" rtlCol="0" anchor="t"/>
          <a:lstStyle/>
          <a:p>
            <a:pPr algn="l" indent="0" marL="0">
              <a:lnSpc>
                <a:spcPts val="3150"/>
              </a:lnSpc>
              <a:buNone/>
            </a:pPr>
            <a:r>
              <a:rPr lang="en-US" sz="2500" b="1" dirty="0">
                <a:solidFill>
                  <a:srgbClr val="F94CAF"/>
                </a:solidFill>
                <a:latin typeface="Inconsolata Bold" pitchFamily="34" charset="0"/>
                <a:ea typeface="Inconsolata Bold" pitchFamily="34" charset="-122"/>
                <a:cs typeface="Inconsolata Bold" pitchFamily="34" charset="-120"/>
              </a:rPr>
              <a:t>Cash Flow Overview</a:t>
            </a:r>
            <a:endParaRPr lang="en-US" sz="2500" dirty="0"/>
          </a:p>
        </p:txBody>
      </p:sp>
      <p:pic>
        <p:nvPicPr>
          <p:cNvPr id="3" name="Image 0" descr="preencoded.png">    </p:cNvPr>
          <p:cNvPicPr>
            <a:picLocks noChangeAspect="1"/>
          </p:cNvPicPr>
          <p:nvPr/>
        </p:nvPicPr>
        <p:blipFill>
          <a:blip r:embed="rId1"/>
          <a:stretch>
            <a:fillRect/>
          </a:stretch>
        </p:blipFill>
        <p:spPr>
          <a:xfrm>
            <a:off x="453271" y="1019889"/>
            <a:ext cx="13723858" cy="7296626"/>
          </a:xfrm>
          <a:prstGeom prst="rect">
            <a:avLst/>
          </a:prstGeom>
        </p:spPr>
      </p:pic>
      <p:sp>
        <p:nvSpPr>
          <p:cNvPr id="4" name="Shape 1"/>
          <p:cNvSpPr/>
          <p:nvPr/>
        </p:nvSpPr>
        <p:spPr>
          <a:xfrm>
            <a:off x="3715226" y="8316516"/>
            <a:ext cx="129421" cy="129421"/>
          </a:xfrm>
          <a:prstGeom prst="roundRect">
            <a:avLst>
              <a:gd name="adj" fmla="val 14131"/>
            </a:avLst>
          </a:prstGeom>
          <a:solidFill>
            <a:srgbClr val="CF077A"/>
          </a:solidFill>
          <a:ln/>
        </p:spPr>
      </p:sp>
      <p:sp>
        <p:nvSpPr>
          <p:cNvPr id="5" name="Text 2"/>
          <p:cNvSpPr/>
          <p:nvPr/>
        </p:nvSpPr>
        <p:spPr>
          <a:xfrm>
            <a:off x="3905607" y="8316516"/>
            <a:ext cx="1020604" cy="129421"/>
          </a:xfrm>
          <a:prstGeom prst="rect">
            <a:avLst/>
          </a:prstGeom>
          <a:noFill/>
          <a:ln/>
        </p:spPr>
        <p:txBody>
          <a:bodyPr wrap="none" lIns="0" tIns="0" rIns="0" bIns="0" rtlCol="0" anchor="t"/>
          <a:lstStyle/>
          <a:p>
            <a:pPr algn="l" indent="0" marL="0">
              <a:lnSpc>
                <a:spcPts val="1000"/>
              </a:lnSpc>
              <a:buNone/>
            </a:pPr>
            <a:r>
              <a:rPr lang="en-US" sz="1000" dirty="0">
                <a:solidFill>
                  <a:srgbClr val="DAD1E6"/>
                </a:solidFill>
                <a:latin typeface="Fira Sans" pitchFamily="34" charset="0"/>
                <a:ea typeface="Fira Sans" pitchFamily="34" charset="-122"/>
                <a:cs typeface="Fira Sans" pitchFamily="34" charset="-120"/>
              </a:rPr>
              <a:t>Cash Inflows (£M)</a:t>
            </a:r>
            <a:endParaRPr lang="en-US" sz="1000" dirty="0"/>
          </a:p>
        </p:txBody>
      </p:sp>
      <p:sp>
        <p:nvSpPr>
          <p:cNvPr id="6" name="Shape 3"/>
          <p:cNvSpPr/>
          <p:nvPr/>
        </p:nvSpPr>
        <p:spPr>
          <a:xfrm>
            <a:off x="6660833" y="8316516"/>
            <a:ext cx="129421" cy="129421"/>
          </a:xfrm>
          <a:prstGeom prst="roundRect">
            <a:avLst>
              <a:gd name="adj" fmla="val 14131"/>
            </a:avLst>
          </a:prstGeom>
          <a:solidFill>
            <a:srgbClr val="F838A6"/>
          </a:solidFill>
          <a:ln/>
        </p:spPr>
      </p:sp>
      <p:sp>
        <p:nvSpPr>
          <p:cNvPr id="7" name="Text 4"/>
          <p:cNvSpPr/>
          <p:nvPr/>
        </p:nvSpPr>
        <p:spPr>
          <a:xfrm>
            <a:off x="6851213" y="8316516"/>
            <a:ext cx="1118116" cy="129421"/>
          </a:xfrm>
          <a:prstGeom prst="rect">
            <a:avLst/>
          </a:prstGeom>
          <a:noFill/>
          <a:ln/>
        </p:spPr>
        <p:txBody>
          <a:bodyPr wrap="none" lIns="0" tIns="0" rIns="0" bIns="0" rtlCol="0" anchor="t"/>
          <a:lstStyle/>
          <a:p>
            <a:pPr algn="l" indent="0" marL="0">
              <a:lnSpc>
                <a:spcPts val="1000"/>
              </a:lnSpc>
              <a:buNone/>
            </a:pPr>
            <a:r>
              <a:rPr lang="en-US" sz="1000" dirty="0">
                <a:solidFill>
                  <a:srgbClr val="DAD1E6"/>
                </a:solidFill>
                <a:latin typeface="Fira Sans" pitchFamily="34" charset="0"/>
                <a:ea typeface="Fira Sans" pitchFamily="34" charset="-122"/>
                <a:cs typeface="Fira Sans" pitchFamily="34" charset="-120"/>
              </a:rPr>
              <a:t>Cash Outflows (£M)</a:t>
            </a:r>
            <a:endParaRPr lang="en-US" sz="1000" dirty="0"/>
          </a:p>
        </p:txBody>
      </p:sp>
      <p:sp>
        <p:nvSpPr>
          <p:cNvPr id="8" name="Shape 5"/>
          <p:cNvSpPr/>
          <p:nvPr/>
        </p:nvSpPr>
        <p:spPr>
          <a:xfrm>
            <a:off x="9704070" y="8316516"/>
            <a:ext cx="129421" cy="129421"/>
          </a:xfrm>
          <a:prstGeom prst="roundRect">
            <a:avLst>
              <a:gd name="adj" fmla="val 14131"/>
            </a:avLst>
          </a:prstGeom>
          <a:solidFill>
            <a:srgbClr val="FB8FCD"/>
          </a:solidFill>
          <a:ln/>
        </p:spPr>
      </p:sp>
      <p:sp>
        <p:nvSpPr>
          <p:cNvPr id="9" name="Text 6"/>
          <p:cNvSpPr/>
          <p:nvPr/>
        </p:nvSpPr>
        <p:spPr>
          <a:xfrm>
            <a:off x="9894451" y="8316516"/>
            <a:ext cx="1315522" cy="129421"/>
          </a:xfrm>
          <a:prstGeom prst="rect">
            <a:avLst/>
          </a:prstGeom>
          <a:noFill/>
          <a:ln/>
        </p:spPr>
        <p:txBody>
          <a:bodyPr wrap="none" lIns="0" tIns="0" rIns="0" bIns="0" rtlCol="0" anchor="t"/>
          <a:lstStyle/>
          <a:p>
            <a:pPr algn="l" indent="0" marL="0">
              <a:lnSpc>
                <a:spcPts val="1000"/>
              </a:lnSpc>
              <a:buNone/>
            </a:pPr>
            <a:r>
              <a:rPr lang="en-US" sz="1000" dirty="0">
                <a:solidFill>
                  <a:srgbClr val="DAD1E6"/>
                </a:solidFill>
                <a:latin typeface="Fira Sans" pitchFamily="34" charset="0"/>
                <a:ea typeface="Fira Sans" pitchFamily="34" charset="-122"/>
                <a:cs typeface="Fira Sans" pitchFamily="34" charset="-120"/>
              </a:rPr>
              <a:t>Net Cash Position (£M)</a:t>
            </a:r>
            <a:endParaRPr lang="en-US" sz="1000" dirty="0"/>
          </a:p>
        </p:txBody>
      </p:sp>
      <p:sp>
        <p:nvSpPr>
          <p:cNvPr id="10" name="Text 7"/>
          <p:cNvSpPr/>
          <p:nvPr/>
        </p:nvSpPr>
        <p:spPr>
          <a:xfrm>
            <a:off x="453271" y="8850749"/>
            <a:ext cx="13723858" cy="414338"/>
          </a:xfrm>
          <a:prstGeom prst="rect">
            <a:avLst/>
          </a:prstGeom>
          <a:noFill/>
          <a:ln/>
        </p:spPr>
        <p:txBody>
          <a:bodyPr wrap="square" lIns="0" tIns="0" rIns="0" bIns="0" rtlCol="0" anchor="t"/>
          <a:lstStyle/>
          <a:p>
            <a:pPr algn="l" indent="0" marL="0">
              <a:lnSpc>
                <a:spcPts val="1600"/>
              </a:lnSpc>
              <a:buNone/>
            </a:pPr>
            <a:r>
              <a:rPr lang="en-US" sz="1000" dirty="0">
                <a:solidFill>
                  <a:srgbClr val="DAD1E6"/>
                </a:solidFill>
                <a:latin typeface="Fira Sans" pitchFamily="34" charset="0"/>
                <a:ea typeface="Fira Sans" pitchFamily="34" charset="-122"/>
                <a:cs typeface="Fira Sans" pitchFamily="34" charset="-120"/>
              </a:rPr>
              <a:t>Our cash flow exhibits seasonal patterns, with Q3 typically showing negative cash flow due to inventory buildup for peak season and reduced sales during summer months. Working capital management has improved through negotiated supplier payment terms (extended from net-30 to net-60) and improved receivables collection (reduced from 45 days to 32 days).</a:t>
            </a:r>
            <a:endParaRPr lang="en-US" sz="1000" dirty="0"/>
          </a:p>
        </p:txBody>
      </p:sp>
      <p:sp>
        <p:nvSpPr>
          <p:cNvPr id="11" name="Text 8"/>
          <p:cNvSpPr/>
          <p:nvPr/>
        </p:nvSpPr>
        <p:spPr>
          <a:xfrm>
            <a:off x="453271" y="9410700"/>
            <a:ext cx="13723858" cy="414338"/>
          </a:xfrm>
          <a:prstGeom prst="rect">
            <a:avLst/>
          </a:prstGeom>
          <a:noFill/>
          <a:ln/>
        </p:spPr>
        <p:txBody>
          <a:bodyPr wrap="square" lIns="0" tIns="0" rIns="0" bIns="0" rtlCol="0" anchor="t"/>
          <a:lstStyle/>
          <a:p>
            <a:pPr algn="l" indent="0" marL="0">
              <a:lnSpc>
                <a:spcPts val="1600"/>
              </a:lnSpc>
              <a:buNone/>
            </a:pPr>
            <a:r>
              <a:rPr lang="en-US" sz="1000" dirty="0">
                <a:solidFill>
                  <a:srgbClr val="DAD1E6"/>
                </a:solidFill>
                <a:latin typeface="Fira Sans" pitchFamily="34" charset="0"/>
                <a:ea typeface="Fira Sans" pitchFamily="34" charset="-122"/>
                <a:cs typeface="Fira Sans" pitchFamily="34" charset="-120"/>
              </a:rPr>
              <a:t>We maintain a liquidity reserve ratio of 1.8, above our target of 1.5, ensuring sufficient cash availability for unexpected expenses. This conservative approach has proven valuable during recent supply chain disruptions that required rapid procurement adjustments.</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74727" y="837724"/>
            <a:ext cx="6265664" cy="602456"/>
          </a:xfrm>
          <a:prstGeom prst="rect">
            <a:avLst/>
          </a:prstGeom>
          <a:noFill/>
          <a:ln/>
        </p:spPr>
        <p:txBody>
          <a:bodyPr wrap="none" lIns="0" tIns="0" rIns="0" bIns="0" rtlCol="0" anchor="t"/>
          <a:lstStyle/>
          <a:p>
            <a:pPr algn="l" indent="0" marL="0">
              <a:lnSpc>
                <a:spcPts val="4700"/>
              </a:lnSpc>
              <a:buNone/>
            </a:pPr>
            <a:r>
              <a:rPr lang="en-US" sz="3750" b="1" dirty="0">
                <a:solidFill>
                  <a:srgbClr val="F94CAF"/>
                </a:solidFill>
                <a:latin typeface="Inconsolata Bold" pitchFamily="34" charset="0"/>
                <a:ea typeface="Inconsolata Bold" pitchFamily="34" charset="-122"/>
                <a:cs typeface="Inconsolata Bold" pitchFamily="34" charset="-120"/>
              </a:rPr>
              <a:t>Benchmarking Against Peers</a:t>
            </a:r>
            <a:endParaRPr lang="en-US" sz="3750" dirty="0"/>
          </a:p>
        </p:txBody>
      </p:sp>
      <p:sp>
        <p:nvSpPr>
          <p:cNvPr id="3" name="Shape 1"/>
          <p:cNvSpPr/>
          <p:nvPr/>
        </p:nvSpPr>
        <p:spPr>
          <a:xfrm>
            <a:off x="674727" y="1825704"/>
            <a:ext cx="13280946" cy="3899059"/>
          </a:xfrm>
          <a:prstGeom prst="roundRect">
            <a:avLst>
              <a:gd name="adj" fmla="val 742"/>
            </a:avLst>
          </a:prstGeom>
          <a:noFill/>
          <a:ln w="7620">
            <a:solidFill>
              <a:srgbClr val="FFFFFF">
                <a:alpha val="24000"/>
              </a:srgbClr>
            </a:solidFill>
            <a:prstDash val="solid"/>
          </a:ln>
        </p:spPr>
      </p:sp>
      <p:sp>
        <p:nvSpPr>
          <p:cNvPr id="4" name="Shape 2"/>
          <p:cNvSpPr/>
          <p:nvPr/>
        </p:nvSpPr>
        <p:spPr>
          <a:xfrm>
            <a:off x="682347" y="1833324"/>
            <a:ext cx="13265706" cy="554831"/>
          </a:xfrm>
          <a:prstGeom prst="rect">
            <a:avLst/>
          </a:prstGeom>
          <a:solidFill>
            <a:srgbClr val="FFFFFF">
              <a:alpha val="4000"/>
            </a:srgbClr>
          </a:solidFill>
          <a:ln/>
        </p:spPr>
      </p:sp>
      <p:sp>
        <p:nvSpPr>
          <p:cNvPr id="5" name="Text 3"/>
          <p:cNvSpPr/>
          <p:nvPr/>
        </p:nvSpPr>
        <p:spPr>
          <a:xfrm>
            <a:off x="875348" y="1956554"/>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Metric</a:t>
            </a:r>
            <a:endParaRPr lang="en-US" sz="1500" dirty="0"/>
          </a:p>
        </p:txBody>
      </p:sp>
      <p:sp>
        <p:nvSpPr>
          <p:cNvPr id="6" name="Text 4"/>
          <p:cNvSpPr/>
          <p:nvPr/>
        </p:nvSpPr>
        <p:spPr>
          <a:xfrm>
            <a:off x="4195524" y="1956554"/>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Our Company</a:t>
            </a:r>
            <a:endParaRPr lang="en-US" sz="1500" dirty="0"/>
          </a:p>
        </p:txBody>
      </p:sp>
      <p:sp>
        <p:nvSpPr>
          <p:cNvPr id="7" name="Text 5"/>
          <p:cNvSpPr/>
          <p:nvPr/>
        </p:nvSpPr>
        <p:spPr>
          <a:xfrm>
            <a:off x="7511891" y="1956554"/>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Industry Average</a:t>
            </a:r>
            <a:endParaRPr lang="en-US" sz="1500" dirty="0"/>
          </a:p>
        </p:txBody>
      </p:sp>
      <p:sp>
        <p:nvSpPr>
          <p:cNvPr id="8" name="Text 6"/>
          <p:cNvSpPr/>
          <p:nvPr/>
        </p:nvSpPr>
        <p:spPr>
          <a:xfrm>
            <a:off x="10828258" y="1956554"/>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Top Quartile</a:t>
            </a:r>
            <a:endParaRPr lang="en-US" sz="1500" dirty="0"/>
          </a:p>
        </p:txBody>
      </p:sp>
      <p:sp>
        <p:nvSpPr>
          <p:cNvPr id="9" name="Shape 7"/>
          <p:cNvSpPr/>
          <p:nvPr/>
        </p:nvSpPr>
        <p:spPr>
          <a:xfrm>
            <a:off x="682347" y="2388156"/>
            <a:ext cx="13265706" cy="554831"/>
          </a:xfrm>
          <a:prstGeom prst="rect">
            <a:avLst/>
          </a:prstGeom>
          <a:solidFill>
            <a:srgbClr val="000000">
              <a:alpha val="4000"/>
            </a:srgbClr>
          </a:solidFill>
          <a:ln/>
        </p:spPr>
      </p:sp>
      <p:sp>
        <p:nvSpPr>
          <p:cNvPr id="10" name="Text 8"/>
          <p:cNvSpPr/>
          <p:nvPr/>
        </p:nvSpPr>
        <p:spPr>
          <a:xfrm>
            <a:off x="875348" y="2511385"/>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Gross Margin</a:t>
            </a:r>
            <a:endParaRPr lang="en-US" sz="1500" dirty="0"/>
          </a:p>
        </p:txBody>
      </p:sp>
      <p:sp>
        <p:nvSpPr>
          <p:cNvPr id="11" name="Text 9"/>
          <p:cNvSpPr/>
          <p:nvPr/>
        </p:nvSpPr>
        <p:spPr>
          <a:xfrm>
            <a:off x="4195524" y="2511385"/>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47%</a:t>
            </a:r>
            <a:endParaRPr lang="en-US" sz="1500" dirty="0"/>
          </a:p>
        </p:txBody>
      </p:sp>
      <p:sp>
        <p:nvSpPr>
          <p:cNvPr id="12" name="Text 10"/>
          <p:cNvSpPr/>
          <p:nvPr/>
        </p:nvSpPr>
        <p:spPr>
          <a:xfrm>
            <a:off x="7511891" y="2511385"/>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42%</a:t>
            </a:r>
            <a:endParaRPr lang="en-US" sz="1500" dirty="0"/>
          </a:p>
        </p:txBody>
      </p:sp>
      <p:sp>
        <p:nvSpPr>
          <p:cNvPr id="13" name="Text 11"/>
          <p:cNvSpPr/>
          <p:nvPr/>
        </p:nvSpPr>
        <p:spPr>
          <a:xfrm>
            <a:off x="10828258" y="2511385"/>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51%</a:t>
            </a:r>
            <a:endParaRPr lang="en-US" sz="1500" dirty="0"/>
          </a:p>
        </p:txBody>
      </p:sp>
      <p:sp>
        <p:nvSpPr>
          <p:cNvPr id="14" name="Shape 12"/>
          <p:cNvSpPr/>
          <p:nvPr/>
        </p:nvSpPr>
        <p:spPr>
          <a:xfrm>
            <a:off x="682347" y="2942987"/>
            <a:ext cx="13265706" cy="554831"/>
          </a:xfrm>
          <a:prstGeom prst="rect">
            <a:avLst/>
          </a:prstGeom>
          <a:solidFill>
            <a:srgbClr val="FFFFFF">
              <a:alpha val="4000"/>
            </a:srgbClr>
          </a:solidFill>
          <a:ln/>
        </p:spPr>
      </p:sp>
      <p:sp>
        <p:nvSpPr>
          <p:cNvPr id="15" name="Text 13"/>
          <p:cNvSpPr/>
          <p:nvPr/>
        </p:nvSpPr>
        <p:spPr>
          <a:xfrm>
            <a:off x="875348" y="3066217"/>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Operating Margin</a:t>
            </a:r>
            <a:endParaRPr lang="en-US" sz="1500" dirty="0"/>
          </a:p>
        </p:txBody>
      </p:sp>
      <p:sp>
        <p:nvSpPr>
          <p:cNvPr id="16" name="Text 14"/>
          <p:cNvSpPr/>
          <p:nvPr/>
        </p:nvSpPr>
        <p:spPr>
          <a:xfrm>
            <a:off x="4195524" y="3066217"/>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24%</a:t>
            </a:r>
            <a:endParaRPr lang="en-US" sz="1500" dirty="0"/>
          </a:p>
        </p:txBody>
      </p:sp>
      <p:sp>
        <p:nvSpPr>
          <p:cNvPr id="17" name="Text 15"/>
          <p:cNvSpPr/>
          <p:nvPr/>
        </p:nvSpPr>
        <p:spPr>
          <a:xfrm>
            <a:off x="7511891" y="3066217"/>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18%</a:t>
            </a:r>
            <a:endParaRPr lang="en-US" sz="1500" dirty="0"/>
          </a:p>
        </p:txBody>
      </p:sp>
      <p:sp>
        <p:nvSpPr>
          <p:cNvPr id="18" name="Text 16"/>
          <p:cNvSpPr/>
          <p:nvPr/>
        </p:nvSpPr>
        <p:spPr>
          <a:xfrm>
            <a:off x="10828258" y="3066217"/>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26%</a:t>
            </a:r>
            <a:endParaRPr lang="en-US" sz="1500" dirty="0"/>
          </a:p>
        </p:txBody>
      </p:sp>
      <p:sp>
        <p:nvSpPr>
          <p:cNvPr id="19" name="Shape 17"/>
          <p:cNvSpPr/>
          <p:nvPr/>
        </p:nvSpPr>
        <p:spPr>
          <a:xfrm>
            <a:off x="682347" y="3497818"/>
            <a:ext cx="13265706" cy="554831"/>
          </a:xfrm>
          <a:prstGeom prst="rect">
            <a:avLst/>
          </a:prstGeom>
          <a:solidFill>
            <a:srgbClr val="000000">
              <a:alpha val="4000"/>
            </a:srgbClr>
          </a:solidFill>
          <a:ln/>
        </p:spPr>
      </p:sp>
      <p:sp>
        <p:nvSpPr>
          <p:cNvPr id="20" name="Text 18"/>
          <p:cNvSpPr/>
          <p:nvPr/>
        </p:nvSpPr>
        <p:spPr>
          <a:xfrm>
            <a:off x="875348" y="3621048"/>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Net Profit Margin</a:t>
            </a:r>
            <a:endParaRPr lang="en-US" sz="1500" dirty="0"/>
          </a:p>
        </p:txBody>
      </p:sp>
      <p:sp>
        <p:nvSpPr>
          <p:cNvPr id="21" name="Text 19"/>
          <p:cNvSpPr/>
          <p:nvPr/>
        </p:nvSpPr>
        <p:spPr>
          <a:xfrm>
            <a:off x="4195524" y="3621048"/>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17%</a:t>
            </a:r>
            <a:endParaRPr lang="en-US" sz="1500" dirty="0"/>
          </a:p>
        </p:txBody>
      </p:sp>
      <p:sp>
        <p:nvSpPr>
          <p:cNvPr id="22" name="Text 20"/>
          <p:cNvSpPr/>
          <p:nvPr/>
        </p:nvSpPr>
        <p:spPr>
          <a:xfrm>
            <a:off x="7511891" y="3621048"/>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12%</a:t>
            </a:r>
            <a:endParaRPr lang="en-US" sz="1500" dirty="0"/>
          </a:p>
        </p:txBody>
      </p:sp>
      <p:sp>
        <p:nvSpPr>
          <p:cNvPr id="23" name="Text 21"/>
          <p:cNvSpPr/>
          <p:nvPr/>
        </p:nvSpPr>
        <p:spPr>
          <a:xfrm>
            <a:off x="10828258" y="3621048"/>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19%</a:t>
            </a:r>
            <a:endParaRPr lang="en-US" sz="1500" dirty="0"/>
          </a:p>
        </p:txBody>
      </p:sp>
      <p:sp>
        <p:nvSpPr>
          <p:cNvPr id="24" name="Shape 22"/>
          <p:cNvSpPr/>
          <p:nvPr/>
        </p:nvSpPr>
        <p:spPr>
          <a:xfrm>
            <a:off x="682347" y="4052649"/>
            <a:ext cx="13265706" cy="554831"/>
          </a:xfrm>
          <a:prstGeom prst="rect">
            <a:avLst/>
          </a:prstGeom>
          <a:solidFill>
            <a:srgbClr val="FFFFFF">
              <a:alpha val="4000"/>
            </a:srgbClr>
          </a:solidFill>
          <a:ln/>
        </p:spPr>
      </p:sp>
      <p:sp>
        <p:nvSpPr>
          <p:cNvPr id="25" name="Text 23"/>
          <p:cNvSpPr/>
          <p:nvPr/>
        </p:nvSpPr>
        <p:spPr>
          <a:xfrm>
            <a:off x="875348" y="4175879"/>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Inventory Turnover</a:t>
            </a:r>
            <a:endParaRPr lang="en-US" sz="1500" dirty="0"/>
          </a:p>
        </p:txBody>
      </p:sp>
      <p:sp>
        <p:nvSpPr>
          <p:cNvPr id="26" name="Text 24"/>
          <p:cNvSpPr/>
          <p:nvPr/>
        </p:nvSpPr>
        <p:spPr>
          <a:xfrm>
            <a:off x="4195524" y="4175879"/>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8.2x</a:t>
            </a:r>
            <a:endParaRPr lang="en-US" sz="1500" dirty="0"/>
          </a:p>
        </p:txBody>
      </p:sp>
      <p:sp>
        <p:nvSpPr>
          <p:cNvPr id="27" name="Text 25"/>
          <p:cNvSpPr/>
          <p:nvPr/>
        </p:nvSpPr>
        <p:spPr>
          <a:xfrm>
            <a:off x="7511891" y="4175879"/>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6.5x</a:t>
            </a:r>
            <a:endParaRPr lang="en-US" sz="1500" dirty="0"/>
          </a:p>
        </p:txBody>
      </p:sp>
      <p:sp>
        <p:nvSpPr>
          <p:cNvPr id="28" name="Text 26"/>
          <p:cNvSpPr/>
          <p:nvPr/>
        </p:nvSpPr>
        <p:spPr>
          <a:xfrm>
            <a:off x="10828258" y="4175879"/>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9.1x</a:t>
            </a:r>
            <a:endParaRPr lang="en-US" sz="1500" dirty="0"/>
          </a:p>
        </p:txBody>
      </p:sp>
      <p:sp>
        <p:nvSpPr>
          <p:cNvPr id="29" name="Shape 27"/>
          <p:cNvSpPr/>
          <p:nvPr/>
        </p:nvSpPr>
        <p:spPr>
          <a:xfrm>
            <a:off x="682347" y="4607481"/>
            <a:ext cx="13265706" cy="554831"/>
          </a:xfrm>
          <a:prstGeom prst="rect">
            <a:avLst/>
          </a:prstGeom>
          <a:solidFill>
            <a:srgbClr val="000000">
              <a:alpha val="4000"/>
            </a:srgbClr>
          </a:solidFill>
          <a:ln/>
        </p:spPr>
      </p:sp>
      <p:sp>
        <p:nvSpPr>
          <p:cNvPr id="30" name="Text 28"/>
          <p:cNvSpPr/>
          <p:nvPr/>
        </p:nvSpPr>
        <p:spPr>
          <a:xfrm>
            <a:off x="875348" y="4730710"/>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Days Sales Outstanding</a:t>
            </a:r>
            <a:endParaRPr lang="en-US" sz="1500" dirty="0"/>
          </a:p>
        </p:txBody>
      </p:sp>
      <p:sp>
        <p:nvSpPr>
          <p:cNvPr id="31" name="Text 29"/>
          <p:cNvSpPr/>
          <p:nvPr/>
        </p:nvSpPr>
        <p:spPr>
          <a:xfrm>
            <a:off x="4195524" y="4730710"/>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32 days</a:t>
            </a:r>
            <a:endParaRPr lang="en-US" sz="1500" dirty="0"/>
          </a:p>
        </p:txBody>
      </p:sp>
      <p:sp>
        <p:nvSpPr>
          <p:cNvPr id="32" name="Text 30"/>
          <p:cNvSpPr/>
          <p:nvPr/>
        </p:nvSpPr>
        <p:spPr>
          <a:xfrm>
            <a:off x="7511891" y="4730710"/>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45 days</a:t>
            </a:r>
            <a:endParaRPr lang="en-US" sz="1500" dirty="0"/>
          </a:p>
        </p:txBody>
      </p:sp>
      <p:sp>
        <p:nvSpPr>
          <p:cNvPr id="33" name="Text 31"/>
          <p:cNvSpPr/>
          <p:nvPr/>
        </p:nvSpPr>
        <p:spPr>
          <a:xfrm>
            <a:off x="10828258" y="4730710"/>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28 days</a:t>
            </a:r>
            <a:endParaRPr lang="en-US" sz="1500" dirty="0"/>
          </a:p>
        </p:txBody>
      </p:sp>
      <p:sp>
        <p:nvSpPr>
          <p:cNvPr id="34" name="Shape 32"/>
          <p:cNvSpPr/>
          <p:nvPr/>
        </p:nvSpPr>
        <p:spPr>
          <a:xfrm>
            <a:off x="682347" y="5162312"/>
            <a:ext cx="13265706" cy="554831"/>
          </a:xfrm>
          <a:prstGeom prst="rect">
            <a:avLst/>
          </a:prstGeom>
          <a:solidFill>
            <a:srgbClr val="FFFFFF">
              <a:alpha val="4000"/>
            </a:srgbClr>
          </a:solidFill>
          <a:ln/>
        </p:spPr>
      </p:sp>
      <p:sp>
        <p:nvSpPr>
          <p:cNvPr id="35" name="Text 33"/>
          <p:cNvSpPr/>
          <p:nvPr/>
        </p:nvSpPr>
        <p:spPr>
          <a:xfrm>
            <a:off x="875348" y="5285542"/>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Employee Productivity</a:t>
            </a:r>
            <a:endParaRPr lang="en-US" sz="1500" dirty="0"/>
          </a:p>
        </p:txBody>
      </p:sp>
      <p:sp>
        <p:nvSpPr>
          <p:cNvPr id="36" name="Text 34"/>
          <p:cNvSpPr/>
          <p:nvPr/>
        </p:nvSpPr>
        <p:spPr>
          <a:xfrm>
            <a:off x="4195524" y="5285542"/>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£215K/employee</a:t>
            </a:r>
            <a:endParaRPr lang="en-US" sz="1500" dirty="0"/>
          </a:p>
        </p:txBody>
      </p:sp>
      <p:sp>
        <p:nvSpPr>
          <p:cNvPr id="37" name="Text 35"/>
          <p:cNvSpPr/>
          <p:nvPr/>
        </p:nvSpPr>
        <p:spPr>
          <a:xfrm>
            <a:off x="7511891" y="5285542"/>
            <a:ext cx="292322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£180K/employee</a:t>
            </a:r>
            <a:endParaRPr lang="en-US" sz="1500" dirty="0"/>
          </a:p>
        </p:txBody>
      </p:sp>
      <p:sp>
        <p:nvSpPr>
          <p:cNvPr id="38" name="Text 36"/>
          <p:cNvSpPr/>
          <p:nvPr/>
        </p:nvSpPr>
        <p:spPr>
          <a:xfrm>
            <a:off x="10828258" y="5285542"/>
            <a:ext cx="2927033" cy="308372"/>
          </a:xfrm>
          <a:prstGeom prst="rect">
            <a:avLst/>
          </a:prstGeom>
          <a:noFill/>
          <a:ln/>
        </p:spPr>
        <p:txBody>
          <a:bodyPr wrap="non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£245K/employee</a:t>
            </a:r>
            <a:endParaRPr lang="en-US" sz="1500" dirty="0"/>
          </a:p>
        </p:txBody>
      </p:sp>
      <p:sp>
        <p:nvSpPr>
          <p:cNvPr id="39" name="Text 37"/>
          <p:cNvSpPr/>
          <p:nvPr/>
        </p:nvSpPr>
        <p:spPr>
          <a:xfrm>
            <a:off x="674727" y="5941576"/>
            <a:ext cx="13280946" cy="616744"/>
          </a:xfrm>
          <a:prstGeom prst="rect">
            <a:avLst/>
          </a:prstGeom>
          <a:noFill/>
          <a:ln/>
        </p:spPr>
        <p:txBody>
          <a:bodyPr wrap="squar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Overall, our financial performance places us in the second quartile among industry peers, with particular strengths in working capital management. Our inventory turnover ratio of 8.2x exceeds the industry average of 6.5x, reflecting efficient supply chain processes and inventory control measures.</a:t>
            </a:r>
            <a:endParaRPr lang="en-US" sz="1500" dirty="0"/>
          </a:p>
        </p:txBody>
      </p:sp>
      <p:sp>
        <p:nvSpPr>
          <p:cNvPr id="40" name="Text 38"/>
          <p:cNvSpPr/>
          <p:nvPr/>
        </p:nvSpPr>
        <p:spPr>
          <a:xfrm>
            <a:off x="674727" y="6775133"/>
            <a:ext cx="13280946" cy="616744"/>
          </a:xfrm>
          <a:prstGeom prst="rect">
            <a:avLst/>
          </a:prstGeom>
          <a:noFill/>
          <a:ln/>
        </p:spPr>
        <p:txBody>
          <a:bodyPr wrap="squar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While our margins exceed industry averages, there remains a gap to top-quartile performers, particularly in gross margin (4 percentage points below top quartile). Employee productivity metrics suggest opportunity for improvement, as we trail the top performers by approximately 12%.</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3389" y="908804"/>
            <a:ext cx="4835962" cy="604480"/>
          </a:xfrm>
          <a:prstGeom prst="rect">
            <a:avLst/>
          </a:prstGeom>
          <a:noFill/>
          <a:ln/>
        </p:spPr>
        <p:txBody>
          <a:bodyPr wrap="none" lIns="0" tIns="0" rIns="0" bIns="0" rtlCol="0" anchor="t"/>
          <a:lstStyle/>
          <a:p>
            <a:pPr algn="l" indent="0" marL="0">
              <a:lnSpc>
                <a:spcPts val="4750"/>
              </a:lnSpc>
              <a:buNone/>
            </a:pPr>
            <a:r>
              <a:rPr lang="en-US" sz="3800" b="1" dirty="0">
                <a:solidFill>
                  <a:srgbClr val="F94CAF"/>
                </a:solidFill>
                <a:latin typeface="Inconsolata Bold" pitchFamily="34" charset="0"/>
                <a:ea typeface="Inconsolata Bold" pitchFamily="34" charset="-122"/>
                <a:cs typeface="Inconsolata Bold" pitchFamily="34" charset="-120"/>
              </a:rPr>
              <a:t>Performance KPIs</a:t>
            </a:r>
            <a:endParaRPr lang="en-US" sz="3800" dirty="0"/>
          </a:p>
        </p:txBody>
      </p:sp>
      <p:pic>
        <p:nvPicPr>
          <p:cNvPr id="4" name="Image 1" descr="preencoded.png">    </p:cNvPr>
          <p:cNvPicPr>
            <a:picLocks noChangeAspect="1"/>
          </p:cNvPicPr>
          <p:nvPr/>
        </p:nvPicPr>
        <p:blipFill>
          <a:blip r:embed="rId2"/>
          <a:stretch>
            <a:fillRect/>
          </a:stretch>
        </p:blipFill>
        <p:spPr>
          <a:xfrm>
            <a:off x="6163389" y="1803440"/>
            <a:ext cx="483513" cy="483513"/>
          </a:xfrm>
          <a:prstGeom prst="rect">
            <a:avLst/>
          </a:prstGeom>
        </p:spPr>
      </p:pic>
      <p:sp>
        <p:nvSpPr>
          <p:cNvPr id="5" name="Text 1"/>
          <p:cNvSpPr/>
          <p:nvPr/>
        </p:nvSpPr>
        <p:spPr>
          <a:xfrm>
            <a:off x="6163389" y="2480310"/>
            <a:ext cx="2403158" cy="302181"/>
          </a:xfrm>
          <a:prstGeom prst="rect">
            <a:avLst/>
          </a:prstGeom>
          <a:noFill/>
          <a:ln/>
        </p:spPr>
        <p:txBody>
          <a:bodyPr wrap="non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Return Metrics</a:t>
            </a:r>
            <a:endParaRPr lang="en-US" sz="1900" dirty="0"/>
          </a:p>
        </p:txBody>
      </p:sp>
      <p:sp>
        <p:nvSpPr>
          <p:cNvPr id="6" name="Text 2"/>
          <p:cNvSpPr/>
          <p:nvPr/>
        </p:nvSpPr>
        <p:spPr>
          <a:xfrm>
            <a:off x="6163389" y="2898457"/>
            <a:ext cx="2403158"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ROI: 18.5% (target: 15%)</a:t>
            </a:r>
            <a:endParaRPr lang="en-US" sz="1500" dirty="0"/>
          </a:p>
        </p:txBody>
      </p:sp>
      <p:sp>
        <p:nvSpPr>
          <p:cNvPr id="7" name="Text 3"/>
          <p:cNvSpPr/>
          <p:nvPr/>
        </p:nvSpPr>
        <p:spPr>
          <a:xfrm>
            <a:off x="6163389" y="3275648"/>
            <a:ext cx="2403158" cy="619125"/>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ROE: 22.3% (target: 20%)</a:t>
            </a:r>
            <a:endParaRPr lang="en-US" sz="1500" dirty="0"/>
          </a:p>
        </p:txBody>
      </p:sp>
      <p:sp>
        <p:nvSpPr>
          <p:cNvPr id="8" name="Text 4"/>
          <p:cNvSpPr/>
          <p:nvPr/>
        </p:nvSpPr>
        <p:spPr>
          <a:xfrm>
            <a:off x="6163389" y="3962400"/>
            <a:ext cx="2403158" cy="619125"/>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Payback period: 3.2 years</a:t>
            </a:r>
            <a:endParaRPr lang="en-US" sz="1500" dirty="0"/>
          </a:p>
        </p:txBody>
      </p:sp>
      <p:pic>
        <p:nvPicPr>
          <p:cNvPr id="9" name="Image 2" descr="preencoded.png">    </p:cNvPr>
          <p:cNvPicPr>
            <a:picLocks noChangeAspect="1"/>
          </p:cNvPicPr>
          <p:nvPr/>
        </p:nvPicPr>
        <p:blipFill>
          <a:blip r:embed="rId3"/>
          <a:stretch>
            <a:fillRect/>
          </a:stretch>
        </p:blipFill>
        <p:spPr>
          <a:xfrm>
            <a:off x="8856702" y="1803440"/>
            <a:ext cx="483513" cy="483513"/>
          </a:xfrm>
          <a:prstGeom prst="rect">
            <a:avLst/>
          </a:prstGeom>
        </p:spPr>
      </p:pic>
      <p:sp>
        <p:nvSpPr>
          <p:cNvPr id="10" name="Text 5"/>
          <p:cNvSpPr/>
          <p:nvPr/>
        </p:nvSpPr>
        <p:spPr>
          <a:xfrm>
            <a:off x="8856702" y="2480310"/>
            <a:ext cx="2403277" cy="302181"/>
          </a:xfrm>
          <a:prstGeom prst="rect">
            <a:avLst/>
          </a:prstGeom>
          <a:noFill/>
          <a:ln/>
        </p:spPr>
        <p:txBody>
          <a:bodyPr wrap="non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Efficiency Metrics</a:t>
            </a:r>
            <a:endParaRPr lang="en-US" sz="1900" dirty="0"/>
          </a:p>
        </p:txBody>
      </p:sp>
      <p:sp>
        <p:nvSpPr>
          <p:cNvPr id="11" name="Text 6"/>
          <p:cNvSpPr/>
          <p:nvPr/>
        </p:nvSpPr>
        <p:spPr>
          <a:xfrm>
            <a:off x="8856702" y="2898457"/>
            <a:ext cx="2403277"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Asset turnover: 2.4x</a:t>
            </a:r>
            <a:endParaRPr lang="en-US" sz="1500" dirty="0"/>
          </a:p>
        </p:txBody>
      </p:sp>
      <p:sp>
        <p:nvSpPr>
          <p:cNvPr id="12" name="Text 7"/>
          <p:cNvSpPr/>
          <p:nvPr/>
        </p:nvSpPr>
        <p:spPr>
          <a:xfrm>
            <a:off x="8856702" y="3275648"/>
            <a:ext cx="2403277" cy="619125"/>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Cost-to-income ratio: 0.68</a:t>
            </a:r>
            <a:endParaRPr lang="en-US" sz="1500" dirty="0"/>
          </a:p>
        </p:txBody>
      </p:sp>
      <p:sp>
        <p:nvSpPr>
          <p:cNvPr id="13" name="Text 8"/>
          <p:cNvSpPr/>
          <p:nvPr/>
        </p:nvSpPr>
        <p:spPr>
          <a:xfrm>
            <a:off x="8856702" y="3962400"/>
            <a:ext cx="2403277"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Inventory days: 44.5</a:t>
            </a:r>
            <a:endParaRPr lang="en-US" sz="1500" dirty="0"/>
          </a:p>
        </p:txBody>
      </p:sp>
      <p:pic>
        <p:nvPicPr>
          <p:cNvPr id="14" name="Image 3" descr="preencoded.png">    </p:cNvPr>
          <p:cNvPicPr>
            <a:picLocks noChangeAspect="1"/>
          </p:cNvPicPr>
          <p:nvPr/>
        </p:nvPicPr>
        <p:blipFill>
          <a:blip r:embed="rId4"/>
          <a:stretch>
            <a:fillRect/>
          </a:stretch>
        </p:blipFill>
        <p:spPr>
          <a:xfrm>
            <a:off x="11550134" y="1803440"/>
            <a:ext cx="483513" cy="483513"/>
          </a:xfrm>
          <a:prstGeom prst="rect">
            <a:avLst/>
          </a:prstGeom>
        </p:spPr>
      </p:pic>
      <p:sp>
        <p:nvSpPr>
          <p:cNvPr id="15" name="Text 9"/>
          <p:cNvSpPr/>
          <p:nvPr/>
        </p:nvSpPr>
        <p:spPr>
          <a:xfrm>
            <a:off x="11550134" y="2480310"/>
            <a:ext cx="2403277" cy="302181"/>
          </a:xfrm>
          <a:prstGeom prst="rect">
            <a:avLst/>
          </a:prstGeom>
          <a:noFill/>
          <a:ln/>
        </p:spPr>
        <p:txBody>
          <a:bodyPr wrap="non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Client Metrics</a:t>
            </a:r>
            <a:endParaRPr lang="en-US" sz="1900" dirty="0"/>
          </a:p>
        </p:txBody>
      </p:sp>
      <p:sp>
        <p:nvSpPr>
          <p:cNvPr id="16" name="Text 10"/>
          <p:cNvSpPr/>
          <p:nvPr/>
        </p:nvSpPr>
        <p:spPr>
          <a:xfrm>
            <a:off x="11550134" y="2898457"/>
            <a:ext cx="2403277"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Retention rate: 92%</a:t>
            </a:r>
            <a:endParaRPr lang="en-US" sz="1500" dirty="0"/>
          </a:p>
        </p:txBody>
      </p:sp>
      <p:sp>
        <p:nvSpPr>
          <p:cNvPr id="17" name="Text 11"/>
          <p:cNvSpPr/>
          <p:nvPr/>
        </p:nvSpPr>
        <p:spPr>
          <a:xfrm>
            <a:off x="11550134" y="3275648"/>
            <a:ext cx="2403277" cy="619125"/>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Win rate: 28% (new business)</a:t>
            </a:r>
            <a:endParaRPr lang="en-US" sz="1500" dirty="0"/>
          </a:p>
        </p:txBody>
      </p:sp>
      <p:sp>
        <p:nvSpPr>
          <p:cNvPr id="18" name="Text 12"/>
          <p:cNvSpPr/>
          <p:nvPr/>
        </p:nvSpPr>
        <p:spPr>
          <a:xfrm>
            <a:off x="11550134" y="3962400"/>
            <a:ext cx="2403277" cy="619125"/>
          </a:xfrm>
          <a:prstGeom prst="rect">
            <a:avLst/>
          </a:prstGeom>
          <a:noFill/>
          <a:ln/>
        </p:spPr>
        <p:txBody>
          <a:bodyPr wrap="squar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Upsell rate: 34% (existing clients)</a:t>
            </a:r>
            <a:endParaRPr lang="en-US" sz="1500" dirty="0"/>
          </a:p>
        </p:txBody>
      </p:sp>
      <p:pic>
        <p:nvPicPr>
          <p:cNvPr id="19" name="Image 4" descr="preencoded.png">    </p:cNvPr>
          <p:cNvPicPr>
            <a:picLocks noChangeAspect="1"/>
          </p:cNvPicPr>
          <p:nvPr/>
        </p:nvPicPr>
        <p:blipFill>
          <a:blip r:embed="rId5"/>
          <a:stretch>
            <a:fillRect/>
          </a:stretch>
        </p:blipFill>
        <p:spPr>
          <a:xfrm>
            <a:off x="6163389" y="5161836"/>
            <a:ext cx="483513" cy="483513"/>
          </a:xfrm>
          <a:prstGeom prst="rect">
            <a:avLst/>
          </a:prstGeom>
        </p:spPr>
      </p:pic>
      <p:sp>
        <p:nvSpPr>
          <p:cNvPr id="20" name="Text 13"/>
          <p:cNvSpPr/>
          <p:nvPr/>
        </p:nvSpPr>
        <p:spPr>
          <a:xfrm>
            <a:off x="6163389" y="5838706"/>
            <a:ext cx="2403158" cy="302181"/>
          </a:xfrm>
          <a:prstGeom prst="rect">
            <a:avLst/>
          </a:prstGeom>
          <a:noFill/>
          <a:ln/>
        </p:spPr>
        <p:txBody>
          <a:bodyPr wrap="non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Financial Metrics</a:t>
            </a:r>
            <a:endParaRPr lang="en-US" sz="1900" dirty="0"/>
          </a:p>
        </p:txBody>
      </p:sp>
      <p:sp>
        <p:nvSpPr>
          <p:cNvPr id="21" name="Text 14"/>
          <p:cNvSpPr/>
          <p:nvPr/>
        </p:nvSpPr>
        <p:spPr>
          <a:xfrm>
            <a:off x="6163389" y="6256853"/>
            <a:ext cx="2403158"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Debt-to-equity: 0.32</a:t>
            </a:r>
            <a:endParaRPr lang="en-US" sz="1500" dirty="0"/>
          </a:p>
        </p:txBody>
      </p:sp>
      <p:sp>
        <p:nvSpPr>
          <p:cNvPr id="22" name="Text 15"/>
          <p:cNvSpPr/>
          <p:nvPr/>
        </p:nvSpPr>
        <p:spPr>
          <a:xfrm>
            <a:off x="6163389" y="6634043"/>
            <a:ext cx="2403158"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Interest coverage: 8.5x</a:t>
            </a:r>
            <a:endParaRPr lang="en-US" sz="1500" dirty="0"/>
          </a:p>
        </p:txBody>
      </p:sp>
      <p:sp>
        <p:nvSpPr>
          <p:cNvPr id="23" name="Text 16"/>
          <p:cNvSpPr/>
          <p:nvPr/>
        </p:nvSpPr>
        <p:spPr>
          <a:xfrm>
            <a:off x="6163389" y="7011233"/>
            <a:ext cx="2403158" cy="309563"/>
          </a:xfrm>
          <a:prstGeom prst="rect">
            <a:avLst/>
          </a:prstGeom>
          <a:noFill/>
          <a:ln/>
        </p:spPr>
        <p:txBody>
          <a:bodyPr wrap="none" lIns="0" tIns="0" rIns="0" bIns="0" rtlCol="0" anchor="t"/>
          <a:lstStyle/>
          <a:p>
            <a:pPr algn="l" marL="342900" indent="-342900">
              <a:lnSpc>
                <a:spcPts val="2400"/>
              </a:lnSpc>
              <a:buSzPct val="100000"/>
              <a:buChar char="•"/>
            </a:pPr>
            <a:r>
              <a:rPr lang="en-US" sz="1500" dirty="0">
                <a:solidFill>
                  <a:srgbClr val="DAD1E6"/>
                </a:solidFill>
                <a:latin typeface="Fira Sans" pitchFamily="34" charset="0"/>
                <a:ea typeface="Fira Sans" pitchFamily="34" charset="-122"/>
                <a:cs typeface="Fira Sans" pitchFamily="34" charset="-120"/>
              </a:rPr>
              <a:t>Current ratio: 1.8</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67596" y="603052"/>
            <a:ext cx="9044821" cy="685324"/>
          </a:xfrm>
          <a:prstGeom prst="rect">
            <a:avLst/>
          </a:prstGeom>
          <a:noFill/>
          <a:ln/>
        </p:spPr>
        <p:txBody>
          <a:bodyPr wrap="none" lIns="0" tIns="0" rIns="0" bIns="0" rtlCol="0" anchor="t"/>
          <a:lstStyle/>
          <a:p>
            <a:pPr algn="l" indent="0" marL="0">
              <a:lnSpc>
                <a:spcPts val="5350"/>
              </a:lnSpc>
              <a:buNone/>
            </a:pPr>
            <a:r>
              <a:rPr lang="en-US" sz="4300" b="1" dirty="0">
                <a:solidFill>
                  <a:srgbClr val="F94CAF"/>
                </a:solidFill>
                <a:latin typeface="Inconsolata Bold" pitchFamily="34" charset="0"/>
                <a:ea typeface="Inconsolata Bold" pitchFamily="34" charset="-122"/>
                <a:cs typeface="Inconsolata Bold" pitchFamily="34" charset="-120"/>
              </a:rPr>
              <a:t>Risk Assessment and Sensitivities</a:t>
            </a:r>
            <a:endParaRPr lang="en-US" sz="4300" dirty="0"/>
          </a:p>
        </p:txBody>
      </p:sp>
      <p:pic>
        <p:nvPicPr>
          <p:cNvPr id="3" name="Image 0" descr="preencoded.png">    </p:cNvPr>
          <p:cNvPicPr>
            <a:picLocks noChangeAspect="1"/>
          </p:cNvPicPr>
          <p:nvPr/>
        </p:nvPicPr>
        <p:blipFill>
          <a:blip r:embed="rId1"/>
          <a:stretch>
            <a:fillRect/>
          </a:stretch>
        </p:blipFill>
        <p:spPr>
          <a:xfrm>
            <a:off x="775216" y="1868448"/>
            <a:ext cx="3138368" cy="3138368"/>
          </a:xfrm>
          <a:prstGeom prst="rect">
            <a:avLst/>
          </a:prstGeom>
        </p:spPr>
      </p:pic>
      <p:pic>
        <p:nvPicPr>
          <p:cNvPr id="4" name="Image 1" descr="preencoded.png">    </p:cNvPr>
          <p:cNvPicPr>
            <a:picLocks noChangeAspect="1"/>
          </p:cNvPicPr>
          <p:nvPr/>
        </p:nvPicPr>
        <p:blipFill>
          <a:blip r:embed="rId2"/>
          <a:stretch>
            <a:fillRect/>
          </a:stretch>
        </p:blipFill>
        <p:spPr>
          <a:xfrm>
            <a:off x="4088963" y="1868448"/>
            <a:ext cx="3138488" cy="3138488"/>
          </a:xfrm>
          <a:prstGeom prst="rect">
            <a:avLst/>
          </a:prstGeom>
        </p:spPr>
      </p:pic>
      <p:pic>
        <p:nvPicPr>
          <p:cNvPr id="5" name="Image 2" descr="preencoded.png">    </p:cNvPr>
          <p:cNvPicPr>
            <a:picLocks noChangeAspect="1"/>
          </p:cNvPicPr>
          <p:nvPr/>
        </p:nvPicPr>
        <p:blipFill>
          <a:blip r:embed="rId3"/>
          <a:stretch>
            <a:fillRect/>
          </a:stretch>
        </p:blipFill>
        <p:spPr>
          <a:xfrm>
            <a:off x="7402830" y="1868448"/>
            <a:ext cx="3138488" cy="3138488"/>
          </a:xfrm>
          <a:prstGeom prst="rect">
            <a:avLst/>
          </a:prstGeom>
        </p:spPr>
      </p:pic>
      <p:pic>
        <p:nvPicPr>
          <p:cNvPr id="6" name="Image 3" descr="preencoded.png">    </p:cNvPr>
          <p:cNvPicPr>
            <a:picLocks noChangeAspect="1"/>
          </p:cNvPicPr>
          <p:nvPr/>
        </p:nvPicPr>
        <p:blipFill>
          <a:blip r:embed="rId4"/>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algn="l" indent="0" marL="0">
              <a:lnSpc>
                <a:spcPts val="2750"/>
              </a:lnSpc>
              <a:buNone/>
            </a:pPr>
            <a:r>
              <a:rPr lang="en-US" sz="1700" dirty="0">
                <a:solidFill>
                  <a:srgbClr val="DAD1E6"/>
                </a:solidFill>
                <a:latin typeface="Fira Sans" pitchFamily="34" charset="0"/>
                <a:ea typeface="Fira Sans" pitchFamily="34" charset="-122"/>
                <a:cs typeface="Fira Sans" pitchFamily="34" charset="-120"/>
              </a:rPr>
              <a:t>Our risk assessment identifies four key financial vulnerabilities: currency exchange fluctuations (high probability, medium impact), inflation pressures (high probability, high impact), supply chain disruptions (medium probability, high impact), and cybersecurity threats (medium probability, high impact).</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algn="l" indent="0" marL="0">
              <a:lnSpc>
                <a:spcPts val="2750"/>
              </a:lnSpc>
              <a:buNone/>
            </a:pPr>
            <a:r>
              <a:rPr lang="en-US" sz="1700" dirty="0">
                <a:solidFill>
                  <a:srgbClr val="DAD1E6"/>
                </a:solidFill>
                <a:latin typeface="Fira Sans" pitchFamily="34" charset="0"/>
                <a:ea typeface="Fira Sans" pitchFamily="34" charset="-122"/>
                <a:cs typeface="Fira Sans" pitchFamily="34" charset="-120"/>
              </a:rPr>
              <a:t>Sensitivity analysis indicates that a 5% adverse movement in exchange rates would reduce profits by approximately £850,000, while a 2% increase in inflation above projections would increase costs by £1.2 million. Our risk mitigation strategy includes currency hedging for 70% of foreign transactions, supplier diversification, and enhanced cybersecurity protocols.</a:t>
            </a:r>
            <a:endParaRPr 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031558"/>
            <a:ext cx="7087195" cy="708779"/>
          </a:xfrm>
          <a:prstGeom prst="rect">
            <a:avLst/>
          </a:prstGeom>
          <a:noFill/>
          <a:ln/>
        </p:spPr>
        <p:txBody>
          <a:bodyPr wrap="none" lIns="0" tIns="0" rIns="0" bIns="0" rtlCol="0" anchor="t"/>
          <a:lstStyle/>
          <a:p>
            <a:pPr algn="l" indent="0" marL="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Strategic Recommendations</a:t>
            </a:r>
            <a:endParaRPr lang="en-US" sz="4450" dirty="0"/>
          </a:p>
        </p:txBody>
      </p:sp>
      <p:sp>
        <p:nvSpPr>
          <p:cNvPr id="3" name="Shape 1"/>
          <p:cNvSpPr/>
          <p:nvPr/>
        </p:nvSpPr>
        <p:spPr>
          <a:xfrm>
            <a:off x="793790" y="2874407"/>
            <a:ext cx="4120753" cy="226814"/>
          </a:xfrm>
          <a:prstGeom prst="roundRect">
            <a:avLst>
              <a:gd name="adj" fmla="val 15001"/>
            </a:avLst>
          </a:prstGeom>
          <a:solidFill>
            <a:srgbClr val="433550"/>
          </a:solidFill>
          <a:ln/>
        </p:spPr>
      </p:sp>
      <p:sp>
        <p:nvSpPr>
          <p:cNvPr id="4" name="Text 2"/>
          <p:cNvSpPr/>
          <p:nvPr/>
        </p:nvSpPr>
        <p:spPr>
          <a:xfrm>
            <a:off x="793790" y="3441382"/>
            <a:ext cx="4108966"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Cost Optimisation Initiatives</a:t>
            </a:r>
            <a:endParaRPr lang="en-US" sz="2200" dirty="0"/>
          </a:p>
        </p:txBody>
      </p:sp>
      <p:sp>
        <p:nvSpPr>
          <p:cNvPr id="5" name="Text 3"/>
          <p:cNvSpPr/>
          <p:nvPr/>
        </p:nvSpPr>
        <p:spPr>
          <a:xfrm>
            <a:off x="793790" y="3931801"/>
            <a:ext cx="4120753" cy="3266123"/>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We recommend implementing a zero-based budgeting approach for indirect costs, potentially yielding 12-15% savings within 18 months. Additional opportunities include consolidating procurement across business units (7-9% savings) and automating manual financial processes (£320K annual savings).</a:t>
            </a:r>
            <a:endParaRPr lang="en-US" sz="1750" dirty="0"/>
          </a:p>
        </p:txBody>
      </p:sp>
      <p:sp>
        <p:nvSpPr>
          <p:cNvPr id="6" name="Shape 4"/>
          <p:cNvSpPr/>
          <p:nvPr/>
        </p:nvSpPr>
        <p:spPr>
          <a:xfrm>
            <a:off x="5254704" y="2534126"/>
            <a:ext cx="4120872" cy="226814"/>
          </a:xfrm>
          <a:prstGeom prst="roundRect">
            <a:avLst>
              <a:gd name="adj" fmla="val 15001"/>
            </a:avLst>
          </a:prstGeom>
          <a:solidFill>
            <a:srgbClr val="433550"/>
          </a:solidFill>
          <a:ln/>
        </p:spPr>
      </p:sp>
      <p:sp>
        <p:nvSpPr>
          <p:cNvPr id="7" name="Text 5"/>
          <p:cNvSpPr/>
          <p:nvPr/>
        </p:nvSpPr>
        <p:spPr>
          <a:xfrm>
            <a:off x="5254704" y="3101102"/>
            <a:ext cx="3542228"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Revenue Growth Strategies</a:t>
            </a:r>
            <a:endParaRPr lang="en-US" sz="2200" dirty="0"/>
          </a:p>
        </p:txBody>
      </p:sp>
      <p:sp>
        <p:nvSpPr>
          <p:cNvPr id="8" name="Text 6"/>
          <p:cNvSpPr/>
          <p:nvPr/>
        </p:nvSpPr>
        <p:spPr>
          <a:xfrm>
            <a:off x="5254704" y="3591520"/>
            <a:ext cx="4120872" cy="3266123"/>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Focus on expanding the Digital Solutions segment by developing three new service offerings for existing clients. Our analysis suggests this could increase cross-selling by 22% and improve overall margins. Additionally, geographical expansion into Northern European markets offers £5.8M revenue potential within 24 months.</a:t>
            </a:r>
            <a:endParaRPr lang="en-US" sz="1750" dirty="0"/>
          </a:p>
        </p:txBody>
      </p:sp>
      <p:sp>
        <p:nvSpPr>
          <p:cNvPr id="9" name="Shape 7"/>
          <p:cNvSpPr/>
          <p:nvPr/>
        </p:nvSpPr>
        <p:spPr>
          <a:xfrm>
            <a:off x="9715738" y="2193965"/>
            <a:ext cx="4120872" cy="226814"/>
          </a:xfrm>
          <a:prstGeom prst="roundRect">
            <a:avLst>
              <a:gd name="adj" fmla="val 15001"/>
            </a:avLst>
          </a:prstGeom>
          <a:solidFill>
            <a:srgbClr val="433550"/>
          </a:solidFill>
          <a:ln/>
        </p:spPr>
      </p:sp>
      <p:sp>
        <p:nvSpPr>
          <p:cNvPr id="10" name="Text 8"/>
          <p:cNvSpPr/>
          <p:nvPr/>
        </p:nvSpPr>
        <p:spPr>
          <a:xfrm>
            <a:off x="9715738" y="2760940"/>
            <a:ext cx="2975491"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Strategic Investments</a:t>
            </a:r>
            <a:endParaRPr lang="en-US" sz="2200" dirty="0"/>
          </a:p>
        </p:txBody>
      </p:sp>
      <p:sp>
        <p:nvSpPr>
          <p:cNvPr id="11" name="Text 9"/>
          <p:cNvSpPr/>
          <p:nvPr/>
        </p:nvSpPr>
        <p:spPr>
          <a:xfrm>
            <a:off x="9715738" y="3251359"/>
            <a:ext cx="4120872" cy="3266123"/>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Allocate £4.2M towards advanced analytics capabilities to enhance pricing optimisation and customer segmentation. This investment shows an expected ROI of 32% over three years. Additionally, targeted acquisition of complementary technology providers could accelerate growth in high-margin service segments.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3628" y="759976"/>
            <a:ext cx="7789545" cy="1209675"/>
          </a:xfrm>
          <a:prstGeom prst="rect">
            <a:avLst/>
          </a:prstGeom>
          <a:noFill/>
          <a:ln/>
        </p:spPr>
        <p:txBody>
          <a:bodyPr wrap="square" lIns="0" tIns="0" rIns="0" bIns="0" rtlCol="0" anchor="t"/>
          <a:lstStyle/>
          <a:p>
            <a:pPr algn="l" indent="0" marL="0">
              <a:lnSpc>
                <a:spcPts val="4750"/>
              </a:lnSpc>
              <a:buNone/>
            </a:pPr>
            <a:r>
              <a:rPr lang="en-US" sz="3800" b="1" dirty="0">
                <a:solidFill>
                  <a:srgbClr val="F94CAF"/>
                </a:solidFill>
                <a:latin typeface="Inconsolata Bold" pitchFamily="34" charset="0"/>
                <a:ea typeface="Inconsolata Bold" pitchFamily="34" charset="-122"/>
                <a:cs typeface="Inconsolata Bold" pitchFamily="34" charset="-120"/>
              </a:rPr>
              <a:t>Objectives of the Financial Analysis</a:t>
            </a:r>
            <a:endParaRPr lang="en-US" sz="3800" dirty="0"/>
          </a:p>
        </p:txBody>
      </p:sp>
      <p:sp>
        <p:nvSpPr>
          <p:cNvPr id="4" name="Shape 1"/>
          <p:cNvSpPr/>
          <p:nvPr/>
        </p:nvSpPr>
        <p:spPr>
          <a:xfrm>
            <a:off x="6163628" y="2259925"/>
            <a:ext cx="3798094" cy="3281958"/>
          </a:xfrm>
          <a:prstGeom prst="roundRect">
            <a:avLst>
              <a:gd name="adj" fmla="val 885"/>
            </a:avLst>
          </a:prstGeom>
          <a:solidFill>
            <a:srgbClr val="433550"/>
          </a:solidFill>
          <a:ln/>
        </p:spPr>
      </p:sp>
      <p:sp>
        <p:nvSpPr>
          <p:cNvPr id="5" name="Text 2"/>
          <p:cNvSpPr/>
          <p:nvPr/>
        </p:nvSpPr>
        <p:spPr>
          <a:xfrm>
            <a:off x="6357104" y="2453402"/>
            <a:ext cx="3385542" cy="302419"/>
          </a:xfrm>
          <a:prstGeom prst="rect">
            <a:avLst/>
          </a:prstGeom>
          <a:noFill/>
          <a:ln/>
        </p:spPr>
        <p:txBody>
          <a:bodyPr wrap="non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Evaluate Financial Viability</a:t>
            </a:r>
            <a:endParaRPr lang="en-US" sz="1900" dirty="0"/>
          </a:p>
        </p:txBody>
      </p:sp>
      <p:sp>
        <p:nvSpPr>
          <p:cNvPr id="6" name="Text 3"/>
          <p:cNvSpPr/>
          <p:nvPr/>
        </p:nvSpPr>
        <p:spPr>
          <a:xfrm>
            <a:off x="6357104" y="2871907"/>
            <a:ext cx="3411141" cy="2476500"/>
          </a:xfrm>
          <a:prstGeom prst="rect">
            <a:avLst/>
          </a:prstGeom>
          <a:noFill/>
          <a:ln/>
        </p:spPr>
        <p:txBody>
          <a:bodyPr wrap="squar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Our primary objective is to thoroughly assess the financial sustainability of the project, calculating expected returns against investment requirements. We'll examine revenue projections, cost estimates, and cash flow forecasts to determine long-term viability.</a:t>
            </a:r>
            <a:endParaRPr lang="en-US" sz="1500" dirty="0"/>
          </a:p>
        </p:txBody>
      </p:sp>
      <p:sp>
        <p:nvSpPr>
          <p:cNvPr id="7" name="Shape 4"/>
          <p:cNvSpPr/>
          <p:nvPr/>
        </p:nvSpPr>
        <p:spPr>
          <a:xfrm>
            <a:off x="10155198" y="2259925"/>
            <a:ext cx="3798094" cy="3281958"/>
          </a:xfrm>
          <a:prstGeom prst="roundRect">
            <a:avLst>
              <a:gd name="adj" fmla="val 885"/>
            </a:avLst>
          </a:prstGeom>
          <a:solidFill>
            <a:srgbClr val="433550"/>
          </a:solidFill>
          <a:ln/>
        </p:spPr>
      </p:sp>
      <p:sp>
        <p:nvSpPr>
          <p:cNvPr id="8" name="Text 5"/>
          <p:cNvSpPr/>
          <p:nvPr/>
        </p:nvSpPr>
        <p:spPr>
          <a:xfrm>
            <a:off x="10348674" y="2453402"/>
            <a:ext cx="3411141" cy="604838"/>
          </a:xfrm>
          <a:prstGeom prst="rect">
            <a:avLst/>
          </a:prstGeom>
          <a:noFill/>
          <a:ln/>
        </p:spPr>
        <p:txBody>
          <a:bodyPr wrap="squar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Assess Organisational Efficiency</a:t>
            </a:r>
            <a:endParaRPr lang="en-US" sz="1900" dirty="0"/>
          </a:p>
        </p:txBody>
      </p:sp>
      <p:sp>
        <p:nvSpPr>
          <p:cNvPr id="9" name="Text 6"/>
          <p:cNvSpPr/>
          <p:nvPr/>
        </p:nvSpPr>
        <p:spPr>
          <a:xfrm>
            <a:off x="10348674" y="3174325"/>
            <a:ext cx="3411141" cy="2166938"/>
          </a:xfrm>
          <a:prstGeom prst="rect">
            <a:avLst/>
          </a:prstGeom>
          <a:noFill/>
          <a:ln/>
        </p:spPr>
        <p:txBody>
          <a:bodyPr wrap="squar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We aim to evaluate how effectively our organisational structure supports financial objectives. This includes analysing resource allocation, departmental productivity, and identifying organisational bottlenecks that impact financial performance.</a:t>
            </a:r>
            <a:endParaRPr lang="en-US" sz="1500" dirty="0"/>
          </a:p>
        </p:txBody>
      </p:sp>
      <p:sp>
        <p:nvSpPr>
          <p:cNvPr id="10" name="Shape 7"/>
          <p:cNvSpPr/>
          <p:nvPr/>
        </p:nvSpPr>
        <p:spPr>
          <a:xfrm>
            <a:off x="6163628" y="5735360"/>
            <a:ext cx="7789545" cy="1734145"/>
          </a:xfrm>
          <a:prstGeom prst="roundRect">
            <a:avLst>
              <a:gd name="adj" fmla="val 1674"/>
            </a:avLst>
          </a:prstGeom>
          <a:solidFill>
            <a:srgbClr val="433550"/>
          </a:solidFill>
          <a:ln/>
        </p:spPr>
      </p:sp>
      <p:sp>
        <p:nvSpPr>
          <p:cNvPr id="11" name="Text 8"/>
          <p:cNvSpPr/>
          <p:nvPr/>
        </p:nvSpPr>
        <p:spPr>
          <a:xfrm>
            <a:off x="6357104" y="5928836"/>
            <a:ext cx="2780943" cy="302419"/>
          </a:xfrm>
          <a:prstGeom prst="rect">
            <a:avLst/>
          </a:prstGeom>
          <a:noFill/>
          <a:ln/>
        </p:spPr>
        <p:txBody>
          <a:bodyPr wrap="none" lIns="0" tIns="0" rIns="0" bIns="0" rtlCol="0" anchor="t"/>
          <a:lstStyle/>
          <a:p>
            <a:pPr algn="l" indent="0" marL="0">
              <a:lnSpc>
                <a:spcPts val="2350"/>
              </a:lnSpc>
              <a:buNone/>
            </a:pPr>
            <a:r>
              <a:rPr lang="en-US" sz="1900" b="1" dirty="0">
                <a:solidFill>
                  <a:srgbClr val="DAD1E6"/>
                </a:solidFill>
                <a:latin typeface="Inconsolata Bold" pitchFamily="34" charset="0"/>
                <a:ea typeface="Inconsolata Bold" pitchFamily="34" charset="-122"/>
                <a:cs typeface="Inconsolata Bold" pitchFamily="34" charset="-120"/>
              </a:rPr>
              <a:t>Identify Profit Drivers</a:t>
            </a:r>
            <a:endParaRPr lang="en-US" sz="1900" dirty="0"/>
          </a:p>
        </p:txBody>
      </p:sp>
      <p:sp>
        <p:nvSpPr>
          <p:cNvPr id="12" name="Text 9"/>
          <p:cNvSpPr/>
          <p:nvPr/>
        </p:nvSpPr>
        <p:spPr>
          <a:xfrm>
            <a:off x="6357104" y="6347341"/>
            <a:ext cx="7402592" cy="928687"/>
          </a:xfrm>
          <a:prstGeom prst="rect">
            <a:avLst/>
          </a:prstGeom>
          <a:noFill/>
          <a:ln/>
        </p:spPr>
        <p:txBody>
          <a:bodyPr wrap="square" lIns="0" tIns="0" rIns="0" bIns="0" rtlCol="0" anchor="t"/>
          <a:lstStyle/>
          <a:p>
            <a:pPr algn="l" indent="0" marL="0">
              <a:lnSpc>
                <a:spcPts val="2400"/>
              </a:lnSpc>
              <a:buNone/>
            </a:pPr>
            <a:r>
              <a:rPr lang="en-US" sz="1500" dirty="0">
                <a:solidFill>
                  <a:srgbClr val="DAD1E6"/>
                </a:solidFill>
                <a:latin typeface="Fira Sans" pitchFamily="34" charset="0"/>
                <a:ea typeface="Fira Sans" pitchFamily="34" charset="-122"/>
                <a:cs typeface="Fira Sans" pitchFamily="34" charset="-120"/>
              </a:rPr>
              <a:t>By isolating key profit drivers and potential bottlenecks, we'll develop strategies to enhance financial performance. This involves examining revenue streams, cost centres, and operational inefficiencies that affect our bottom line.</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62714" y="599242"/>
            <a:ext cx="6810494" cy="681038"/>
          </a:xfrm>
          <a:prstGeom prst="rect">
            <a:avLst/>
          </a:prstGeom>
          <a:noFill/>
          <a:ln/>
        </p:spPr>
        <p:txBody>
          <a:bodyPr wrap="none" lIns="0" tIns="0" rIns="0" bIns="0" rtlCol="0" anchor="t"/>
          <a:lstStyle/>
          <a:p>
            <a:pPr algn="l" indent="0" marL="0">
              <a:lnSpc>
                <a:spcPts val="5350"/>
              </a:lnSpc>
              <a:buNone/>
            </a:pPr>
            <a:r>
              <a:rPr lang="en-US" sz="4250" b="1" dirty="0">
                <a:solidFill>
                  <a:srgbClr val="F94CAF"/>
                </a:solidFill>
                <a:latin typeface="Inconsolata Bold" pitchFamily="34" charset="0"/>
                <a:ea typeface="Inconsolata Bold" pitchFamily="34" charset="-122"/>
                <a:cs typeface="Inconsolata Bold" pitchFamily="34" charset="-120"/>
              </a:rPr>
              <a:t>Conclusion and Next Steps</a:t>
            </a:r>
            <a:endParaRPr lang="en-US" sz="4250" dirty="0"/>
          </a:p>
        </p:txBody>
      </p:sp>
      <p:sp>
        <p:nvSpPr>
          <p:cNvPr id="3" name="Shape 1"/>
          <p:cNvSpPr/>
          <p:nvPr/>
        </p:nvSpPr>
        <p:spPr>
          <a:xfrm>
            <a:off x="762714" y="1716167"/>
            <a:ext cx="4223028" cy="4622959"/>
          </a:xfrm>
          <a:prstGeom prst="roundRect">
            <a:avLst>
              <a:gd name="adj" fmla="val 774"/>
            </a:avLst>
          </a:prstGeom>
          <a:solidFill>
            <a:srgbClr val="433550"/>
          </a:solidFill>
          <a:ln/>
        </p:spPr>
      </p:sp>
      <p:sp>
        <p:nvSpPr>
          <p:cNvPr id="4" name="Text 2"/>
          <p:cNvSpPr/>
          <p:nvPr/>
        </p:nvSpPr>
        <p:spPr>
          <a:xfrm>
            <a:off x="980599" y="1934051"/>
            <a:ext cx="2996565" cy="340519"/>
          </a:xfrm>
          <a:prstGeom prst="rect">
            <a:avLst/>
          </a:prstGeom>
          <a:noFill/>
          <a:ln/>
        </p:spPr>
        <p:txBody>
          <a:bodyPr wrap="none" lIns="0" tIns="0" rIns="0" bIns="0" rtlCol="0" anchor="t"/>
          <a:lstStyle/>
          <a:p>
            <a:pPr algn="l" indent="0" marL="0">
              <a:lnSpc>
                <a:spcPts val="2650"/>
              </a:lnSpc>
              <a:buNone/>
            </a:pPr>
            <a:r>
              <a:rPr lang="en-US" sz="2100" b="1" dirty="0">
                <a:solidFill>
                  <a:srgbClr val="DAD1E6"/>
                </a:solidFill>
                <a:latin typeface="Inconsolata Bold" pitchFamily="34" charset="0"/>
                <a:ea typeface="Inconsolata Bold" pitchFamily="34" charset="-122"/>
                <a:cs typeface="Inconsolata Bold" pitchFamily="34" charset="-120"/>
              </a:rPr>
              <a:t>Key Financial Findings</a:t>
            </a:r>
            <a:endParaRPr lang="en-US" sz="2100" dirty="0"/>
          </a:p>
        </p:txBody>
      </p:sp>
      <p:sp>
        <p:nvSpPr>
          <p:cNvPr id="5" name="Text 3"/>
          <p:cNvSpPr/>
          <p:nvPr/>
        </p:nvSpPr>
        <p:spPr>
          <a:xfrm>
            <a:off x="980599" y="2405301"/>
            <a:ext cx="3787259" cy="1046202"/>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Profitability exceeds industry averages but lags top quartile performers</a:t>
            </a:r>
            <a:endParaRPr lang="en-US" sz="1700" dirty="0"/>
          </a:p>
        </p:txBody>
      </p:sp>
      <p:sp>
        <p:nvSpPr>
          <p:cNvPr id="6" name="Text 4"/>
          <p:cNvSpPr/>
          <p:nvPr/>
        </p:nvSpPr>
        <p:spPr>
          <a:xfrm>
            <a:off x="980599" y="3527703"/>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Cost structure weighted heavily toward fixed costs (65%)</a:t>
            </a:r>
            <a:endParaRPr lang="en-US" sz="1700" dirty="0"/>
          </a:p>
        </p:txBody>
      </p:sp>
      <p:sp>
        <p:nvSpPr>
          <p:cNvPr id="7" name="Text 5"/>
          <p:cNvSpPr/>
          <p:nvPr/>
        </p:nvSpPr>
        <p:spPr>
          <a:xfrm>
            <a:off x="980599" y="4301371"/>
            <a:ext cx="3787259" cy="1046202"/>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Digital Solutions segment offers highest growth and margin potential</a:t>
            </a:r>
            <a:endParaRPr lang="en-US" sz="1700" dirty="0"/>
          </a:p>
        </p:txBody>
      </p:sp>
      <p:sp>
        <p:nvSpPr>
          <p:cNvPr id="8" name="Text 6"/>
          <p:cNvSpPr/>
          <p:nvPr/>
        </p:nvSpPr>
        <p:spPr>
          <a:xfrm>
            <a:off x="980599" y="5423773"/>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Working capital management is a competitive strength</a:t>
            </a:r>
            <a:endParaRPr lang="en-US" sz="1700" dirty="0"/>
          </a:p>
        </p:txBody>
      </p:sp>
      <p:sp>
        <p:nvSpPr>
          <p:cNvPr id="9" name="Shape 7"/>
          <p:cNvSpPr/>
          <p:nvPr/>
        </p:nvSpPr>
        <p:spPr>
          <a:xfrm>
            <a:off x="5203627" y="1716167"/>
            <a:ext cx="4223028" cy="4622959"/>
          </a:xfrm>
          <a:prstGeom prst="roundRect">
            <a:avLst>
              <a:gd name="adj" fmla="val 774"/>
            </a:avLst>
          </a:prstGeom>
          <a:solidFill>
            <a:srgbClr val="433550"/>
          </a:solidFill>
          <a:ln/>
        </p:spPr>
      </p:sp>
      <p:sp>
        <p:nvSpPr>
          <p:cNvPr id="10" name="Text 8"/>
          <p:cNvSpPr/>
          <p:nvPr/>
        </p:nvSpPr>
        <p:spPr>
          <a:xfrm>
            <a:off x="5421511" y="1934051"/>
            <a:ext cx="2724269" cy="340519"/>
          </a:xfrm>
          <a:prstGeom prst="rect">
            <a:avLst/>
          </a:prstGeom>
          <a:noFill/>
          <a:ln/>
        </p:spPr>
        <p:txBody>
          <a:bodyPr wrap="none" lIns="0" tIns="0" rIns="0" bIns="0" rtlCol="0" anchor="t"/>
          <a:lstStyle/>
          <a:p>
            <a:pPr algn="l" indent="0" marL="0">
              <a:lnSpc>
                <a:spcPts val="2650"/>
              </a:lnSpc>
              <a:buNone/>
            </a:pPr>
            <a:r>
              <a:rPr lang="en-US" sz="2100" b="1" dirty="0">
                <a:solidFill>
                  <a:srgbClr val="DAD1E6"/>
                </a:solidFill>
                <a:latin typeface="Inconsolata Bold" pitchFamily="34" charset="0"/>
                <a:ea typeface="Inconsolata Bold" pitchFamily="34" charset="-122"/>
                <a:cs typeface="Inconsolata Bold" pitchFamily="34" charset="-120"/>
              </a:rPr>
              <a:t>Recommended Actions</a:t>
            </a:r>
            <a:endParaRPr lang="en-US" sz="2100" dirty="0"/>
          </a:p>
        </p:txBody>
      </p:sp>
      <p:sp>
        <p:nvSpPr>
          <p:cNvPr id="11" name="Text 9"/>
          <p:cNvSpPr/>
          <p:nvPr/>
        </p:nvSpPr>
        <p:spPr>
          <a:xfrm>
            <a:off x="5421511" y="2405301"/>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Implement zero-based budgeting for indirect costs</a:t>
            </a:r>
            <a:endParaRPr lang="en-US" sz="1700" dirty="0"/>
          </a:p>
        </p:txBody>
      </p:sp>
      <p:sp>
        <p:nvSpPr>
          <p:cNvPr id="12" name="Text 10"/>
          <p:cNvSpPr/>
          <p:nvPr/>
        </p:nvSpPr>
        <p:spPr>
          <a:xfrm>
            <a:off x="5421511" y="3178969"/>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Expand Digital Solutions portfolio with three new offerings</a:t>
            </a:r>
            <a:endParaRPr lang="en-US" sz="1700" dirty="0"/>
          </a:p>
        </p:txBody>
      </p:sp>
      <p:sp>
        <p:nvSpPr>
          <p:cNvPr id="13" name="Text 11"/>
          <p:cNvSpPr/>
          <p:nvPr/>
        </p:nvSpPr>
        <p:spPr>
          <a:xfrm>
            <a:off x="5421511" y="3952637"/>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Invest in advanced analytics capabilities</a:t>
            </a:r>
            <a:endParaRPr lang="en-US" sz="1700" dirty="0"/>
          </a:p>
        </p:txBody>
      </p:sp>
      <p:sp>
        <p:nvSpPr>
          <p:cNvPr id="14" name="Text 12"/>
          <p:cNvSpPr/>
          <p:nvPr/>
        </p:nvSpPr>
        <p:spPr>
          <a:xfrm>
            <a:off x="5421511" y="4726305"/>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Pursue Northern European market expansion</a:t>
            </a:r>
            <a:endParaRPr lang="en-US" sz="1700" dirty="0"/>
          </a:p>
        </p:txBody>
      </p:sp>
      <p:sp>
        <p:nvSpPr>
          <p:cNvPr id="15" name="Shape 13"/>
          <p:cNvSpPr/>
          <p:nvPr/>
        </p:nvSpPr>
        <p:spPr>
          <a:xfrm>
            <a:off x="9644539" y="1716167"/>
            <a:ext cx="4223028" cy="4622959"/>
          </a:xfrm>
          <a:prstGeom prst="roundRect">
            <a:avLst>
              <a:gd name="adj" fmla="val 774"/>
            </a:avLst>
          </a:prstGeom>
          <a:solidFill>
            <a:srgbClr val="433550"/>
          </a:solidFill>
          <a:ln/>
        </p:spPr>
      </p:sp>
      <p:sp>
        <p:nvSpPr>
          <p:cNvPr id="16" name="Text 14"/>
          <p:cNvSpPr/>
          <p:nvPr/>
        </p:nvSpPr>
        <p:spPr>
          <a:xfrm>
            <a:off x="9862423" y="1934051"/>
            <a:ext cx="3132773" cy="340519"/>
          </a:xfrm>
          <a:prstGeom prst="rect">
            <a:avLst/>
          </a:prstGeom>
          <a:noFill/>
          <a:ln/>
        </p:spPr>
        <p:txBody>
          <a:bodyPr wrap="none" lIns="0" tIns="0" rIns="0" bIns="0" rtlCol="0" anchor="t"/>
          <a:lstStyle/>
          <a:p>
            <a:pPr algn="l" indent="0" marL="0">
              <a:lnSpc>
                <a:spcPts val="2650"/>
              </a:lnSpc>
              <a:buNone/>
            </a:pPr>
            <a:r>
              <a:rPr lang="en-US" sz="2100" b="1" dirty="0">
                <a:solidFill>
                  <a:srgbClr val="DAD1E6"/>
                </a:solidFill>
                <a:latin typeface="Inconsolata Bold" pitchFamily="34" charset="0"/>
                <a:ea typeface="Inconsolata Bold" pitchFamily="34" charset="-122"/>
                <a:cs typeface="Inconsolata Bold" pitchFamily="34" charset="-120"/>
              </a:rPr>
              <a:t>Implementation Timeline</a:t>
            </a:r>
            <a:endParaRPr lang="en-US" sz="2100" dirty="0"/>
          </a:p>
        </p:txBody>
      </p:sp>
      <p:sp>
        <p:nvSpPr>
          <p:cNvPr id="17" name="Text 15"/>
          <p:cNvSpPr/>
          <p:nvPr/>
        </p:nvSpPr>
        <p:spPr>
          <a:xfrm>
            <a:off x="9862423" y="2405301"/>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Immediate: Form cross-functional implementation team</a:t>
            </a:r>
            <a:endParaRPr lang="en-US" sz="1700" dirty="0"/>
          </a:p>
        </p:txBody>
      </p:sp>
      <p:sp>
        <p:nvSpPr>
          <p:cNvPr id="18" name="Text 16"/>
          <p:cNvSpPr/>
          <p:nvPr/>
        </p:nvSpPr>
        <p:spPr>
          <a:xfrm>
            <a:off x="9862423" y="3178969"/>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Q1-Q2: Cost optimisation and procurement consolidation</a:t>
            </a:r>
            <a:endParaRPr lang="en-US" sz="1700" dirty="0"/>
          </a:p>
        </p:txBody>
      </p:sp>
      <p:sp>
        <p:nvSpPr>
          <p:cNvPr id="19" name="Text 17"/>
          <p:cNvSpPr/>
          <p:nvPr/>
        </p:nvSpPr>
        <p:spPr>
          <a:xfrm>
            <a:off x="9862423" y="3952637"/>
            <a:ext cx="3787259" cy="1046202"/>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Q2-Q3: Digital Solutions development and analytics deployment</a:t>
            </a:r>
            <a:endParaRPr lang="en-US" sz="1700" dirty="0"/>
          </a:p>
        </p:txBody>
      </p:sp>
      <p:sp>
        <p:nvSpPr>
          <p:cNvPr id="20" name="Text 18"/>
          <p:cNvSpPr/>
          <p:nvPr/>
        </p:nvSpPr>
        <p:spPr>
          <a:xfrm>
            <a:off x="9862423" y="5075039"/>
            <a:ext cx="3787259" cy="697468"/>
          </a:xfrm>
          <a:prstGeom prst="rect">
            <a:avLst/>
          </a:prstGeom>
          <a:noFill/>
          <a:ln/>
        </p:spPr>
        <p:txBody>
          <a:bodyPr wrap="square" lIns="0" tIns="0" rIns="0" bIns="0" rtlCol="0" anchor="t"/>
          <a:lstStyle/>
          <a:p>
            <a:pPr algn="l" marL="342900" indent="-342900">
              <a:lnSpc>
                <a:spcPts val="2700"/>
              </a:lnSpc>
              <a:buSzPct val="100000"/>
              <a:buChar char="•"/>
            </a:pPr>
            <a:r>
              <a:rPr lang="en-US" sz="1700" dirty="0">
                <a:solidFill>
                  <a:srgbClr val="DAD1E6"/>
                </a:solidFill>
                <a:latin typeface="Fira Sans" pitchFamily="34" charset="0"/>
                <a:ea typeface="Fira Sans" pitchFamily="34" charset="-122"/>
                <a:cs typeface="Fira Sans" pitchFamily="34" charset="-120"/>
              </a:rPr>
              <a:t>Q4: Northern European market entry preparation</a:t>
            </a:r>
            <a:endParaRPr lang="en-US" sz="1700" dirty="0"/>
          </a:p>
        </p:txBody>
      </p:sp>
      <p:sp>
        <p:nvSpPr>
          <p:cNvPr id="21" name="Text 19"/>
          <p:cNvSpPr/>
          <p:nvPr/>
        </p:nvSpPr>
        <p:spPr>
          <a:xfrm>
            <a:off x="762714" y="6584275"/>
            <a:ext cx="13104971" cy="1046202"/>
          </a:xfrm>
          <a:prstGeom prst="rect">
            <a:avLst/>
          </a:prstGeom>
          <a:noFill/>
          <a:ln/>
        </p:spPr>
        <p:txBody>
          <a:bodyPr wrap="square" lIns="0" tIns="0" rIns="0" bIns="0" rtlCol="0" anchor="t"/>
          <a:lstStyle/>
          <a:p>
            <a:pPr algn="l" indent="0" marL="0">
              <a:lnSpc>
                <a:spcPts val="2700"/>
              </a:lnSpc>
              <a:buNone/>
            </a:pPr>
            <a:r>
              <a:rPr lang="en-US" sz="1700" dirty="0">
                <a:solidFill>
                  <a:srgbClr val="DAD1E6"/>
                </a:solidFill>
                <a:latin typeface="Fira Sans" pitchFamily="34" charset="0"/>
                <a:ea typeface="Fira Sans" pitchFamily="34" charset="-122"/>
                <a:cs typeface="Fira Sans" pitchFamily="34" charset="-120"/>
              </a:rPr>
              <a:t>Our financial analysis reveals a fundamentally sound organisation with several opportunities to enhance performance. By focusing on the identified strategic initiatives, we project an improvement in overall profitability of 3-5 percentage points within 24 months, positioning the company firmly in the top quartile of industry performers.</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08039"/>
          </a:xfrm>
          <a:prstGeom prst="rect">
            <a:avLst/>
          </a:prstGeom>
        </p:spPr>
      </p:pic>
      <p:sp>
        <p:nvSpPr>
          <p:cNvPr id="3" name="Text 0"/>
          <p:cNvSpPr/>
          <p:nvPr/>
        </p:nvSpPr>
        <p:spPr>
          <a:xfrm>
            <a:off x="674251" y="3093006"/>
            <a:ext cx="4816197" cy="601980"/>
          </a:xfrm>
          <a:prstGeom prst="rect">
            <a:avLst/>
          </a:prstGeom>
          <a:noFill/>
          <a:ln/>
        </p:spPr>
        <p:txBody>
          <a:bodyPr wrap="none" lIns="0" tIns="0" rIns="0" bIns="0" rtlCol="0" anchor="t"/>
          <a:lstStyle/>
          <a:p>
            <a:pPr algn="l" indent="0" marL="0">
              <a:lnSpc>
                <a:spcPts val="4700"/>
              </a:lnSpc>
              <a:buNone/>
            </a:pPr>
            <a:r>
              <a:rPr lang="en-US" sz="3750" b="1" dirty="0">
                <a:solidFill>
                  <a:srgbClr val="F94CAF"/>
                </a:solidFill>
                <a:latin typeface="Inconsolata Bold" pitchFamily="34" charset="0"/>
                <a:ea typeface="Inconsolata Bold" pitchFamily="34" charset="-122"/>
                <a:cs typeface="Inconsolata Bold" pitchFamily="34" charset="-120"/>
              </a:rPr>
              <a:t>Project Background</a:t>
            </a:r>
            <a:endParaRPr lang="en-US" sz="3750" dirty="0"/>
          </a:p>
        </p:txBody>
      </p:sp>
      <p:sp>
        <p:nvSpPr>
          <p:cNvPr id="4" name="Shape 1"/>
          <p:cNvSpPr/>
          <p:nvPr/>
        </p:nvSpPr>
        <p:spPr>
          <a:xfrm>
            <a:off x="674251" y="4200644"/>
            <a:ext cx="13281898" cy="22860"/>
          </a:xfrm>
          <a:prstGeom prst="roundRect">
            <a:avLst>
              <a:gd name="adj" fmla="val 126410"/>
            </a:avLst>
          </a:prstGeom>
          <a:solidFill>
            <a:srgbClr val="5C4E69"/>
          </a:solidFill>
          <a:ln/>
        </p:spPr>
      </p:sp>
      <p:sp>
        <p:nvSpPr>
          <p:cNvPr id="5" name="Shape 2"/>
          <p:cNvSpPr/>
          <p:nvPr/>
        </p:nvSpPr>
        <p:spPr>
          <a:xfrm>
            <a:off x="2812256" y="4200644"/>
            <a:ext cx="22860" cy="577929"/>
          </a:xfrm>
          <a:prstGeom prst="roundRect">
            <a:avLst>
              <a:gd name="adj" fmla="val 126410"/>
            </a:avLst>
          </a:prstGeom>
          <a:solidFill>
            <a:srgbClr val="5C4E69"/>
          </a:solidFill>
          <a:ln/>
        </p:spPr>
      </p:sp>
      <p:sp>
        <p:nvSpPr>
          <p:cNvPr id="6" name="Shape 3"/>
          <p:cNvSpPr/>
          <p:nvPr/>
        </p:nvSpPr>
        <p:spPr>
          <a:xfrm>
            <a:off x="2606993" y="3983950"/>
            <a:ext cx="433388" cy="433388"/>
          </a:xfrm>
          <a:prstGeom prst="roundRect">
            <a:avLst>
              <a:gd name="adj" fmla="val 6668"/>
            </a:avLst>
          </a:prstGeom>
          <a:solidFill>
            <a:srgbClr val="433550"/>
          </a:solidFill>
          <a:ln/>
        </p:spPr>
      </p:sp>
      <p:pic>
        <p:nvPicPr>
          <p:cNvPr id="7" name="Image 1" descr="preencoded.png">    </p:cNvPr>
          <p:cNvPicPr>
            <a:picLocks noChangeAspect="1"/>
          </p:cNvPicPr>
          <p:nvPr/>
        </p:nvPicPr>
        <p:blipFill>
          <a:blip r:embed="rId2"/>
          <a:stretch>
            <a:fillRect/>
          </a:stretch>
        </p:blipFill>
        <p:spPr>
          <a:xfrm>
            <a:off x="2679204" y="4020086"/>
            <a:ext cx="288965" cy="361117"/>
          </a:xfrm>
          <a:prstGeom prst="rect">
            <a:avLst/>
          </a:prstGeom>
        </p:spPr>
      </p:pic>
      <p:sp>
        <p:nvSpPr>
          <p:cNvPr id="8" name="Text 4"/>
          <p:cNvSpPr/>
          <p:nvPr/>
        </p:nvSpPr>
        <p:spPr>
          <a:xfrm>
            <a:off x="1619607" y="4971217"/>
            <a:ext cx="2408039" cy="300990"/>
          </a:xfrm>
          <a:prstGeom prst="rect">
            <a:avLst/>
          </a:prstGeom>
          <a:noFill/>
          <a:ln/>
        </p:spPr>
        <p:txBody>
          <a:bodyPr wrap="none" lIns="0" tIns="0" rIns="0" bIns="0" rtlCol="0" anchor="t"/>
          <a:lstStyle/>
          <a:p>
            <a:pPr algn="ctr" indent="0" marL="0">
              <a:lnSpc>
                <a:spcPts val="2350"/>
              </a:lnSpc>
              <a:buNone/>
            </a:pPr>
            <a:r>
              <a:rPr lang="en-US" sz="1850" b="1" dirty="0">
                <a:solidFill>
                  <a:srgbClr val="DAD1E6"/>
                </a:solidFill>
                <a:latin typeface="Inconsolata Bold" pitchFamily="34" charset="0"/>
                <a:ea typeface="Inconsolata Bold" pitchFamily="34" charset="-122"/>
                <a:cs typeface="Inconsolata Bold" pitchFamily="34" charset="-120"/>
              </a:rPr>
              <a:t>Scope and Timeline</a:t>
            </a:r>
            <a:endParaRPr lang="en-US" sz="1850" dirty="0"/>
          </a:p>
        </p:txBody>
      </p:sp>
      <p:sp>
        <p:nvSpPr>
          <p:cNvPr id="9" name="Text 5"/>
          <p:cNvSpPr/>
          <p:nvPr/>
        </p:nvSpPr>
        <p:spPr>
          <a:xfrm>
            <a:off x="866894" y="5387697"/>
            <a:ext cx="3913584" cy="2156936"/>
          </a:xfrm>
          <a:prstGeom prst="rect">
            <a:avLst/>
          </a:prstGeom>
          <a:noFill/>
          <a:ln/>
        </p:spPr>
        <p:txBody>
          <a:bodyPr wrap="square" lIns="0" tIns="0" rIns="0" bIns="0" rtlCol="0" anchor="t"/>
          <a:lstStyle/>
          <a:p>
            <a:pPr algn="ctr" indent="0" marL="0">
              <a:lnSpc>
                <a:spcPts val="2400"/>
              </a:lnSpc>
              <a:buNone/>
            </a:pPr>
            <a:r>
              <a:rPr lang="en-US" sz="1500" dirty="0">
                <a:solidFill>
                  <a:srgbClr val="DAD1E6"/>
                </a:solidFill>
                <a:latin typeface="Fira Sans" pitchFamily="34" charset="0"/>
                <a:ea typeface="Fira Sans" pitchFamily="34" charset="-122"/>
                <a:cs typeface="Fira Sans" pitchFamily="34" charset="-120"/>
              </a:rPr>
              <a:t>The project encompasses a comprehensive overhaul of our financial systems and processes, with an 18-month implementation schedule divided into three phases. Phase one focuses on assessment, phase two on implementation, and phase three on optimisation.</a:t>
            </a:r>
            <a:endParaRPr lang="en-US" sz="1500" dirty="0"/>
          </a:p>
        </p:txBody>
      </p:sp>
      <p:sp>
        <p:nvSpPr>
          <p:cNvPr id="10" name="Shape 6"/>
          <p:cNvSpPr/>
          <p:nvPr/>
        </p:nvSpPr>
        <p:spPr>
          <a:xfrm>
            <a:off x="7303770" y="4200644"/>
            <a:ext cx="22860" cy="577929"/>
          </a:xfrm>
          <a:prstGeom prst="roundRect">
            <a:avLst>
              <a:gd name="adj" fmla="val 126410"/>
            </a:avLst>
          </a:prstGeom>
          <a:solidFill>
            <a:srgbClr val="5C4E69"/>
          </a:solidFill>
          <a:ln/>
        </p:spPr>
      </p:sp>
      <p:sp>
        <p:nvSpPr>
          <p:cNvPr id="11" name="Shape 7"/>
          <p:cNvSpPr/>
          <p:nvPr/>
        </p:nvSpPr>
        <p:spPr>
          <a:xfrm>
            <a:off x="7098506" y="3983950"/>
            <a:ext cx="433388" cy="433388"/>
          </a:xfrm>
          <a:prstGeom prst="roundRect">
            <a:avLst>
              <a:gd name="adj" fmla="val 6668"/>
            </a:avLst>
          </a:prstGeom>
          <a:solidFill>
            <a:srgbClr val="433550"/>
          </a:solidFill>
          <a:ln/>
        </p:spPr>
      </p:sp>
      <p:pic>
        <p:nvPicPr>
          <p:cNvPr id="12" name="Image 2" descr="preencoded.png">    </p:cNvPr>
          <p:cNvPicPr>
            <a:picLocks noChangeAspect="1"/>
          </p:cNvPicPr>
          <p:nvPr/>
        </p:nvPicPr>
        <p:blipFill>
          <a:blip r:embed="rId3"/>
          <a:stretch>
            <a:fillRect/>
          </a:stretch>
        </p:blipFill>
        <p:spPr>
          <a:xfrm>
            <a:off x="7170718" y="4020086"/>
            <a:ext cx="288965" cy="361117"/>
          </a:xfrm>
          <a:prstGeom prst="rect">
            <a:avLst/>
          </a:prstGeom>
        </p:spPr>
      </p:pic>
      <p:sp>
        <p:nvSpPr>
          <p:cNvPr id="13" name="Text 8"/>
          <p:cNvSpPr/>
          <p:nvPr/>
        </p:nvSpPr>
        <p:spPr>
          <a:xfrm>
            <a:off x="5990987" y="4971217"/>
            <a:ext cx="2648307" cy="300990"/>
          </a:xfrm>
          <a:prstGeom prst="rect">
            <a:avLst/>
          </a:prstGeom>
          <a:noFill/>
          <a:ln/>
        </p:spPr>
        <p:txBody>
          <a:bodyPr wrap="none" lIns="0" tIns="0" rIns="0" bIns="0" rtlCol="0" anchor="t"/>
          <a:lstStyle/>
          <a:p>
            <a:pPr algn="ctr" indent="0" marL="0">
              <a:lnSpc>
                <a:spcPts val="2350"/>
              </a:lnSpc>
              <a:buNone/>
            </a:pPr>
            <a:r>
              <a:rPr lang="en-US" sz="1850" b="1" dirty="0">
                <a:solidFill>
                  <a:srgbClr val="DAD1E6"/>
                </a:solidFill>
                <a:latin typeface="Inconsolata Bold" pitchFamily="34" charset="0"/>
                <a:ea typeface="Inconsolata Bold" pitchFamily="34" charset="-122"/>
                <a:cs typeface="Inconsolata Bold" pitchFamily="34" charset="-120"/>
              </a:rPr>
              <a:t>Industry and Geography</a:t>
            </a:r>
            <a:endParaRPr lang="en-US" sz="1850" dirty="0"/>
          </a:p>
        </p:txBody>
      </p:sp>
      <p:sp>
        <p:nvSpPr>
          <p:cNvPr id="14" name="Text 9"/>
          <p:cNvSpPr/>
          <p:nvPr/>
        </p:nvSpPr>
        <p:spPr>
          <a:xfrm>
            <a:off x="5358408" y="5387697"/>
            <a:ext cx="3913584" cy="1848803"/>
          </a:xfrm>
          <a:prstGeom prst="rect">
            <a:avLst/>
          </a:prstGeom>
          <a:noFill/>
          <a:ln/>
        </p:spPr>
        <p:txBody>
          <a:bodyPr wrap="square" lIns="0" tIns="0" rIns="0" bIns="0" rtlCol="0" anchor="t"/>
          <a:lstStyle/>
          <a:p>
            <a:pPr algn="ctr" indent="0" marL="0">
              <a:lnSpc>
                <a:spcPts val="2400"/>
              </a:lnSpc>
              <a:buNone/>
            </a:pPr>
            <a:r>
              <a:rPr lang="en-US" sz="1500" dirty="0">
                <a:solidFill>
                  <a:srgbClr val="DAD1E6"/>
                </a:solidFill>
                <a:latin typeface="Fira Sans" pitchFamily="34" charset="0"/>
                <a:ea typeface="Fira Sans" pitchFamily="34" charset="-122"/>
                <a:cs typeface="Fira Sans" pitchFamily="34" charset="-120"/>
              </a:rPr>
              <a:t>Operating within the financial services sector, our project spans operations across the UK, Western Europe, and emerging APAC markets. Regional variations in regulatory environments and market conditions present unique financial considerations.</a:t>
            </a:r>
            <a:endParaRPr lang="en-US" sz="1500" dirty="0"/>
          </a:p>
        </p:txBody>
      </p:sp>
      <p:sp>
        <p:nvSpPr>
          <p:cNvPr id="15" name="Shape 10"/>
          <p:cNvSpPr/>
          <p:nvPr/>
        </p:nvSpPr>
        <p:spPr>
          <a:xfrm>
            <a:off x="11795284" y="4200644"/>
            <a:ext cx="22860" cy="577929"/>
          </a:xfrm>
          <a:prstGeom prst="roundRect">
            <a:avLst>
              <a:gd name="adj" fmla="val 126410"/>
            </a:avLst>
          </a:prstGeom>
          <a:solidFill>
            <a:srgbClr val="5C4E69"/>
          </a:solidFill>
          <a:ln/>
        </p:spPr>
      </p:sp>
      <p:sp>
        <p:nvSpPr>
          <p:cNvPr id="16" name="Shape 11"/>
          <p:cNvSpPr/>
          <p:nvPr/>
        </p:nvSpPr>
        <p:spPr>
          <a:xfrm>
            <a:off x="11590020" y="3983950"/>
            <a:ext cx="433388" cy="433388"/>
          </a:xfrm>
          <a:prstGeom prst="roundRect">
            <a:avLst>
              <a:gd name="adj" fmla="val 6668"/>
            </a:avLst>
          </a:prstGeom>
          <a:solidFill>
            <a:srgbClr val="433550"/>
          </a:solidFill>
          <a:ln/>
        </p:spPr>
      </p:sp>
      <p:pic>
        <p:nvPicPr>
          <p:cNvPr id="17" name="Image 3" descr="preencoded.png">    </p:cNvPr>
          <p:cNvPicPr>
            <a:picLocks noChangeAspect="1"/>
          </p:cNvPicPr>
          <p:nvPr/>
        </p:nvPicPr>
        <p:blipFill>
          <a:blip r:embed="rId4"/>
          <a:stretch>
            <a:fillRect/>
          </a:stretch>
        </p:blipFill>
        <p:spPr>
          <a:xfrm>
            <a:off x="11662231" y="4020086"/>
            <a:ext cx="288965" cy="361117"/>
          </a:xfrm>
          <a:prstGeom prst="rect">
            <a:avLst/>
          </a:prstGeom>
        </p:spPr>
      </p:pic>
      <p:sp>
        <p:nvSpPr>
          <p:cNvPr id="18" name="Text 12"/>
          <p:cNvSpPr/>
          <p:nvPr/>
        </p:nvSpPr>
        <p:spPr>
          <a:xfrm>
            <a:off x="10602635" y="4971217"/>
            <a:ext cx="2408039" cy="300990"/>
          </a:xfrm>
          <a:prstGeom prst="rect">
            <a:avLst/>
          </a:prstGeom>
          <a:noFill/>
          <a:ln/>
        </p:spPr>
        <p:txBody>
          <a:bodyPr wrap="none" lIns="0" tIns="0" rIns="0" bIns="0" rtlCol="0" anchor="t"/>
          <a:lstStyle/>
          <a:p>
            <a:pPr algn="ctr" indent="0" marL="0">
              <a:lnSpc>
                <a:spcPts val="2350"/>
              </a:lnSpc>
              <a:buNone/>
            </a:pPr>
            <a:r>
              <a:rPr lang="en-US" sz="1850" b="1" dirty="0">
                <a:solidFill>
                  <a:srgbClr val="DAD1E6"/>
                </a:solidFill>
                <a:latin typeface="Inconsolata Bold" pitchFamily="34" charset="0"/>
                <a:ea typeface="Inconsolata Bold" pitchFamily="34" charset="-122"/>
                <a:cs typeface="Inconsolata Bold" pitchFamily="34" charset="-120"/>
              </a:rPr>
              <a:t>Key Deliverables</a:t>
            </a:r>
            <a:endParaRPr lang="en-US" sz="1850" dirty="0"/>
          </a:p>
        </p:txBody>
      </p:sp>
      <p:sp>
        <p:nvSpPr>
          <p:cNvPr id="19" name="Text 13"/>
          <p:cNvSpPr/>
          <p:nvPr/>
        </p:nvSpPr>
        <p:spPr>
          <a:xfrm>
            <a:off x="9849922" y="5387697"/>
            <a:ext cx="3913584" cy="1848803"/>
          </a:xfrm>
          <a:prstGeom prst="rect">
            <a:avLst/>
          </a:prstGeom>
          <a:noFill/>
          <a:ln/>
        </p:spPr>
        <p:txBody>
          <a:bodyPr wrap="square" lIns="0" tIns="0" rIns="0" bIns="0" rtlCol="0" anchor="t"/>
          <a:lstStyle/>
          <a:p>
            <a:pPr algn="ctr" indent="0" marL="0">
              <a:lnSpc>
                <a:spcPts val="2400"/>
              </a:lnSpc>
              <a:buNone/>
            </a:pPr>
            <a:r>
              <a:rPr lang="en-US" sz="1500" dirty="0">
                <a:solidFill>
                  <a:srgbClr val="DAD1E6"/>
                </a:solidFill>
                <a:latin typeface="Fira Sans" pitchFamily="34" charset="0"/>
                <a:ea typeface="Fira Sans" pitchFamily="34" charset="-122"/>
                <a:cs typeface="Fira Sans" pitchFamily="34" charset="-120"/>
              </a:rPr>
              <a:t>Primary deliverables include a modernised ERP system, streamlined financial reporting processes, and an integrated performance management framework. Success metrics include a 20% reduction in reporting time and 15% increase in forecast accuracy.</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9735" y="749379"/>
            <a:ext cx="8188404" cy="660440"/>
          </a:xfrm>
          <a:prstGeom prst="rect">
            <a:avLst/>
          </a:prstGeom>
          <a:noFill/>
          <a:ln/>
        </p:spPr>
        <p:txBody>
          <a:bodyPr wrap="none" lIns="0" tIns="0" rIns="0" bIns="0" rtlCol="0" anchor="t"/>
          <a:lstStyle/>
          <a:p>
            <a:pPr algn="l" indent="0" marL="0">
              <a:lnSpc>
                <a:spcPts val="5200"/>
              </a:lnSpc>
              <a:buNone/>
            </a:pPr>
            <a:r>
              <a:rPr lang="en-US" sz="4150" b="1" dirty="0">
                <a:solidFill>
                  <a:srgbClr val="F94CAF"/>
                </a:solidFill>
                <a:latin typeface="Inconsolata Bold" pitchFamily="34" charset="0"/>
                <a:ea typeface="Inconsolata Bold" pitchFamily="34" charset="-122"/>
                <a:cs typeface="Inconsolata Bold" pitchFamily="34" charset="-120"/>
              </a:rPr>
              <a:t>Key Stakeholders and Governance</a:t>
            </a:r>
            <a:endParaRPr lang="en-US" sz="4150" dirty="0"/>
          </a:p>
        </p:txBody>
      </p:sp>
      <p:sp>
        <p:nvSpPr>
          <p:cNvPr id="3" name="Text 1"/>
          <p:cNvSpPr/>
          <p:nvPr/>
        </p:nvSpPr>
        <p:spPr>
          <a:xfrm>
            <a:off x="2409349" y="3445073"/>
            <a:ext cx="2641997" cy="330160"/>
          </a:xfrm>
          <a:prstGeom prst="rect">
            <a:avLst/>
          </a:prstGeom>
          <a:noFill/>
          <a:ln/>
        </p:spPr>
        <p:txBody>
          <a:bodyPr wrap="none" lIns="0" tIns="0" rIns="0" bIns="0" rtlCol="0" anchor="t"/>
          <a:lstStyle/>
          <a:p>
            <a:pPr algn="r" indent="0" marL="0">
              <a:lnSpc>
                <a:spcPts val="2600"/>
              </a:lnSpc>
              <a:buNone/>
            </a:pPr>
            <a:r>
              <a:rPr lang="en-US" sz="2050" b="1" dirty="0">
                <a:solidFill>
                  <a:srgbClr val="DAD1E6"/>
                </a:solidFill>
                <a:latin typeface="Inconsolata Bold" pitchFamily="34" charset="0"/>
                <a:ea typeface="Inconsolata Bold" pitchFamily="34" charset="-122"/>
                <a:cs typeface="Inconsolata Bold" pitchFamily="34" charset="-120"/>
              </a:rPr>
              <a:t>Primary Stakeholders</a:t>
            </a:r>
            <a:endParaRPr lang="en-US" sz="2050" dirty="0"/>
          </a:p>
        </p:txBody>
      </p:sp>
      <p:sp>
        <p:nvSpPr>
          <p:cNvPr id="4" name="Text 2"/>
          <p:cNvSpPr/>
          <p:nvPr/>
        </p:nvSpPr>
        <p:spPr>
          <a:xfrm>
            <a:off x="739735" y="3902035"/>
            <a:ext cx="4311610" cy="338138"/>
          </a:xfrm>
          <a:prstGeom prst="rect">
            <a:avLst/>
          </a:prstGeom>
          <a:noFill/>
          <a:ln/>
        </p:spPr>
        <p:txBody>
          <a:bodyPr wrap="none" lIns="0" tIns="0" rIns="0" bIns="0" rtlCol="0" anchor="t"/>
          <a:lstStyle/>
          <a:p>
            <a:pPr algn="r" indent="0" marL="0">
              <a:lnSpc>
                <a:spcPts val="2650"/>
              </a:lnSpc>
              <a:buNone/>
            </a:pPr>
            <a:r>
              <a:rPr lang="en-US" sz="1650" dirty="0">
                <a:solidFill>
                  <a:srgbClr val="DAD1E6"/>
                </a:solidFill>
                <a:latin typeface="Fira Sans" pitchFamily="34" charset="0"/>
                <a:ea typeface="Fira Sans" pitchFamily="34" charset="-122"/>
                <a:cs typeface="Fira Sans" pitchFamily="34" charset="-120"/>
              </a:rPr>
              <a:t>15% of total influence</a:t>
            </a:r>
            <a:endParaRPr lang="en-US" sz="1650" dirty="0"/>
          </a:p>
        </p:txBody>
      </p:sp>
      <p:sp>
        <p:nvSpPr>
          <p:cNvPr id="5" name="Text 3"/>
          <p:cNvSpPr/>
          <p:nvPr/>
        </p:nvSpPr>
        <p:spPr>
          <a:xfrm>
            <a:off x="739735" y="4366974"/>
            <a:ext cx="4311610" cy="676275"/>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Institutional investors (Barclay's Capital, HSBC Global)</a:t>
            </a:r>
            <a:endParaRPr lang="en-US" sz="1650" dirty="0"/>
          </a:p>
        </p:txBody>
      </p:sp>
      <p:sp>
        <p:nvSpPr>
          <p:cNvPr id="6" name="Text 4"/>
          <p:cNvSpPr/>
          <p:nvPr/>
        </p:nvSpPr>
        <p:spPr>
          <a:xfrm>
            <a:off x="739735" y="5117187"/>
            <a:ext cx="4311610"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Board of Directors (9 members)</a:t>
            </a:r>
            <a:endParaRPr lang="en-US" sz="1650" dirty="0"/>
          </a:p>
        </p:txBody>
      </p:sp>
      <p:sp>
        <p:nvSpPr>
          <p:cNvPr id="7" name="Text 5"/>
          <p:cNvSpPr/>
          <p:nvPr/>
        </p:nvSpPr>
        <p:spPr>
          <a:xfrm>
            <a:off x="739735" y="5529263"/>
            <a:ext cx="4311610"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Enterprise clients (top 20 accounts)</a:t>
            </a:r>
            <a:endParaRPr lang="en-US" sz="1650" dirty="0"/>
          </a:p>
        </p:txBody>
      </p:sp>
      <p:pic>
        <p:nvPicPr>
          <p:cNvPr id="8" name="Image 0" descr="preencoded.png">    </p:cNvPr>
          <p:cNvPicPr>
            <a:picLocks noChangeAspect="1"/>
          </p:cNvPicPr>
          <p:nvPr/>
        </p:nvPicPr>
        <p:blipFill>
          <a:blip r:embed="rId1"/>
          <a:stretch>
            <a:fillRect/>
          </a:stretch>
        </p:blipFill>
        <p:spPr>
          <a:xfrm>
            <a:off x="5474018" y="2815114"/>
            <a:ext cx="3682246" cy="3682246"/>
          </a:xfrm>
          <a:prstGeom prst="rect">
            <a:avLst/>
          </a:prstGeom>
        </p:spPr>
      </p:pic>
      <p:sp>
        <p:nvSpPr>
          <p:cNvPr id="9" name="Shape 6"/>
          <p:cNvSpPr/>
          <p:nvPr/>
        </p:nvSpPr>
        <p:spPr>
          <a:xfrm>
            <a:off x="5278755" y="4391978"/>
            <a:ext cx="528399" cy="528399"/>
          </a:xfrm>
          <a:prstGeom prst="roundRect">
            <a:avLst>
              <a:gd name="adj" fmla="val 1728780"/>
            </a:avLst>
          </a:prstGeom>
          <a:solidFill>
            <a:srgbClr val="433550"/>
          </a:solidFill>
          <a:ln/>
        </p:spPr>
      </p:sp>
      <p:pic>
        <p:nvPicPr>
          <p:cNvPr id="10" name="Image 1" descr="preencoded.png">    </p:cNvPr>
          <p:cNvPicPr>
            <a:picLocks noChangeAspect="1"/>
          </p:cNvPicPr>
          <p:nvPr/>
        </p:nvPicPr>
        <p:blipFill>
          <a:blip r:embed="rId2"/>
          <a:stretch>
            <a:fillRect/>
          </a:stretch>
        </p:blipFill>
        <p:spPr>
          <a:xfrm>
            <a:off x="5424011" y="4507587"/>
            <a:ext cx="237768" cy="297180"/>
          </a:xfrm>
          <a:prstGeom prst="rect">
            <a:avLst/>
          </a:prstGeom>
        </p:spPr>
      </p:pic>
      <p:sp>
        <p:nvSpPr>
          <p:cNvPr id="11" name="Text 7"/>
          <p:cNvSpPr/>
          <p:nvPr/>
        </p:nvSpPr>
        <p:spPr>
          <a:xfrm>
            <a:off x="9473208" y="1832491"/>
            <a:ext cx="2641997" cy="330160"/>
          </a:xfrm>
          <a:prstGeom prst="rect">
            <a:avLst/>
          </a:prstGeom>
          <a:noFill/>
          <a:ln/>
        </p:spPr>
        <p:txBody>
          <a:bodyPr wrap="none" lIns="0" tIns="0" rIns="0" bIns="0" rtlCol="0" anchor="t"/>
          <a:lstStyle/>
          <a:p>
            <a:pPr algn="l" indent="0" marL="0">
              <a:lnSpc>
                <a:spcPts val="2600"/>
              </a:lnSpc>
              <a:buNone/>
            </a:pPr>
            <a:r>
              <a:rPr lang="en-US" sz="2050" b="1" dirty="0">
                <a:solidFill>
                  <a:srgbClr val="DAD1E6"/>
                </a:solidFill>
                <a:latin typeface="Inconsolata Bold" pitchFamily="34" charset="0"/>
                <a:ea typeface="Inconsolata Bold" pitchFamily="34" charset="-122"/>
                <a:cs typeface="Inconsolata Bold" pitchFamily="34" charset="-120"/>
              </a:rPr>
              <a:t>Governance Structure</a:t>
            </a:r>
            <a:endParaRPr lang="en-US" sz="2050" dirty="0"/>
          </a:p>
        </p:txBody>
      </p:sp>
      <p:sp>
        <p:nvSpPr>
          <p:cNvPr id="12" name="Text 8"/>
          <p:cNvSpPr/>
          <p:nvPr/>
        </p:nvSpPr>
        <p:spPr>
          <a:xfrm>
            <a:off x="9473208" y="2289453"/>
            <a:ext cx="4417457" cy="338138"/>
          </a:xfrm>
          <a:prstGeom prst="rect">
            <a:avLst/>
          </a:prstGeom>
          <a:noFill/>
          <a:ln/>
        </p:spPr>
        <p:txBody>
          <a:bodyPr wrap="none" lIns="0" tIns="0" rIns="0" bIns="0" rtlCol="0" anchor="t"/>
          <a:lstStyle/>
          <a:p>
            <a:pPr algn="l" indent="0" marL="0">
              <a:lnSpc>
                <a:spcPts val="2650"/>
              </a:lnSpc>
              <a:buNone/>
            </a:pPr>
            <a:r>
              <a:rPr lang="en-US" sz="1650" dirty="0">
                <a:solidFill>
                  <a:srgbClr val="DAD1E6"/>
                </a:solidFill>
                <a:latin typeface="Fira Sans" pitchFamily="34" charset="0"/>
                <a:ea typeface="Fira Sans" pitchFamily="34" charset="-122"/>
                <a:cs typeface="Fira Sans" pitchFamily="34" charset="-120"/>
              </a:rPr>
              <a:t>40% of total influence</a:t>
            </a:r>
            <a:endParaRPr lang="en-US" sz="1650" dirty="0"/>
          </a:p>
        </p:txBody>
      </p:sp>
      <p:sp>
        <p:nvSpPr>
          <p:cNvPr id="13" name="Text 9"/>
          <p:cNvSpPr/>
          <p:nvPr/>
        </p:nvSpPr>
        <p:spPr>
          <a:xfrm>
            <a:off x="9473208" y="2754392"/>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Executive Steering Committee</a:t>
            </a:r>
            <a:endParaRPr lang="en-US" sz="1650" dirty="0"/>
          </a:p>
        </p:txBody>
      </p:sp>
      <p:sp>
        <p:nvSpPr>
          <p:cNvPr id="14" name="Text 10"/>
          <p:cNvSpPr/>
          <p:nvPr/>
        </p:nvSpPr>
        <p:spPr>
          <a:xfrm>
            <a:off x="9473208" y="3166467"/>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Finance Review Board</a:t>
            </a:r>
            <a:endParaRPr lang="en-US" sz="1650" dirty="0"/>
          </a:p>
        </p:txBody>
      </p:sp>
      <p:sp>
        <p:nvSpPr>
          <p:cNvPr id="15" name="Text 11"/>
          <p:cNvSpPr/>
          <p:nvPr/>
        </p:nvSpPr>
        <p:spPr>
          <a:xfrm>
            <a:off x="9473208" y="3578543"/>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Risk Management Committee</a:t>
            </a:r>
            <a:endParaRPr lang="en-US" sz="1650" dirty="0"/>
          </a:p>
        </p:txBody>
      </p:sp>
      <p:sp>
        <p:nvSpPr>
          <p:cNvPr id="16" name="Text 12"/>
          <p:cNvSpPr/>
          <p:nvPr/>
        </p:nvSpPr>
        <p:spPr>
          <a:xfrm>
            <a:off x="9473208" y="3990618"/>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Operational Excellence Team</a:t>
            </a:r>
            <a:endParaRPr lang="en-US" sz="1650" dirty="0"/>
          </a:p>
        </p:txBody>
      </p:sp>
      <p:pic>
        <p:nvPicPr>
          <p:cNvPr id="17" name="Image 2" descr="preencoded.png">    </p:cNvPr>
          <p:cNvPicPr>
            <a:picLocks noChangeAspect="1"/>
          </p:cNvPicPr>
          <p:nvPr/>
        </p:nvPicPr>
        <p:blipFill>
          <a:blip r:embed="rId3"/>
          <a:stretch>
            <a:fillRect/>
          </a:stretch>
        </p:blipFill>
        <p:spPr>
          <a:xfrm>
            <a:off x="5474018" y="2815114"/>
            <a:ext cx="3682246" cy="3682246"/>
          </a:xfrm>
          <a:prstGeom prst="rect">
            <a:avLst/>
          </a:prstGeom>
        </p:spPr>
      </p:pic>
      <p:sp>
        <p:nvSpPr>
          <p:cNvPr id="18" name="Shape 13"/>
          <p:cNvSpPr/>
          <p:nvPr/>
        </p:nvSpPr>
        <p:spPr>
          <a:xfrm>
            <a:off x="7936944" y="2857262"/>
            <a:ext cx="528399" cy="528399"/>
          </a:xfrm>
          <a:prstGeom prst="roundRect">
            <a:avLst>
              <a:gd name="adj" fmla="val 1728780"/>
            </a:avLst>
          </a:prstGeom>
          <a:solidFill>
            <a:srgbClr val="433550"/>
          </a:solidFill>
          <a:ln/>
        </p:spPr>
      </p:sp>
      <p:pic>
        <p:nvPicPr>
          <p:cNvPr id="19" name="Image 3" descr="preencoded.png">    </p:cNvPr>
          <p:cNvPicPr>
            <a:picLocks noChangeAspect="1"/>
          </p:cNvPicPr>
          <p:nvPr/>
        </p:nvPicPr>
        <p:blipFill>
          <a:blip r:embed="rId4"/>
          <a:stretch>
            <a:fillRect/>
          </a:stretch>
        </p:blipFill>
        <p:spPr>
          <a:xfrm>
            <a:off x="8082201" y="2972872"/>
            <a:ext cx="237768" cy="297180"/>
          </a:xfrm>
          <a:prstGeom prst="rect">
            <a:avLst/>
          </a:prstGeom>
        </p:spPr>
      </p:pic>
      <p:sp>
        <p:nvSpPr>
          <p:cNvPr id="20" name="Text 14"/>
          <p:cNvSpPr/>
          <p:nvPr/>
        </p:nvSpPr>
        <p:spPr>
          <a:xfrm>
            <a:off x="9473208" y="4645700"/>
            <a:ext cx="3433167" cy="330160"/>
          </a:xfrm>
          <a:prstGeom prst="rect">
            <a:avLst/>
          </a:prstGeom>
          <a:noFill/>
          <a:ln/>
        </p:spPr>
        <p:txBody>
          <a:bodyPr wrap="none" lIns="0" tIns="0" rIns="0" bIns="0" rtlCol="0" anchor="t"/>
          <a:lstStyle/>
          <a:p>
            <a:pPr algn="l" indent="0" marL="0">
              <a:lnSpc>
                <a:spcPts val="2600"/>
              </a:lnSpc>
              <a:buNone/>
            </a:pPr>
            <a:r>
              <a:rPr lang="en-US" sz="2050" b="1" dirty="0">
                <a:solidFill>
                  <a:srgbClr val="DAD1E6"/>
                </a:solidFill>
                <a:latin typeface="Inconsolata Bold" pitchFamily="34" charset="0"/>
                <a:ea typeface="Inconsolata Bold" pitchFamily="34" charset="-122"/>
                <a:cs typeface="Inconsolata Bold" pitchFamily="34" charset="-120"/>
              </a:rPr>
              <a:t>Roles and Responsibilities</a:t>
            </a:r>
            <a:endParaRPr lang="en-US" sz="2050" dirty="0"/>
          </a:p>
        </p:txBody>
      </p:sp>
      <p:sp>
        <p:nvSpPr>
          <p:cNvPr id="21" name="Text 15"/>
          <p:cNvSpPr/>
          <p:nvPr/>
        </p:nvSpPr>
        <p:spPr>
          <a:xfrm>
            <a:off x="9473208" y="5102662"/>
            <a:ext cx="4417457" cy="338138"/>
          </a:xfrm>
          <a:prstGeom prst="rect">
            <a:avLst/>
          </a:prstGeom>
          <a:noFill/>
          <a:ln/>
        </p:spPr>
        <p:txBody>
          <a:bodyPr wrap="none" lIns="0" tIns="0" rIns="0" bIns="0" rtlCol="0" anchor="t"/>
          <a:lstStyle/>
          <a:p>
            <a:pPr algn="l" indent="0" marL="0">
              <a:lnSpc>
                <a:spcPts val="2650"/>
              </a:lnSpc>
              <a:buNone/>
            </a:pPr>
            <a:r>
              <a:rPr lang="en-US" sz="1650" dirty="0">
                <a:solidFill>
                  <a:srgbClr val="DAD1E6"/>
                </a:solidFill>
                <a:latin typeface="Fira Sans" pitchFamily="34" charset="0"/>
                <a:ea typeface="Fira Sans" pitchFamily="34" charset="-122"/>
                <a:cs typeface="Fira Sans" pitchFamily="34" charset="-120"/>
              </a:rPr>
              <a:t>45% of total influence</a:t>
            </a:r>
            <a:endParaRPr lang="en-US" sz="1650" dirty="0"/>
          </a:p>
        </p:txBody>
      </p:sp>
      <p:sp>
        <p:nvSpPr>
          <p:cNvPr id="22" name="Text 16"/>
          <p:cNvSpPr/>
          <p:nvPr/>
        </p:nvSpPr>
        <p:spPr>
          <a:xfrm>
            <a:off x="9473208" y="5567601"/>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CFO: Final approval authority</a:t>
            </a:r>
            <a:endParaRPr lang="en-US" sz="1650" dirty="0"/>
          </a:p>
        </p:txBody>
      </p:sp>
      <p:sp>
        <p:nvSpPr>
          <p:cNvPr id="23" name="Text 17"/>
          <p:cNvSpPr/>
          <p:nvPr/>
        </p:nvSpPr>
        <p:spPr>
          <a:xfrm>
            <a:off x="9473208" y="5979676"/>
            <a:ext cx="4417457" cy="676275"/>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Finance Director: Implementation oversight</a:t>
            </a:r>
            <a:endParaRPr lang="en-US" sz="1650" dirty="0"/>
          </a:p>
        </p:txBody>
      </p:sp>
      <p:sp>
        <p:nvSpPr>
          <p:cNvPr id="24" name="Text 18"/>
          <p:cNvSpPr/>
          <p:nvPr/>
        </p:nvSpPr>
        <p:spPr>
          <a:xfrm>
            <a:off x="9473208" y="6729889"/>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Project Manager: Day-to-day execution</a:t>
            </a:r>
            <a:endParaRPr lang="en-US" sz="1650" dirty="0"/>
          </a:p>
        </p:txBody>
      </p:sp>
      <p:sp>
        <p:nvSpPr>
          <p:cNvPr id="25" name="Text 19"/>
          <p:cNvSpPr/>
          <p:nvPr/>
        </p:nvSpPr>
        <p:spPr>
          <a:xfrm>
            <a:off x="9473208" y="7141964"/>
            <a:ext cx="4417457" cy="338138"/>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DAD1E6"/>
                </a:solidFill>
                <a:latin typeface="Fira Sans" pitchFamily="34" charset="0"/>
                <a:ea typeface="Fira Sans" pitchFamily="34" charset="-122"/>
                <a:cs typeface="Fira Sans" pitchFamily="34" charset="-120"/>
              </a:rPr>
              <a:t>Department Heads: Resource allocation</a:t>
            </a:r>
            <a:endParaRPr lang="en-US" sz="1650" dirty="0"/>
          </a:p>
        </p:txBody>
      </p:sp>
      <p:pic>
        <p:nvPicPr>
          <p:cNvPr id="26" name="Image 4" descr="preencoded.png">    </p:cNvPr>
          <p:cNvPicPr>
            <a:picLocks noChangeAspect="1"/>
          </p:cNvPicPr>
          <p:nvPr/>
        </p:nvPicPr>
        <p:blipFill>
          <a:blip r:embed="rId5"/>
          <a:stretch>
            <a:fillRect/>
          </a:stretch>
        </p:blipFill>
        <p:spPr>
          <a:xfrm>
            <a:off x="5474018" y="2815114"/>
            <a:ext cx="3682246" cy="3682246"/>
          </a:xfrm>
          <a:prstGeom prst="rect">
            <a:avLst/>
          </a:prstGeom>
        </p:spPr>
      </p:pic>
      <p:sp>
        <p:nvSpPr>
          <p:cNvPr id="27" name="Shape 20"/>
          <p:cNvSpPr/>
          <p:nvPr/>
        </p:nvSpPr>
        <p:spPr>
          <a:xfrm>
            <a:off x="7936944" y="5926693"/>
            <a:ext cx="528399" cy="528399"/>
          </a:xfrm>
          <a:prstGeom prst="roundRect">
            <a:avLst>
              <a:gd name="adj" fmla="val 1728780"/>
            </a:avLst>
          </a:prstGeom>
          <a:solidFill>
            <a:srgbClr val="433550"/>
          </a:solidFill>
          <a:ln/>
        </p:spPr>
      </p:sp>
      <p:pic>
        <p:nvPicPr>
          <p:cNvPr id="28" name="Image 5" descr="preencoded.png">    </p:cNvPr>
          <p:cNvPicPr>
            <a:picLocks noChangeAspect="1"/>
          </p:cNvPicPr>
          <p:nvPr/>
        </p:nvPicPr>
        <p:blipFill>
          <a:blip r:embed="rId6"/>
          <a:stretch>
            <a:fillRect/>
          </a:stretch>
        </p:blipFill>
        <p:spPr>
          <a:xfrm>
            <a:off x="8082201" y="6042303"/>
            <a:ext cx="237768" cy="2971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4018" y="561023"/>
            <a:ext cx="7905988" cy="637580"/>
          </a:xfrm>
          <a:prstGeom prst="rect">
            <a:avLst/>
          </a:prstGeom>
          <a:noFill/>
          <a:ln/>
        </p:spPr>
        <p:txBody>
          <a:bodyPr wrap="none" lIns="0" tIns="0" rIns="0" bIns="0" rtlCol="0" anchor="t"/>
          <a:lstStyle/>
          <a:p>
            <a:pPr algn="l" indent="0" marL="0">
              <a:lnSpc>
                <a:spcPts val="5000"/>
              </a:lnSpc>
              <a:buNone/>
            </a:pPr>
            <a:r>
              <a:rPr lang="en-US" sz="4000" b="1" dirty="0">
                <a:solidFill>
                  <a:srgbClr val="F94CAF"/>
                </a:solidFill>
                <a:latin typeface="Inconsolata Bold" pitchFamily="34" charset="0"/>
                <a:ea typeface="Inconsolata Bold" pitchFamily="34" charset="-122"/>
                <a:cs typeface="Inconsolata Bold" pitchFamily="34" charset="-120"/>
              </a:rPr>
              <a:t>Organisation Structure Overview</a:t>
            </a:r>
            <a:endParaRPr lang="en-US" sz="4000" dirty="0"/>
          </a:p>
        </p:txBody>
      </p:sp>
      <p:pic>
        <p:nvPicPr>
          <p:cNvPr id="3" name="Image 0" descr="preencoded.png">    </p:cNvPr>
          <p:cNvPicPr>
            <a:picLocks noChangeAspect="1"/>
          </p:cNvPicPr>
          <p:nvPr/>
        </p:nvPicPr>
        <p:blipFill>
          <a:blip r:embed="rId1"/>
          <a:stretch>
            <a:fillRect/>
          </a:stretch>
        </p:blipFill>
        <p:spPr>
          <a:xfrm>
            <a:off x="3197662" y="1606629"/>
            <a:ext cx="1633776" cy="1175504"/>
          </a:xfrm>
          <a:prstGeom prst="rect">
            <a:avLst/>
          </a:prstGeom>
        </p:spPr>
      </p:pic>
      <p:pic>
        <p:nvPicPr>
          <p:cNvPr id="4" name="Image 1" descr="preencoded.png">    </p:cNvPr>
          <p:cNvPicPr>
            <a:picLocks noChangeAspect="1"/>
          </p:cNvPicPr>
          <p:nvPr/>
        </p:nvPicPr>
        <p:blipFill>
          <a:blip r:embed="rId2"/>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algn="l" indent="0" marL="0">
              <a:lnSpc>
                <a:spcPts val="2500"/>
              </a:lnSpc>
              <a:buNone/>
            </a:pPr>
            <a:r>
              <a:rPr lang="en-US" sz="2000" b="1" dirty="0">
                <a:solidFill>
                  <a:srgbClr val="DAD1E6"/>
                </a:solidFill>
                <a:latin typeface="Inconsolata Bold" pitchFamily="34" charset="0"/>
                <a:ea typeface="Inconsolata Bold" pitchFamily="34" charset="-122"/>
                <a:cs typeface="Inconsolata Bold" pitchFamily="34" charset="-120"/>
              </a:rPr>
              <a:t>Executive Leadership</a:t>
            </a:r>
            <a:endParaRPr lang="en-US" sz="2000" dirty="0"/>
          </a:p>
        </p:txBody>
      </p:sp>
      <p:sp>
        <p:nvSpPr>
          <p:cNvPr id="6" name="Text 2"/>
          <p:cNvSpPr/>
          <p:nvPr/>
        </p:nvSpPr>
        <p:spPr>
          <a:xfrm>
            <a:off x="5035391" y="2251710"/>
            <a:ext cx="2965490" cy="326469"/>
          </a:xfrm>
          <a:prstGeom prst="rect">
            <a:avLst/>
          </a:prstGeom>
          <a:noFill/>
          <a:ln/>
        </p:spPr>
        <p:txBody>
          <a:bodyPr wrap="none" lIns="0" tIns="0" rIns="0" bIns="0" rtlCol="0" anchor="t"/>
          <a:lstStyle/>
          <a:p>
            <a:pPr algn="l" indent="0" marL="0">
              <a:lnSpc>
                <a:spcPts val="2550"/>
              </a:lnSpc>
              <a:buNone/>
            </a:pPr>
            <a:r>
              <a:rPr lang="en-US" sz="1600" dirty="0">
                <a:solidFill>
                  <a:srgbClr val="DAD1E6"/>
                </a:solidFill>
                <a:latin typeface="Fira Sans" pitchFamily="34" charset="0"/>
                <a:ea typeface="Fira Sans" pitchFamily="34" charset="-122"/>
                <a:cs typeface="Fira Sans" pitchFamily="34" charset="-120"/>
              </a:rPr>
              <a:t>CEO, CFO, COO, CTO (4 members)</a:t>
            </a:r>
            <a:endParaRPr lang="en-US" sz="1600" dirty="0"/>
          </a:p>
        </p:txBody>
      </p:sp>
      <p:sp>
        <p:nvSpPr>
          <p:cNvPr id="7" name="Shape 3"/>
          <p:cNvSpPr/>
          <p:nvPr/>
        </p:nvSpPr>
        <p:spPr>
          <a:xfrm>
            <a:off x="4882396" y="2798088"/>
            <a:ext cx="8983028" cy="11430"/>
          </a:xfrm>
          <a:prstGeom prst="roundRect">
            <a:avLst>
              <a:gd name="adj" fmla="val 267763"/>
            </a:avLst>
          </a:prstGeom>
          <a:solidFill>
            <a:srgbClr val="5C4E69"/>
          </a:solidFill>
          <a:ln/>
        </p:spPr>
      </p:sp>
      <p:pic>
        <p:nvPicPr>
          <p:cNvPr id="8" name="Image 2" descr="preencoded.png">    </p:cNvPr>
          <p:cNvPicPr>
            <a:picLocks noChangeAspect="1"/>
          </p:cNvPicPr>
          <p:nvPr/>
        </p:nvPicPr>
        <p:blipFill>
          <a:blip r:embed="rId3"/>
          <a:stretch>
            <a:fillRect/>
          </a:stretch>
        </p:blipFill>
        <p:spPr>
          <a:xfrm>
            <a:off x="2380774" y="2833092"/>
            <a:ext cx="3267551" cy="1175504"/>
          </a:xfrm>
          <a:prstGeom prst="rect">
            <a:avLst/>
          </a:prstGeom>
        </p:spPr>
      </p:pic>
      <p:pic>
        <p:nvPicPr>
          <p:cNvPr id="9" name="Image 3" descr="preencoded.png">    </p:cNvPr>
          <p:cNvPicPr>
            <a:picLocks noChangeAspect="1"/>
          </p:cNvPicPr>
          <p:nvPr/>
        </p:nvPicPr>
        <p:blipFill>
          <a:blip r:embed="rId4"/>
          <a:stretch>
            <a:fillRect/>
          </a:stretch>
        </p:blipFill>
        <p:spPr>
          <a:xfrm>
            <a:off x="3871079" y="3241477"/>
            <a:ext cx="286822" cy="358616"/>
          </a:xfrm>
          <a:prstGeom prst="rect">
            <a:avLst/>
          </a:prstGeom>
        </p:spPr>
      </p:pic>
      <p:sp>
        <p:nvSpPr>
          <p:cNvPr id="10" name="Text 4"/>
          <p:cNvSpPr/>
          <p:nvPr/>
        </p:nvSpPr>
        <p:spPr>
          <a:xfrm>
            <a:off x="5852279" y="3037046"/>
            <a:ext cx="2550438" cy="318730"/>
          </a:xfrm>
          <a:prstGeom prst="rect">
            <a:avLst/>
          </a:prstGeom>
          <a:noFill/>
          <a:ln/>
        </p:spPr>
        <p:txBody>
          <a:bodyPr wrap="none" lIns="0" tIns="0" rIns="0" bIns="0" rtlCol="0" anchor="t"/>
          <a:lstStyle/>
          <a:p>
            <a:pPr algn="l" indent="0" marL="0">
              <a:lnSpc>
                <a:spcPts val="2500"/>
              </a:lnSpc>
              <a:buNone/>
            </a:pPr>
            <a:r>
              <a:rPr lang="en-US" sz="2000" b="1" dirty="0">
                <a:solidFill>
                  <a:srgbClr val="DAD1E6"/>
                </a:solidFill>
                <a:latin typeface="Inconsolata Bold" pitchFamily="34" charset="0"/>
                <a:ea typeface="Inconsolata Bold" pitchFamily="34" charset="-122"/>
                <a:cs typeface="Inconsolata Bold" pitchFamily="34" charset="-120"/>
              </a:rPr>
              <a:t>Senior Management</a:t>
            </a:r>
            <a:endParaRPr lang="en-US" sz="2000" dirty="0"/>
          </a:p>
        </p:txBody>
      </p:sp>
      <p:sp>
        <p:nvSpPr>
          <p:cNvPr id="11" name="Text 5"/>
          <p:cNvSpPr/>
          <p:nvPr/>
        </p:nvSpPr>
        <p:spPr>
          <a:xfrm>
            <a:off x="5852279" y="3478173"/>
            <a:ext cx="4622840" cy="326469"/>
          </a:xfrm>
          <a:prstGeom prst="rect">
            <a:avLst/>
          </a:prstGeom>
          <a:noFill/>
          <a:ln/>
        </p:spPr>
        <p:txBody>
          <a:bodyPr wrap="none" lIns="0" tIns="0" rIns="0" bIns="0" rtlCol="0" anchor="t"/>
          <a:lstStyle/>
          <a:p>
            <a:pPr algn="l" indent="0" marL="0">
              <a:lnSpc>
                <a:spcPts val="2550"/>
              </a:lnSpc>
              <a:buNone/>
            </a:pPr>
            <a:r>
              <a:rPr lang="en-US" sz="1600" dirty="0">
                <a:solidFill>
                  <a:srgbClr val="DAD1E6"/>
                </a:solidFill>
                <a:latin typeface="Fira Sans" pitchFamily="34" charset="0"/>
                <a:ea typeface="Fira Sans" pitchFamily="34" charset="-122"/>
                <a:cs typeface="Fira Sans" pitchFamily="34" charset="-120"/>
              </a:rPr>
              <a:t>Directors and heads of departments (12 members)</a:t>
            </a:r>
            <a:endParaRPr lang="en-US" sz="1600" dirty="0"/>
          </a:p>
        </p:txBody>
      </p:sp>
      <p:sp>
        <p:nvSpPr>
          <p:cNvPr id="12" name="Shape 6"/>
          <p:cNvSpPr/>
          <p:nvPr/>
        </p:nvSpPr>
        <p:spPr>
          <a:xfrm>
            <a:off x="5699284" y="4024551"/>
            <a:ext cx="8166140" cy="11430"/>
          </a:xfrm>
          <a:prstGeom prst="roundRect">
            <a:avLst>
              <a:gd name="adj" fmla="val 267763"/>
            </a:avLst>
          </a:prstGeom>
          <a:solidFill>
            <a:srgbClr val="5C4E69"/>
          </a:solidFill>
          <a:ln/>
        </p:spPr>
      </p:sp>
      <p:pic>
        <p:nvPicPr>
          <p:cNvPr id="13" name="Image 4" descr="preencoded.png">    </p:cNvPr>
          <p:cNvPicPr>
            <a:picLocks noChangeAspect="1"/>
          </p:cNvPicPr>
          <p:nvPr/>
        </p:nvPicPr>
        <p:blipFill>
          <a:blip r:embed="rId5"/>
          <a:stretch>
            <a:fillRect/>
          </a:stretch>
        </p:blipFill>
        <p:spPr>
          <a:xfrm>
            <a:off x="1563886" y="4059555"/>
            <a:ext cx="4901327" cy="1175504"/>
          </a:xfrm>
          <a:prstGeom prst="rect">
            <a:avLst/>
          </a:prstGeom>
        </p:spPr>
      </p:pic>
      <p:pic>
        <p:nvPicPr>
          <p:cNvPr id="14" name="Image 5" descr="preencoded.png">    </p:cNvPr>
          <p:cNvPicPr>
            <a:picLocks noChangeAspect="1"/>
          </p:cNvPicPr>
          <p:nvPr/>
        </p:nvPicPr>
        <p:blipFill>
          <a:blip r:embed="rId6"/>
          <a:stretch>
            <a:fillRect/>
          </a:stretch>
        </p:blipFill>
        <p:spPr>
          <a:xfrm>
            <a:off x="3871079" y="4467939"/>
            <a:ext cx="286822" cy="358616"/>
          </a:xfrm>
          <a:prstGeom prst="rect">
            <a:avLst/>
          </a:prstGeom>
        </p:spPr>
      </p:pic>
      <p:sp>
        <p:nvSpPr>
          <p:cNvPr id="15" name="Text 7"/>
          <p:cNvSpPr/>
          <p:nvPr/>
        </p:nvSpPr>
        <p:spPr>
          <a:xfrm>
            <a:off x="6669167" y="4263509"/>
            <a:ext cx="2550438" cy="318730"/>
          </a:xfrm>
          <a:prstGeom prst="rect">
            <a:avLst/>
          </a:prstGeom>
          <a:noFill/>
          <a:ln/>
        </p:spPr>
        <p:txBody>
          <a:bodyPr wrap="none" lIns="0" tIns="0" rIns="0" bIns="0" rtlCol="0" anchor="t"/>
          <a:lstStyle/>
          <a:p>
            <a:pPr algn="l" indent="0" marL="0">
              <a:lnSpc>
                <a:spcPts val="2500"/>
              </a:lnSpc>
              <a:buNone/>
            </a:pPr>
            <a:r>
              <a:rPr lang="en-US" sz="2000" b="1" dirty="0">
                <a:solidFill>
                  <a:srgbClr val="DAD1E6"/>
                </a:solidFill>
                <a:latin typeface="Inconsolata Bold" pitchFamily="34" charset="0"/>
                <a:ea typeface="Inconsolata Bold" pitchFamily="34" charset="-122"/>
                <a:cs typeface="Inconsolata Bold" pitchFamily="34" charset="-120"/>
              </a:rPr>
              <a:t>Middle Management</a:t>
            </a:r>
            <a:endParaRPr lang="en-US" sz="2000" dirty="0"/>
          </a:p>
        </p:txBody>
      </p:sp>
      <p:sp>
        <p:nvSpPr>
          <p:cNvPr id="16" name="Text 8"/>
          <p:cNvSpPr/>
          <p:nvPr/>
        </p:nvSpPr>
        <p:spPr>
          <a:xfrm>
            <a:off x="6669167" y="4704636"/>
            <a:ext cx="4599980" cy="326469"/>
          </a:xfrm>
          <a:prstGeom prst="rect">
            <a:avLst/>
          </a:prstGeom>
          <a:noFill/>
          <a:ln/>
        </p:spPr>
        <p:txBody>
          <a:bodyPr wrap="none" lIns="0" tIns="0" rIns="0" bIns="0" rtlCol="0" anchor="t"/>
          <a:lstStyle/>
          <a:p>
            <a:pPr algn="l" indent="0" marL="0">
              <a:lnSpc>
                <a:spcPts val="2550"/>
              </a:lnSpc>
              <a:buNone/>
            </a:pPr>
            <a:r>
              <a:rPr lang="en-US" sz="1600" dirty="0">
                <a:solidFill>
                  <a:srgbClr val="DAD1E6"/>
                </a:solidFill>
                <a:latin typeface="Fira Sans" pitchFamily="34" charset="0"/>
                <a:ea typeface="Fira Sans" pitchFamily="34" charset="-122"/>
                <a:cs typeface="Fira Sans" pitchFamily="34" charset="-120"/>
              </a:rPr>
              <a:t>Team leaders and project managers (35 members)</a:t>
            </a:r>
            <a:endParaRPr lang="en-US" sz="1600" dirty="0"/>
          </a:p>
        </p:txBody>
      </p:sp>
      <p:sp>
        <p:nvSpPr>
          <p:cNvPr id="17" name="Shape 9"/>
          <p:cNvSpPr/>
          <p:nvPr/>
        </p:nvSpPr>
        <p:spPr>
          <a:xfrm>
            <a:off x="6516172" y="5251013"/>
            <a:ext cx="7349252" cy="11430"/>
          </a:xfrm>
          <a:prstGeom prst="roundRect">
            <a:avLst>
              <a:gd name="adj" fmla="val 267763"/>
            </a:avLst>
          </a:prstGeom>
          <a:solidFill>
            <a:srgbClr val="5C4E69"/>
          </a:solidFill>
          <a:ln/>
        </p:spPr>
      </p:sp>
      <p:pic>
        <p:nvPicPr>
          <p:cNvPr id="18" name="Image 6" descr="preencoded.png">    </p:cNvPr>
          <p:cNvPicPr>
            <a:picLocks noChangeAspect="1"/>
          </p:cNvPicPr>
          <p:nvPr/>
        </p:nvPicPr>
        <p:blipFill>
          <a:blip r:embed="rId7"/>
          <a:stretch>
            <a:fillRect/>
          </a:stretch>
        </p:blipFill>
        <p:spPr>
          <a:xfrm>
            <a:off x="746998" y="5286018"/>
            <a:ext cx="6535103" cy="1175504"/>
          </a:xfrm>
          <a:prstGeom prst="rect">
            <a:avLst/>
          </a:prstGeom>
        </p:spPr>
      </p:pic>
      <p:pic>
        <p:nvPicPr>
          <p:cNvPr id="19" name="Image 7" descr="preencoded.png">    </p:cNvPr>
          <p:cNvPicPr>
            <a:picLocks noChangeAspect="1"/>
          </p:cNvPicPr>
          <p:nvPr/>
        </p:nvPicPr>
        <p:blipFill>
          <a:blip r:embed="rId8"/>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algn="l" indent="0" marL="0">
              <a:lnSpc>
                <a:spcPts val="2500"/>
              </a:lnSpc>
              <a:buNone/>
            </a:pPr>
            <a:r>
              <a:rPr lang="en-US" sz="2000" b="1" dirty="0">
                <a:solidFill>
                  <a:srgbClr val="DAD1E6"/>
                </a:solidFill>
                <a:latin typeface="Inconsolata Bold" pitchFamily="34" charset="0"/>
                <a:ea typeface="Inconsolata Bold" pitchFamily="34" charset="-122"/>
                <a:cs typeface="Inconsolata Bold" pitchFamily="34" charset="-120"/>
              </a:rPr>
              <a:t>Staff Level</a:t>
            </a:r>
            <a:endParaRPr lang="en-US" sz="2000" dirty="0"/>
          </a:p>
        </p:txBody>
      </p:sp>
      <p:sp>
        <p:nvSpPr>
          <p:cNvPr id="21" name="Text 11"/>
          <p:cNvSpPr/>
          <p:nvPr/>
        </p:nvSpPr>
        <p:spPr>
          <a:xfrm>
            <a:off x="7486055" y="5931098"/>
            <a:ext cx="4899898" cy="326469"/>
          </a:xfrm>
          <a:prstGeom prst="rect">
            <a:avLst/>
          </a:prstGeom>
          <a:noFill/>
          <a:ln/>
        </p:spPr>
        <p:txBody>
          <a:bodyPr wrap="none" lIns="0" tIns="0" rIns="0" bIns="0" rtlCol="0" anchor="t"/>
          <a:lstStyle/>
          <a:p>
            <a:pPr algn="l" indent="0" marL="0">
              <a:lnSpc>
                <a:spcPts val="2550"/>
              </a:lnSpc>
              <a:buNone/>
            </a:pPr>
            <a:r>
              <a:rPr lang="en-US" sz="1600" dirty="0">
                <a:solidFill>
                  <a:srgbClr val="DAD1E6"/>
                </a:solidFill>
                <a:latin typeface="Fira Sans" pitchFamily="34" charset="0"/>
                <a:ea typeface="Fira Sans" pitchFamily="34" charset="-122"/>
                <a:cs typeface="Fira Sans" pitchFamily="34" charset="-120"/>
              </a:rPr>
              <a:t>Specialists, analysts and support staff (215 members)</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algn="l" indent="0" marL="0">
              <a:lnSpc>
                <a:spcPts val="2550"/>
              </a:lnSpc>
              <a:buNone/>
            </a:pPr>
            <a:r>
              <a:rPr lang="en-US" sz="1600" dirty="0">
                <a:solidFill>
                  <a:srgbClr val="DAD1E6"/>
                </a:solidFill>
                <a:latin typeface="Fira Sans" pitchFamily="34" charset="0"/>
                <a:ea typeface="Fira Sans" pitchFamily="34" charset="-122"/>
                <a:cs typeface="Fira Sans" pitchFamily="34" charset="-120"/>
              </a:rPr>
              <a:t>Our organisation follows a matrix structure that balances functional expertise with project-based flexibility. We've structured our workforce across 8 departments with cross-functional teams to support our project objectives. The finance department represents 15% of our total headcount, with operations comprising the largest segment at 32%.</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0218" y="620792"/>
            <a:ext cx="7054572" cy="705564"/>
          </a:xfrm>
          <a:prstGeom prst="rect">
            <a:avLst/>
          </a:prstGeom>
          <a:noFill/>
          <a:ln/>
        </p:spPr>
        <p:txBody>
          <a:bodyPr wrap="none" lIns="0" tIns="0" rIns="0" bIns="0" rtlCol="0" anchor="t"/>
          <a:lstStyle/>
          <a:p>
            <a:pPr algn="l" indent="0" marL="0">
              <a:lnSpc>
                <a:spcPts val="5550"/>
              </a:lnSpc>
              <a:buNone/>
            </a:pPr>
            <a:r>
              <a:rPr lang="en-US" sz="4400" b="1" dirty="0">
                <a:solidFill>
                  <a:srgbClr val="F94CAF"/>
                </a:solidFill>
                <a:latin typeface="Inconsolata Bold" pitchFamily="34" charset="0"/>
                <a:ea typeface="Inconsolata Bold" pitchFamily="34" charset="-122"/>
                <a:cs typeface="Inconsolata Bold" pitchFamily="34" charset="-120"/>
              </a:rPr>
              <a:t>Leadership and Management</a:t>
            </a:r>
            <a:endParaRPr lang="en-US" sz="4400" dirty="0"/>
          </a:p>
        </p:txBody>
      </p:sp>
      <p:pic>
        <p:nvPicPr>
          <p:cNvPr id="3" name="Image 0" descr="preencoded.png">    </p:cNvPr>
          <p:cNvPicPr>
            <a:picLocks noChangeAspect="1"/>
          </p:cNvPicPr>
          <p:nvPr/>
        </p:nvPicPr>
        <p:blipFill>
          <a:blip r:embed="rId1"/>
          <a:stretch>
            <a:fillRect/>
          </a:stretch>
        </p:blipFill>
        <p:spPr>
          <a:xfrm>
            <a:off x="790218" y="1777841"/>
            <a:ext cx="4124206" cy="2548890"/>
          </a:xfrm>
          <a:prstGeom prst="rect">
            <a:avLst/>
          </a:prstGeom>
        </p:spPr>
      </p:pic>
      <p:sp>
        <p:nvSpPr>
          <p:cNvPr id="4" name="Text 1"/>
          <p:cNvSpPr/>
          <p:nvPr/>
        </p:nvSpPr>
        <p:spPr>
          <a:xfrm>
            <a:off x="790218" y="4608909"/>
            <a:ext cx="2961680" cy="352663"/>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James Harrington, CEO</a:t>
            </a:r>
            <a:endParaRPr lang="en-US" sz="2200" dirty="0"/>
          </a:p>
        </p:txBody>
      </p:sp>
      <p:sp>
        <p:nvSpPr>
          <p:cNvPr id="5" name="Text 2"/>
          <p:cNvSpPr/>
          <p:nvPr/>
        </p:nvSpPr>
        <p:spPr>
          <a:xfrm>
            <a:off x="790218" y="5096947"/>
            <a:ext cx="4124206" cy="2527816"/>
          </a:xfrm>
          <a:prstGeom prst="rect">
            <a:avLst/>
          </a:prstGeom>
          <a:noFill/>
          <a:ln/>
        </p:spPr>
        <p:txBody>
          <a:bodyPr wrap="square" lIns="0" tIns="0" rIns="0" bIns="0" rtlCol="0" anchor="t"/>
          <a:lstStyle/>
          <a:p>
            <a:pPr algn="l" indent="0" marL="0">
              <a:lnSpc>
                <a:spcPts val="2800"/>
              </a:lnSpc>
              <a:buNone/>
            </a:pPr>
            <a:r>
              <a:rPr lang="en-US" sz="1750" dirty="0">
                <a:solidFill>
                  <a:srgbClr val="DAD1E6"/>
                </a:solidFill>
                <a:latin typeface="Fira Sans" pitchFamily="34" charset="0"/>
                <a:ea typeface="Fira Sans" pitchFamily="34" charset="-122"/>
                <a:cs typeface="Fira Sans" pitchFamily="34" charset="-120"/>
              </a:rPr>
              <a:t>25 years industry experience with previous leadership roles at Barclays and HSBC. Specialises in strategic growth and organisational transformation, with a proven track record of delivering 15%+ annual growth in previous ventures.</a:t>
            </a:r>
            <a:endParaRPr lang="en-US" sz="1750" dirty="0"/>
          </a:p>
        </p:txBody>
      </p:sp>
      <p:pic>
        <p:nvPicPr>
          <p:cNvPr id="6" name="Image 1" descr="preencoded.png">    </p:cNvPr>
          <p:cNvPicPr>
            <a:picLocks noChangeAspect="1"/>
          </p:cNvPicPr>
          <p:nvPr/>
        </p:nvPicPr>
        <p:blipFill>
          <a:blip r:embed="rId2"/>
          <a:stretch>
            <a:fillRect/>
          </a:stretch>
        </p:blipFill>
        <p:spPr>
          <a:xfrm>
            <a:off x="5253037" y="1777841"/>
            <a:ext cx="4124206" cy="2548890"/>
          </a:xfrm>
          <a:prstGeom prst="rect">
            <a:avLst/>
          </a:prstGeom>
        </p:spPr>
      </p:pic>
      <p:sp>
        <p:nvSpPr>
          <p:cNvPr id="7" name="Text 3"/>
          <p:cNvSpPr/>
          <p:nvPr/>
        </p:nvSpPr>
        <p:spPr>
          <a:xfrm>
            <a:off x="5253037" y="4608909"/>
            <a:ext cx="2822258" cy="352663"/>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Sarah Wilson, CFO</a:t>
            </a:r>
            <a:endParaRPr lang="en-US" sz="2200" dirty="0"/>
          </a:p>
        </p:txBody>
      </p:sp>
      <p:sp>
        <p:nvSpPr>
          <p:cNvPr id="8" name="Text 4"/>
          <p:cNvSpPr/>
          <p:nvPr/>
        </p:nvSpPr>
        <p:spPr>
          <a:xfrm>
            <a:off x="5253037" y="5096947"/>
            <a:ext cx="4124206" cy="2527816"/>
          </a:xfrm>
          <a:prstGeom prst="rect">
            <a:avLst/>
          </a:prstGeom>
          <a:noFill/>
          <a:ln/>
        </p:spPr>
        <p:txBody>
          <a:bodyPr wrap="square" lIns="0" tIns="0" rIns="0" bIns="0" rtlCol="0" anchor="t"/>
          <a:lstStyle/>
          <a:p>
            <a:pPr algn="l" indent="0" marL="0">
              <a:lnSpc>
                <a:spcPts val="2800"/>
              </a:lnSpc>
              <a:buNone/>
            </a:pPr>
            <a:r>
              <a:rPr lang="en-US" sz="1750" dirty="0">
                <a:solidFill>
                  <a:srgbClr val="DAD1E6"/>
                </a:solidFill>
                <a:latin typeface="Fira Sans" pitchFamily="34" charset="0"/>
                <a:ea typeface="Fira Sans" pitchFamily="34" charset="-122"/>
                <a:cs typeface="Fira Sans" pitchFamily="34" charset="-120"/>
              </a:rPr>
              <a:t>Former partner at Deloitte with 20+ years in financial management. Expertise in cost optimisation and financial restructuring, having successfully led three major corporate turnarounds with average cost reduction of 22%.</a:t>
            </a:r>
            <a:endParaRPr lang="en-US" sz="1750" dirty="0"/>
          </a:p>
        </p:txBody>
      </p:sp>
      <p:pic>
        <p:nvPicPr>
          <p:cNvPr id="9" name="Image 2" descr="preencoded.png">    </p:cNvPr>
          <p:cNvPicPr>
            <a:picLocks noChangeAspect="1"/>
          </p:cNvPicPr>
          <p:nvPr/>
        </p:nvPicPr>
        <p:blipFill>
          <a:blip r:embed="rId3"/>
          <a:stretch>
            <a:fillRect/>
          </a:stretch>
        </p:blipFill>
        <p:spPr>
          <a:xfrm>
            <a:off x="9715857" y="1777841"/>
            <a:ext cx="4124206" cy="2548890"/>
          </a:xfrm>
          <a:prstGeom prst="rect">
            <a:avLst/>
          </a:prstGeom>
        </p:spPr>
      </p:pic>
      <p:sp>
        <p:nvSpPr>
          <p:cNvPr id="10" name="Text 5"/>
          <p:cNvSpPr/>
          <p:nvPr/>
        </p:nvSpPr>
        <p:spPr>
          <a:xfrm>
            <a:off x="9715857" y="4608909"/>
            <a:ext cx="2822258" cy="352663"/>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Oliver Chang, CTO</a:t>
            </a:r>
            <a:endParaRPr lang="en-US" sz="2200" dirty="0"/>
          </a:p>
        </p:txBody>
      </p:sp>
      <p:sp>
        <p:nvSpPr>
          <p:cNvPr id="11" name="Text 6"/>
          <p:cNvSpPr/>
          <p:nvPr/>
        </p:nvSpPr>
        <p:spPr>
          <a:xfrm>
            <a:off x="9715857" y="5096947"/>
            <a:ext cx="4124206" cy="2166699"/>
          </a:xfrm>
          <a:prstGeom prst="rect">
            <a:avLst/>
          </a:prstGeom>
          <a:noFill/>
          <a:ln/>
        </p:spPr>
        <p:txBody>
          <a:bodyPr wrap="square" lIns="0" tIns="0" rIns="0" bIns="0" rtlCol="0" anchor="t"/>
          <a:lstStyle/>
          <a:p>
            <a:pPr algn="l" indent="0" marL="0">
              <a:lnSpc>
                <a:spcPts val="2800"/>
              </a:lnSpc>
              <a:buNone/>
            </a:pPr>
            <a:r>
              <a:rPr lang="en-US" sz="1750" dirty="0">
                <a:solidFill>
                  <a:srgbClr val="DAD1E6"/>
                </a:solidFill>
                <a:latin typeface="Fira Sans" pitchFamily="34" charset="0"/>
                <a:ea typeface="Fira Sans" pitchFamily="34" charset="-122"/>
                <a:cs typeface="Fira Sans" pitchFamily="34" charset="-120"/>
              </a:rPr>
              <a:t>Technology leader with background at Google and fintech startups. Brings cutting-edge digital transformation expertise, having implemented AI-driven financial systems that improved processing efficiency by 35%.</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71011" y="370046"/>
            <a:ext cx="6056590" cy="420529"/>
          </a:xfrm>
          <a:prstGeom prst="rect">
            <a:avLst/>
          </a:prstGeom>
          <a:noFill/>
          <a:ln/>
        </p:spPr>
        <p:txBody>
          <a:bodyPr wrap="none" lIns="0" tIns="0" rIns="0" bIns="0" rtlCol="0" anchor="t"/>
          <a:lstStyle/>
          <a:p>
            <a:pPr algn="l" indent="0" marL="0">
              <a:lnSpc>
                <a:spcPts val="3300"/>
              </a:lnSpc>
              <a:buNone/>
            </a:pPr>
            <a:r>
              <a:rPr lang="en-US" sz="2600" b="1" dirty="0">
                <a:solidFill>
                  <a:srgbClr val="F94CAF"/>
                </a:solidFill>
                <a:latin typeface="Inconsolata Bold" pitchFamily="34" charset="0"/>
                <a:ea typeface="Inconsolata Bold" pitchFamily="34" charset="-122"/>
                <a:cs typeface="Inconsolata Bold" pitchFamily="34" charset="-120"/>
              </a:rPr>
              <a:t>Resource Allocation and Productivity</a:t>
            </a:r>
            <a:endParaRPr lang="en-US" sz="2600" dirty="0"/>
          </a:p>
        </p:txBody>
      </p:sp>
      <p:pic>
        <p:nvPicPr>
          <p:cNvPr id="3" name="Image 0" descr="preencoded.png">    </p:cNvPr>
          <p:cNvPicPr>
            <a:picLocks noChangeAspect="1"/>
          </p:cNvPicPr>
          <p:nvPr/>
        </p:nvPicPr>
        <p:blipFill>
          <a:blip r:embed="rId1"/>
          <a:stretch>
            <a:fillRect/>
          </a:stretch>
        </p:blipFill>
        <p:spPr>
          <a:xfrm>
            <a:off x="471011" y="1059775"/>
            <a:ext cx="13688378" cy="7500461"/>
          </a:xfrm>
          <a:prstGeom prst="rect">
            <a:avLst/>
          </a:prstGeom>
        </p:spPr>
      </p:pic>
      <p:sp>
        <p:nvSpPr>
          <p:cNvPr id="4" name="Shape 1"/>
          <p:cNvSpPr/>
          <p:nvPr/>
        </p:nvSpPr>
        <p:spPr>
          <a:xfrm>
            <a:off x="471011" y="8590717"/>
            <a:ext cx="134541" cy="134541"/>
          </a:xfrm>
          <a:prstGeom prst="roundRect">
            <a:avLst>
              <a:gd name="adj" fmla="val 13593"/>
            </a:avLst>
          </a:prstGeom>
          <a:solidFill>
            <a:srgbClr val="68033D"/>
          </a:solidFill>
          <a:ln/>
        </p:spPr>
      </p:sp>
      <p:sp>
        <p:nvSpPr>
          <p:cNvPr id="5" name="Text 2"/>
          <p:cNvSpPr/>
          <p:nvPr/>
        </p:nvSpPr>
        <p:spPr>
          <a:xfrm>
            <a:off x="666512" y="8590717"/>
            <a:ext cx="673537"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Operations</a:t>
            </a:r>
            <a:endParaRPr lang="en-US" sz="1050" dirty="0"/>
          </a:p>
        </p:txBody>
      </p:sp>
      <p:sp>
        <p:nvSpPr>
          <p:cNvPr id="6" name="Shape 3"/>
          <p:cNvSpPr/>
          <p:nvPr/>
        </p:nvSpPr>
        <p:spPr>
          <a:xfrm>
            <a:off x="2448163" y="8590717"/>
            <a:ext cx="134541" cy="134541"/>
          </a:xfrm>
          <a:prstGeom prst="roundRect">
            <a:avLst>
              <a:gd name="adj" fmla="val 13593"/>
            </a:avLst>
          </a:prstGeom>
          <a:solidFill>
            <a:srgbClr val="9C055B"/>
          </a:solidFill>
          <a:ln/>
        </p:spPr>
      </p:sp>
      <p:sp>
        <p:nvSpPr>
          <p:cNvPr id="7" name="Text 4"/>
          <p:cNvSpPr/>
          <p:nvPr/>
        </p:nvSpPr>
        <p:spPr>
          <a:xfrm>
            <a:off x="2643664" y="8590717"/>
            <a:ext cx="465177"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Finance</a:t>
            </a:r>
            <a:endParaRPr lang="en-US" sz="1050" dirty="0"/>
          </a:p>
        </p:txBody>
      </p:sp>
      <p:sp>
        <p:nvSpPr>
          <p:cNvPr id="8" name="Shape 5"/>
          <p:cNvSpPr/>
          <p:nvPr/>
        </p:nvSpPr>
        <p:spPr>
          <a:xfrm>
            <a:off x="4425434" y="8590717"/>
            <a:ext cx="134541" cy="134541"/>
          </a:xfrm>
          <a:prstGeom prst="roundRect">
            <a:avLst>
              <a:gd name="adj" fmla="val 13593"/>
            </a:avLst>
          </a:prstGeom>
          <a:solidFill>
            <a:srgbClr val="D0077A"/>
          </a:solidFill>
          <a:ln/>
        </p:spPr>
      </p:sp>
      <p:sp>
        <p:nvSpPr>
          <p:cNvPr id="9" name="Text 6"/>
          <p:cNvSpPr/>
          <p:nvPr/>
        </p:nvSpPr>
        <p:spPr>
          <a:xfrm>
            <a:off x="4620935" y="8590717"/>
            <a:ext cx="968216"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IT &amp; Technology</a:t>
            </a:r>
            <a:endParaRPr lang="en-US" sz="1050" dirty="0"/>
          </a:p>
        </p:txBody>
      </p:sp>
      <p:sp>
        <p:nvSpPr>
          <p:cNvPr id="10" name="Shape 7"/>
          <p:cNvSpPr/>
          <p:nvPr/>
        </p:nvSpPr>
        <p:spPr>
          <a:xfrm>
            <a:off x="6402705" y="8590717"/>
            <a:ext cx="134541" cy="134541"/>
          </a:xfrm>
          <a:prstGeom prst="roundRect">
            <a:avLst>
              <a:gd name="adj" fmla="val 13593"/>
            </a:avLst>
          </a:prstGeom>
          <a:solidFill>
            <a:srgbClr val="F71697"/>
          </a:solidFill>
          <a:ln/>
        </p:spPr>
      </p:sp>
      <p:sp>
        <p:nvSpPr>
          <p:cNvPr id="11" name="Text 8"/>
          <p:cNvSpPr/>
          <p:nvPr/>
        </p:nvSpPr>
        <p:spPr>
          <a:xfrm>
            <a:off x="6598206" y="8590717"/>
            <a:ext cx="1095613"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Sales &amp; Marketing</a:t>
            </a:r>
            <a:endParaRPr lang="en-US" sz="1050" dirty="0"/>
          </a:p>
        </p:txBody>
      </p:sp>
      <p:sp>
        <p:nvSpPr>
          <p:cNvPr id="12" name="Shape 9"/>
          <p:cNvSpPr/>
          <p:nvPr/>
        </p:nvSpPr>
        <p:spPr>
          <a:xfrm>
            <a:off x="8379976" y="8590717"/>
            <a:ext cx="134541" cy="134541"/>
          </a:xfrm>
          <a:prstGeom prst="roundRect">
            <a:avLst>
              <a:gd name="adj" fmla="val 13593"/>
            </a:avLst>
          </a:prstGeom>
          <a:solidFill>
            <a:srgbClr val="F94AAE"/>
          </a:solidFill>
          <a:ln/>
        </p:spPr>
      </p:sp>
      <p:sp>
        <p:nvSpPr>
          <p:cNvPr id="13" name="Text 10"/>
          <p:cNvSpPr/>
          <p:nvPr/>
        </p:nvSpPr>
        <p:spPr>
          <a:xfrm>
            <a:off x="8575477" y="8590717"/>
            <a:ext cx="1320998"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Product Development</a:t>
            </a:r>
            <a:endParaRPr lang="en-US" sz="1050" dirty="0"/>
          </a:p>
        </p:txBody>
      </p:sp>
      <p:sp>
        <p:nvSpPr>
          <p:cNvPr id="14" name="Shape 11"/>
          <p:cNvSpPr/>
          <p:nvPr/>
        </p:nvSpPr>
        <p:spPr>
          <a:xfrm>
            <a:off x="10357247" y="8590717"/>
            <a:ext cx="134541" cy="134541"/>
          </a:xfrm>
          <a:prstGeom prst="roundRect">
            <a:avLst>
              <a:gd name="adj" fmla="val 13593"/>
            </a:avLst>
          </a:prstGeom>
          <a:solidFill>
            <a:srgbClr val="FB7EC5"/>
          </a:solidFill>
          <a:ln/>
        </p:spPr>
      </p:sp>
      <p:sp>
        <p:nvSpPr>
          <p:cNvPr id="15" name="Text 12"/>
          <p:cNvSpPr/>
          <p:nvPr/>
        </p:nvSpPr>
        <p:spPr>
          <a:xfrm>
            <a:off x="10552748" y="8590717"/>
            <a:ext cx="1090970"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Human Resources</a:t>
            </a:r>
            <a:endParaRPr lang="en-US" sz="1050" dirty="0"/>
          </a:p>
        </p:txBody>
      </p:sp>
      <p:sp>
        <p:nvSpPr>
          <p:cNvPr id="16" name="Shape 13"/>
          <p:cNvSpPr/>
          <p:nvPr/>
        </p:nvSpPr>
        <p:spPr>
          <a:xfrm>
            <a:off x="12334518" y="8590717"/>
            <a:ext cx="134541" cy="134541"/>
          </a:xfrm>
          <a:prstGeom prst="roundRect">
            <a:avLst>
              <a:gd name="adj" fmla="val 13593"/>
            </a:avLst>
          </a:prstGeom>
          <a:solidFill>
            <a:srgbClr val="FCB2DD"/>
          </a:solidFill>
          <a:ln/>
        </p:spPr>
      </p:sp>
      <p:sp>
        <p:nvSpPr>
          <p:cNvPr id="17" name="Text 14"/>
          <p:cNvSpPr/>
          <p:nvPr/>
        </p:nvSpPr>
        <p:spPr>
          <a:xfrm>
            <a:off x="12530018" y="8590717"/>
            <a:ext cx="903327" cy="134541"/>
          </a:xfrm>
          <a:prstGeom prst="rect">
            <a:avLst/>
          </a:prstGeom>
          <a:noFill/>
          <a:ln/>
        </p:spPr>
        <p:txBody>
          <a:bodyPr wrap="none" lIns="0" tIns="0" rIns="0" bIns="0" rtlCol="0" anchor="t"/>
          <a:lstStyle/>
          <a:p>
            <a:pPr algn="l" indent="0" marL="0">
              <a:lnSpc>
                <a:spcPts val="1050"/>
              </a:lnSpc>
              <a:buNone/>
            </a:pPr>
            <a:r>
              <a:rPr lang="en-US" sz="1050" dirty="0">
                <a:solidFill>
                  <a:srgbClr val="DAD1E6"/>
                </a:solidFill>
                <a:latin typeface="Fira Sans" pitchFamily="34" charset="0"/>
                <a:ea typeface="Fira Sans" pitchFamily="34" charset="-122"/>
                <a:cs typeface="Fira Sans" pitchFamily="34" charset="-120"/>
              </a:rPr>
              <a:t>Administration</a:t>
            </a:r>
            <a:endParaRPr lang="en-US" sz="1050" dirty="0"/>
          </a:p>
        </p:txBody>
      </p:sp>
      <p:sp>
        <p:nvSpPr>
          <p:cNvPr id="18" name="Text 15"/>
          <p:cNvSpPr/>
          <p:nvPr/>
        </p:nvSpPr>
        <p:spPr>
          <a:xfrm>
            <a:off x="471011" y="8876586"/>
            <a:ext cx="13688378" cy="430768"/>
          </a:xfrm>
          <a:prstGeom prst="rect">
            <a:avLst/>
          </a:prstGeom>
          <a:noFill/>
          <a:ln/>
        </p:spPr>
        <p:txBody>
          <a:bodyPr wrap="square" lIns="0" tIns="0" rIns="0" bIns="0" rtlCol="0" anchor="t"/>
          <a:lstStyle/>
          <a:p>
            <a:pPr algn="l" indent="0" marL="0">
              <a:lnSpc>
                <a:spcPts val="1650"/>
              </a:lnSpc>
              <a:buNone/>
            </a:pPr>
            <a:r>
              <a:rPr lang="en-US" sz="1050" dirty="0">
                <a:solidFill>
                  <a:srgbClr val="DAD1E6"/>
                </a:solidFill>
                <a:latin typeface="Fira Sans" pitchFamily="34" charset="0"/>
                <a:ea typeface="Fira Sans" pitchFamily="34" charset="-122"/>
                <a:cs typeface="Fira Sans" pitchFamily="34" charset="-120"/>
              </a:rPr>
              <a:t>Our current staff utilisation rates average 78% across departments, with Operations achieving the highest rate at 85%. Industry benchmarks suggest an optimal utilisation rate of 80-85%, indicating room for improvement in Finance (72%) and IT (76%).</a:t>
            </a:r>
            <a:endParaRPr lang="en-US" sz="1050" dirty="0"/>
          </a:p>
        </p:txBody>
      </p:sp>
      <p:sp>
        <p:nvSpPr>
          <p:cNvPr id="19" name="Text 16"/>
          <p:cNvSpPr/>
          <p:nvPr/>
        </p:nvSpPr>
        <p:spPr>
          <a:xfrm>
            <a:off x="471011" y="9458682"/>
            <a:ext cx="13688378" cy="430768"/>
          </a:xfrm>
          <a:prstGeom prst="rect">
            <a:avLst/>
          </a:prstGeom>
          <a:noFill/>
          <a:ln/>
        </p:spPr>
        <p:txBody>
          <a:bodyPr wrap="square" lIns="0" tIns="0" rIns="0" bIns="0" rtlCol="0" anchor="t"/>
          <a:lstStyle/>
          <a:p>
            <a:pPr algn="l" indent="0" marL="0">
              <a:lnSpc>
                <a:spcPts val="1650"/>
              </a:lnSpc>
              <a:buNone/>
            </a:pPr>
            <a:r>
              <a:rPr lang="en-US" sz="1050" dirty="0">
                <a:solidFill>
                  <a:srgbClr val="DAD1E6"/>
                </a:solidFill>
                <a:latin typeface="Fira Sans" pitchFamily="34" charset="0"/>
                <a:ea typeface="Fira Sans" pitchFamily="34" charset="-122"/>
                <a:cs typeface="Fira Sans" pitchFamily="34" charset="-120"/>
              </a:rPr>
              <a:t>We've adopted a hybrid approach to resourcing, with core functions maintained in-house while specialised services like cybersecurity and advanced data analytics are outsourced. This strategy has yielded a 12% cost saving compared to a fully in-house model.</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5098" y="616863"/>
            <a:ext cx="6168747" cy="700921"/>
          </a:xfrm>
          <a:prstGeom prst="rect">
            <a:avLst/>
          </a:prstGeom>
          <a:noFill/>
          <a:ln/>
        </p:spPr>
        <p:txBody>
          <a:bodyPr wrap="none" lIns="0" tIns="0" rIns="0" bIns="0" rtlCol="0" anchor="t"/>
          <a:lstStyle/>
          <a:p>
            <a:pPr algn="l" indent="0" marL="0">
              <a:lnSpc>
                <a:spcPts val="5500"/>
              </a:lnSpc>
              <a:buNone/>
            </a:pPr>
            <a:r>
              <a:rPr lang="en-US" sz="4400" b="1" dirty="0">
                <a:solidFill>
                  <a:srgbClr val="F94CAF"/>
                </a:solidFill>
                <a:latin typeface="Inconsolata Bold" pitchFamily="34" charset="0"/>
                <a:ea typeface="Inconsolata Bold" pitchFamily="34" charset="-122"/>
                <a:cs typeface="Inconsolata Bold" pitchFamily="34" charset="-120"/>
              </a:rPr>
              <a:t>Cost Structure Summary</a:t>
            </a:r>
            <a:endParaRPr lang="en-US" sz="4400" dirty="0"/>
          </a:p>
        </p:txBody>
      </p:sp>
      <p:pic>
        <p:nvPicPr>
          <p:cNvPr id="3" name="Image 0" descr="preencoded.png">    </p:cNvPr>
          <p:cNvPicPr>
            <a:picLocks noChangeAspect="1"/>
          </p:cNvPicPr>
          <p:nvPr/>
        </p:nvPicPr>
        <p:blipFill>
          <a:blip r:embed="rId1"/>
          <a:stretch>
            <a:fillRect/>
          </a:stretch>
        </p:blipFill>
        <p:spPr>
          <a:xfrm>
            <a:off x="785098" y="1906548"/>
            <a:ext cx="6256496" cy="3248739"/>
          </a:xfrm>
          <a:prstGeom prst="rect">
            <a:avLst/>
          </a:prstGeom>
        </p:spPr>
      </p:pic>
      <p:sp>
        <p:nvSpPr>
          <p:cNvPr id="4" name="Shape 1"/>
          <p:cNvSpPr/>
          <p:nvPr/>
        </p:nvSpPr>
        <p:spPr>
          <a:xfrm>
            <a:off x="2421017" y="5185767"/>
            <a:ext cx="224314" cy="224314"/>
          </a:xfrm>
          <a:prstGeom prst="roundRect">
            <a:avLst>
              <a:gd name="adj" fmla="val 8153"/>
            </a:avLst>
          </a:prstGeom>
          <a:solidFill>
            <a:srgbClr val="68033D"/>
          </a:solidFill>
          <a:ln/>
        </p:spPr>
      </p:sp>
      <p:sp>
        <p:nvSpPr>
          <p:cNvPr id="5" name="Text 2"/>
          <p:cNvSpPr/>
          <p:nvPr/>
        </p:nvSpPr>
        <p:spPr>
          <a:xfrm>
            <a:off x="2706291" y="5185767"/>
            <a:ext cx="1130856" cy="224314"/>
          </a:xfrm>
          <a:prstGeom prst="rect">
            <a:avLst/>
          </a:prstGeom>
          <a:noFill/>
          <a:ln/>
        </p:spPr>
        <p:txBody>
          <a:bodyPr wrap="none" lIns="0" tIns="0" rIns="0" bIns="0" rtlCol="0" anchor="t"/>
          <a:lstStyle/>
          <a:p>
            <a:pPr algn="l" indent="0" marL="0">
              <a:lnSpc>
                <a:spcPts val="1750"/>
              </a:lnSpc>
              <a:buNone/>
            </a:pPr>
            <a:r>
              <a:rPr lang="en-US" sz="1750" dirty="0">
                <a:solidFill>
                  <a:srgbClr val="DAD1E6"/>
                </a:solidFill>
                <a:latin typeface="Fira Sans" pitchFamily="34" charset="0"/>
                <a:ea typeface="Fira Sans" pitchFamily="34" charset="-122"/>
                <a:cs typeface="Fira Sans" pitchFamily="34" charset="-120"/>
              </a:rPr>
              <a:t>Fixed Costs</a:t>
            </a:r>
            <a:endParaRPr lang="en-US" sz="1750" dirty="0"/>
          </a:p>
        </p:txBody>
      </p:sp>
      <p:sp>
        <p:nvSpPr>
          <p:cNvPr id="6" name="Shape 3"/>
          <p:cNvSpPr/>
          <p:nvPr/>
        </p:nvSpPr>
        <p:spPr>
          <a:xfrm>
            <a:off x="3989546" y="5185767"/>
            <a:ext cx="224314" cy="224314"/>
          </a:xfrm>
          <a:prstGeom prst="roundRect">
            <a:avLst>
              <a:gd name="adj" fmla="val 8153"/>
            </a:avLst>
          </a:prstGeom>
          <a:solidFill>
            <a:srgbClr val="F830A2"/>
          </a:solidFill>
          <a:ln/>
        </p:spPr>
      </p:sp>
      <p:sp>
        <p:nvSpPr>
          <p:cNvPr id="7" name="Text 4"/>
          <p:cNvSpPr/>
          <p:nvPr/>
        </p:nvSpPr>
        <p:spPr>
          <a:xfrm>
            <a:off x="4274820" y="5185767"/>
            <a:ext cx="1431846" cy="224314"/>
          </a:xfrm>
          <a:prstGeom prst="rect">
            <a:avLst/>
          </a:prstGeom>
          <a:noFill/>
          <a:ln/>
        </p:spPr>
        <p:txBody>
          <a:bodyPr wrap="none" lIns="0" tIns="0" rIns="0" bIns="0" rtlCol="0" anchor="t"/>
          <a:lstStyle/>
          <a:p>
            <a:pPr algn="l" indent="0" marL="0">
              <a:lnSpc>
                <a:spcPts val="1750"/>
              </a:lnSpc>
              <a:buNone/>
            </a:pPr>
            <a:r>
              <a:rPr lang="en-US" sz="1750" dirty="0">
                <a:solidFill>
                  <a:srgbClr val="DAD1E6"/>
                </a:solidFill>
                <a:latin typeface="Fira Sans" pitchFamily="34" charset="0"/>
                <a:ea typeface="Fira Sans" pitchFamily="34" charset="-122"/>
                <a:cs typeface="Fira Sans" pitchFamily="34" charset="-120"/>
              </a:rPr>
              <a:t>Variable Costs</a:t>
            </a:r>
            <a:endParaRPr lang="en-US" sz="1750" dirty="0"/>
          </a:p>
        </p:txBody>
      </p:sp>
      <p:sp>
        <p:nvSpPr>
          <p:cNvPr id="8" name="Text 5"/>
          <p:cNvSpPr/>
          <p:nvPr/>
        </p:nvSpPr>
        <p:spPr>
          <a:xfrm>
            <a:off x="785098" y="5662374"/>
            <a:ext cx="6256496" cy="1794272"/>
          </a:xfrm>
          <a:prstGeom prst="rect">
            <a:avLst/>
          </a:prstGeom>
          <a:noFill/>
          <a:ln/>
        </p:spPr>
        <p:txBody>
          <a:bodyPr wrap="square" lIns="0" tIns="0" rIns="0" bIns="0" rtlCol="0" anchor="t"/>
          <a:lstStyle/>
          <a:p>
            <a:pPr algn="l" indent="0" marL="0">
              <a:lnSpc>
                <a:spcPts val="2800"/>
              </a:lnSpc>
              <a:buNone/>
            </a:pPr>
            <a:r>
              <a:rPr lang="en-US" sz="1750" dirty="0">
                <a:solidFill>
                  <a:srgbClr val="DAD1E6"/>
                </a:solidFill>
                <a:latin typeface="Fira Sans" pitchFamily="34" charset="0"/>
                <a:ea typeface="Fira Sans" pitchFamily="34" charset="-122"/>
                <a:cs typeface="Fira Sans" pitchFamily="34" charset="-120"/>
              </a:rPr>
              <a:t>Our cost structure is weighted towards fixed costs (65%), providing stability but limiting flexibility during market fluctuations. This ratio has remained relatively consistent over the past three years, with only a 3% shift towards variable costs.</a:t>
            </a:r>
            <a:endParaRPr lang="en-US" sz="1750" dirty="0"/>
          </a:p>
        </p:txBody>
      </p:sp>
      <p:sp>
        <p:nvSpPr>
          <p:cNvPr id="9" name="Text 6"/>
          <p:cNvSpPr/>
          <p:nvPr/>
        </p:nvSpPr>
        <p:spPr>
          <a:xfrm>
            <a:off x="7596426" y="1878568"/>
            <a:ext cx="2804160" cy="350401"/>
          </a:xfrm>
          <a:prstGeom prst="rect">
            <a:avLst/>
          </a:prstGeom>
          <a:noFill/>
          <a:ln/>
        </p:spPr>
        <p:txBody>
          <a:bodyPr wrap="none" lIns="0" tIns="0" rIns="0" bIns="0" rtlCol="0" anchor="t"/>
          <a:lstStyle/>
          <a:p>
            <a:pPr algn="l" indent="0" marL="0">
              <a:lnSpc>
                <a:spcPts val="2750"/>
              </a:lnSpc>
              <a:buNone/>
            </a:pPr>
            <a:r>
              <a:rPr lang="en-US" sz="2200" b="1" dirty="0">
                <a:solidFill>
                  <a:srgbClr val="F94CAF"/>
                </a:solidFill>
                <a:latin typeface="Inconsolata Bold" pitchFamily="34" charset="0"/>
                <a:ea typeface="Inconsolata Bold" pitchFamily="34" charset="-122"/>
                <a:cs typeface="Inconsolata Bold" pitchFamily="34" charset="-120"/>
              </a:rPr>
              <a:t>Major Cost Drivers</a:t>
            </a:r>
            <a:endParaRPr lang="en-US" sz="2200" dirty="0"/>
          </a:p>
        </p:txBody>
      </p:sp>
      <p:sp>
        <p:nvSpPr>
          <p:cNvPr id="10" name="Text 7"/>
          <p:cNvSpPr/>
          <p:nvPr/>
        </p:nvSpPr>
        <p:spPr>
          <a:xfrm>
            <a:off x="7596426" y="2453283"/>
            <a:ext cx="6256496" cy="35885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DAD1E6"/>
                </a:solidFill>
                <a:latin typeface="Fira Sans" pitchFamily="34" charset="0"/>
                <a:ea typeface="Fira Sans" pitchFamily="34" charset="-122"/>
                <a:cs typeface="Fira Sans" pitchFamily="34" charset="-120"/>
              </a:rPr>
              <a:t>Personnel costs (45% of total)</a:t>
            </a:r>
            <a:endParaRPr lang="en-US" sz="1750" dirty="0"/>
          </a:p>
        </p:txBody>
      </p:sp>
      <p:sp>
        <p:nvSpPr>
          <p:cNvPr id="11" name="Text 8"/>
          <p:cNvSpPr/>
          <p:nvPr/>
        </p:nvSpPr>
        <p:spPr>
          <a:xfrm>
            <a:off x="7596426" y="2890599"/>
            <a:ext cx="6256496" cy="35885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DAD1E6"/>
                </a:solidFill>
                <a:latin typeface="Fira Sans" pitchFamily="34" charset="0"/>
                <a:ea typeface="Fira Sans" pitchFamily="34" charset="-122"/>
                <a:cs typeface="Fira Sans" pitchFamily="34" charset="-120"/>
              </a:rPr>
              <a:t>Technology infrastructure (18%)</a:t>
            </a:r>
            <a:endParaRPr lang="en-US" sz="1750" dirty="0"/>
          </a:p>
        </p:txBody>
      </p:sp>
      <p:sp>
        <p:nvSpPr>
          <p:cNvPr id="12" name="Text 9"/>
          <p:cNvSpPr/>
          <p:nvPr/>
        </p:nvSpPr>
        <p:spPr>
          <a:xfrm>
            <a:off x="7596426" y="3327916"/>
            <a:ext cx="6256496" cy="35885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DAD1E6"/>
                </a:solidFill>
                <a:latin typeface="Fira Sans" pitchFamily="34" charset="0"/>
                <a:ea typeface="Fira Sans" pitchFamily="34" charset="-122"/>
                <a:cs typeface="Fira Sans" pitchFamily="34" charset="-120"/>
              </a:rPr>
              <a:t>Facilities and office space (12%)</a:t>
            </a:r>
            <a:endParaRPr lang="en-US" sz="1750" dirty="0"/>
          </a:p>
        </p:txBody>
      </p:sp>
      <p:sp>
        <p:nvSpPr>
          <p:cNvPr id="13" name="Text 10"/>
          <p:cNvSpPr/>
          <p:nvPr/>
        </p:nvSpPr>
        <p:spPr>
          <a:xfrm>
            <a:off x="7596426" y="3765233"/>
            <a:ext cx="6256496" cy="35885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DAD1E6"/>
                </a:solidFill>
                <a:latin typeface="Fira Sans" pitchFamily="34" charset="0"/>
                <a:ea typeface="Fira Sans" pitchFamily="34" charset="-122"/>
                <a:cs typeface="Fira Sans" pitchFamily="34" charset="-120"/>
              </a:rPr>
              <a:t>Professional services (10%)</a:t>
            </a:r>
            <a:endParaRPr lang="en-US" sz="1750" dirty="0"/>
          </a:p>
        </p:txBody>
      </p:sp>
      <p:sp>
        <p:nvSpPr>
          <p:cNvPr id="14" name="Text 11"/>
          <p:cNvSpPr/>
          <p:nvPr/>
        </p:nvSpPr>
        <p:spPr>
          <a:xfrm>
            <a:off x="7596426" y="4202549"/>
            <a:ext cx="6256496" cy="35885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DAD1E6"/>
                </a:solidFill>
                <a:latin typeface="Fira Sans" pitchFamily="34" charset="0"/>
                <a:ea typeface="Fira Sans" pitchFamily="34" charset="-122"/>
                <a:cs typeface="Fira Sans" pitchFamily="34" charset="-120"/>
              </a:rPr>
              <a:t>Marketing and sales (8%)</a:t>
            </a:r>
            <a:endParaRPr lang="en-US" sz="1750" dirty="0"/>
          </a:p>
        </p:txBody>
      </p:sp>
      <p:sp>
        <p:nvSpPr>
          <p:cNvPr id="15" name="Text 12"/>
          <p:cNvSpPr/>
          <p:nvPr/>
        </p:nvSpPr>
        <p:spPr>
          <a:xfrm>
            <a:off x="7596426" y="4639866"/>
            <a:ext cx="6256496" cy="358854"/>
          </a:xfrm>
          <a:prstGeom prst="rect">
            <a:avLst/>
          </a:prstGeom>
          <a:noFill/>
          <a:ln/>
        </p:spPr>
        <p:txBody>
          <a:bodyPr wrap="none" lIns="0" tIns="0" rIns="0" bIns="0" rtlCol="0" anchor="t"/>
          <a:lstStyle/>
          <a:p>
            <a:pPr algn="l" marL="342900" indent="-342900">
              <a:lnSpc>
                <a:spcPts val="2800"/>
              </a:lnSpc>
              <a:buSzPct val="100000"/>
              <a:buChar char="•"/>
            </a:pPr>
            <a:r>
              <a:rPr lang="en-US" sz="1750" dirty="0">
                <a:solidFill>
                  <a:srgbClr val="DAD1E6"/>
                </a:solidFill>
                <a:latin typeface="Fira Sans" pitchFamily="34" charset="0"/>
                <a:ea typeface="Fira Sans" pitchFamily="34" charset="-122"/>
                <a:cs typeface="Fira Sans" pitchFamily="34" charset="-120"/>
              </a:rPr>
              <a:t>Other operational costs (7%)</a:t>
            </a:r>
            <a:endParaRPr lang="en-US" sz="1750" dirty="0"/>
          </a:p>
        </p:txBody>
      </p:sp>
      <p:sp>
        <p:nvSpPr>
          <p:cNvPr id="16" name="Text 13"/>
          <p:cNvSpPr/>
          <p:nvPr/>
        </p:nvSpPr>
        <p:spPr>
          <a:xfrm>
            <a:off x="7596426" y="5200531"/>
            <a:ext cx="6256496" cy="1794272"/>
          </a:xfrm>
          <a:prstGeom prst="rect">
            <a:avLst/>
          </a:prstGeom>
          <a:noFill/>
          <a:ln/>
        </p:spPr>
        <p:txBody>
          <a:bodyPr wrap="square" lIns="0" tIns="0" rIns="0" bIns="0" rtlCol="0" anchor="t"/>
          <a:lstStyle/>
          <a:p>
            <a:pPr algn="l" indent="0" marL="0">
              <a:lnSpc>
                <a:spcPts val="2800"/>
              </a:lnSpc>
              <a:buNone/>
            </a:pPr>
            <a:r>
              <a:rPr lang="en-US" sz="1750" dirty="0">
                <a:solidFill>
                  <a:srgbClr val="DAD1E6"/>
                </a:solidFill>
                <a:latin typeface="Fira Sans" pitchFamily="34" charset="0"/>
                <a:ea typeface="Fira Sans" pitchFamily="34" charset="-122"/>
                <a:cs typeface="Fira Sans" pitchFamily="34" charset="-120"/>
              </a:rPr>
              <a:t>The most significant change in our cost structure has been the 7% increase in technology infrastructure costs, reflecting our ongoing digital transformation initiatives. This investment is expected to generate efficiency gains of 15% within two years.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169075"/>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F94CAF"/>
                </a:solidFill>
                <a:latin typeface="Inconsolata Bold" pitchFamily="34" charset="0"/>
                <a:ea typeface="Inconsolata Bold" pitchFamily="34" charset="-122"/>
                <a:cs typeface="Inconsolata Bold" pitchFamily="34" charset="-120"/>
              </a:rPr>
              <a:t>Direct Costs</a:t>
            </a:r>
            <a:endParaRPr lang="en-US" sz="4450" dirty="0"/>
          </a:p>
        </p:txBody>
      </p:sp>
      <p:sp>
        <p:nvSpPr>
          <p:cNvPr id="3" name="Shape 1"/>
          <p:cNvSpPr/>
          <p:nvPr/>
        </p:nvSpPr>
        <p:spPr>
          <a:xfrm>
            <a:off x="793790" y="2586633"/>
            <a:ext cx="510302" cy="510302"/>
          </a:xfrm>
          <a:prstGeom prst="roundRect">
            <a:avLst>
              <a:gd name="adj" fmla="val 6667"/>
            </a:avLst>
          </a:prstGeom>
          <a:solidFill>
            <a:srgbClr val="433550"/>
          </a:solidFill>
          <a:ln/>
        </p:spPr>
      </p:sp>
      <p:pic>
        <p:nvPicPr>
          <p:cNvPr id="4" name="Image 0" descr="preencoded.png">    </p:cNvPr>
          <p:cNvPicPr>
            <a:picLocks noChangeAspect="1"/>
          </p:cNvPicPr>
          <p:nvPr/>
        </p:nvPicPr>
        <p:blipFill>
          <a:blip r:embed="rId1"/>
          <a:stretch>
            <a:fillRect/>
          </a:stretch>
        </p:blipFill>
        <p:spPr>
          <a:xfrm>
            <a:off x="878860" y="2629138"/>
            <a:ext cx="340162" cy="425291"/>
          </a:xfrm>
          <a:prstGeom prst="rect">
            <a:avLst/>
          </a:prstGeom>
        </p:spPr>
      </p:pic>
      <p:sp>
        <p:nvSpPr>
          <p:cNvPr id="5" name="Text 2"/>
          <p:cNvSpPr/>
          <p:nvPr/>
        </p:nvSpPr>
        <p:spPr>
          <a:xfrm>
            <a:off x="1530906" y="2586633"/>
            <a:ext cx="3459242" cy="708660"/>
          </a:xfrm>
          <a:prstGeom prst="rect">
            <a:avLst/>
          </a:prstGeom>
          <a:noFill/>
          <a:ln/>
        </p:spPr>
        <p:txBody>
          <a:bodyPr wrap="squar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Raw Materials and Components</a:t>
            </a:r>
            <a:endParaRPr lang="en-US" sz="2200" dirty="0"/>
          </a:p>
        </p:txBody>
      </p:sp>
      <p:sp>
        <p:nvSpPr>
          <p:cNvPr id="6" name="Text 3"/>
          <p:cNvSpPr/>
          <p:nvPr/>
        </p:nvSpPr>
        <p:spPr>
          <a:xfrm>
            <a:off x="1530906" y="3431381"/>
            <a:ext cx="3459242" cy="3629025"/>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Material costs represent 38% of direct costs at £175 per unit. Our top three suppliers account for 65% of material procurement, with negotiated volume discounts providing 12% savings compared to spot market rates. Recent supply chain disruptions have increased costs by 7% year-on-year.</a:t>
            </a:r>
            <a:endParaRPr lang="en-US" sz="1750" dirty="0"/>
          </a:p>
        </p:txBody>
      </p:sp>
      <p:sp>
        <p:nvSpPr>
          <p:cNvPr id="7" name="Shape 4"/>
          <p:cNvSpPr/>
          <p:nvPr/>
        </p:nvSpPr>
        <p:spPr>
          <a:xfrm>
            <a:off x="5216962" y="2586633"/>
            <a:ext cx="510302" cy="510302"/>
          </a:xfrm>
          <a:prstGeom prst="roundRect">
            <a:avLst>
              <a:gd name="adj" fmla="val 6667"/>
            </a:avLst>
          </a:prstGeom>
          <a:solidFill>
            <a:srgbClr val="433550"/>
          </a:solidFill>
          <a:ln/>
        </p:spPr>
      </p:sp>
      <p:pic>
        <p:nvPicPr>
          <p:cNvPr id="8" name="Image 1" descr="preencoded.png">    </p:cNvPr>
          <p:cNvPicPr>
            <a:picLocks noChangeAspect="1"/>
          </p:cNvPicPr>
          <p:nvPr/>
        </p:nvPicPr>
        <p:blipFill>
          <a:blip r:embed="rId2"/>
          <a:stretch>
            <a:fillRect/>
          </a:stretch>
        </p:blipFill>
        <p:spPr>
          <a:xfrm>
            <a:off x="5302032" y="2629138"/>
            <a:ext cx="340162" cy="425291"/>
          </a:xfrm>
          <a:prstGeom prst="rect">
            <a:avLst/>
          </a:prstGeom>
        </p:spPr>
      </p:pic>
      <p:sp>
        <p:nvSpPr>
          <p:cNvPr id="9" name="Text 5"/>
          <p:cNvSpPr/>
          <p:nvPr/>
        </p:nvSpPr>
        <p:spPr>
          <a:xfrm>
            <a:off x="5954078" y="258663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Direct Labour</a:t>
            </a:r>
            <a:endParaRPr lang="en-US" sz="2200" dirty="0"/>
          </a:p>
        </p:txBody>
      </p:sp>
      <p:sp>
        <p:nvSpPr>
          <p:cNvPr id="10" name="Text 6"/>
          <p:cNvSpPr/>
          <p:nvPr/>
        </p:nvSpPr>
        <p:spPr>
          <a:xfrm>
            <a:off x="5954078" y="3077051"/>
            <a:ext cx="3459242" cy="3629025"/>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Labour costs constitute 42% of direct costs at £195 per unit. Our skilled workforce operates at 82% efficiency against industry standards. New workforce management systems implemented last quarter have improved productivity by 5%, with further gains projected as training programmes mature.</a:t>
            </a:r>
            <a:endParaRPr lang="en-US" sz="1750" dirty="0"/>
          </a:p>
        </p:txBody>
      </p:sp>
      <p:sp>
        <p:nvSpPr>
          <p:cNvPr id="11" name="Shape 7"/>
          <p:cNvSpPr/>
          <p:nvPr/>
        </p:nvSpPr>
        <p:spPr>
          <a:xfrm>
            <a:off x="9640133" y="2586633"/>
            <a:ext cx="510302" cy="510302"/>
          </a:xfrm>
          <a:prstGeom prst="roundRect">
            <a:avLst>
              <a:gd name="adj" fmla="val 6667"/>
            </a:avLst>
          </a:prstGeom>
          <a:solidFill>
            <a:srgbClr val="433550"/>
          </a:solidFill>
          <a:ln/>
        </p:spPr>
      </p:sp>
      <p:pic>
        <p:nvPicPr>
          <p:cNvPr id="12" name="Image 2" descr="preencoded.png">    </p:cNvPr>
          <p:cNvPicPr>
            <a:picLocks noChangeAspect="1"/>
          </p:cNvPicPr>
          <p:nvPr/>
        </p:nvPicPr>
        <p:blipFill>
          <a:blip r:embed="rId3"/>
          <a:stretch>
            <a:fillRect/>
          </a:stretch>
        </p:blipFill>
        <p:spPr>
          <a:xfrm>
            <a:off x="9725204" y="2629138"/>
            <a:ext cx="340162" cy="425291"/>
          </a:xfrm>
          <a:prstGeom prst="rect">
            <a:avLst/>
          </a:prstGeom>
        </p:spPr>
      </p:pic>
      <p:sp>
        <p:nvSpPr>
          <p:cNvPr id="13" name="Text 8"/>
          <p:cNvSpPr/>
          <p:nvPr/>
        </p:nvSpPr>
        <p:spPr>
          <a:xfrm>
            <a:off x="10377249" y="2586633"/>
            <a:ext cx="3117175" cy="354330"/>
          </a:xfrm>
          <a:prstGeom prst="rect">
            <a:avLst/>
          </a:prstGeom>
          <a:noFill/>
          <a:ln/>
        </p:spPr>
        <p:txBody>
          <a:bodyPr wrap="none" lIns="0" tIns="0" rIns="0" bIns="0" rtlCol="0" anchor="t"/>
          <a:lstStyle/>
          <a:p>
            <a:pPr algn="l" indent="0" marL="0">
              <a:lnSpc>
                <a:spcPts val="2750"/>
              </a:lnSpc>
              <a:buNone/>
            </a:pPr>
            <a:r>
              <a:rPr lang="en-US" sz="2200" b="1" dirty="0">
                <a:solidFill>
                  <a:srgbClr val="DAD1E6"/>
                </a:solidFill>
                <a:latin typeface="Inconsolata Bold" pitchFamily="34" charset="0"/>
                <a:ea typeface="Inconsolata Bold" pitchFamily="34" charset="-122"/>
                <a:cs typeface="Inconsolata Bold" pitchFamily="34" charset="-120"/>
              </a:rPr>
              <a:t>Supplier Relationships</a:t>
            </a:r>
            <a:endParaRPr lang="en-US" sz="2200" dirty="0"/>
          </a:p>
        </p:txBody>
      </p:sp>
      <p:sp>
        <p:nvSpPr>
          <p:cNvPr id="14" name="Text 9"/>
          <p:cNvSpPr/>
          <p:nvPr/>
        </p:nvSpPr>
        <p:spPr>
          <a:xfrm>
            <a:off x="10377249" y="3077051"/>
            <a:ext cx="3459242" cy="3629025"/>
          </a:xfrm>
          <a:prstGeom prst="rect">
            <a:avLst/>
          </a:prstGeom>
          <a:noFill/>
          <a:ln/>
        </p:spPr>
        <p:txBody>
          <a:bodyPr wrap="square" lIns="0" tIns="0" rIns="0" bIns="0" rtlCol="0" anchor="t"/>
          <a:lstStyle/>
          <a:p>
            <a:pPr algn="l" indent="0" marL="0">
              <a:lnSpc>
                <a:spcPts val="2850"/>
              </a:lnSpc>
              <a:buNone/>
            </a:pPr>
            <a:r>
              <a:rPr lang="en-US" sz="1750" dirty="0">
                <a:solidFill>
                  <a:srgbClr val="DAD1E6"/>
                </a:solidFill>
                <a:latin typeface="Fira Sans" pitchFamily="34" charset="0"/>
                <a:ea typeface="Fira Sans" pitchFamily="34" charset="-122"/>
                <a:cs typeface="Fira Sans" pitchFamily="34" charset="-120"/>
              </a:rPr>
              <a:t>We maintain 3-year contracts with primary suppliers, including price escalation clauses limited to 3% annually. Recent renegotiations have secured favourable payment terms (net-60) and established just-in-time delivery protocols that have reduced inventory holding costs by 15%.</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2025-04-16T19:27:56Z</dcterms:created>
  <dcterms:modified xsi:type="dcterms:W3CDTF">2025-04-16T19:27:56Z</dcterms:modified>
</cp:coreProperties>
</file>