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288" r:id="rId3"/>
    <p:sldId id="257" r:id="rId4"/>
    <p:sldId id="269" r:id="rId5"/>
    <p:sldId id="270" r:id="rId6"/>
    <p:sldId id="258" r:id="rId7"/>
    <p:sldId id="259" r:id="rId8"/>
    <p:sldId id="277" r:id="rId9"/>
    <p:sldId id="260" r:id="rId10"/>
    <p:sldId id="261" r:id="rId11"/>
    <p:sldId id="271" r:id="rId12"/>
    <p:sldId id="273" r:id="rId13"/>
    <p:sldId id="272" r:id="rId14"/>
    <p:sldId id="262" r:id="rId15"/>
    <p:sldId id="263" r:id="rId16"/>
    <p:sldId id="264" r:id="rId17"/>
    <p:sldId id="267" r:id="rId18"/>
    <p:sldId id="266" r:id="rId19"/>
    <p:sldId id="265" r:id="rId20"/>
    <p:sldId id="284" r:id="rId21"/>
    <p:sldId id="268" r:id="rId22"/>
    <p:sldId id="285" r:id="rId23"/>
    <p:sldId id="281" r:id="rId24"/>
    <p:sldId id="282" r:id="rId25"/>
    <p:sldId id="286" r:id="rId26"/>
    <p:sldId id="28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3" d="100"/>
          <a:sy n="73" d="100"/>
        </p:scale>
        <p:origin x="-7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3D187-3810-4E92-8279-9DAE475DDDB1}" type="datetimeFigureOut">
              <a:rPr lang="fr-FR" smtClean="0"/>
              <a:pPr/>
              <a:t>18/05/2024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260A-5A1A-487B-A5DC-D9DC1294F06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B2D260A-5A1A-487B-A5DC-D9DC1294F062}"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740A8-5A6C-4C95-B416-02B0E93726C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4324/9781315624747-1" TargetMode="External"/><Relationship Id="rId2" Type="http://schemas.openxmlformats.org/officeDocument/2006/relationships/hyperlink" Target="https://elearningindustry.com/5-common-problems-faced-by-students-in-elearning-overcom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4324/9781315624747-1" TargetMode="External"/><Relationship Id="rId2" Type="http://schemas.openxmlformats.org/officeDocument/2006/relationships/hyperlink" Target="https://libraryguides.vu.edu.au/apa-referencing/7GettingStarted" TargetMode="External"/><Relationship Id="rId1" Type="http://schemas.openxmlformats.org/officeDocument/2006/relationships/slideLayout" Target="../slideLayouts/slideLayout2.xml"/><Relationship Id="rId4" Type="http://schemas.openxmlformats.org/officeDocument/2006/relationships/hyperlink" Target="http://www.tesl-ej.org/wordpress/issues/volume1/ej04/ej04a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Bibliography/ References</a:t>
            </a: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smtClean="0"/>
              <a:t>A bibliography is </a:t>
            </a:r>
            <a:r>
              <a:rPr lang="en-US" dirty="0" smtClean="0"/>
              <a:t>an alphabetical listing of all sources that </a:t>
            </a:r>
            <a:r>
              <a:rPr lang="en-US" dirty="0" smtClean="0"/>
              <a:t>are used in the dissertation.</a:t>
            </a:r>
            <a:endParaRPr lang="en-US" dirty="0" smtClean="0"/>
          </a:p>
          <a:p>
            <a:r>
              <a:rPr lang="en-US" dirty="0" smtClean="0"/>
              <a:t>The </a:t>
            </a:r>
            <a:r>
              <a:rPr lang="en-US" dirty="0" smtClean="0"/>
              <a:t>purpose of the reference list is to allow your sources to be found by your reader.  It also gives credit to authors you have consulted for their ideas.  All references cited in the text must appear in the reference list, except for personal communications (such as conversations or emails) which cannot be retrieved.  </a:t>
            </a:r>
            <a:endParaRPr lang="en-US" dirty="0" smtClean="0"/>
          </a:p>
          <a:p>
            <a:r>
              <a:rPr lang="en-US" dirty="0" smtClean="0"/>
              <a:t>A </a:t>
            </a:r>
            <a:r>
              <a:rPr lang="en-US" b="1" dirty="0" smtClean="0"/>
              <a:t>reference list</a:t>
            </a:r>
            <a:r>
              <a:rPr lang="en-US" dirty="0" smtClean="0"/>
              <a:t> lists only the sources you refer to in your writing</a:t>
            </a:r>
            <a:r>
              <a:rPr lang="en-US" dirty="0" smtClean="0"/>
              <a:t>.</a:t>
            </a:r>
            <a:endParaRPr lang="en-US" dirty="0" smtClean="0"/>
          </a:p>
          <a:p>
            <a:r>
              <a:rPr lang="en-US" dirty="0" smtClean="0"/>
              <a:t>A </a:t>
            </a:r>
            <a:r>
              <a:rPr lang="en-US" b="1" dirty="0" smtClean="0"/>
              <a:t>bibliography </a:t>
            </a:r>
            <a:r>
              <a:rPr lang="en-US" dirty="0" smtClean="0"/>
              <a:t>is different from a reference list as it lists all the sources used during your research and background reading, not just the ones you refer to in your writing.</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lvl="0">
              <a:buNone/>
            </a:pPr>
            <a:r>
              <a:rPr lang="en-US" b="1" dirty="0"/>
              <a:t>A book with an editor or more (edited book)</a:t>
            </a:r>
            <a:endParaRPr lang="fr-FR" dirty="0"/>
          </a:p>
          <a:p>
            <a:r>
              <a:rPr lang="en-US" dirty="0" err="1" smtClean="0"/>
              <a:t>Wenden</a:t>
            </a:r>
            <a:r>
              <a:rPr lang="en-US" dirty="0"/>
              <a:t>, A. &amp; Rubin, J. (eds.) </a:t>
            </a:r>
            <a:r>
              <a:rPr lang="en-GB" dirty="0"/>
              <a:t>(1987</a:t>
            </a:r>
            <a:r>
              <a:rPr lang="en-GB" dirty="0" smtClean="0"/>
              <a:t>). </a:t>
            </a:r>
            <a:r>
              <a:rPr lang="en-GB" i="1" dirty="0"/>
              <a:t>Learner strategies in language learning</a:t>
            </a:r>
            <a:r>
              <a:rPr lang="en-GB" i="1" dirty="0" smtClean="0"/>
              <a:t>.</a:t>
            </a:r>
            <a:r>
              <a:rPr lang="en-GB" dirty="0" smtClean="0"/>
              <a:t> </a:t>
            </a:r>
            <a:r>
              <a:rPr lang="en-GB" dirty="0"/>
              <a:t>Prentice-Hall ELT</a:t>
            </a:r>
            <a:r>
              <a:rPr lang="en-GB" dirty="0" smtClean="0"/>
              <a:t>.</a:t>
            </a:r>
          </a:p>
          <a:p>
            <a:r>
              <a:rPr lang="en-US" dirty="0" err="1" smtClean="0"/>
              <a:t>Valenza</a:t>
            </a:r>
            <a:r>
              <a:rPr lang="en-US" dirty="0" smtClean="0"/>
              <a:t>, J. (ed.) (1991). </a:t>
            </a:r>
            <a:r>
              <a:rPr lang="en-US" i="1" dirty="0" smtClean="0"/>
              <a:t>Bagels and books: An anthology</a:t>
            </a:r>
            <a:r>
              <a:rPr lang="en-US" dirty="0" smtClean="0"/>
              <a:t>. Random House.</a:t>
            </a:r>
            <a:endParaRPr lang="fr-FR" dirty="0" smtClean="0"/>
          </a:p>
          <a:p>
            <a:endParaRPr lang="fr-FR" dirty="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GHOST\Desktop\photos biblio\IMG_1850.JPG"/>
          <p:cNvPicPr>
            <a:picLocks noChangeAspect="1" noChangeArrowheads="1"/>
          </p:cNvPicPr>
          <p:nvPr/>
        </p:nvPicPr>
        <p:blipFill>
          <a:blip r:embed="rId2" cstate="print">
            <a:lum bright="10000" contrast="40000"/>
          </a:blip>
          <a:srcRect/>
          <a:stretch>
            <a:fillRect/>
          </a:stretch>
        </p:blipFill>
        <p:spPr bwMode="auto">
          <a:xfrm>
            <a:off x="4357686" y="0"/>
            <a:ext cx="5143500" cy="6858000"/>
          </a:xfrm>
          <a:prstGeom prst="rect">
            <a:avLst/>
          </a:prstGeom>
          <a:noFill/>
        </p:spPr>
      </p:pic>
      <p:pic>
        <p:nvPicPr>
          <p:cNvPr id="3074" name="Picture 2" descr="C:\Users\GHOST\Desktop\photos biblio\IMG_1849.JPG"/>
          <p:cNvPicPr>
            <a:picLocks noChangeAspect="1" noChangeArrowheads="1"/>
          </p:cNvPicPr>
          <p:nvPr/>
        </p:nvPicPr>
        <p:blipFill>
          <a:blip r:embed="rId3" cstate="print"/>
          <a:srcRect/>
          <a:stretch>
            <a:fillRect/>
          </a:stretch>
        </p:blipFill>
        <p:spPr bwMode="auto">
          <a:xfrm>
            <a:off x="0" y="0"/>
            <a:ext cx="51435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HOST\Desktop\photos biblio\IMG_1851.JPG"/>
          <p:cNvPicPr>
            <a:picLocks noChangeAspect="1" noChangeArrowheads="1"/>
          </p:cNvPicPr>
          <p:nvPr/>
        </p:nvPicPr>
        <p:blipFill>
          <a:blip r:embed="rId2" cstate="print">
            <a:lum bright="20000" contrast="40000"/>
          </a:blip>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HOST\Desktop\photos biblio\IMG_1852.JPG"/>
          <p:cNvPicPr>
            <a:picLocks noChangeAspect="1" noChangeArrowheads="1"/>
          </p:cNvPicPr>
          <p:nvPr/>
        </p:nvPicPr>
        <p:blipFill>
          <a:blip r:embed="rId2" cstate="print">
            <a:lum bright="10000" contrast="40000"/>
          </a:blip>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a:bodyPr>
          <a:lstStyle/>
          <a:p>
            <a:pPr lvl="0">
              <a:buNone/>
            </a:pPr>
            <a:r>
              <a:rPr lang="en-US" b="1" dirty="0"/>
              <a:t>Article or chapter in an edited book</a:t>
            </a:r>
            <a:endParaRPr lang="fr-FR" dirty="0"/>
          </a:p>
          <a:p>
            <a:r>
              <a:rPr lang="en-US" dirty="0" smtClean="0"/>
              <a:t>Thomson, I. (1987). Memory in language learning. In  A. </a:t>
            </a:r>
            <a:r>
              <a:rPr lang="en-US" dirty="0" err="1" smtClean="0"/>
              <a:t>Wenden</a:t>
            </a:r>
            <a:r>
              <a:rPr lang="en-US" dirty="0" smtClean="0"/>
              <a:t> &amp; J. Rubin (eds.)</a:t>
            </a:r>
            <a:r>
              <a:rPr lang="en-GB" dirty="0" smtClean="0">
                <a:solidFill>
                  <a:srgbClr val="FF0000"/>
                </a:solidFill>
              </a:rPr>
              <a:t>,</a:t>
            </a:r>
            <a:r>
              <a:rPr lang="en-GB" dirty="0" smtClean="0"/>
              <a:t> </a:t>
            </a:r>
            <a:r>
              <a:rPr lang="en-GB" i="1" dirty="0" smtClean="0"/>
              <a:t>Learner strategies in language learning </a:t>
            </a:r>
            <a:r>
              <a:rPr lang="en-GB" dirty="0" smtClean="0"/>
              <a:t>(pp.43-56)</a:t>
            </a:r>
            <a:r>
              <a:rPr lang="en-GB" i="1" dirty="0" smtClean="0"/>
              <a:t>.</a:t>
            </a:r>
            <a:r>
              <a:rPr lang="en-GB" dirty="0" smtClean="0"/>
              <a:t> Prentice-Hall ELT.</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fontScale="92500" lnSpcReduction="10000"/>
          </a:bodyPr>
          <a:lstStyle/>
          <a:p>
            <a:pPr lvl="0">
              <a:buNone/>
            </a:pPr>
            <a:r>
              <a:rPr lang="en-US" b="1" dirty="0">
                <a:solidFill>
                  <a:srgbClr val="00B050"/>
                </a:solidFill>
              </a:rPr>
              <a:t>An article in a journal </a:t>
            </a:r>
            <a:endParaRPr lang="fr-FR" dirty="0">
              <a:solidFill>
                <a:srgbClr val="00B050"/>
              </a:solidFill>
            </a:endParaRPr>
          </a:p>
          <a:p>
            <a:pPr>
              <a:buNone/>
            </a:pPr>
            <a:r>
              <a:rPr lang="en-US" b="1" dirty="0" smtClean="0"/>
              <a:t>Author’s </a:t>
            </a:r>
            <a:r>
              <a:rPr lang="en-US" b="1" dirty="0"/>
              <a:t>surname, </a:t>
            </a:r>
            <a:r>
              <a:rPr lang="en-US" b="1" dirty="0" smtClean="0"/>
              <a:t>F.N. </a:t>
            </a:r>
            <a:r>
              <a:rPr lang="en-US" b="1" dirty="0"/>
              <a:t>(Year of publication</a:t>
            </a:r>
            <a:r>
              <a:rPr lang="en-US" b="1" dirty="0" smtClean="0"/>
              <a:t>). </a:t>
            </a:r>
            <a:r>
              <a:rPr lang="en-US" b="1" dirty="0"/>
              <a:t>Title of the article. </a:t>
            </a:r>
            <a:r>
              <a:rPr lang="en-US" b="1" i="1" dirty="0"/>
              <a:t>Title of the Journal</a:t>
            </a:r>
            <a:r>
              <a:rPr lang="en-US" b="1" dirty="0"/>
              <a:t>, </a:t>
            </a:r>
            <a:r>
              <a:rPr lang="en-US" b="1" i="1" dirty="0" smtClean="0"/>
              <a:t>volume</a:t>
            </a:r>
            <a:r>
              <a:rPr lang="en-US" b="1" dirty="0" smtClean="0"/>
              <a:t>(number </a:t>
            </a:r>
            <a:r>
              <a:rPr lang="en-US" b="1" dirty="0"/>
              <a:t>of issue if there is one), page number(s).</a:t>
            </a:r>
            <a:endParaRPr lang="fr-FR" b="1" dirty="0"/>
          </a:p>
          <a:p>
            <a:pPr>
              <a:buNone/>
            </a:pPr>
            <a:r>
              <a:rPr lang="en-US" dirty="0"/>
              <a:t>Skater, A. (1990). Rollerblading on a </a:t>
            </a:r>
            <a:r>
              <a:rPr lang="en-US" dirty="0" smtClean="0"/>
              <a:t>secondary level</a:t>
            </a:r>
            <a:r>
              <a:rPr lang="en-US" dirty="0"/>
              <a:t>. </a:t>
            </a:r>
            <a:r>
              <a:rPr lang="en-US" i="1" dirty="0"/>
              <a:t>Secondary </a:t>
            </a:r>
            <a:r>
              <a:rPr lang="en-US" i="1" dirty="0" smtClean="0"/>
              <a:t>Education,</a:t>
            </a:r>
            <a:r>
              <a:rPr lang="en-US" dirty="0" smtClean="0"/>
              <a:t> </a:t>
            </a:r>
            <a:r>
              <a:rPr lang="en-US" i="1" dirty="0"/>
              <a:t>54</a:t>
            </a:r>
            <a:r>
              <a:rPr lang="en-US" dirty="0"/>
              <a:t>, 113-25.</a:t>
            </a:r>
            <a:endParaRPr lang="fr-FR" dirty="0"/>
          </a:p>
          <a:p>
            <a:pPr>
              <a:buNone/>
            </a:pPr>
            <a:r>
              <a:rPr lang="en-US" dirty="0"/>
              <a:t>Carson, J.E. (1990). Reading-writing relationships in first and second language. </a:t>
            </a:r>
            <a:r>
              <a:rPr lang="en-US" i="1" dirty="0"/>
              <a:t>TESOL Quarterly</a:t>
            </a:r>
            <a:r>
              <a:rPr lang="en-US" dirty="0"/>
              <a:t>, </a:t>
            </a:r>
            <a:r>
              <a:rPr lang="nl-NL" i="1" dirty="0"/>
              <a:t>24</a:t>
            </a:r>
            <a:r>
              <a:rPr lang="nl-NL" dirty="0"/>
              <a:t> (2), 245-266.</a:t>
            </a:r>
            <a:endParaRPr lang="fr-FR" dirty="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a:bodyPr>
          <a:lstStyle/>
          <a:p>
            <a:pPr lvl="0">
              <a:buNone/>
            </a:pPr>
            <a:r>
              <a:rPr lang="en-US" b="1" dirty="0">
                <a:solidFill>
                  <a:srgbClr val="00B050"/>
                </a:solidFill>
              </a:rPr>
              <a:t>Thesis </a:t>
            </a:r>
            <a:r>
              <a:rPr lang="en-US" b="1" dirty="0" smtClean="0">
                <a:solidFill>
                  <a:srgbClr val="00B050"/>
                </a:solidFill>
              </a:rPr>
              <a:t>from a library (unpublished)</a:t>
            </a:r>
            <a:endParaRPr lang="fr-FR" dirty="0">
              <a:solidFill>
                <a:srgbClr val="00B050"/>
              </a:solidFill>
            </a:endParaRPr>
          </a:p>
          <a:p>
            <a:pPr>
              <a:buNone/>
            </a:pPr>
            <a:r>
              <a:rPr lang="en-US" b="1" dirty="0" smtClean="0"/>
              <a:t>Author’s surname, F.N. </a:t>
            </a:r>
            <a:r>
              <a:rPr lang="en-US" b="1" dirty="0"/>
              <a:t>(Year). </a:t>
            </a:r>
            <a:r>
              <a:rPr lang="en-US" b="1" i="1" dirty="0"/>
              <a:t>Title of </a:t>
            </a:r>
            <a:r>
              <a:rPr lang="en-US" b="1" i="1" dirty="0" smtClean="0"/>
              <a:t>thesis.</a:t>
            </a:r>
            <a:r>
              <a:rPr lang="en-US" b="1" dirty="0" smtClean="0"/>
              <a:t> [</a:t>
            </a:r>
            <a:r>
              <a:rPr lang="en-US" dirty="0" smtClean="0"/>
              <a:t>Unpublished doctoral thesis or magister dissertation</a:t>
            </a:r>
            <a:r>
              <a:rPr lang="en-US" b="1" dirty="0" smtClean="0"/>
              <a:t>]. Name of the institution.</a:t>
            </a:r>
          </a:p>
          <a:p>
            <a:pPr>
              <a:buNone/>
            </a:pPr>
            <a:r>
              <a:rPr lang="en-GB" dirty="0" smtClean="0"/>
              <a:t/>
            </a:r>
            <a:br>
              <a:rPr lang="en-GB" dirty="0" smtClean="0"/>
            </a:b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411675"/>
          </a:xfrm>
        </p:spPr>
        <p:txBody>
          <a:bodyPr>
            <a:normAutofit fontScale="85000" lnSpcReduction="10000"/>
          </a:bodyPr>
          <a:lstStyle/>
          <a:p>
            <a:r>
              <a:rPr lang="en-US" dirty="0" smtClean="0"/>
              <a:t>A digital object identifier (DOI) is a unique alphanumeric string assigned by a registration agency (the International DOI Foundation) to identify content and provide a persistent link to its location on the Internet. The publisher assigns a DOI when your article is published and made available electronically.</a:t>
            </a:r>
          </a:p>
          <a:p>
            <a:r>
              <a:rPr lang="en-US" dirty="0" smtClean="0"/>
              <a:t>The DOI is typically located on the first page of the electronic journal article, near the copyright notice</a:t>
            </a:r>
          </a:p>
          <a:p>
            <a:r>
              <a:rPr lang="en-US" dirty="0" smtClean="0"/>
              <a:t>URL is an acronym for </a:t>
            </a:r>
            <a:r>
              <a:rPr lang="en-US" i="1" dirty="0" smtClean="0"/>
              <a:t>Uniform Resource Locator</a:t>
            </a:r>
            <a:r>
              <a:rPr lang="en-US" dirty="0" smtClean="0"/>
              <a:t> and is a reference (an address) to a resource in the Internet.</a:t>
            </a:r>
            <a:endParaRPr lang="fr-FR" dirty="0"/>
          </a:p>
        </p:txBody>
      </p:sp>
      <p:sp>
        <p:nvSpPr>
          <p:cNvPr id="4" name="ZoneTexte 3"/>
          <p:cNvSpPr txBox="1"/>
          <p:nvPr/>
        </p:nvSpPr>
        <p:spPr>
          <a:xfrm>
            <a:off x="1214414" y="357166"/>
            <a:ext cx="6286544" cy="1200329"/>
          </a:xfrm>
          <a:prstGeom prst="rect">
            <a:avLst/>
          </a:prstGeom>
          <a:noFill/>
        </p:spPr>
        <p:txBody>
          <a:bodyPr wrap="square" rtlCol="0">
            <a:spAutoFit/>
          </a:bodyPr>
          <a:lstStyle/>
          <a:p>
            <a:pPr algn="ctr"/>
            <a:r>
              <a:rPr lang="en-US" sz="3600" b="1" dirty="0" smtClean="0"/>
              <a:t>Electronic/online sources </a:t>
            </a:r>
          </a:p>
          <a:p>
            <a:pPr algn="ctr"/>
            <a:r>
              <a:rPr lang="fr-FR" sz="3600" b="1" dirty="0" smtClean="0"/>
              <a:t>DOI &amp; URL</a:t>
            </a:r>
            <a:endParaRPr lang="fr-FR"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t>Electronic/online </a:t>
            </a:r>
            <a:r>
              <a:rPr lang="en-US" b="1" dirty="0" smtClean="0"/>
              <a:t>sources</a:t>
            </a:r>
            <a:br>
              <a:rPr lang="en-US" b="1" dirty="0" smtClean="0"/>
            </a:br>
            <a:r>
              <a:rPr lang="en-US" b="1" dirty="0" smtClean="0">
                <a:solidFill>
                  <a:srgbClr val="00B050"/>
                </a:solidFill>
              </a:rPr>
              <a:t>E-Books</a:t>
            </a:r>
            <a:endParaRPr lang="fr-FR" dirty="0">
              <a:solidFill>
                <a:srgbClr val="00B050"/>
              </a:solidFill>
            </a:endParaRPr>
          </a:p>
        </p:txBody>
      </p:sp>
      <p:sp>
        <p:nvSpPr>
          <p:cNvPr id="3" name="Espace réservé du contenu 2"/>
          <p:cNvSpPr>
            <a:spLocks noGrp="1"/>
          </p:cNvSpPr>
          <p:nvPr>
            <p:ph idx="1"/>
          </p:nvPr>
        </p:nvSpPr>
        <p:spPr/>
        <p:txBody>
          <a:bodyPr>
            <a:normAutofit fontScale="77500" lnSpcReduction="20000"/>
          </a:bodyPr>
          <a:lstStyle/>
          <a:p>
            <a:pPr>
              <a:buNone/>
            </a:pPr>
            <a:r>
              <a:rPr lang="en-US" dirty="0" smtClean="0"/>
              <a:t>Author’s surname, F.N. (Year of publication). </a:t>
            </a:r>
            <a:r>
              <a:rPr lang="en-US" i="1" dirty="0" smtClean="0"/>
              <a:t>Book title</a:t>
            </a:r>
            <a:r>
              <a:rPr lang="en-US" dirty="0" smtClean="0"/>
              <a:t> (Edition if other than first). Publisher (if any). DOI or URL.</a:t>
            </a:r>
          </a:p>
          <a:p>
            <a:r>
              <a:rPr lang="en-US" dirty="0" smtClean="0"/>
              <a:t>Examples:</a:t>
            </a:r>
          </a:p>
          <a:p>
            <a:r>
              <a:rPr lang="en-US" dirty="0" smtClean="0"/>
              <a:t>Kumar, S. (2015). </a:t>
            </a:r>
            <a:r>
              <a:rPr lang="en-US" i="1" dirty="0" smtClean="0"/>
              <a:t>5 common problems faced by students in e-learning and how to overcome them</a:t>
            </a:r>
            <a:r>
              <a:rPr lang="en-US" dirty="0" smtClean="0"/>
              <a:t>. </a:t>
            </a:r>
            <a:r>
              <a:rPr lang="en-US" dirty="0" smtClean="0">
                <a:hlinkClick r:id="rId2"/>
              </a:rPr>
              <a:t>https://elearningindustry.com/5-common-problems-faced-by-students-in-elearning-overcome</a:t>
            </a:r>
            <a:endParaRPr lang="en-US" dirty="0" smtClean="0"/>
          </a:p>
          <a:p>
            <a:pPr>
              <a:buNone/>
            </a:pPr>
            <a:r>
              <a:rPr lang="en-US" dirty="0" smtClean="0"/>
              <a:t> </a:t>
            </a:r>
          </a:p>
          <a:p>
            <a:r>
              <a:rPr lang="en-US" dirty="0" err="1" smtClean="0"/>
              <a:t>Lantolf</a:t>
            </a:r>
            <a:r>
              <a:rPr lang="en-US" dirty="0" smtClean="0"/>
              <a:t>, J. (2000). Introducing </a:t>
            </a:r>
            <a:r>
              <a:rPr lang="en-US" dirty="0" err="1" smtClean="0"/>
              <a:t>sociocultural</a:t>
            </a:r>
            <a:r>
              <a:rPr lang="en-US" dirty="0" smtClean="0"/>
              <a:t> theory. In J. </a:t>
            </a:r>
            <a:r>
              <a:rPr lang="en-US" dirty="0" err="1" smtClean="0"/>
              <a:t>Lantolf</a:t>
            </a:r>
            <a:r>
              <a:rPr lang="en-US" dirty="0" smtClean="0"/>
              <a:t> (Ed.),</a:t>
            </a:r>
            <a:r>
              <a:rPr lang="en-US" i="1" dirty="0" smtClean="0"/>
              <a:t> </a:t>
            </a:r>
            <a:r>
              <a:rPr lang="en-US" i="1" dirty="0" err="1" smtClean="0"/>
              <a:t>Sociocultural</a:t>
            </a:r>
            <a:r>
              <a:rPr lang="en-US" i="1" dirty="0" smtClean="0"/>
              <a:t> theory and second language learning</a:t>
            </a:r>
            <a:r>
              <a:rPr lang="en-US" dirty="0" smtClean="0"/>
              <a:t> (pp. 1–26). Oxford University Press. </a:t>
            </a:r>
            <a:r>
              <a:rPr lang="en-US" dirty="0" smtClean="0">
                <a:hlinkClick r:id="rId3"/>
              </a:rPr>
              <a:t>https://doi.org/10.4324/9781315624747-1</a:t>
            </a:r>
            <a:endParaRPr lang="en-US" dirty="0" smtClean="0"/>
          </a:p>
          <a:p>
            <a:r>
              <a:rPr lang="en-US" dirty="0" smtClean="0"/>
              <a:t>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857256"/>
          </a:xfrm>
        </p:spPr>
        <p:txBody>
          <a:bodyPr>
            <a:noAutofit/>
          </a:bodyPr>
          <a:lstStyle/>
          <a:p>
            <a:r>
              <a:rPr lang="en-US" sz="4000" b="1" dirty="0"/>
              <a:t>Electronic/online </a:t>
            </a:r>
            <a:r>
              <a:rPr lang="en-US" sz="4000" b="1" dirty="0" smtClean="0"/>
              <a:t>sources</a:t>
            </a:r>
            <a:br>
              <a:rPr lang="en-US" sz="4000" b="1" dirty="0" smtClean="0"/>
            </a:br>
            <a:r>
              <a:rPr lang="en-US" sz="4000" b="1" dirty="0" smtClean="0">
                <a:solidFill>
                  <a:srgbClr val="00B050"/>
                </a:solidFill>
              </a:rPr>
              <a:t>An article in </a:t>
            </a:r>
            <a:r>
              <a:rPr lang="en-US" sz="4000" b="1" dirty="0" smtClean="0">
                <a:solidFill>
                  <a:srgbClr val="00B050"/>
                </a:solidFill>
              </a:rPr>
              <a:t>an e-journal </a:t>
            </a:r>
            <a:endParaRPr lang="fr-FR" sz="4000" dirty="0"/>
          </a:p>
        </p:txBody>
      </p:sp>
      <p:sp>
        <p:nvSpPr>
          <p:cNvPr id="3" name="Espace réservé du contenu 2"/>
          <p:cNvSpPr>
            <a:spLocks noGrp="1"/>
          </p:cNvSpPr>
          <p:nvPr>
            <p:ph idx="1"/>
          </p:nvPr>
        </p:nvSpPr>
        <p:spPr>
          <a:xfrm>
            <a:off x="457200" y="1214422"/>
            <a:ext cx="8229600" cy="4911741"/>
          </a:xfrm>
        </p:spPr>
        <p:txBody>
          <a:bodyPr>
            <a:normAutofit fontScale="85000" lnSpcReduction="10000"/>
          </a:bodyPr>
          <a:lstStyle/>
          <a:p>
            <a:pPr>
              <a:buNone/>
            </a:pPr>
            <a:r>
              <a:rPr lang="en-US" b="1" dirty="0" smtClean="0"/>
              <a:t>Author’s surname, F.N. (Year of publication). Title of the article. </a:t>
            </a:r>
            <a:r>
              <a:rPr lang="en-US" b="1" i="1" dirty="0" smtClean="0"/>
              <a:t>Title of the Journal</a:t>
            </a:r>
            <a:r>
              <a:rPr lang="en-US" b="1" dirty="0" smtClean="0"/>
              <a:t>, </a:t>
            </a:r>
            <a:r>
              <a:rPr lang="en-US" b="1" i="1" dirty="0" smtClean="0"/>
              <a:t>volume</a:t>
            </a:r>
            <a:r>
              <a:rPr lang="en-US" b="1" dirty="0" smtClean="0"/>
              <a:t>(number of issue if there is one), page number(s).</a:t>
            </a:r>
            <a:r>
              <a:rPr lang="fr-FR" dirty="0" smtClean="0">
                <a:hlinkClick r:id="rId2"/>
              </a:rPr>
              <a:t> DOI</a:t>
            </a:r>
            <a:r>
              <a:rPr lang="fr-FR" dirty="0" smtClean="0"/>
              <a:t> or URL</a:t>
            </a:r>
          </a:p>
          <a:p>
            <a:pPr>
              <a:buNone/>
            </a:pPr>
            <a:r>
              <a:rPr lang="fr-FR" sz="2800" dirty="0" err="1" smtClean="0"/>
              <a:t>Examples</a:t>
            </a:r>
            <a:r>
              <a:rPr lang="fr-FR" sz="2800" dirty="0" smtClean="0"/>
              <a:t>:</a:t>
            </a:r>
          </a:p>
          <a:p>
            <a:pPr lvl="0">
              <a:buNone/>
            </a:pPr>
            <a:r>
              <a:rPr lang="en-US" dirty="0" err="1" smtClean="0"/>
              <a:t>Hamzaoui-Elachachi</a:t>
            </a:r>
            <a:r>
              <a:rPr lang="en-US" dirty="0" smtClean="0"/>
              <a:t>, H. (2015). Exploring cultural barriers in EFL Arab learners’ writing. </a:t>
            </a:r>
            <a:r>
              <a:rPr lang="en-US" i="1" dirty="0" err="1" smtClean="0"/>
              <a:t>Procedia</a:t>
            </a:r>
            <a:r>
              <a:rPr lang="en-US" i="1" dirty="0" smtClean="0"/>
              <a:t> - Social and Behavioral Sciences</a:t>
            </a:r>
            <a:r>
              <a:rPr lang="en-US" dirty="0" smtClean="0"/>
              <a:t>,  129-136. </a:t>
            </a:r>
            <a:r>
              <a:rPr lang="en-US" dirty="0" smtClean="0">
                <a:hlinkClick r:id="rId3"/>
              </a:rPr>
              <a:t>https://doi.org/</a:t>
            </a:r>
            <a:r>
              <a:rPr lang="en-US" u="sng" dirty="0" smtClean="0">
                <a:solidFill>
                  <a:srgbClr val="0070C0"/>
                </a:solidFill>
              </a:rPr>
              <a:t>10.1016/j.sbspro.2015.07.496</a:t>
            </a:r>
            <a:endParaRPr lang="fr-FR" b="1" u="sng" dirty="0" smtClean="0">
              <a:solidFill>
                <a:srgbClr val="0070C0"/>
              </a:solidFill>
            </a:endParaRPr>
          </a:p>
          <a:p>
            <a:pPr>
              <a:spcBef>
                <a:spcPts val="1200"/>
              </a:spcBef>
              <a:buNone/>
            </a:pPr>
            <a:r>
              <a:rPr lang="en-GB" dirty="0" err="1" smtClean="0"/>
              <a:t>Caudery</a:t>
            </a:r>
            <a:r>
              <a:rPr lang="en-GB" dirty="0" smtClean="0"/>
              <a:t>, T. (1995). What the process approach means to practising teachers of second language writing skills. </a:t>
            </a:r>
            <a:r>
              <a:rPr lang="nl-NL" i="1" dirty="0" smtClean="0"/>
              <a:t>TESL-EJ</a:t>
            </a:r>
            <a:r>
              <a:rPr lang="nl-NL" dirty="0" smtClean="0"/>
              <a:t>, 1(4), 1-16</a:t>
            </a:r>
            <a:r>
              <a:rPr lang="en-GB" dirty="0" smtClean="0"/>
              <a:t>.</a:t>
            </a:r>
            <a:r>
              <a:rPr lang="en-US" dirty="0" smtClean="0"/>
              <a:t> </a:t>
            </a:r>
            <a:r>
              <a:rPr lang="en-US" dirty="0" smtClean="0">
                <a:hlinkClick r:id="rId4"/>
              </a:rPr>
              <a:t>http://www.tesl-ej.org/wordpress/issues/volume1/ej04/ej04a3/</a:t>
            </a:r>
            <a:endParaRPr lang="fr-FR" dirty="0" smtClean="0"/>
          </a:p>
          <a:p>
            <a:pPr>
              <a:buNone/>
            </a:pPr>
            <a:endParaRPr lang="fr-F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85728"/>
            <a:ext cx="7772400" cy="1470025"/>
          </a:xfrm>
        </p:spPr>
        <p:txBody>
          <a:bodyPr/>
          <a:lstStyle/>
          <a:p>
            <a:r>
              <a:rPr lang="en-US" b="1" dirty="0" smtClean="0"/>
              <a:t>Print sources</a:t>
            </a:r>
            <a:endParaRPr lang="fr-FR" dirty="0"/>
          </a:p>
        </p:txBody>
      </p:sp>
      <p:sp>
        <p:nvSpPr>
          <p:cNvPr id="3" name="Sous-titre 2"/>
          <p:cNvSpPr>
            <a:spLocks noGrp="1"/>
          </p:cNvSpPr>
          <p:nvPr>
            <p:ph type="subTitle" idx="1"/>
          </p:nvPr>
        </p:nvSpPr>
        <p:spPr>
          <a:xfrm>
            <a:off x="428596" y="1643050"/>
            <a:ext cx="8358246" cy="4572032"/>
          </a:xfrm>
        </p:spPr>
        <p:txBody>
          <a:bodyPr>
            <a:normAutofit/>
          </a:bodyPr>
          <a:lstStyle/>
          <a:p>
            <a:pPr algn="l"/>
            <a:r>
              <a:rPr lang="en-US" sz="4000" b="1" dirty="0" smtClean="0"/>
              <a:t>A book by one </a:t>
            </a:r>
            <a:r>
              <a:rPr lang="en-US" sz="4000" b="1" dirty="0" smtClean="0"/>
              <a:t>author:</a:t>
            </a:r>
            <a:endParaRPr lang="en-US" sz="3800" b="1" dirty="0" smtClean="0">
              <a:solidFill>
                <a:schemeClr val="tx1"/>
              </a:solidFill>
            </a:endParaRPr>
          </a:p>
          <a:p>
            <a:pPr algn="l"/>
            <a:r>
              <a:rPr lang="en-US" sz="3800" b="1" dirty="0" smtClean="0">
                <a:solidFill>
                  <a:schemeClr val="tx1"/>
                </a:solidFill>
              </a:rPr>
              <a:t>The </a:t>
            </a:r>
            <a:r>
              <a:rPr lang="en-US" sz="3800" b="1" dirty="0">
                <a:solidFill>
                  <a:schemeClr val="tx1"/>
                </a:solidFill>
              </a:rPr>
              <a:t>author </a:t>
            </a:r>
            <a:r>
              <a:rPr lang="en-US" sz="3800" b="1" dirty="0" smtClean="0">
                <a:solidFill>
                  <a:schemeClr val="tx1"/>
                </a:solidFill>
              </a:rPr>
              <a:t>surname, F.N. (publication date). </a:t>
            </a:r>
            <a:r>
              <a:rPr lang="en-US" sz="3800" b="1" i="1" dirty="0" smtClean="0">
                <a:solidFill>
                  <a:schemeClr val="tx1"/>
                </a:solidFill>
              </a:rPr>
              <a:t>Title.</a:t>
            </a:r>
            <a:r>
              <a:rPr lang="en-US" sz="3800" b="1" dirty="0" smtClean="0">
                <a:solidFill>
                  <a:schemeClr val="tx1"/>
                </a:solidFill>
              </a:rPr>
              <a:t> Place of publication: House of publication.</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err="1" smtClean="0"/>
              <a:t>Write</a:t>
            </a:r>
            <a:r>
              <a:rPr lang="fr-FR" dirty="0" smtClean="0"/>
              <a:t> the </a:t>
            </a:r>
            <a:r>
              <a:rPr lang="fr-FR" dirty="0" err="1" smtClean="0"/>
              <a:t>bibliographic</a:t>
            </a:r>
            <a:r>
              <a:rPr lang="fr-FR" dirty="0" smtClean="0"/>
              <a:t> </a:t>
            </a:r>
            <a:r>
              <a:rPr lang="fr-FR" dirty="0" err="1" smtClean="0"/>
              <a:t>references</a:t>
            </a:r>
            <a:r>
              <a:rPr lang="fr-FR" dirty="0" smtClean="0"/>
              <a:t> of the </a:t>
            </a:r>
            <a:r>
              <a:rPr lang="fr-FR" dirty="0" err="1" smtClean="0"/>
              <a:t>following</a:t>
            </a:r>
            <a:r>
              <a:rPr lang="fr-FR" dirty="0" smtClean="0"/>
              <a:t> e-articles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en-US" b="1" dirty="0"/>
              <a:t>Electronic/online sources</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en-US" b="1" dirty="0" smtClean="0"/>
              <a:t>E-Thesis</a:t>
            </a:r>
            <a:endParaRPr lang="en-US" b="1" dirty="0" smtClean="0"/>
          </a:p>
          <a:p>
            <a:pPr>
              <a:buNone/>
            </a:pPr>
            <a:r>
              <a:rPr lang="en-US" dirty="0" smtClean="0"/>
              <a:t>Author’s surname, F.N. (year). </a:t>
            </a:r>
            <a:r>
              <a:rPr lang="en-US" i="1" dirty="0" smtClean="0"/>
              <a:t>Title of doctoral thesis or magister dissertation </a:t>
            </a:r>
            <a:r>
              <a:rPr lang="en-US" dirty="0" smtClean="0"/>
              <a:t> [Doctoral thesis or magister</a:t>
            </a:r>
            <a:r>
              <a:rPr lang="en-US" i="1" dirty="0" smtClean="0"/>
              <a:t> </a:t>
            </a:r>
            <a:r>
              <a:rPr lang="en-US" dirty="0" smtClean="0"/>
              <a:t>dissertation, Name of Institution]. Name of Website. URL</a:t>
            </a:r>
          </a:p>
          <a:p>
            <a:pPr>
              <a:buNone/>
            </a:pPr>
            <a:endParaRPr lang="en-US" dirty="0" smtClean="0"/>
          </a:p>
          <a:p>
            <a:pPr>
              <a:buNone/>
            </a:pPr>
            <a:r>
              <a:rPr lang="en-US" dirty="0" err="1" smtClean="0"/>
              <a:t>Hamzaoui-Elachachi</a:t>
            </a:r>
            <a:r>
              <a:rPr lang="en-US" dirty="0" smtClean="0"/>
              <a:t>, H. (2006).</a:t>
            </a:r>
            <a:r>
              <a:rPr lang="en-US" i="1" dirty="0" smtClean="0"/>
              <a:t> </a:t>
            </a:r>
            <a:r>
              <a:rPr lang="en-GB" i="1" dirty="0" smtClean="0"/>
              <a:t>An exploration into the strategies used for essay writing across three languages: The case of EFL university students.</a:t>
            </a:r>
            <a:r>
              <a:rPr lang="en-US" b="1" i="1" dirty="0" smtClean="0"/>
              <a:t> </a:t>
            </a:r>
            <a:r>
              <a:rPr lang="en-US" dirty="0" smtClean="0"/>
              <a:t>[</a:t>
            </a:r>
            <a:r>
              <a:rPr lang="fr-FR" dirty="0" smtClean="0"/>
              <a:t>Doctoral </a:t>
            </a:r>
            <a:r>
              <a:rPr lang="en-US" dirty="0" smtClean="0"/>
              <a:t>thesis,</a:t>
            </a:r>
            <a:r>
              <a:rPr lang="fr-FR" dirty="0" smtClean="0"/>
              <a:t> </a:t>
            </a:r>
            <a:r>
              <a:rPr lang="fr-FR" dirty="0" err="1" smtClean="0"/>
              <a:t>University</a:t>
            </a:r>
            <a:r>
              <a:rPr lang="fr-FR" dirty="0" smtClean="0"/>
              <a:t> of Tlemcen]. </a:t>
            </a:r>
            <a:r>
              <a:rPr lang="fr-FR" dirty="0" err="1" smtClean="0"/>
              <a:t>Dspace</a:t>
            </a:r>
            <a:r>
              <a:rPr lang="fr-FR" dirty="0" smtClean="0"/>
              <a:t> UABT. http://dspace.univ-tlemcen.dz/handle/112/31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Works in non-English </a:t>
            </a:r>
            <a:r>
              <a:rPr lang="fr-FR" dirty="0" err="1" smtClean="0"/>
              <a:t>languages</a:t>
            </a:r>
            <a:endParaRPr lang="fr-FR" dirty="0"/>
          </a:p>
        </p:txBody>
      </p:sp>
      <p:sp>
        <p:nvSpPr>
          <p:cNvPr id="3" name="Espace réservé du contenu 2"/>
          <p:cNvSpPr>
            <a:spLocks noGrp="1"/>
          </p:cNvSpPr>
          <p:nvPr>
            <p:ph idx="1"/>
          </p:nvPr>
        </p:nvSpPr>
        <p:spPr>
          <a:xfrm>
            <a:off x="457200" y="1285860"/>
            <a:ext cx="8229600" cy="5572140"/>
          </a:xfrm>
        </p:spPr>
        <p:txBody>
          <a:bodyPr>
            <a:normAutofit fontScale="70000" lnSpcReduction="20000"/>
          </a:bodyPr>
          <a:lstStyle/>
          <a:p>
            <a:pPr fontAlgn="t"/>
            <a:r>
              <a:rPr lang="en-US" dirty="0" smtClean="0"/>
              <a:t>A BOOK:</a:t>
            </a:r>
          </a:p>
          <a:p>
            <a:pPr fontAlgn="t">
              <a:buNone/>
            </a:pPr>
            <a:r>
              <a:rPr lang="en-US" b="1" dirty="0" smtClean="0"/>
              <a:t>Author’s surname, F.N. (Year). </a:t>
            </a:r>
            <a:r>
              <a:rPr lang="en-US" b="1" i="1" dirty="0" smtClean="0"/>
              <a:t>Original Title - </a:t>
            </a:r>
            <a:r>
              <a:rPr lang="en-US" b="1" i="1" dirty="0" err="1" smtClean="0"/>
              <a:t>italicised</a:t>
            </a:r>
            <a:r>
              <a:rPr lang="en-US" b="1" i="1" dirty="0" smtClean="0"/>
              <a:t> </a:t>
            </a:r>
            <a:r>
              <a:rPr lang="en-US" b="1" dirty="0" smtClean="0"/>
              <a:t> [Title - English translation]. Publisher. DOI or Web address - if there is one</a:t>
            </a:r>
          </a:p>
          <a:p>
            <a:pPr fontAlgn="t">
              <a:buNone/>
            </a:pPr>
            <a:r>
              <a:rPr lang="en-US" dirty="0" smtClean="0"/>
              <a:t>Example:</a:t>
            </a:r>
          </a:p>
          <a:p>
            <a:pPr fontAlgn="t">
              <a:buNone/>
            </a:pPr>
            <a:r>
              <a:rPr lang="fr-FR" dirty="0" err="1" smtClean="0"/>
              <a:t>Narcy</a:t>
            </a:r>
            <a:r>
              <a:rPr lang="fr-FR" dirty="0" smtClean="0"/>
              <a:t>-Combes, J. P. (2005).</a:t>
            </a:r>
            <a:r>
              <a:rPr lang="fr-FR" i="1" dirty="0" smtClean="0"/>
              <a:t> Didactique des langues et TIC: Vers une recherche-action responsable </a:t>
            </a:r>
            <a:r>
              <a:rPr lang="fr-FR" dirty="0" smtClean="0"/>
              <a:t>[</a:t>
            </a:r>
            <a:r>
              <a:rPr lang="en-US" dirty="0" smtClean="0"/>
              <a:t>Language didactics and ICT: Towards responsible action research]</a:t>
            </a:r>
            <a:r>
              <a:rPr lang="fr-FR" dirty="0" smtClean="0"/>
              <a:t>. Editions Ophrys.</a:t>
            </a:r>
            <a:endParaRPr lang="en-US" dirty="0" smtClean="0"/>
          </a:p>
          <a:p>
            <a:pPr>
              <a:buNone/>
            </a:pPr>
            <a:endParaRPr lang="fr-FR" dirty="0" smtClean="0"/>
          </a:p>
          <a:p>
            <a:r>
              <a:rPr lang="en-US" dirty="0" smtClean="0"/>
              <a:t>If you use the original version of a non-English work,</a:t>
            </a:r>
            <a:r>
              <a:rPr lang="en-US" b="1" dirty="0" smtClean="0"/>
              <a:t> cite the original</a:t>
            </a:r>
            <a:r>
              <a:rPr lang="en-US" dirty="0" smtClean="0"/>
              <a:t> version. Non-Latin alphabets are </a:t>
            </a:r>
            <a:r>
              <a:rPr lang="en-US" b="1" dirty="0" smtClean="0"/>
              <a:t>not </a:t>
            </a:r>
            <a:r>
              <a:rPr lang="en-US" dirty="0" smtClean="0"/>
              <a:t>used in the reference list in APA Style, so the title needs to be transliterated (that is, converted to the alphabet you are using to write a paper), and then followed by an English translation, in brackets.</a:t>
            </a:r>
          </a:p>
          <a:p>
            <a:pPr>
              <a:buNone/>
            </a:pPr>
            <a:endParaRPr lang="en-US" dirty="0" smtClean="0"/>
          </a:p>
          <a:p>
            <a:pPr>
              <a:buNone/>
            </a:pPr>
            <a:r>
              <a:rPr lang="en-US" dirty="0" smtClean="0"/>
              <a:t>Example:</a:t>
            </a:r>
          </a:p>
          <a:p>
            <a:pPr>
              <a:buNone/>
            </a:pPr>
            <a:r>
              <a:rPr lang="fr-FR" dirty="0" err="1" smtClean="0"/>
              <a:t>Najm</a:t>
            </a:r>
            <a:r>
              <a:rPr lang="fr-FR" dirty="0" smtClean="0"/>
              <a:t>, Y. (1966). </a:t>
            </a:r>
            <a:r>
              <a:rPr lang="fr-FR" i="1" dirty="0" smtClean="0"/>
              <a:t>Al-</a:t>
            </a:r>
            <a:r>
              <a:rPr lang="fr-FR" i="1" dirty="0" err="1" smtClean="0"/>
              <a:t>qissah</a:t>
            </a:r>
            <a:r>
              <a:rPr lang="fr-FR" i="1" dirty="0" smtClean="0"/>
              <a:t> fi al-adab Al-</a:t>
            </a:r>
            <a:r>
              <a:rPr lang="fr-FR" i="1" dirty="0" err="1" smtClean="0"/>
              <a:t>Arabi</a:t>
            </a:r>
            <a:r>
              <a:rPr lang="fr-FR" i="1" dirty="0" smtClean="0"/>
              <a:t> al-hadith</a:t>
            </a:r>
            <a:r>
              <a:rPr lang="fr-FR" dirty="0" smtClean="0"/>
              <a:t> [The </a:t>
            </a:r>
            <a:r>
              <a:rPr lang="fr-FR" dirty="0" err="1" smtClean="0"/>
              <a:t>novel</a:t>
            </a:r>
            <a:r>
              <a:rPr lang="fr-FR" dirty="0" smtClean="0"/>
              <a:t> in modern </a:t>
            </a:r>
            <a:r>
              <a:rPr lang="fr-FR" dirty="0" err="1" smtClean="0"/>
              <a:t>Arabic</a:t>
            </a:r>
            <a:r>
              <a:rPr lang="fr-FR" dirty="0" smtClean="0"/>
              <a:t> </a:t>
            </a:r>
            <a:r>
              <a:rPr lang="fr-FR" dirty="0" err="1" smtClean="0"/>
              <a:t>literature</a:t>
            </a:r>
            <a:r>
              <a:rPr lang="fr-FR" dirty="0" smtClean="0"/>
              <a:t>]. Dar Al-</a:t>
            </a:r>
            <a:r>
              <a:rPr lang="fr-FR" dirty="0" err="1" smtClean="0"/>
              <a:t>Thaqafah</a:t>
            </a:r>
            <a:r>
              <a:rPr lang="fr-FR"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Works in non-English </a:t>
            </a:r>
            <a:r>
              <a:rPr lang="fr-FR" dirty="0" err="1" smtClean="0"/>
              <a:t>languages</a:t>
            </a:r>
            <a:endParaRPr lang="fr-FR" dirty="0"/>
          </a:p>
        </p:txBody>
      </p:sp>
      <p:sp>
        <p:nvSpPr>
          <p:cNvPr id="3" name="Espace réservé du contenu 2"/>
          <p:cNvSpPr>
            <a:spLocks noGrp="1"/>
          </p:cNvSpPr>
          <p:nvPr>
            <p:ph idx="1"/>
          </p:nvPr>
        </p:nvSpPr>
        <p:spPr>
          <a:xfrm>
            <a:off x="457200" y="1600200"/>
            <a:ext cx="8229600" cy="5257800"/>
          </a:xfrm>
        </p:spPr>
        <p:txBody>
          <a:bodyPr>
            <a:normAutofit fontScale="85000" lnSpcReduction="20000"/>
          </a:bodyPr>
          <a:lstStyle/>
          <a:p>
            <a:pPr fontAlgn="t"/>
            <a:r>
              <a:rPr lang="en-US" b="1" dirty="0" smtClean="0"/>
              <a:t>JOURNAL ARTICLE:</a:t>
            </a:r>
          </a:p>
          <a:p>
            <a:pPr fontAlgn="t">
              <a:buNone/>
            </a:pPr>
            <a:r>
              <a:rPr lang="en-US" b="1" dirty="0" smtClean="0"/>
              <a:t>Author’s surname, F.N. (Year). Article title in original language [English translation of article title]. </a:t>
            </a:r>
            <a:r>
              <a:rPr lang="en-US" b="1" i="1" dirty="0" smtClean="0"/>
              <a:t>Journal name - </a:t>
            </a:r>
            <a:r>
              <a:rPr lang="en-US" b="1" i="1" dirty="0" err="1" smtClean="0"/>
              <a:t>italicised</a:t>
            </a:r>
            <a:r>
              <a:rPr lang="en-US" b="1" i="1" dirty="0" smtClean="0"/>
              <a:t>, volume - </a:t>
            </a:r>
            <a:r>
              <a:rPr lang="en-US" b="1" i="1" dirty="0" err="1" smtClean="0"/>
              <a:t>italicised</a:t>
            </a:r>
            <a:r>
              <a:rPr lang="en-US" b="1" dirty="0" smtClean="0"/>
              <a:t>(Issue - if available. Not </a:t>
            </a:r>
            <a:r>
              <a:rPr lang="en-US" b="1" dirty="0" err="1" smtClean="0"/>
              <a:t>italicised</a:t>
            </a:r>
            <a:r>
              <a:rPr lang="en-US" b="1" dirty="0" smtClean="0"/>
              <a:t>), Page(s). DOI or Web address - if available</a:t>
            </a:r>
          </a:p>
          <a:p>
            <a:pPr fontAlgn="t">
              <a:buNone/>
            </a:pPr>
            <a:r>
              <a:rPr lang="fr-FR" dirty="0" smtClean="0"/>
              <a:t>Guimard, P. &amp; Florin, A. (2007). Les évaluations des enseignants en grande section de maternelle sont-elles prédictives des difficultés de lecture au cours préparatoire? [Are </a:t>
            </a:r>
            <a:r>
              <a:rPr lang="fr-FR" dirty="0" err="1" smtClean="0"/>
              <a:t>teacher</a:t>
            </a:r>
            <a:r>
              <a:rPr lang="fr-FR" dirty="0" smtClean="0"/>
              <a:t> ratings in </a:t>
            </a:r>
            <a:r>
              <a:rPr lang="fr-FR" dirty="0" err="1" smtClean="0"/>
              <a:t>kindergarten</a:t>
            </a:r>
            <a:r>
              <a:rPr lang="fr-FR" dirty="0" smtClean="0"/>
              <a:t> </a:t>
            </a:r>
            <a:r>
              <a:rPr lang="fr-FR" dirty="0" err="1" smtClean="0"/>
              <a:t>predictive</a:t>
            </a:r>
            <a:r>
              <a:rPr lang="fr-FR" dirty="0" smtClean="0"/>
              <a:t> of </a:t>
            </a:r>
            <a:r>
              <a:rPr lang="fr-FR" dirty="0" err="1" smtClean="0"/>
              <a:t>reading</a:t>
            </a:r>
            <a:r>
              <a:rPr lang="fr-FR" dirty="0" smtClean="0"/>
              <a:t> </a:t>
            </a:r>
            <a:r>
              <a:rPr lang="fr-FR" dirty="0" err="1" smtClean="0"/>
              <a:t>difficulties</a:t>
            </a:r>
            <a:r>
              <a:rPr lang="fr-FR" dirty="0" smtClean="0"/>
              <a:t> in first grade?]. </a:t>
            </a:r>
            <a:r>
              <a:rPr lang="fr-FR" i="1" dirty="0" smtClean="0"/>
              <a:t>Approche Neuropsychologique des Apprentissages chez l'Enfant</a:t>
            </a:r>
            <a:r>
              <a:rPr lang="fr-FR" dirty="0" smtClean="0"/>
              <a:t>, </a:t>
            </a:r>
            <a:r>
              <a:rPr lang="fr-FR" i="1" dirty="0" smtClean="0"/>
              <a:t>19</a:t>
            </a:r>
            <a:r>
              <a:rPr lang="fr-FR" dirty="0" smtClean="0"/>
              <a:t>, 5-17. http://doi.org/10.4000/rfp.4219</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t>YouTube</a:t>
            </a:r>
            <a:r>
              <a:rPr lang="fr-FR" b="1" dirty="0" smtClean="0"/>
              <a:t> </a:t>
            </a:r>
            <a:r>
              <a:rPr lang="fr-FR" b="1" dirty="0" err="1" smtClean="0"/>
              <a:t>Videos</a:t>
            </a:r>
            <a:endParaRPr lang="fr-FR" dirty="0"/>
          </a:p>
        </p:txBody>
      </p:sp>
      <p:sp>
        <p:nvSpPr>
          <p:cNvPr id="3" name="Espace réservé du contenu 2"/>
          <p:cNvSpPr>
            <a:spLocks noGrp="1"/>
          </p:cNvSpPr>
          <p:nvPr>
            <p:ph idx="1"/>
          </p:nvPr>
        </p:nvSpPr>
        <p:spPr>
          <a:xfrm>
            <a:off x="428596" y="1285860"/>
            <a:ext cx="8229600" cy="5257800"/>
          </a:xfrm>
        </p:spPr>
        <p:txBody>
          <a:bodyPr>
            <a:normAutofit fontScale="92500" lnSpcReduction="20000"/>
          </a:bodyPr>
          <a:lstStyle/>
          <a:p>
            <a:pPr>
              <a:buNone/>
            </a:pPr>
            <a:r>
              <a:rPr lang="en-US" dirty="0" smtClean="0"/>
              <a:t>Author, F.N. (year, month day). </a:t>
            </a:r>
            <a:r>
              <a:rPr lang="en-US" i="1" dirty="0" smtClean="0"/>
              <a:t>Title of video</a:t>
            </a:r>
            <a:r>
              <a:rPr lang="en-US" dirty="0" smtClean="0"/>
              <a:t> [Video]. YouTube. URL </a:t>
            </a:r>
          </a:p>
          <a:p>
            <a:pPr lvl="1"/>
            <a:r>
              <a:rPr lang="en-US" dirty="0" smtClean="0"/>
              <a:t>Use the name of the account that uploaded the video as the author (username).</a:t>
            </a:r>
          </a:p>
          <a:p>
            <a:pPr lvl="1"/>
            <a:r>
              <a:rPr lang="en-US" dirty="0" smtClean="0"/>
              <a:t>Include the specific date on which the video was uploaded. </a:t>
            </a:r>
          </a:p>
          <a:p>
            <a:pPr lvl="1"/>
            <a:r>
              <a:rPr lang="en-US" dirty="0" smtClean="0"/>
              <a:t>Italicize the video title.</a:t>
            </a:r>
          </a:p>
          <a:p>
            <a:pPr lvl="1"/>
            <a:r>
              <a:rPr lang="en-US" dirty="0" smtClean="0"/>
              <a:t>Include [Video] after the title. [Video] is not italicized.</a:t>
            </a:r>
          </a:p>
          <a:p>
            <a:pPr lvl="1"/>
            <a:r>
              <a:rPr lang="en-US" dirty="0" smtClean="0"/>
              <a:t>Provide the site name (YouTube) and URL of the video.</a:t>
            </a:r>
          </a:p>
          <a:p>
            <a:pPr>
              <a:buNone/>
            </a:pPr>
            <a:r>
              <a:rPr lang="en-US" dirty="0" smtClean="0"/>
              <a:t>Example:</a:t>
            </a:r>
          </a:p>
          <a:p>
            <a:pPr fontAlgn="t">
              <a:buNone/>
            </a:pPr>
            <a:r>
              <a:rPr lang="en-US" dirty="0" smtClean="0"/>
              <a:t>Norton, R. (2006, November 4).</a:t>
            </a:r>
            <a:r>
              <a:rPr lang="en-US" i="1" dirty="0" smtClean="0"/>
              <a:t> How to train a cat to operate a light switch</a:t>
            </a:r>
            <a:r>
              <a:rPr lang="en-US" dirty="0" smtClean="0"/>
              <a:t> [Video]. YouTube. http://www.youtube.com/watch?v=Vja83KLQXZs</a:t>
            </a:r>
          </a:p>
          <a:p>
            <a:pPr lvl="1">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HOST\Desktop\Academic Writing\Master 2 Ac Wr\LECTURES\Examples for BIBLIOGRAPHY\Untitled.png"/>
          <p:cNvPicPr>
            <a:picLocks noChangeAspect="1" noChangeArrowheads="1"/>
          </p:cNvPicPr>
          <p:nvPr/>
        </p:nvPicPr>
        <p:blipFill>
          <a:blip r:embed="rId2"/>
          <a:srcRect/>
          <a:stretch>
            <a:fillRect/>
          </a:stretch>
        </p:blipFill>
        <p:spPr bwMode="auto">
          <a:xfrm>
            <a:off x="0" y="571480"/>
            <a:ext cx="9144000" cy="3500462"/>
          </a:xfrm>
          <a:prstGeom prst="rect">
            <a:avLst/>
          </a:prstGeom>
          <a:noFill/>
        </p:spPr>
      </p:pic>
      <p:sp>
        <p:nvSpPr>
          <p:cNvPr id="4" name="ZoneTexte 3"/>
          <p:cNvSpPr txBox="1"/>
          <p:nvPr/>
        </p:nvSpPr>
        <p:spPr>
          <a:xfrm>
            <a:off x="642910" y="4572008"/>
            <a:ext cx="7929618" cy="923330"/>
          </a:xfrm>
          <a:prstGeom prst="rect">
            <a:avLst/>
          </a:prstGeom>
          <a:noFill/>
        </p:spPr>
        <p:txBody>
          <a:bodyPr wrap="square" rtlCol="0">
            <a:spAutoFit/>
          </a:bodyPr>
          <a:lstStyle/>
          <a:p>
            <a:r>
              <a:rPr lang="en-US" dirty="0" smtClean="0"/>
              <a:t>Word Editing Service (2021, April 22). </a:t>
            </a:r>
            <a:r>
              <a:rPr lang="en-US" i="1" dirty="0" smtClean="0"/>
              <a:t>APA 7th Edition: In-text Citations</a:t>
            </a:r>
            <a:r>
              <a:rPr lang="en-US" b="1" dirty="0" smtClean="0"/>
              <a:t>. </a:t>
            </a:r>
            <a:r>
              <a:rPr lang="en-US" dirty="0" smtClean="0"/>
              <a:t>[Video]. 	YouTube.</a:t>
            </a:r>
            <a:r>
              <a:rPr lang="en-US" b="1" dirty="0" smtClean="0"/>
              <a:t> </a:t>
            </a:r>
            <a:r>
              <a:rPr lang="en-US" dirty="0" smtClean="0"/>
              <a:t>https://youtu.be/PfkpemU0uVI?si=ukhbHVOOjJr-7GJb</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err="1" smtClean="0"/>
              <a:t>YouTube</a:t>
            </a:r>
            <a:r>
              <a:rPr lang="fr-FR" b="1" dirty="0" smtClean="0"/>
              <a:t> </a:t>
            </a:r>
            <a:r>
              <a:rPr lang="fr-FR" b="1" dirty="0" err="1" smtClean="0"/>
              <a:t>Video</a:t>
            </a:r>
            <a:endParaRPr lang="fr-FR" dirty="0"/>
          </a:p>
        </p:txBody>
      </p:sp>
      <p:sp>
        <p:nvSpPr>
          <p:cNvPr id="3" name="Espace réservé du contenu 2"/>
          <p:cNvSpPr>
            <a:spLocks noGrp="1"/>
          </p:cNvSpPr>
          <p:nvPr>
            <p:ph idx="1"/>
          </p:nvPr>
        </p:nvSpPr>
        <p:spPr>
          <a:xfrm>
            <a:off x="457200" y="1142984"/>
            <a:ext cx="8229600" cy="4983179"/>
          </a:xfrm>
        </p:spPr>
        <p:txBody>
          <a:bodyPr>
            <a:normAutofit fontScale="85000" lnSpcReduction="10000"/>
          </a:bodyPr>
          <a:lstStyle/>
          <a:p>
            <a:pPr marL="277813" indent="9525">
              <a:buNone/>
            </a:pPr>
            <a:r>
              <a:rPr lang="en-US" dirty="0" smtClean="0"/>
              <a:t>If the </a:t>
            </a:r>
            <a:r>
              <a:rPr lang="en-US" dirty="0" err="1" smtClean="0"/>
              <a:t>uploader</a:t>
            </a:r>
            <a:r>
              <a:rPr lang="en-US" dirty="0" smtClean="0"/>
              <a:t> is an individual whose name is different from the channel name, both should be included. The real name is written in the standard format, while the channel name follows in square brackets and is written exactly as it is on YouTube, retaining any unconventional capitalization or spacing.</a:t>
            </a:r>
          </a:p>
          <a:p>
            <a:pPr>
              <a:buNone/>
            </a:pPr>
            <a:r>
              <a:rPr lang="fr-FR" dirty="0" smtClean="0"/>
              <a:t>Last </a:t>
            </a:r>
            <a:r>
              <a:rPr lang="fr-FR" dirty="0" err="1" smtClean="0"/>
              <a:t>name</a:t>
            </a:r>
            <a:r>
              <a:rPr lang="fr-FR" dirty="0" smtClean="0"/>
              <a:t>, </a:t>
            </a:r>
            <a:r>
              <a:rPr lang="fr-FR" dirty="0" err="1" smtClean="0"/>
              <a:t>Initials</a:t>
            </a:r>
            <a:r>
              <a:rPr lang="fr-FR" dirty="0" smtClean="0"/>
              <a:t>. [Channel </a:t>
            </a:r>
            <a:r>
              <a:rPr lang="fr-FR" dirty="0" err="1" smtClean="0"/>
              <a:t>name</a:t>
            </a:r>
            <a:r>
              <a:rPr lang="fr-FR" dirty="0" smtClean="0"/>
              <a:t>]. (</a:t>
            </a:r>
            <a:r>
              <a:rPr lang="fr-FR" dirty="0" err="1" smtClean="0"/>
              <a:t>Year</a:t>
            </a:r>
            <a:r>
              <a:rPr lang="fr-FR" dirty="0" smtClean="0"/>
              <a:t>, </a:t>
            </a:r>
            <a:r>
              <a:rPr lang="fr-FR" dirty="0" err="1" smtClean="0"/>
              <a:t>Month</a:t>
            </a:r>
            <a:r>
              <a:rPr lang="fr-FR" dirty="0" smtClean="0"/>
              <a:t> Day). </a:t>
            </a:r>
            <a:r>
              <a:rPr lang="fr-FR" i="1" dirty="0" err="1" smtClean="0"/>
              <a:t>Video</a:t>
            </a:r>
            <a:r>
              <a:rPr lang="fr-FR" i="1" dirty="0" smtClean="0"/>
              <a:t> </a:t>
            </a:r>
            <a:r>
              <a:rPr lang="fr-FR" i="1" dirty="0" err="1" smtClean="0"/>
              <a:t>title</a:t>
            </a:r>
            <a:r>
              <a:rPr lang="fr-FR" dirty="0" smtClean="0"/>
              <a:t> [</a:t>
            </a:r>
            <a:r>
              <a:rPr lang="fr-FR" dirty="0" err="1" smtClean="0"/>
              <a:t>Video</a:t>
            </a:r>
            <a:r>
              <a:rPr lang="fr-FR" dirty="0" smtClean="0"/>
              <a:t>]. </a:t>
            </a:r>
            <a:r>
              <a:rPr lang="fr-FR" dirty="0" err="1" smtClean="0"/>
              <a:t>YouTube</a:t>
            </a:r>
            <a:r>
              <a:rPr lang="fr-FR" dirty="0" smtClean="0"/>
              <a:t>. URL</a:t>
            </a:r>
          </a:p>
          <a:p>
            <a:pPr>
              <a:buNone/>
            </a:pPr>
            <a:r>
              <a:rPr lang="fr-FR" sz="2800" dirty="0" smtClean="0"/>
              <a:t>EXAMPLE</a:t>
            </a:r>
          </a:p>
          <a:p>
            <a:pPr>
              <a:buNone/>
            </a:pPr>
            <a:r>
              <a:rPr lang="fr-FR" dirty="0" smtClean="0"/>
              <a:t>Stevens, M. [</a:t>
            </a:r>
            <a:r>
              <a:rPr lang="fr-FR" dirty="0" err="1" smtClean="0"/>
              <a:t>Vsauce</a:t>
            </a:r>
            <a:r>
              <a:rPr lang="fr-FR" dirty="0" smtClean="0"/>
              <a:t>]. (2017, August 14). </a:t>
            </a:r>
            <a:r>
              <a:rPr lang="fr-FR" i="1" dirty="0" smtClean="0"/>
              <a:t>The </a:t>
            </a:r>
            <a:r>
              <a:rPr lang="fr-FR" i="1" dirty="0" err="1" smtClean="0"/>
              <a:t>napkin</a:t>
            </a:r>
            <a:r>
              <a:rPr lang="fr-FR" i="1" dirty="0" smtClean="0"/>
              <a:t> ring </a:t>
            </a:r>
            <a:r>
              <a:rPr lang="fr-FR" i="1" dirty="0" err="1" smtClean="0"/>
              <a:t>problem</a:t>
            </a:r>
            <a:r>
              <a:rPr lang="fr-FR" dirty="0" smtClean="0"/>
              <a:t> [</a:t>
            </a:r>
            <a:r>
              <a:rPr lang="fr-FR" dirty="0" err="1" smtClean="0"/>
              <a:t>Video</a:t>
            </a:r>
            <a:r>
              <a:rPr lang="fr-FR" dirty="0" smtClean="0"/>
              <a:t>]. </a:t>
            </a:r>
            <a:r>
              <a:rPr lang="fr-FR" dirty="0" err="1" smtClean="0"/>
              <a:t>YouTube</a:t>
            </a:r>
            <a:r>
              <a:rPr lang="fr-FR" dirty="0" smtClean="0"/>
              <a:t>. https://www.youtube.com/watch?v=J51ncHP_BrY</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lvl="0">
              <a:buNone/>
            </a:pPr>
            <a:r>
              <a:rPr lang="en-US" b="1" dirty="0" smtClean="0"/>
              <a:t>A </a:t>
            </a:r>
            <a:r>
              <a:rPr lang="en-US" b="1" dirty="0"/>
              <a:t>book by one author </a:t>
            </a:r>
            <a:endParaRPr lang="fr-FR" dirty="0"/>
          </a:p>
          <a:p>
            <a:r>
              <a:rPr lang="en-US" dirty="0"/>
              <a:t>McDonough, S. H. (1995). </a:t>
            </a:r>
            <a:r>
              <a:rPr lang="en-US" i="1" dirty="0"/>
              <a:t>Strategy and skill in </a:t>
            </a:r>
            <a:r>
              <a:rPr lang="en-US" i="1" dirty="0" smtClean="0"/>
              <a:t>	learning </a:t>
            </a:r>
            <a:r>
              <a:rPr lang="en-US" i="1" dirty="0"/>
              <a:t>a foreign language</a:t>
            </a:r>
            <a:r>
              <a:rPr lang="en-US" dirty="0" smtClean="0"/>
              <a:t>. Edward </a:t>
            </a:r>
            <a:r>
              <a:rPr lang="en-US" dirty="0"/>
              <a:t>Arnold</a:t>
            </a:r>
            <a:r>
              <a:rPr lang="en-US" dirty="0" smtClean="0"/>
              <a:t>.</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HOST\Desktop\photos biblio\IMG_1847.JPG"/>
          <p:cNvPicPr>
            <a:picLocks noChangeAspect="1" noChangeArrowheads="1"/>
          </p:cNvPicPr>
          <p:nvPr/>
        </p:nvPicPr>
        <p:blipFill>
          <a:blip r:embed="rId2" cstate="print">
            <a:lum bright="20000" contrast="40000"/>
          </a:blip>
          <a:srcRect/>
          <a:stretch>
            <a:fillRect/>
          </a:stretch>
        </p:blipFill>
        <p:spPr bwMode="auto">
          <a:xfrm>
            <a:off x="4000500" y="0"/>
            <a:ext cx="5143500" cy="6858000"/>
          </a:xfrm>
          <a:prstGeom prst="rect">
            <a:avLst/>
          </a:prstGeom>
          <a:noFill/>
        </p:spPr>
      </p:pic>
      <p:pic>
        <p:nvPicPr>
          <p:cNvPr id="1026" name="Picture 2" descr="C:\Users\GHOST\Desktop\photos biblio\IMG_1846.JPG"/>
          <p:cNvPicPr>
            <a:picLocks noChangeAspect="1" noChangeArrowheads="1"/>
          </p:cNvPicPr>
          <p:nvPr/>
        </p:nvPicPr>
        <p:blipFill>
          <a:blip r:embed="rId3" cstate="print"/>
          <a:srcRect/>
          <a:stretch>
            <a:fillRect/>
          </a:stretch>
        </p:blipFill>
        <p:spPr bwMode="auto">
          <a:xfrm>
            <a:off x="0" y="0"/>
            <a:ext cx="51435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HOST\Desktop\photos biblio\IMG_1848.JPG"/>
          <p:cNvPicPr>
            <a:picLocks noChangeAspect="1" noChangeArrowheads="1"/>
          </p:cNvPicPr>
          <p:nvPr/>
        </p:nvPicPr>
        <p:blipFill>
          <a:blip r:embed="rId3" cstate="print">
            <a:lum bright="10000" contrast="40000"/>
          </a:blip>
          <a:srcRect/>
          <a:stretch>
            <a:fillRect/>
          </a:stretch>
        </p:blipFill>
        <p:spPr bwMode="auto">
          <a:xfrm>
            <a:off x="857224" y="-685802"/>
            <a:ext cx="6286526" cy="75438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lvl="0">
              <a:buNone/>
            </a:pPr>
            <a:r>
              <a:rPr lang="en-US" b="1" dirty="0"/>
              <a:t>Two or more books by the same author </a:t>
            </a:r>
            <a:endParaRPr lang="fr-FR" dirty="0"/>
          </a:p>
          <a:p>
            <a:r>
              <a:rPr lang="en-US" dirty="0"/>
              <a:t>Anderson, J.R. (1983</a:t>
            </a:r>
            <a:r>
              <a:rPr lang="en-US" dirty="0" smtClean="0"/>
              <a:t>). </a:t>
            </a:r>
            <a:r>
              <a:rPr lang="en-US" i="1" dirty="0"/>
              <a:t>The architecture of </a:t>
            </a:r>
            <a:r>
              <a:rPr lang="en-US" i="1" dirty="0" smtClean="0"/>
              <a:t>	cognition</a:t>
            </a:r>
            <a:r>
              <a:rPr lang="en-US" i="1" dirty="0"/>
              <a:t>.</a:t>
            </a:r>
            <a:r>
              <a:rPr lang="en-US" dirty="0"/>
              <a:t> </a:t>
            </a:r>
            <a:r>
              <a:rPr lang="en-US" dirty="0" smtClean="0"/>
              <a:t>Harvard University </a:t>
            </a:r>
            <a:r>
              <a:rPr lang="en-US" dirty="0"/>
              <a:t>Press.</a:t>
            </a:r>
            <a:endParaRPr lang="fr-FR" dirty="0"/>
          </a:p>
          <a:p>
            <a:r>
              <a:rPr lang="en-US" dirty="0"/>
              <a:t>----------------- (1985</a:t>
            </a:r>
            <a:r>
              <a:rPr lang="en-US" dirty="0" smtClean="0"/>
              <a:t>). </a:t>
            </a:r>
            <a:r>
              <a:rPr lang="en-US" i="1" dirty="0"/>
              <a:t>Cognitive psychology and </a:t>
            </a:r>
            <a:r>
              <a:rPr lang="en-US" i="1" dirty="0" smtClean="0"/>
              <a:t>	its </a:t>
            </a:r>
            <a:r>
              <a:rPr lang="en-US" i="1" dirty="0"/>
              <a:t>implications</a:t>
            </a:r>
            <a:r>
              <a:rPr lang="en-US" dirty="0"/>
              <a:t> (2</a:t>
            </a:r>
            <a:r>
              <a:rPr lang="en-US" baseline="30000" dirty="0"/>
              <a:t>nd</a:t>
            </a:r>
            <a:r>
              <a:rPr lang="en-US" dirty="0"/>
              <a:t> ed</a:t>
            </a:r>
            <a:r>
              <a:rPr lang="en-US" dirty="0" smtClean="0"/>
              <a:t>.). Freeman</a:t>
            </a:r>
            <a:r>
              <a:rPr lang="en-US" dirty="0"/>
              <a:t>.</a:t>
            </a:r>
            <a:endParaRPr lang="fr-FR" dirty="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a:xfrm>
            <a:off x="214282" y="1643050"/>
            <a:ext cx="8686800" cy="4525963"/>
          </a:xfrm>
        </p:spPr>
        <p:txBody>
          <a:bodyPr/>
          <a:lstStyle/>
          <a:p>
            <a:pPr lvl="0">
              <a:buNone/>
            </a:pPr>
            <a:r>
              <a:rPr lang="en-US" b="1" dirty="0"/>
              <a:t>A book by two authors </a:t>
            </a:r>
            <a:endParaRPr lang="fr-FR" dirty="0"/>
          </a:p>
          <a:p>
            <a:r>
              <a:rPr lang="en-GB" dirty="0"/>
              <a:t>O’Malley, J. M. &amp; </a:t>
            </a:r>
            <a:r>
              <a:rPr lang="en-GB" dirty="0" err="1"/>
              <a:t>Chamot</a:t>
            </a:r>
            <a:r>
              <a:rPr lang="en-GB" dirty="0"/>
              <a:t>, A. U. (</a:t>
            </a:r>
            <a:r>
              <a:rPr lang="en-GB" dirty="0" smtClean="0"/>
              <a:t>1990). </a:t>
            </a:r>
            <a:r>
              <a:rPr lang="en-GB" i="1" dirty="0" smtClean="0"/>
              <a:t>Learning </a:t>
            </a:r>
            <a:r>
              <a:rPr lang="en-GB" i="1" dirty="0"/>
              <a:t>strategies in second language acquisition</a:t>
            </a:r>
            <a:r>
              <a:rPr lang="en-GB" i="1" dirty="0" smtClean="0"/>
              <a:t>.</a:t>
            </a:r>
            <a:r>
              <a:rPr lang="en-GB" dirty="0" smtClean="0"/>
              <a:t> </a:t>
            </a:r>
            <a:r>
              <a:rPr lang="en-GB" dirty="0"/>
              <a:t>CUP.</a:t>
            </a:r>
            <a:endParaRPr lang="fr-FR" dirty="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a:buNone/>
            </a:pPr>
            <a:r>
              <a:rPr lang="fr-FR" b="1" dirty="0" smtClean="0"/>
              <a:t>Book </a:t>
            </a:r>
            <a:r>
              <a:rPr lang="fr-FR" b="1" dirty="0" err="1" smtClean="0"/>
              <a:t>edition</a:t>
            </a:r>
            <a:endParaRPr lang="fr-FR" b="1" dirty="0" smtClean="0"/>
          </a:p>
          <a:p>
            <a:r>
              <a:rPr lang="fr-FR" dirty="0" smtClean="0"/>
              <a:t>Thomson, A.J. &amp; Martinet, A.V. (1986). A </a:t>
            </a:r>
            <a:r>
              <a:rPr lang="fr-FR" i="1" dirty="0" err="1" smtClean="0"/>
              <a:t>practical</a:t>
            </a:r>
            <a:r>
              <a:rPr lang="fr-FR" i="1" dirty="0" smtClean="0"/>
              <a:t> English </a:t>
            </a:r>
            <a:r>
              <a:rPr lang="fr-FR" i="1" dirty="0" err="1" smtClean="0"/>
              <a:t>grammar</a:t>
            </a:r>
            <a:r>
              <a:rPr lang="fr-FR" i="1" dirty="0" smtClean="0"/>
              <a:t> </a:t>
            </a:r>
            <a:r>
              <a:rPr lang="fr-FR" dirty="0" smtClean="0"/>
              <a:t>(4th </a:t>
            </a:r>
            <a:r>
              <a:rPr lang="fr-FR" dirty="0" err="1" smtClean="0"/>
              <a:t>ed</a:t>
            </a:r>
            <a:r>
              <a:rPr lang="fr-FR" dirty="0" smtClean="0"/>
              <a:t>.). OUP.</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a:bodyPr>
          <a:lstStyle/>
          <a:p>
            <a:pPr lvl="0">
              <a:buNone/>
            </a:pPr>
            <a:r>
              <a:rPr lang="en-US" b="1" dirty="0"/>
              <a:t>A book by three authors or more</a:t>
            </a:r>
            <a:endParaRPr lang="fr-FR" dirty="0"/>
          </a:p>
          <a:p>
            <a:r>
              <a:rPr lang="en-GB" dirty="0" err="1"/>
              <a:t>Chipman</a:t>
            </a:r>
            <a:r>
              <a:rPr lang="en-GB" dirty="0"/>
              <a:t>, S. F., Segal, J. W. &amp; Glaser, R. (1985</a:t>
            </a:r>
            <a:r>
              <a:rPr lang="en-GB" dirty="0" smtClean="0"/>
              <a:t>). </a:t>
            </a:r>
            <a:r>
              <a:rPr lang="en-GB" i="1" dirty="0"/>
              <a:t>Thinking and learning skills: Research and open questions</a:t>
            </a:r>
            <a:r>
              <a:rPr lang="en-GB" dirty="0"/>
              <a:t> (vol.2). </a:t>
            </a:r>
            <a:r>
              <a:rPr lang="en-GB" dirty="0" smtClean="0"/>
              <a:t>Erlbaum</a:t>
            </a:r>
            <a:r>
              <a:rPr lang="en-GB" dirty="0"/>
              <a:t>.</a:t>
            </a:r>
            <a:endParaRPr lang="fr-FR" dirty="0"/>
          </a:p>
          <a:p>
            <a:pPr>
              <a:buNone/>
            </a:pPr>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2909</TotalTime>
  <Words>657</Words>
  <Application>Microsoft Office PowerPoint</Application>
  <PresentationFormat>Affichage à l'écran (4:3)</PresentationFormat>
  <Paragraphs>93</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Bibliography/ References</vt:lpstr>
      <vt:lpstr>Print sources</vt:lpstr>
      <vt:lpstr>Print sources</vt:lpstr>
      <vt:lpstr>Diapositive 4</vt:lpstr>
      <vt:lpstr>Diapositive 5</vt:lpstr>
      <vt:lpstr>Print sources</vt:lpstr>
      <vt:lpstr>Print sources</vt:lpstr>
      <vt:lpstr>Print sources</vt:lpstr>
      <vt:lpstr>Print sources</vt:lpstr>
      <vt:lpstr>Print sources</vt:lpstr>
      <vt:lpstr>Diapositive 11</vt:lpstr>
      <vt:lpstr>Diapositive 12</vt:lpstr>
      <vt:lpstr>Diapositive 13</vt:lpstr>
      <vt:lpstr>Print sources</vt:lpstr>
      <vt:lpstr>Print sources</vt:lpstr>
      <vt:lpstr>Print sources</vt:lpstr>
      <vt:lpstr>Diapositive 17</vt:lpstr>
      <vt:lpstr>Electronic/online sources E-Books</vt:lpstr>
      <vt:lpstr>Electronic/online sources An article in an e-journal </vt:lpstr>
      <vt:lpstr>Diapositive 20</vt:lpstr>
      <vt:lpstr>Electronic/online sources </vt:lpstr>
      <vt:lpstr>Works in non-English languages</vt:lpstr>
      <vt:lpstr>Works in non-English languages</vt:lpstr>
      <vt:lpstr>YouTube Videos</vt:lpstr>
      <vt:lpstr>Diapositive 25</vt:lpstr>
      <vt:lpstr>YouTube Video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Bibliography/ References</dc:title>
  <dc:creator>GHOST</dc:creator>
  <cp:lastModifiedBy>GHOST</cp:lastModifiedBy>
  <cp:revision>29</cp:revision>
  <dcterms:created xsi:type="dcterms:W3CDTF">2014-11-18T17:29:53Z</dcterms:created>
  <dcterms:modified xsi:type="dcterms:W3CDTF">2024-05-18T18:01:08Z</dcterms:modified>
</cp:coreProperties>
</file>