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260" r:id="rId4"/>
    <p:sldId id="273" r:id="rId5"/>
    <p:sldId id="261" r:id="rId6"/>
    <p:sldId id="262" r:id="rId7"/>
    <p:sldId id="263" r:id="rId8"/>
    <p:sldId id="26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18/11/2025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18/11/2025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18/11/2025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18/11/2025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18/11/2025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id="{0774051A-4499-C1B7-C8F4-F5960BB05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1246BE44-ECE3-32D4-8F8C-1B7FF4E2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8A0EAC2-F81F-640C-545A-0C1B6A4255AA}"/>
              </a:ext>
            </a:extLst>
          </p:cNvPr>
          <p:cNvSpPr txBox="1"/>
          <p:nvPr/>
        </p:nvSpPr>
        <p:spPr>
          <a:xfrm>
            <a:off x="1239082" y="3474078"/>
            <a:ext cx="9615488"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المصطلح دراسة في المفهوم و الماهية</a:t>
            </a:r>
          </a:p>
        </p:txBody>
      </p:sp>
      <p:sp>
        <p:nvSpPr>
          <p:cNvPr id="10" name="ZoneTexte 9">
            <a:extLst>
              <a:ext uri="{FF2B5EF4-FFF2-40B4-BE49-F238E27FC236}">
                <a16:creationId xmlns:a16="http://schemas.microsoft.com/office/drawing/2014/main"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الثالث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0A4622-50C7-0C62-5C71-7E5062CC2662}"/>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التعريف اللغوي</a:t>
            </a:r>
          </a:p>
        </p:txBody>
      </p:sp>
      <p:sp>
        <p:nvSpPr>
          <p:cNvPr id="3" name="ZoneTexte 2">
            <a:extLst>
              <a:ext uri="{FF2B5EF4-FFF2-40B4-BE49-F238E27FC236}">
                <a16:creationId xmlns:a16="http://schemas.microsoft.com/office/drawing/2014/main" id="{9F6C83B7-6D10-5BF9-86FC-82C7B3125175}"/>
              </a:ext>
            </a:extLst>
          </p:cNvPr>
          <p:cNvSpPr txBox="1"/>
          <p:nvPr/>
        </p:nvSpPr>
        <p:spPr>
          <a:xfrm>
            <a:off x="950120" y="1420325"/>
            <a:ext cx="10424517" cy="18855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للمصطلح دور كبير في تطوّر اللُّغات إلى درجة أعتبر فيها « لُبّ اللُّغات الخاصة وعصبها الرئيسي » وبكونه لبّ اللُّغات وجوهرها تسابقت المعاجم باختلاف أنواعها إلى تعريفه فمنها ما عرّفت المصطلح في  مادة (صلح) المصطلح: « الاصْطِلاَحُ يَعْنِي اِتِفَاقُ طَائِفَةٍ مِنَ النَّاسِ تَعْمَلُ فِي مَجَالٍ مُحَدَّدٍ عَلَى لَفْظٍ مَنْصُوصٍ يَدُّلُ عَلَى مَعْلُومَةٍ مُحَدَّدَةٍ فِي هَذَا العِلْمِ كَقَوْلِكَ: المعْجَمُ: هُوَ الذِي يُزِيلُ عُجْمَةَ الكَلِمَةِ فَيُبَيِّنُ مَبْنَاهَا وَمَعْنَاهَا والصَّرْفُ: العِلْمُ الذِي يَدْرُسُ بُنْيَةَ الكَلَامِ » نلاحظ من هذا التّعريف أنّ المصطلح هو نتاج فكري لمجموعة من الأفراد ينتمون إلى نفس مجال البّحث</a:t>
            </a:r>
            <a:r>
              <a:rPr lang="fr-FR" sz="2200" dirty="0"/>
              <a:t>. </a:t>
            </a:r>
          </a:p>
        </p:txBody>
      </p:sp>
      <p:cxnSp>
        <p:nvCxnSpPr>
          <p:cNvPr id="8" name="Connecteur droit 7">
            <a:extLst>
              <a:ext uri="{FF2B5EF4-FFF2-40B4-BE49-F238E27FC236}">
                <a16:creationId xmlns:a16="http://schemas.microsoft.com/office/drawing/2014/main" id="{0F1826B5-CF69-7618-F154-E97A634C4C9A}"/>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119B33D2-4D0C-BC44-AD1B-5A0886CB6A30}"/>
              </a:ext>
            </a:extLst>
          </p:cNvPr>
          <p:cNvPicPr>
            <a:picLocks noChangeAspect="1"/>
          </p:cNvPicPr>
          <p:nvPr/>
        </p:nvPicPr>
        <p:blipFill>
          <a:blip r:embed="rId2"/>
          <a:srcRect l="11111" t="7708" r="12223" b="9275"/>
          <a:stretch>
            <a:fillRect/>
          </a:stretch>
        </p:blipFill>
        <p:spPr>
          <a:xfrm>
            <a:off x="950120" y="3455731"/>
            <a:ext cx="2354484" cy="2549481"/>
          </a:xfrm>
          <a:prstGeom prst="rect">
            <a:avLst/>
          </a:prstGeom>
        </p:spPr>
      </p:pic>
      <p:sp>
        <p:nvSpPr>
          <p:cNvPr id="14" name="ZoneTexte 13">
            <a:extLst>
              <a:ext uri="{FF2B5EF4-FFF2-40B4-BE49-F238E27FC236}">
                <a16:creationId xmlns:a16="http://schemas.microsoft.com/office/drawing/2014/main" id="{2E75FD61-4B6F-36B1-6EE3-C1E037255FE7}"/>
              </a:ext>
            </a:extLst>
          </p:cNvPr>
          <p:cNvSpPr txBox="1"/>
          <p:nvPr/>
        </p:nvSpPr>
        <p:spPr>
          <a:xfrm>
            <a:off x="3414714" y="4995074"/>
            <a:ext cx="7959924" cy="116095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أمّا معاجم أخرى فقد حدّدت معناه بالرّجوع إلى ضدّه أي ضدّ مادة صلح:« الفَّسَادُ وَدَلَّتْ النُّصُوصُ العَرَبِيَةُ عَلَى أَنَّ كَلِمَاتِ هَذِهِ الْمَادَةِ «صَلُحَ» تَعْنِي الِاتِفَاقُ » وبين المعنيين تقارب دلالي فإصلاح الفساد بين القوم لا يتّم إلاّ باتفاقهم </a:t>
            </a:r>
            <a:endParaRPr lang="fr-FR" sz="2200" dirty="0"/>
          </a:p>
        </p:txBody>
      </p:sp>
      <p:sp>
        <p:nvSpPr>
          <p:cNvPr id="15" name="ZoneTexte 14">
            <a:extLst>
              <a:ext uri="{FF2B5EF4-FFF2-40B4-BE49-F238E27FC236}">
                <a16:creationId xmlns:a16="http://schemas.microsoft.com/office/drawing/2014/main" id="{587AF190-6C03-F7C0-5C5B-41F78152E5B9}"/>
              </a:ext>
            </a:extLst>
          </p:cNvPr>
          <p:cNvSpPr txBox="1"/>
          <p:nvPr/>
        </p:nvSpPr>
        <p:spPr>
          <a:xfrm>
            <a:off x="3414714" y="3373108"/>
            <a:ext cx="7959924" cy="152323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أمّا معجم آخر فقد عرّف المصطلح بصفته مصدر ميمي للفعل أصطلح والذي يعني: «أصْطَلَحَ القَوْمُ: أي زَالَ مَا بَيْنَهُمْ مِنْ خِلَافٍ واصْطَلَحُوا عَلَى أَمْرٍ تَعَارَفُوا عَلَيْهِ وَتَصَالَحُوا اِصْطَلَحُوا»  لقد حافظ هذا التّعريف على فكرة الجماعة في إيجاد المصطلح أي أنّه منتوج جماعي متّفق ومتعارف عليه وعلى وضعه في مجال محدّد</a:t>
            </a:r>
            <a:r>
              <a:rPr lang="fr-FR" sz="2200" dirty="0"/>
              <a:t>.</a:t>
            </a:r>
          </a:p>
        </p:txBody>
      </p:sp>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F08254EE-B385-BF7A-E9D6-33B43140CCDD}"/>
              </a:ext>
            </a:extLst>
          </p:cNvPr>
          <p:cNvSpPr txBox="1"/>
          <p:nvPr/>
        </p:nvSpPr>
        <p:spPr>
          <a:xfrm>
            <a:off x="3457575" y="1211173"/>
            <a:ext cx="7800974" cy="79868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أمّا الفعل أصطلح فقد ورد في المعاجم العربية على « أَنَّهُ إِزَالَةُ الخِلَافِ وَاصْطَلَحُوا عَلَى الأَمْرِ أي تَعَارَفُوا عَلَيْهِ» </a:t>
            </a:r>
            <a:endParaRPr lang="fr-FR" sz="2200" dirty="0"/>
          </a:p>
        </p:txBody>
      </p:sp>
      <p:sp>
        <p:nvSpPr>
          <p:cNvPr id="21" name="ZoneTexte 20">
            <a:extLst>
              <a:ext uri="{FF2B5EF4-FFF2-40B4-BE49-F238E27FC236}">
                <a16:creationId xmlns:a16="http://schemas.microsoft.com/office/drawing/2014/main" id="{0E170BDB-8EE8-C07F-B74D-3A8D3D61B95B}"/>
              </a:ext>
            </a:extLst>
          </p:cNvPr>
          <p:cNvSpPr txBox="1"/>
          <p:nvPr/>
        </p:nvSpPr>
        <p:spPr>
          <a:xfrm>
            <a:off x="1000124" y="4083054"/>
            <a:ext cx="10258424" cy="198810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في حين أنّ قاموسًا أخر أورد كلمة مصطلحات في الجمع وشرحها بأنّها: « مَجْمُوعُ تَعَابِيرٍ مُصْطَلَحٍ عَلَيْهَا مِنْ عِلْمٍ أَوْ فَنٍّ أَوْ مَبْحَثِ اِصْطِلاَحَاتٍ: مُصْطَلَحَاتٌ عِلْمِيَةٌ ، شُرُوحٌ تَفْسِيرِيَةٌ مُرْفَقَةٌ </a:t>
            </a:r>
            <a:r>
              <a:rPr lang="ar-DZ" sz="2200" dirty="0" err="1"/>
              <a:t>خَرِيطِيَةٌ</a:t>
            </a:r>
            <a:r>
              <a:rPr lang="fr-FR" sz="2200" dirty="0"/>
              <a:t>» .</a:t>
            </a:r>
          </a:p>
          <a:p>
            <a:r>
              <a:rPr lang="fr-FR" sz="2200" dirty="0"/>
              <a:t> </a:t>
            </a:r>
            <a:r>
              <a:rPr lang="ar-DZ" sz="2200" dirty="0"/>
              <a:t>نلاحظ من التّعاريف المعجمية واللّغوية السّابقة أنّ « مصطلح» هو لفظة مأخوذة من الفعل اصطلح وهذا الفعل بدوره مأخوذ من الفعل الثّلاثي صلح والذي يعني الاتّفاق والصّلاح على خلاف الفّساد وهنا الاتّفاق اتّفاق علمي على استعمال كلمات محّددة في مجالات بحث معينّة</a:t>
            </a:r>
            <a:endParaRPr lang="fr-FR" sz="2200" dirty="0"/>
          </a:p>
        </p:txBody>
      </p:sp>
      <p:sp>
        <p:nvSpPr>
          <p:cNvPr id="22" name="ZoneTexte 21">
            <a:extLst>
              <a:ext uri="{FF2B5EF4-FFF2-40B4-BE49-F238E27FC236}">
                <a16:creationId xmlns:a16="http://schemas.microsoft.com/office/drawing/2014/main" id="{19E8380B-18E6-524F-2F8B-B3C67AAA01A0}"/>
              </a:ext>
            </a:extLst>
          </p:cNvPr>
          <p:cNvSpPr txBox="1"/>
          <p:nvPr/>
        </p:nvSpPr>
        <p:spPr>
          <a:xfrm>
            <a:off x="3457573" y="2268041"/>
            <a:ext cx="7800975" cy="15232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وفي معجم آخر ذُكر الفعل« اصْطَلَحَ  ، يَصْطَلِحُ، اِصْطِلَاحًا القَوْمُ عَلَى الشَّيْءِ اِتَّفَقُوا عَلَيْهِ وَمِنْهُ الْمُصْطَلَحُ: هُوَ مَا وَقَعَ الِاتِّفَاقُ عَلَيْهِ لِتَسْمِيَةِ شَيْءٍ أَوْ ضَبْطِ حَقِيقَةٍ عِلْمِيَةٍ. أصْطَلَحَ: زَالَ مَا بَيْنَ أَشْخَاصٍ مِنْ خُصُومَةٍ وَمِنْ خِلاَفٍ (اصْطَلَحَ أَهْلُ القَرْيَةِ) وَاصْطَلَحَ عَلَى: تَمَّ التَّعَارُفُ والِاتِفَاقُ عَلَى: اصْطَلَحُوا عَلَى تَسْمِيَةِ الكَلِمَاتِ الطِّبِيَةِ</a:t>
            </a:r>
            <a:r>
              <a:rPr lang="fr-FR" sz="2200" dirty="0"/>
              <a:t>  »</a:t>
            </a:r>
          </a:p>
        </p:txBody>
      </p:sp>
      <p:pic>
        <p:nvPicPr>
          <p:cNvPr id="23" name="Image 22">
            <a:extLst>
              <a:ext uri="{FF2B5EF4-FFF2-40B4-BE49-F238E27FC236}">
                <a16:creationId xmlns:a16="http://schemas.microsoft.com/office/drawing/2014/main" id="{A7546490-7C0E-7DD4-A1A8-71D97DE00CDE}"/>
              </a:ext>
            </a:extLst>
          </p:cNvPr>
          <p:cNvPicPr>
            <a:picLocks noChangeAspect="1"/>
          </p:cNvPicPr>
          <p:nvPr/>
        </p:nvPicPr>
        <p:blipFill>
          <a:blip r:embed="rId2">
            <a:clrChange>
              <a:clrFrom>
                <a:srgbClr val="FFFDDB"/>
              </a:clrFrom>
              <a:clrTo>
                <a:srgbClr val="FFFDDB">
                  <a:alpha val="0"/>
                </a:srgbClr>
              </a:clrTo>
            </a:clrChang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038" y="1129042"/>
            <a:ext cx="2662237" cy="2662237"/>
          </a:xfrm>
          <a:prstGeom prst="rect">
            <a:avLst/>
          </a:prstGeom>
        </p:spPr>
      </p:pic>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CFBBF2-3632-DF0B-C2C3-38BC18390B76}"/>
              </a:ext>
            </a:extLst>
          </p:cNvPr>
          <p:cNvPicPr>
            <a:picLocks noChangeAspect="1"/>
          </p:cNvPicPr>
          <p:nvPr/>
        </p:nvPicPr>
        <p:blipFill>
          <a:blip r:embed="rId2"/>
          <a:srcRect l="4378" t="3680" r="5254" b="7239"/>
          <a:stretch>
            <a:fillRect/>
          </a:stretch>
        </p:blipFill>
        <p:spPr>
          <a:xfrm>
            <a:off x="1047750" y="1459406"/>
            <a:ext cx="3395663" cy="2736815"/>
          </a:xfrm>
          <a:prstGeom prst="rect">
            <a:avLst/>
          </a:prstGeom>
        </p:spPr>
      </p:pic>
      <p:sp>
        <p:nvSpPr>
          <p:cNvPr id="4" name="ZoneTexte 3">
            <a:extLst>
              <a:ext uri="{FF2B5EF4-FFF2-40B4-BE49-F238E27FC236}">
                <a16:creationId xmlns:a16="http://schemas.microsoft.com/office/drawing/2014/main" id="{B86B72E2-EFFB-32A2-728F-84B519A46328}"/>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التعريف الاصطلاحي</a:t>
            </a:r>
          </a:p>
        </p:txBody>
      </p:sp>
      <p:cxnSp>
        <p:nvCxnSpPr>
          <p:cNvPr id="5" name="Connecteur droit 4">
            <a:extLst>
              <a:ext uri="{FF2B5EF4-FFF2-40B4-BE49-F238E27FC236}">
                <a16:creationId xmlns:a16="http://schemas.microsoft.com/office/drawing/2014/main" id="{FD205B9F-B4DC-BC52-57D6-BFEE25D65E88}"/>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BFE2C11-351F-558D-1995-3EBB89F59561}"/>
              </a:ext>
            </a:extLst>
          </p:cNvPr>
          <p:cNvSpPr txBox="1"/>
          <p:nvPr/>
        </p:nvSpPr>
        <p:spPr>
          <a:xfrm>
            <a:off x="4600575" y="1939536"/>
            <a:ext cx="6715125" cy="18855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لم يشهد التّاريخ لعلم جديد لم ينجب مصطلحات جديدة، إذ لا يمكن الحديث عن علم معيّن أو مجال معيّن دون أن ترتبط به مصطلحاته الخاصة " فالمصطلح هو اللّفظ الذي يضعه أهل عرف معيّن ليدّل على معنى معيّن يتبادر إلى الذّهن عند إطلاق ذلك اللّفظ، أي أنّ المواضعة أو الاصطلاح" شرط من شروط وجوده</a:t>
            </a:r>
            <a:endParaRPr lang="fr-FR" sz="2200" dirty="0"/>
          </a:p>
        </p:txBody>
      </p:sp>
      <p:sp>
        <p:nvSpPr>
          <p:cNvPr id="8" name="ZoneTexte 7">
            <a:extLst>
              <a:ext uri="{FF2B5EF4-FFF2-40B4-BE49-F238E27FC236}">
                <a16:creationId xmlns:a16="http://schemas.microsoft.com/office/drawing/2014/main" id="{444AFEBB-66BF-02CE-F596-DB0846383F4C}"/>
              </a:ext>
            </a:extLst>
          </p:cNvPr>
          <p:cNvSpPr txBox="1"/>
          <p:nvPr/>
        </p:nvSpPr>
        <p:spPr>
          <a:xfrm>
            <a:off x="814387" y="4482141"/>
            <a:ext cx="10501313" cy="15232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ومن هذا المنطلق فإنّ المصطلح هو منتوج جماعي تمّ إنتاجه من طرف علماء أو مختصّين في مجال معيّن أو علم معيّن « فهو ركن أساس في كلّ علم إذ به تسهل الدّراسة ويتيسّر تبادل الآراء والأفكار بين علماء الأمة الوّاحدة وبينهم وبين غيرهم من علماء الامم الأخرى وبالمصطلح يكون التّدوين والتّأليف ليتمّ التّعاون العلمي بين علماء العالم ولينتفع الخلف بمجهود السّلف</a:t>
            </a:r>
            <a:endParaRPr lang="fr-FR" sz="2200" dirty="0"/>
          </a:p>
        </p:txBody>
      </p:sp>
    </p:spTree>
    <p:extLst>
      <p:ext uri="{BB962C8B-B14F-4D97-AF65-F5344CB8AC3E}">
        <p14:creationId xmlns:p14="http://schemas.microsoft.com/office/powerpoint/2010/main" val="42654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071A7E4-CDC0-1B03-8049-934849343163}"/>
              </a:ext>
            </a:extLst>
          </p:cNvPr>
          <p:cNvSpPr txBox="1"/>
          <p:nvPr/>
        </p:nvSpPr>
        <p:spPr>
          <a:xfrm>
            <a:off x="914400" y="987091"/>
            <a:ext cx="10315576" cy="152323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أي أنّ للمصطلح دور كبير في عملية الاتصال والتواصل العلمي بين أبناء التخصّص الواحد وهنا تبرز ضرورة توحيد اللّفظة التي يتّفق عليها أهل الاختصاص «لأنّه كان للمفهوم الواحد عدّة ألفاظ أو دلّ اللّفظ الواحد على عدّة مفاهيم فإنّ التّواصل الفّكري يضطرب بل يختلط الحابل بالنّابل وينعدم التّفاهم بين النّاس » والتّفاهم والاتفاق هما الغاية من وجود المصطلح</a:t>
            </a:r>
            <a:endParaRPr lang="fr-FR" sz="2200" dirty="0"/>
          </a:p>
        </p:txBody>
      </p:sp>
      <p:sp>
        <p:nvSpPr>
          <p:cNvPr id="12" name="ZoneTexte 11">
            <a:extLst>
              <a:ext uri="{FF2B5EF4-FFF2-40B4-BE49-F238E27FC236}">
                <a16:creationId xmlns:a16="http://schemas.microsoft.com/office/drawing/2014/main" id="{B9B35ED4-BE63-7814-4877-D69C5056C81F}"/>
              </a:ext>
            </a:extLst>
          </p:cNvPr>
          <p:cNvSpPr txBox="1"/>
          <p:nvPr/>
        </p:nvSpPr>
        <p:spPr>
          <a:xfrm>
            <a:off x="914400" y="3145141"/>
            <a:ext cx="6572250" cy="261007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DZ" sz="2200" dirty="0"/>
              <a:t>فالمصطلح له مفهوم فكري واحد تحدّده المنظومة المعرفية التي يعمل بداخلها»  لأن ّهذا المفهوم الفكري نابغ « من علاقة مشابهة أو مشاركة بين المعنى اللّغوي الذي وضعت الكلمة للدّلالة عليه في الأصل وبين المعنى الاصطلاحي الذي يراد تحميله لهذه الكلمة »  بهذه الخصائص والمميّزات التي وضعها البّاحث أو العالم المختصّ في مجال معيّن والذي أوجد هذه المصطلحات يصبح « المصطلح من المفردات  المعجمية التي تكتسب مدلولاً محدّدًا في سجل لغوي بعينه</a:t>
            </a:r>
            <a:r>
              <a:rPr lang="fr-FR" sz="2200" dirty="0"/>
              <a:t>  »</a:t>
            </a:r>
          </a:p>
        </p:txBody>
      </p:sp>
      <p:pic>
        <p:nvPicPr>
          <p:cNvPr id="13" name="Image 12">
            <a:extLst>
              <a:ext uri="{FF2B5EF4-FFF2-40B4-BE49-F238E27FC236}">
                <a16:creationId xmlns:a16="http://schemas.microsoft.com/office/drawing/2014/main" id="{1627300C-E7E6-217C-660B-F36AFDD55B16}"/>
              </a:ext>
            </a:extLst>
          </p:cNvPr>
          <p:cNvPicPr>
            <a:picLocks noChangeAspect="1"/>
          </p:cNvPicPr>
          <p:nvPr/>
        </p:nvPicPr>
        <p:blipFill>
          <a:blip r:embed="rId2"/>
          <a:stretch>
            <a:fillRect/>
          </a:stretch>
        </p:blipFill>
        <p:spPr>
          <a:xfrm>
            <a:off x="7622383" y="3247646"/>
            <a:ext cx="3607593" cy="2405062"/>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4367787-DC35-5D02-84B3-50FFB2290AE5}"/>
              </a:ext>
            </a:extLst>
          </p:cNvPr>
          <p:cNvSpPr txBox="1"/>
          <p:nvPr/>
        </p:nvSpPr>
        <p:spPr>
          <a:xfrm>
            <a:off x="3823097" y="1084258"/>
            <a:ext cx="7303293" cy="26100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DZ" sz="2200" dirty="0"/>
              <a:t>نلاحظ من هذا التّعريف أنّ المصطلحات تكتسّب صفة التّقنية « فهي بمعناها العام الذي يشمل الألفاظ التّقنية والعلمية أصبحت اليوم تعتبر أساس كل تكوين إذ لا تخصّص في العلوم أو التّقنيات بدون مصطلحات»  فلكلّ علم جديد أو تخصّص مستحدث مجموعة من الألفاظ المرتبطة به وهذه الألفاظ هي المصطلحات التي «تكوّن جسرًا بين الرصيد اللّغوي المفترض والرّصيد اللّغوي الفّعلي وتدخل في نطاق اللّغة التخصّصية أي لغة العلوم، التي تشكّل المصطلحات والقوالب المصطلحية الدّعامة الرئيسية لها بمفاهيم ودقائق المعاني التي تحملها</a:t>
            </a:r>
            <a:r>
              <a:rPr lang="fr-FR" sz="2200" dirty="0"/>
              <a:t>» </a:t>
            </a:r>
          </a:p>
        </p:txBody>
      </p:sp>
      <p:sp>
        <p:nvSpPr>
          <p:cNvPr id="7" name="ZoneTexte 6">
            <a:extLst>
              <a:ext uri="{FF2B5EF4-FFF2-40B4-BE49-F238E27FC236}">
                <a16:creationId xmlns:a16="http://schemas.microsoft.com/office/drawing/2014/main" id="{6909C023-8CE1-5BA9-860A-7A048CE07C83}"/>
              </a:ext>
            </a:extLst>
          </p:cNvPr>
          <p:cNvSpPr txBox="1"/>
          <p:nvPr/>
        </p:nvSpPr>
        <p:spPr>
          <a:xfrm>
            <a:off x="1073942" y="4253269"/>
            <a:ext cx="10052447" cy="116095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DZ" sz="2200" dirty="0"/>
              <a:t>هنا تبرز أهمية المصطلحات في اللّغة المتخصّصة أي لغة العلوم، التي تشكّل المصطلحات والقوالب المصطلحية الدّعامة الرئيسية لها وبصفتها «الأدوات التي لابدّ منها في أي دراسة أو بحث منهجي منظّم في أي حقل من حقول المعرفة</a:t>
            </a:r>
            <a:endParaRPr lang="fr-FR" sz="2200" dirty="0"/>
          </a:p>
        </p:txBody>
      </p:sp>
      <p:pic>
        <p:nvPicPr>
          <p:cNvPr id="8" name="Image 7">
            <a:extLst>
              <a:ext uri="{FF2B5EF4-FFF2-40B4-BE49-F238E27FC236}">
                <a16:creationId xmlns:a16="http://schemas.microsoft.com/office/drawing/2014/main" id="{4D928D3A-C7A6-64DF-6CA4-631349504BD8}"/>
              </a:ext>
            </a:extLst>
          </p:cNvPr>
          <p:cNvPicPr>
            <a:picLocks noChangeAspect="1"/>
          </p:cNvPicPr>
          <p:nvPr/>
        </p:nvPicPr>
        <p:blipFill>
          <a:blip r:embed="rId2"/>
          <a:stretch>
            <a:fillRect/>
          </a:stretch>
        </p:blipFill>
        <p:spPr>
          <a:xfrm>
            <a:off x="1073943" y="1072464"/>
            <a:ext cx="2633663" cy="2633663"/>
          </a:xfrm>
          <a:prstGeom prst="rect">
            <a:avLst/>
          </a:prstGeom>
        </p:spPr>
      </p:pic>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79A14E-2561-BE46-3438-97A8881F8D54}"/>
              </a:ext>
            </a:extLst>
          </p:cNvPr>
          <p:cNvSpPr txBox="1"/>
          <p:nvPr/>
        </p:nvSpPr>
        <p:spPr>
          <a:xfrm>
            <a:off x="3429000" y="3472552"/>
            <a:ext cx="7703343" cy="26100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وخلاصة للقول إنّ المصطلحات، « تعني الكلمات المتّفق على استخدامها بين أصحاب التخصّص الواحد للتّعبير عن المفاهيم العلمية لذلك التخصصّ » والمصطلح الذي يتّفق على إطلاقه مجموعة من المتخصّصين يمكن أن يكون كلمة واحدة كما يمكن أن يكون كلمتان أو حتى أكثر « فهو تكييف لفظي أكان في كلمة واحدة أو كلمات معدودات يطلق ليعرف فكرة أو </a:t>
            </a:r>
            <a:r>
              <a:rPr lang="ar-DZ" sz="2200" dirty="0" err="1"/>
              <a:t>مبدءًا</a:t>
            </a:r>
            <a:r>
              <a:rPr lang="ar-DZ" sz="2200" dirty="0"/>
              <a:t> أو مفهومًا أو نظامًا أو تصورًا أو نوعًا من العلاقة مختزلا بلفظه المتعارف عليه أو المصطلح عليه المقصود من أي من هذه المقولات السّت، وما هو شبيه  بها » ليؤدّي ذلك المعنى الذي وضع خصّيصًا له وللدّلالة عليه</a:t>
            </a:r>
            <a:endParaRPr lang="fr-FR" sz="2200" dirty="0"/>
          </a:p>
        </p:txBody>
      </p:sp>
      <p:sp>
        <p:nvSpPr>
          <p:cNvPr id="8" name="ZoneTexte 7">
            <a:extLst>
              <a:ext uri="{FF2B5EF4-FFF2-40B4-BE49-F238E27FC236}">
                <a16:creationId xmlns:a16="http://schemas.microsoft.com/office/drawing/2014/main" id="{1A54977A-CF0C-C1C8-7B04-4577B62BC7FA}"/>
              </a:ext>
            </a:extLst>
          </p:cNvPr>
          <p:cNvSpPr txBox="1"/>
          <p:nvPr/>
        </p:nvSpPr>
        <p:spPr>
          <a:xfrm>
            <a:off x="1059656" y="838556"/>
            <a:ext cx="10072688" cy="224779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200" dirty="0"/>
              <a:t>وتجدر الإشارة إلى أنّ هناك من المصطلحات العربية ما ليست عربية الأصل يمكن أن تكون دخيلة أو صادرة من لغات أخرى «إذا هي ألفاظ مقدّرة لا مشاحة فيها، ولكنّها مع ذلك مفاتيح علوم عليها أقفالها وهذه المصطلحات معادن منها العتيقة العّلقة كأنّها حمر النّعم ومنها المولّدة المهجة كأنّها </a:t>
            </a:r>
            <a:r>
              <a:rPr lang="ar-DZ" sz="2200" dirty="0" err="1"/>
              <a:t>البراذين</a:t>
            </a:r>
            <a:r>
              <a:rPr lang="ar-DZ" sz="2200" dirty="0"/>
              <a:t> » يعني أنّه حتى ولم تكن المصطلحات عربية الأصل ولكنّها تبقى تابعة للثّقافة العّربية أو الثّقافة التي أوجدتها « فهي تنبثق من رحم الثّقافة الحاضنة لتلك المقولة، فما هو طبيعي ومفهوم بداهة أن تدلّ ثقافة ما على أي من هذه المقولات بتسميات </a:t>
            </a:r>
            <a:r>
              <a:rPr lang="ar-DZ" sz="2200" dirty="0" err="1"/>
              <a:t>تجترحها</a:t>
            </a:r>
            <a:r>
              <a:rPr lang="ar-DZ" sz="2200" dirty="0"/>
              <a:t> هي وبالتّالي تجعلها عنوانا عليهاّ</a:t>
            </a:r>
            <a:r>
              <a:rPr lang="fr-FR" sz="2200" dirty="0"/>
              <a:t> »</a:t>
            </a:r>
          </a:p>
        </p:txBody>
      </p:sp>
      <p:pic>
        <p:nvPicPr>
          <p:cNvPr id="9" name="Image 8">
            <a:extLst>
              <a:ext uri="{FF2B5EF4-FFF2-40B4-BE49-F238E27FC236}">
                <a16:creationId xmlns:a16="http://schemas.microsoft.com/office/drawing/2014/main" id="{1F50004C-62D2-F2CD-10E9-BE836F120EBF}"/>
              </a:ext>
            </a:extLst>
          </p:cNvPr>
          <p:cNvPicPr>
            <a:picLocks noChangeAspect="1"/>
          </p:cNvPicPr>
          <p:nvPr/>
        </p:nvPicPr>
        <p:blipFill>
          <a:blip r:embed="rId2">
            <a:clrChange>
              <a:clrFrom>
                <a:srgbClr val="FEFEFE"/>
              </a:clrFrom>
              <a:clrTo>
                <a:srgbClr val="FEFEFE">
                  <a:alpha val="0"/>
                </a:srgbClr>
              </a:clrTo>
            </a:clrChange>
          </a:blip>
          <a:srcRect l="6053" r="6151"/>
          <a:stretch>
            <a:fillRect/>
          </a:stretch>
        </p:blipFill>
        <p:spPr>
          <a:xfrm>
            <a:off x="634574" y="3771650"/>
            <a:ext cx="2794426" cy="2029074"/>
          </a:xfrm>
          <a:prstGeom prst="rect">
            <a:avLst/>
          </a:prstGeom>
        </p:spPr>
      </p:pic>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3F6293-A763-53FF-AFCD-521F55E6F33A}"/>
              </a:ext>
            </a:extLst>
          </p:cNvPr>
          <p:cNvSpPr txBox="1"/>
          <p:nvPr/>
        </p:nvSpPr>
        <p:spPr>
          <a:xfrm>
            <a:off x="1138237" y="888885"/>
            <a:ext cx="9915525"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آخر ما نختم هذه المحاضرة هو مسرد  مصطلحي لاهم المصطلحات التي تطرقنا لها في المحاضرة</a:t>
            </a:r>
            <a:r>
              <a:rPr lang="fr-FR" dirty="0"/>
              <a:t>  </a:t>
            </a:r>
            <a:r>
              <a:rPr lang="ar-DZ" dirty="0"/>
              <a:t> : </a:t>
            </a:r>
            <a:endParaRPr lang="fr-FR" dirty="0"/>
          </a:p>
        </p:txBody>
      </p:sp>
      <p:graphicFrame>
        <p:nvGraphicFramePr>
          <p:cNvPr id="3" name="Tableau 2">
            <a:extLst>
              <a:ext uri="{FF2B5EF4-FFF2-40B4-BE49-F238E27FC236}">
                <a16:creationId xmlns:a16="http://schemas.microsoft.com/office/drawing/2014/main" id="{4E65C960-F987-5DA4-8362-0FD2339FA69F}"/>
              </a:ext>
            </a:extLst>
          </p:cNvPr>
          <p:cNvGraphicFramePr>
            <a:graphicFrameLocks noGrp="1"/>
          </p:cNvGraphicFramePr>
          <p:nvPr>
            <p:extLst>
              <p:ext uri="{D42A27DB-BD31-4B8C-83A1-F6EECF244321}">
                <p14:modId xmlns:p14="http://schemas.microsoft.com/office/powerpoint/2010/main" val="1020148038"/>
              </p:ext>
            </p:extLst>
          </p:nvPr>
        </p:nvGraphicFramePr>
        <p:xfrm>
          <a:off x="3671887" y="1600200"/>
          <a:ext cx="7224713" cy="2743200"/>
        </p:xfrm>
        <a:graphic>
          <a:graphicData uri="http://schemas.openxmlformats.org/drawingml/2006/table">
            <a:tbl>
              <a:tblPr firstRow="1" bandRow="1">
                <a:tableStyleId>{B301B821-A1FF-4177-AEE7-76D212191A09}</a:tableStyleId>
              </a:tblPr>
              <a:tblGrid>
                <a:gridCol w="4257676">
                  <a:extLst>
                    <a:ext uri="{9D8B030D-6E8A-4147-A177-3AD203B41FA5}">
                      <a16:colId xmlns:a16="http://schemas.microsoft.com/office/drawing/2014/main" val="3172323439"/>
                    </a:ext>
                  </a:extLst>
                </a:gridCol>
                <a:gridCol w="2967037">
                  <a:extLst>
                    <a:ext uri="{9D8B030D-6E8A-4147-A177-3AD203B41FA5}">
                      <a16:colId xmlns:a16="http://schemas.microsoft.com/office/drawing/2014/main"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1156710868"/>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La terminologie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latin typeface="Calibri" panose="020F0502020204030204" pitchFamily="34" charset="0"/>
                          <a:ea typeface="Calibri" panose="020F0502020204030204" pitchFamily="34" charset="0"/>
                          <a:cs typeface="+mj-cs"/>
                        </a:rPr>
                        <a:t>علم المصطلح</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857211611"/>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Normalisation terminologique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latin typeface="Calibri" panose="020F0502020204030204" pitchFamily="34" charset="0"/>
                          <a:ea typeface="Calibri" panose="020F0502020204030204" pitchFamily="34" charset="0"/>
                          <a:cs typeface="+mj-cs"/>
                        </a:rPr>
                        <a:t>التوحيد المصطلحي</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1839189"/>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Le concept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latin typeface="Calibri" panose="020F0502020204030204" pitchFamily="34" charset="0"/>
                          <a:ea typeface="Calibri" panose="020F0502020204030204" pitchFamily="34" charset="0"/>
                          <a:cs typeface="+mj-cs"/>
                        </a:rPr>
                        <a:t>المفهوم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566780276"/>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Équivalent terminologique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DZ" sz="2400" b="1" dirty="0">
                          <a:solidFill>
                            <a:schemeClr val="bg1"/>
                          </a:solidFill>
                          <a:cs typeface="+mj-cs"/>
                        </a:rPr>
                        <a:t>مكافئ مصطلحي </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068982021"/>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Création terminologique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latin typeface="Calibri" panose="020F0502020204030204" pitchFamily="34" charset="0"/>
                          <a:ea typeface="Calibri" panose="020F0502020204030204" pitchFamily="34" charset="0"/>
                          <a:cs typeface="+mj-cs"/>
                        </a:rPr>
                        <a:t>توليد مصطلحي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170744161"/>
                  </a:ext>
                </a:extLst>
              </a:tr>
            </a:tbl>
          </a:graphicData>
        </a:graphic>
      </p:graphicFrame>
      <p:pic>
        <p:nvPicPr>
          <p:cNvPr id="5" name="Image 4">
            <a:extLst>
              <a:ext uri="{FF2B5EF4-FFF2-40B4-BE49-F238E27FC236}">
                <a16:creationId xmlns:a16="http://schemas.microsoft.com/office/drawing/2014/main"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4" y="2306753"/>
            <a:ext cx="2536710" cy="2536710"/>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8378D3D-8F7D-59B0-6283-7EB44BF6CA84}"/>
              </a:ext>
            </a:extLst>
          </p:cNvPr>
          <p:cNvSpPr txBox="1"/>
          <p:nvPr/>
        </p:nvSpPr>
        <p:spPr>
          <a:xfrm>
            <a:off x="1142999" y="1807634"/>
            <a:ext cx="9906001" cy="3477875"/>
          </a:xfrm>
          <a:prstGeom prst="rect">
            <a:avLst/>
          </a:prstGeom>
          <a:noFill/>
        </p:spPr>
        <p:txBody>
          <a:bodyPr wrap="square">
            <a:spAutoFit/>
          </a:bodyPr>
          <a:lstStyle/>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شحادة الخوري، دراسات في الترجمة والمصطلح والتعريب، دار الطليعة الجديدة، دمشق،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2001</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20</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سهيلة </a:t>
            </a:r>
            <a:r>
              <a:rPr lang="ar-DZ" sz="2200" dirty="0" err="1">
                <a:solidFill>
                  <a:schemeClr val="bg1">
                    <a:lumMod val="10000"/>
                  </a:schemeClr>
                </a:solidFill>
                <a:effectLst/>
                <a:latin typeface="Times New Roman" panose="02020603050405020304" pitchFamily="18" charset="0"/>
                <a:ea typeface="Calibri" panose="020F0502020204030204" pitchFamily="34" charset="0"/>
                <a:cs typeface="+mj-cs"/>
              </a:rPr>
              <a:t>شرنان</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ترجمة المصطلحات العلمية في المعاجم المتخصصة – التسويق نموذجا، مطبعة دار هومة للطباعة والنشر والتوزيع، الجزائر،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2013</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89</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شحادة الخوري، دراسات في الترجمة والمصطلح والتعريب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20</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err="1">
                <a:solidFill>
                  <a:schemeClr val="bg1">
                    <a:lumMod val="10000"/>
                  </a:schemeClr>
                </a:solidFill>
                <a:effectLst/>
                <a:latin typeface="Times New Roman" panose="02020603050405020304" pitchFamily="18" charset="0"/>
                <a:ea typeface="Calibri" panose="020F0502020204030204" pitchFamily="34" charset="0"/>
                <a:cs typeface="+mj-cs"/>
              </a:rPr>
              <a:t>زيغريد</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a:t>
            </a:r>
            <a:r>
              <a:rPr lang="ar-DZ" sz="2200" dirty="0" err="1">
                <a:solidFill>
                  <a:schemeClr val="bg1">
                    <a:lumMod val="10000"/>
                  </a:schemeClr>
                </a:solidFill>
                <a:effectLst/>
                <a:latin typeface="Times New Roman" panose="02020603050405020304" pitchFamily="18" charset="0"/>
                <a:ea typeface="Calibri" panose="020F0502020204030204" pitchFamily="34" charset="0"/>
                <a:cs typeface="+mj-cs"/>
              </a:rPr>
              <a:t>هونكه</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،شمس العرب تسطع على الغرب 1981– اثر الحضارة  العربية في </a:t>
            </a:r>
            <a:r>
              <a:rPr lang="ar-DZ" sz="2200" dirty="0" err="1">
                <a:solidFill>
                  <a:schemeClr val="bg1">
                    <a:lumMod val="10000"/>
                  </a:schemeClr>
                </a:solidFill>
                <a:effectLst/>
                <a:latin typeface="Times New Roman" panose="02020603050405020304" pitchFamily="18" charset="0"/>
                <a:ea typeface="Calibri" panose="020F0502020204030204" pitchFamily="34" charset="0"/>
                <a:cs typeface="+mj-cs"/>
              </a:rPr>
              <a:t>اوروبة</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منشورات دار الافاق الجديدة ،بيروت ،الطبعة الخامسة ،:ص 374</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الصادق خشاب، قواعد صناعة المصطلح في اللسان العربي – دراسة تطبيقية حول إشكالات صناعة المصطلح، مذكرة لنيل شهادة الدكتوراه، جامعة سعد دحلب، البليدة،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2010-2009</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97</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شحادة الخوري، دراسات في الترجمة والمصطلح والتعريب،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28</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latin typeface="Times New Roman" panose="02020603050405020304" pitchFamily="18" charset="0"/>
              <a:ea typeface="Calibri" panose="020F0502020204030204" pitchFamily="34" charset="0"/>
              <a:cs typeface="+mj-cs"/>
            </a:endParaRPr>
          </a:p>
          <a:p>
            <a:pPr marL="342900" lvl="0" indent="-342900" algn="r" rtl="1">
              <a:buSzPts val="1400"/>
              <a:buFont typeface="Wingdings" panose="05000000000000000000" pitchFamily="2" charset="2"/>
              <a:buChar char="q"/>
              <a:tabLst>
                <a:tab pos="457200" algn="l"/>
              </a:tabLst>
            </a:pP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سهيلة </a:t>
            </a:r>
            <a:r>
              <a:rPr lang="ar-DZ" sz="2200" dirty="0" err="1">
                <a:solidFill>
                  <a:schemeClr val="bg1">
                    <a:lumMod val="10000"/>
                  </a:schemeClr>
                </a:solidFill>
                <a:effectLst/>
                <a:latin typeface="Times New Roman" panose="02020603050405020304" pitchFamily="18" charset="0"/>
                <a:ea typeface="Calibri" panose="020F0502020204030204" pitchFamily="34" charset="0"/>
                <a:cs typeface="+mj-cs"/>
              </a:rPr>
              <a:t>شرنان</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 ترجمة المصطلحات العلمية في المعاجم المتخصصة – التسويق نموذجا، ص </a:t>
            </a:r>
            <a:r>
              <a:rPr lang="en-US" sz="2200" dirty="0">
                <a:solidFill>
                  <a:schemeClr val="bg1">
                    <a:lumMod val="10000"/>
                  </a:schemeClr>
                </a:solidFill>
                <a:effectLst/>
                <a:latin typeface="Times New Roman" panose="02020603050405020304" pitchFamily="18" charset="0"/>
                <a:ea typeface="Calibri" panose="020F0502020204030204" pitchFamily="34" charset="0"/>
                <a:cs typeface="+mj-cs"/>
              </a:rPr>
              <a:t>15</a:t>
            </a:r>
            <a:r>
              <a:rPr lang="ar-DZ" sz="2200" dirty="0">
                <a:solidFill>
                  <a:schemeClr val="bg1">
                    <a:lumMod val="10000"/>
                  </a:schemeClr>
                </a:solidFill>
                <a:effectLst/>
                <a:latin typeface="Times New Roman" panose="02020603050405020304" pitchFamily="18" charset="0"/>
                <a:ea typeface="Calibri" panose="020F0502020204030204" pitchFamily="34" charset="0"/>
                <a:cs typeface="+mj-cs"/>
              </a:rPr>
              <a:t>.</a:t>
            </a:r>
            <a:endParaRPr lang="fr-FR" sz="2200" dirty="0">
              <a:solidFill>
                <a:schemeClr val="bg1">
                  <a:lumMod val="10000"/>
                </a:schemeClr>
              </a:solidFill>
              <a:effectLst/>
              <a:latin typeface="Times New Roman" panose="02020603050405020304" pitchFamily="18" charset="0"/>
              <a:ea typeface="Calibri" panose="020F0502020204030204" pitchFamily="34" charset="0"/>
              <a:cs typeface="+mj-cs"/>
            </a:endParaRPr>
          </a:p>
        </p:txBody>
      </p:sp>
    </p:spTree>
    <p:extLst>
      <p:ext uri="{BB962C8B-B14F-4D97-AF65-F5344CB8AC3E}">
        <p14:creationId xmlns:p14="http://schemas.microsoft.com/office/powerpoint/2010/main" val="1757240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213</TotalTime>
  <Words>1170</Words>
  <Application>Microsoft Office PowerPoint</Application>
  <PresentationFormat>Grand écran</PresentationFormat>
  <Paragraphs>49</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37</cp:revision>
  <dcterms:created xsi:type="dcterms:W3CDTF">2025-11-12T10:07:27Z</dcterms:created>
  <dcterms:modified xsi:type="dcterms:W3CDTF">2025-11-18T22:00:34Z</dcterms:modified>
</cp:coreProperties>
</file>