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sldIdLst>
    <p:sldId id="271" r:id="rId2"/>
    <p:sldId id="264" r:id="rId3"/>
    <p:sldId id="384" r:id="rId4"/>
    <p:sldId id="387" r:id="rId5"/>
    <p:sldId id="388" r:id="rId6"/>
    <p:sldId id="389" r:id="rId7"/>
    <p:sldId id="386" r:id="rId8"/>
    <p:sldId id="318" r:id="rId9"/>
    <p:sldId id="321" r:id="rId10"/>
    <p:sldId id="322" r:id="rId11"/>
    <p:sldId id="323" r:id="rId12"/>
    <p:sldId id="390" r:id="rId13"/>
    <p:sldId id="392" r:id="rId14"/>
    <p:sldId id="393" r:id="rId15"/>
    <p:sldId id="399" r:id="rId16"/>
    <p:sldId id="400" r:id="rId17"/>
    <p:sldId id="401" r:id="rId18"/>
    <p:sldId id="398" r:id="rId19"/>
    <p:sldId id="394" r:id="rId20"/>
    <p:sldId id="397" r:id="rId21"/>
    <p:sldId id="395" r:id="rId22"/>
    <p:sldId id="396" r:id="rId23"/>
    <p:sldId id="27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529" autoAdjust="0"/>
    <p:restoredTop sz="94660"/>
  </p:normalViewPr>
  <p:slideViewPr>
    <p:cSldViewPr snapToGrid="0">
      <p:cViewPr>
        <p:scale>
          <a:sx n="79" d="100"/>
          <a:sy n="79" d="100"/>
        </p:scale>
        <p:origin x="-240" y="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pPr/>
              <a:t>12/3/2022</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90312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43828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087913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xmlns="" val="339983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114335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543225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705458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92181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59010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93346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31849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1613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13764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4581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67828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27844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2254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12/3/2022</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71374960"/>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enazza.ikram@yahoo.f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arabworldinsurance.com/%d8%b4%d8%b1%d9%83%d8%a7%d8%aa-%d8%a7%d9%84%d8%aa%d8%a3%d9%85%d9%8a%d9%86/" TargetMode="External"/><Relationship Id="rId2" Type="http://schemas.openxmlformats.org/officeDocument/2006/relationships/hyperlink" Target="https://arabworldinsurance.com/%d8%a7%d9%84%d8%aa%d8%a3%d9%85%d9%8a%d9%86-%d8%a7%d9%84%d8%aa%d9%83%d8%a7%d9%81%d9%84%d9%8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rabworldinsurance.com/%d8%a7%d9%84%d8%aa%d8%a3%d9%85%d9%8a%d9%86-%d8%a7%d9%84%d8%aa%d9%83%d8%a7%d9%81%d9%84%d9%8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rabworldinsurance.com/%d8%b4%d8%b1%d9%83%d8%a7%d8%aa-%d8%a7%d9%84%d8%aa%d8%a3%d9%85%d9%8a%d9%86/" TargetMode="External"/><Relationship Id="rId2" Type="http://schemas.openxmlformats.org/officeDocument/2006/relationships/hyperlink" Target="https://arabworldinsurance.com/%d8%a5%d8%b9%d8%a7%d8%af%d8%a9-%d8%a7%d9%84%d8%aa%d8%a3%d9%85%d9%8a%d9%8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rabworldinsurance.com/%d8%b5%d9%86%d8%a7%d8%af%d9%8a%d9%82-%d8%a7%d9%84%d8%aa%d8%a3%d9%85%d9%8a%d9%86/" TargetMode="External"/><Relationship Id="rId2" Type="http://schemas.openxmlformats.org/officeDocument/2006/relationships/hyperlink" Target="https://arabworldinsurance.com/%d8%a7%d9%84%d9%85%d8%ad%d8%a7%d8%b3%d8%a8%d8%a9-%d9%81%d9%8a-%d8%b4%d8%b1%d9%83%d8%a7%d8%aa-%d8%a7%d9%84%d8%aa%d8%a3%d9%85%d9%8a%d9%86/" TargetMode="External"/><Relationship Id="rId1" Type="http://schemas.openxmlformats.org/officeDocument/2006/relationships/slideLayout" Target="../slideLayouts/slideLayout2.xml"/><Relationship Id="rId4" Type="http://schemas.openxmlformats.org/officeDocument/2006/relationships/hyperlink" Target="https://arabworldinsurance.com/%d8%a5%d8%b9%d8%a7%d8%af%d8%a9-%d8%a7%d9%84%d8%aa%d8%a3%d9%85%d9%8a%d9%86/"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rabworldinsurance.com/%d8%a7%d9%84%d8%aa%d8%a3%d9%85%d9%8a%d9%86-%d8%a7%d9%84%d8%aa%d9%83%d8%a7%d9%81%d9%84%d9%8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arabworldinsurance.com/%d8%a7%d9%84%d8%aa%d8%a3%d9%85%d9%8a%d9%86-%d8%a7%d9%84%d8%aa%d9%83%d8%a7%d9%81%d9%84%d9%8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rabworldinsurance.com/%d8%b4%d8%b1%d9%83%d8%a7%d8%aa-%d8%a7%d9%84%d8%aa%d8%a3%d9%85%d9%8a%d9%86-%d8%a7%d9%84%d8%aa%d9%83%d8%a7%d9%81%d9%84%d9%8a/" TargetMode="External"/><Relationship Id="rId2" Type="http://schemas.openxmlformats.org/officeDocument/2006/relationships/hyperlink" Target="https://arabworldinsurance.com/%d8%a7%d9%84%d8%ae%d8%b7%d8%b1-%d9%81%d9%8a-%d8%b9%d9%82%d8%af-%d8%a7%d9%84%d8%aa%d8%a3%d9%85%d9%8a%d9%8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arabworldinsurance.com/%d8%a7%d9%84%d8%aa%d8%a3%d9%85%d9%8a%d9%86-%d8%a7%d9%84%d8%aa%d9%83%d8%a7%d9%81%d9%84%d9%8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arabworldinsurance.com/%d8%a7%d9%84%d8%ae%d8%b7%d8%b1-%d9%81%d9%8a-%d8%b9%d9%82%d8%af-%d8%a7%d9%84%d8%aa%d8%a3%d9%85%d9%8a%d9%86/" TargetMode="External"/><Relationship Id="rId2" Type="http://schemas.openxmlformats.org/officeDocument/2006/relationships/hyperlink" Target="https://arabworldinsurance.com/%d8%a7%d9%84%d8%aa%d8%a3%d9%85%d9%8a%d9%86-%d8%a7%d9%84%d8%aa%d9%83%d8%a7%d9%81%d9%84%d9%8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rabworldinsurance.com/%d8%a7%d9%84%d8%ae%d8%b7%d8%b1-%d9%81%d9%8a-%d8%b9%d9%82%d8%af-%d8%a7%d9%84%d8%aa%d8%a3%d9%85%d9%8a%d9%8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 xmlns:a16="http://schemas.microsoft.com/office/drawing/2014/main" id="{45031971-F73E-4086-9506-8286CD6765F2}"/>
              </a:ext>
            </a:extLst>
          </p:cNvPr>
          <p:cNvSpPr>
            <a:spLocks noGrp="1"/>
          </p:cNvSpPr>
          <p:nvPr>
            <p:ph type="title"/>
          </p:nvPr>
        </p:nvSpPr>
        <p:spPr>
          <a:xfrm>
            <a:off x="940654" y="295639"/>
            <a:ext cx="9905998" cy="1569256"/>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ar-DZ" sz="4000" b="1" cap="none" dirty="0"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محاضرات في مقياس التأمين </a:t>
            </a:r>
            <a:r>
              <a:rPr lang="ar-DZ" sz="4000" b="1" cap="none" dirty="0" err="1"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a:t>
            </a:r>
            <a:r>
              <a:rPr lang="ar-DZ" sz="4000" b="1" cap="none" dirty="0"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التأمين التكافلي</a:t>
            </a:r>
            <a:endParaRPr lang="ar-DZ" sz="4000" b="1" cap="none" dirty="0">
              <a:ln w="9525">
                <a:solidFill>
                  <a:schemeClr val="bg1"/>
                </a:solidFill>
                <a:prstDash val="solid"/>
              </a:ln>
              <a:solidFill>
                <a:schemeClr val="accent1">
                  <a:lumMod val="75000"/>
                </a:schemeClr>
              </a:solidFill>
              <a:effectLst>
                <a:outerShdw blurRad="38100" dist="38100" dir="2700000" algn="tl">
                  <a:srgbClr val="000000">
                    <a:alpha val="43137"/>
                  </a:srgbClr>
                </a:outerShdw>
              </a:effectLst>
            </a:endParaRPr>
          </a:p>
        </p:txBody>
      </p:sp>
      <p:sp>
        <p:nvSpPr>
          <p:cNvPr id="6" name="Rectangle à coins arrondis 12">
            <a:extLst>
              <a:ext uri="{FF2B5EF4-FFF2-40B4-BE49-F238E27FC236}">
                <a16:creationId xmlns="" xmlns:a16="http://schemas.microsoft.com/office/drawing/2014/main" id="{961849BC-EB3A-48EC-AF99-3E95B6348A02}"/>
              </a:ext>
            </a:extLst>
          </p:cNvPr>
          <p:cNvSpPr/>
          <p:nvPr/>
        </p:nvSpPr>
        <p:spPr>
          <a:xfrm>
            <a:off x="1772881" y="2088311"/>
            <a:ext cx="8477794" cy="1947833"/>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lvl="0" algn="ctr"/>
            <a:r>
              <a:rPr lang="ar-DZ" sz="4000" kern="0" dirty="0" smtClean="0">
                <a:solidFill>
                  <a:prstClr val="black"/>
                </a:solidFill>
                <a:latin typeface="Sakkal Majalla" panose="02000000000000000000" pitchFamily="2" charset="-78"/>
                <a:cs typeface="Sakkal Majalla" panose="02000000000000000000" pitchFamily="2" charset="-78"/>
              </a:rPr>
              <a:t>في إطار تكوين طلبة الليسانس </a:t>
            </a:r>
          </a:p>
          <a:p>
            <a:pPr lvl="0" algn="ctr"/>
            <a:r>
              <a:rPr lang="ar-DZ" sz="4000" kern="0" dirty="0" smtClean="0">
                <a:solidFill>
                  <a:prstClr val="black"/>
                </a:solidFill>
                <a:latin typeface="Sakkal Majalla" panose="02000000000000000000" pitchFamily="2" charset="-78"/>
                <a:cs typeface="Sakkal Majalla" panose="02000000000000000000" pitchFamily="2" charset="-78"/>
              </a:rPr>
              <a:t>تخصص مالية البنوك والتأمينات</a:t>
            </a:r>
          </a:p>
        </p:txBody>
      </p:sp>
      <p:sp>
        <p:nvSpPr>
          <p:cNvPr id="7" name="Rectangle 6">
            <a:extLst>
              <a:ext uri="{FF2B5EF4-FFF2-40B4-BE49-F238E27FC236}">
                <a16:creationId xmlns="" xmlns:a16="http://schemas.microsoft.com/office/drawing/2014/main" id="{6302E7C1-BD45-4DBE-91FB-7AE2BB7D4A4F}"/>
              </a:ext>
            </a:extLst>
          </p:cNvPr>
          <p:cNvSpPr/>
          <p:nvPr/>
        </p:nvSpPr>
        <p:spPr>
          <a:xfrm>
            <a:off x="5373436" y="4297282"/>
            <a:ext cx="1353256" cy="523220"/>
          </a:xfrm>
          <a:prstGeom prst="rect">
            <a:avLst/>
          </a:prstGeom>
          <a:noFill/>
        </p:spPr>
        <p:txBody>
          <a:bodyPr wrap="none" lIns="91440" tIns="45720" rIns="91440" bIns="45720">
            <a:spAutoFit/>
          </a:bodyPr>
          <a:lstStyle/>
          <a:p>
            <a:pPr algn="ctr"/>
            <a:r>
              <a:rPr lang="ar-DZ"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rPr>
              <a:t>من إعداد:</a:t>
            </a:r>
            <a:endParaRPr lang="fr-FR"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endParaRPr>
          </a:p>
        </p:txBody>
      </p:sp>
      <p:sp>
        <p:nvSpPr>
          <p:cNvPr id="8" name="Rectangle à coins arrondis 12">
            <a:extLst>
              <a:ext uri="{FF2B5EF4-FFF2-40B4-BE49-F238E27FC236}">
                <a16:creationId xmlns="" xmlns:a16="http://schemas.microsoft.com/office/drawing/2014/main" id="{2B545F2D-F980-4643-B90D-009FE4B8360F}"/>
              </a:ext>
            </a:extLst>
          </p:cNvPr>
          <p:cNvSpPr/>
          <p:nvPr/>
        </p:nvSpPr>
        <p:spPr>
          <a:xfrm>
            <a:off x="4451684" y="5174336"/>
            <a:ext cx="3525253" cy="1058021"/>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marL="342900" lvl="0" indent="-342900" algn="ctr" rtl="1">
              <a:buAutoNum type="arabic1Minus"/>
            </a:pPr>
            <a:r>
              <a:rPr lang="ar-DZ" b="1" kern="0" dirty="0" smtClean="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 عزة إكــــــــــــرام</a:t>
            </a:r>
          </a:p>
          <a:p>
            <a:pPr marL="342900" lvl="0" indent="-342900" algn="ctr" rtl="1"/>
            <a:r>
              <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hlinkClick r:id="rId2"/>
              </a:rPr>
              <a:t>Benazza.ikram@yahoo.fr</a:t>
            </a:r>
            <a:endPar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514995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433137"/>
            <a:ext cx="11400185" cy="6256919"/>
          </a:xfrm>
        </p:spPr>
        <p:txBody>
          <a:bodyPr>
            <a:normAutofit/>
          </a:bodyPr>
          <a:lstStyle/>
          <a:p>
            <a:endParaRPr lang="ar-DZ" sz="2800" dirty="0" smtClean="0"/>
          </a:p>
          <a:p>
            <a:r>
              <a:rPr lang="ar-DZ" sz="2800" dirty="0" smtClean="0"/>
              <a:t>– تعديل مستوى هامش الملاءة الأدنى : تقوم هيئات الإشراف والرقابة لشركات </a:t>
            </a:r>
            <a:r>
              <a:rPr lang="ar-DZ" sz="2800" u="sng" dirty="0" smtClean="0">
                <a:hlinkClick r:id="rId2"/>
              </a:rPr>
              <a:t>التأمين التكافلي</a:t>
            </a:r>
            <a:r>
              <a:rPr lang="ar-DZ" sz="2800" dirty="0" smtClean="0"/>
              <a:t> بفرض حد أدنى لهامش الملاءة المحتفظ </a:t>
            </a:r>
            <a:r>
              <a:rPr lang="ar-DZ" sz="2800" dirty="0" err="1" smtClean="0"/>
              <a:t>به</a:t>
            </a:r>
            <a:r>
              <a:rPr lang="ar-DZ" sz="2800" dirty="0" smtClean="0"/>
              <a:t>؛ بحيث (صافي الاشتراكات لا يزيد عن نسبة معينة من قيمة رأس المال والاحتياطات)، في هذه الحالة فإن إسناد جزء من الاشتراكات إلى معيد التكافل سوف يخفض من صافي الاشتراكات، وبالتالي تتمكن شركة </a:t>
            </a:r>
            <a:r>
              <a:rPr lang="ar-DZ" sz="2800" u="sng" dirty="0" smtClean="0">
                <a:hlinkClick r:id="rId2"/>
              </a:rPr>
              <a:t>التأمين التكافلي</a:t>
            </a:r>
            <a:r>
              <a:rPr lang="ar-DZ" sz="2800" dirty="0" smtClean="0"/>
              <a:t> من توسيع المحفظة دون الحاجة لرفع قيمة رأس المال وكذلك الحال بالنسبة للأخطار السارية؛ حيث تلزم الشركة بتكوين مخصص كنسبة من صافي الاشتراكات؛</a:t>
            </a:r>
          </a:p>
          <a:p>
            <a:r>
              <a:rPr lang="ar-DZ" sz="2800" dirty="0" smtClean="0"/>
              <a:t>– رواج صناعة الأمان في الاقتصاد: نتيجة انتشار </a:t>
            </a:r>
            <a:r>
              <a:rPr lang="ar-DZ" sz="2800" u="sng" dirty="0" smtClean="0">
                <a:hlinkClick r:id="rId3"/>
              </a:rPr>
              <a:t>شركات التأمين</a:t>
            </a:r>
            <a:r>
              <a:rPr lang="ar-DZ" sz="2800" dirty="0" smtClean="0"/>
              <a:t> </a:t>
            </a:r>
            <a:r>
              <a:rPr lang="ar-DZ" sz="2800" dirty="0" err="1" smtClean="0"/>
              <a:t>و</a:t>
            </a:r>
            <a:r>
              <a:rPr lang="ar-DZ" sz="2800" dirty="0" smtClean="0"/>
              <a:t> التي من هدفها الأساسي توفير الأمان للمؤسسات الاقتصادية، وهذا ما ينعكس إيجابا على </a:t>
            </a:r>
            <a:r>
              <a:rPr lang="ar-DZ" sz="2800" dirty="0" err="1" smtClean="0"/>
              <a:t>إقتصاد</a:t>
            </a:r>
            <a:r>
              <a:rPr lang="ar-DZ" sz="2800" dirty="0" smtClean="0"/>
              <a:t> الدولة ويسهم في تنميته نتيجة انخفاض حجم الأخطار المحيطة </a:t>
            </a:r>
            <a:r>
              <a:rPr lang="ar-DZ" sz="2800" dirty="0" err="1" smtClean="0"/>
              <a:t>به</a:t>
            </a:r>
            <a:r>
              <a:rPr lang="ar-DZ" sz="2800" dirty="0" smtClean="0"/>
              <a:t> وتكاليفه.</a:t>
            </a:r>
          </a:p>
        </p:txBody>
      </p:sp>
    </p:spTree>
    <p:extLst>
      <p:ext uri="{BB962C8B-B14F-4D97-AF65-F5344CB8AC3E}">
        <p14:creationId xmlns:p14="http://schemas.microsoft.com/office/powerpoint/2010/main" xmlns="" val="2026955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dirty="0" smtClean="0"/>
              <a:t>ب- على مستوى المحيط الخارجي لشركة التأمين التكافلي:</a:t>
            </a:r>
          </a:p>
          <a:p>
            <a:r>
              <a:rPr lang="ar-DZ" sz="2800" dirty="0" smtClean="0"/>
              <a:t>تسهم إعادة التكافل في:</a:t>
            </a:r>
          </a:p>
          <a:p>
            <a:r>
              <a:rPr lang="ar-DZ" sz="2800" dirty="0" smtClean="0"/>
              <a:t>– خفض تكاليف منتجات التكافل: إن نمو شركات إعادة التكافل بالضرورة يؤدي إلى نمو شركات التكافل من خلال توفير الحماية لها، وهذا ما يوفر لهذه الشركات البيئة التنافسية التي تسمح بإيجاد شركات متخصصة تسعى لكسب الحصة السوقية من خلال خفض تكاليف منتجات التكافل؛</a:t>
            </a:r>
          </a:p>
          <a:p>
            <a:r>
              <a:rPr lang="ar-DZ" sz="2800" dirty="0" smtClean="0"/>
              <a:t>– زيادة حجم سوق التأمين التكافلي: وذلك بتحفيز الطلب على منتجات التأمين التكافلي، وهذا ما يؤدي إلى زيادة حجم محافظ </a:t>
            </a:r>
            <a:r>
              <a:rPr lang="ar-DZ" sz="2800" u="sng" dirty="0" smtClean="0">
                <a:hlinkClick r:id="rId2"/>
              </a:rPr>
              <a:t>التأمين التكافلي</a:t>
            </a:r>
            <a:r>
              <a:rPr lang="ar-DZ" sz="2800" dirty="0" smtClean="0"/>
              <a:t> وابتكار منتجات جديدة تعمل على تطوير سوق التأمين التكافلي؛</a:t>
            </a:r>
          </a:p>
          <a:p>
            <a:endParaRPr lang="ar-DZ" dirty="0" smtClean="0"/>
          </a:p>
        </p:txBody>
      </p:sp>
    </p:spTree>
    <p:extLst>
      <p:ext uri="{BB962C8B-B14F-4D97-AF65-F5344CB8AC3E}">
        <p14:creationId xmlns:p14="http://schemas.microsoft.com/office/powerpoint/2010/main" xmlns="" val="2026955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77500" lnSpcReduction="20000"/>
          </a:bodyPr>
          <a:lstStyle/>
          <a:p>
            <a:r>
              <a:rPr lang="ar-DZ" sz="2800" b="1" dirty="0" smtClean="0"/>
              <a:t>– أوجه التشابه بين إعادة التكافل وإعادة التأمين:</a:t>
            </a:r>
            <a:endParaRPr lang="ar-DZ" sz="2800" dirty="0" smtClean="0"/>
          </a:p>
          <a:p>
            <a:r>
              <a:rPr lang="ar-DZ" sz="2800" dirty="0" smtClean="0"/>
              <a:t>تشترك إعادة التكافل مع </a:t>
            </a:r>
            <a:r>
              <a:rPr lang="ar-DZ" sz="2800" u="sng" dirty="0" smtClean="0">
                <a:hlinkClick r:id="rId2"/>
              </a:rPr>
              <a:t>إعادة التأمين</a:t>
            </a:r>
            <a:r>
              <a:rPr lang="ar-DZ" sz="2800" dirty="0" smtClean="0"/>
              <a:t> في مجموعة من العناصر أهمها:</a:t>
            </a:r>
          </a:p>
          <a:p>
            <a:r>
              <a:rPr lang="ar-DZ" sz="2800" dirty="0" smtClean="0"/>
              <a:t>– طرفا العقد في كل منهما هما شركة التأمين (التكافل) وشركة </a:t>
            </a:r>
            <a:r>
              <a:rPr lang="ar-DZ" sz="2800" u="sng" dirty="0" smtClean="0">
                <a:hlinkClick r:id="rId2"/>
              </a:rPr>
              <a:t>إعادة التأمين</a:t>
            </a:r>
            <a:r>
              <a:rPr lang="ar-DZ" sz="2800" dirty="0" smtClean="0"/>
              <a:t> (إعادة التكافل)؛</a:t>
            </a:r>
          </a:p>
          <a:p>
            <a:r>
              <a:rPr lang="ar-DZ" sz="2800" dirty="0" smtClean="0"/>
              <a:t>– هدف كل من </a:t>
            </a:r>
            <a:r>
              <a:rPr lang="ar-DZ" sz="2800" u="sng" dirty="0" smtClean="0">
                <a:hlinkClick r:id="rId2"/>
              </a:rPr>
              <a:t>إعادة التأمين</a:t>
            </a:r>
            <a:r>
              <a:rPr lang="ar-DZ" sz="2800" dirty="0" smtClean="0"/>
              <a:t> وإعادة التكافل هي حماية </a:t>
            </a:r>
            <a:r>
              <a:rPr lang="ar-DZ" sz="2800" u="sng" dirty="0" smtClean="0">
                <a:hlinkClick r:id="rId3"/>
              </a:rPr>
              <a:t>شركات التأمين</a:t>
            </a:r>
            <a:r>
              <a:rPr lang="ar-DZ" sz="2800" dirty="0" smtClean="0"/>
              <a:t> من الأخطار الكبيرة التي تهدد مراكزها المالية؛</a:t>
            </a:r>
          </a:p>
          <a:p>
            <a:r>
              <a:rPr lang="ar-DZ" sz="2800" dirty="0" smtClean="0"/>
              <a:t>– عقد </a:t>
            </a:r>
            <a:r>
              <a:rPr lang="ar-DZ" sz="2800" u="sng" dirty="0" smtClean="0">
                <a:hlinkClick r:id="rId2"/>
              </a:rPr>
              <a:t>إعادة التأمين</a:t>
            </a:r>
            <a:r>
              <a:rPr lang="ar-DZ" sz="2800" dirty="0" smtClean="0"/>
              <a:t> (إعادة التكافل) هو عبارة عن عقد مالي، بموجبه تتنازل شركة التأمين عن حصة من الأقساط (الاشتراكات المكتتبة)، في مقابل تحمل شركة الإعادة ما تم التنازل عنه؛</a:t>
            </a:r>
          </a:p>
          <a:p>
            <a:r>
              <a:rPr lang="ar-DZ" sz="2800" dirty="0" smtClean="0"/>
              <a:t>– طرق </a:t>
            </a:r>
            <a:r>
              <a:rPr lang="ar-DZ" sz="2800" u="sng" dirty="0" smtClean="0">
                <a:hlinkClick r:id="rId2"/>
              </a:rPr>
              <a:t>إعادة التأمين</a:t>
            </a:r>
            <a:r>
              <a:rPr lang="ar-DZ" sz="2800" dirty="0" smtClean="0"/>
              <a:t> وإعادة التكافل هي نفسها في الواقع العملي؛</a:t>
            </a:r>
          </a:p>
          <a:p>
            <a:r>
              <a:rPr lang="ar-DZ" sz="2800" dirty="0" smtClean="0"/>
              <a:t>– تمنح شركات الإعادة عمولات لشركات التأمين سواء عمولة إعادة أو عمولة أرباح؛</a:t>
            </a:r>
          </a:p>
          <a:p>
            <a:r>
              <a:rPr lang="ar-DZ" sz="2800" dirty="0" smtClean="0"/>
              <a:t>– طريقة التعويض تخضع للشروط المتفق عليها في العقد؛</a:t>
            </a:r>
          </a:p>
          <a:p>
            <a:r>
              <a:rPr lang="ar-DZ" sz="2800" dirty="0" smtClean="0"/>
              <a:t>– تنتهي العلاقة بين شركة التأمين وشركة الإعادة بمجرد دفع التعويض وانتهاء العقد؛</a:t>
            </a:r>
          </a:p>
          <a:p>
            <a:r>
              <a:rPr lang="ar-DZ" sz="2800" dirty="0" smtClean="0"/>
              <a:t>– لحماية شركات الإعادة تلجأ إلى تقنية إعادة </a:t>
            </a:r>
            <a:r>
              <a:rPr lang="ar-DZ" sz="2800" u="sng" dirty="0" smtClean="0">
                <a:hlinkClick r:id="rId2"/>
              </a:rPr>
              <a:t>إعادة التأمين</a:t>
            </a:r>
            <a:r>
              <a:rPr lang="ar-DZ" sz="2800" dirty="0" smtClean="0"/>
              <a:t> (إعادة إعادة التكافل)</a:t>
            </a:r>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إعادة التكافل وإعادة التأمين</a:t>
            </a:r>
          </a:p>
        </p:txBody>
      </p:sp>
    </p:spTree>
    <p:extLst>
      <p:ext uri="{BB962C8B-B14F-4D97-AF65-F5344CB8AC3E}">
        <p14:creationId xmlns:p14="http://schemas.microsoft.com/office/powerpoint/2010/main" xmlns="" val="2026955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dirty="0" smtClean="0"/>
              <a:t>يمكن توضيح أوجه الاختلاف بين إعادة التكافل وإعادة التأمين من خلال الجدول الموالي:</a:t>
            </a:r>
          </a:p>
          <a:p>
            <a:endParaRPr lang="ar-DZ" dirty="0" smtClean="0"/>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إعادة التكافل وإعادة التأمين</a:t>
            </a:r>
          </a:p>
        </p:txBody>
      </p:sp>
      <p:pic>
        <p:nvPicPr>
          <p:cNvPr id="5" name="Picture 4"/>
          <p:cNvPicPr>
            <a:picLocks noChangeAspect="1" noChangeArrowheads="1"/>
          </p:cNvPicPr>
          <p:nvPr/>
        </p:nvPicPr>
        <p:blipFill>
          <a:blip r:embed="rId2"/>
          <a:srcRect/>
          <a:stretch>
            <a:fillRect/>
          </a:stretch>
        </p:blipFill>
        <p:spPr bwMode="auto">
          <a:xfrm>
            <a:off x="2141621" y="1527305"/>
            <a:ext cx="8361947" cy="4777242"/>
          </a:xfrm>
          <a:prstGeom prst="rect">
            <a:avLst/>
          </a:prstGeom>
          <a:noFill/>
          <a:ln w="9525">
            <a:noFill/>
            <a:miter lim="800000"/>
            <a:headEnd/>
            <a:tailEnd/>
          </a:ln>
          <a:effectLst/>
        </p:spPr>
      </p:pic>
    </p:spTree>
    <p:extLst>
      <p:ext uri="{BB962C8B-B14F-4D97-AF65-F5344CB8AC3E}">
        <p14:creationId xmlns:p14="http://schemas.microsoft.com/office/powerpoint/2010/main" xmlns="" val="2026955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47500" lnSpcReduction="20000"/>
          </a:bodyPr>
          <a:lstStyle/>
          <a:p>
            <a:r>
              <a:rPr lang="ar-DZ" sz="6700" b="1" cap="all" dirty="0" smtClean="0"/>
              <a:t>موقف الشريعة الإسلامية من عقود التأمين ( </a:t>
            </a:r>
            <a:r>
              <a:rPr lang="ar-DZ" sz="6700" b="1" cap="all" dirty="0" err="1" smtClean="0"/>
              <a:t>الفتاوي</a:t>
            </a:r>
            <a:r>
              <a:rPr lang="ar-DZ" sz="6700" b="1" cap="all" dirty="0" smtClean="0"/>
              <a:t>):</a:t>
            </a:r>
          </a:p>
          <a:p>
            <a:pPr>
              <a:buNone/>
            </a:pPr>
            <a:r>
              <a:rPr lang="ar-DZ" sz="5300" b="1" dirty="0" smtClean="0"/>
              <a:t>بدأ التأمين الإسلامي بشكل عملي وتطبيقي منذ حوالي الأربعين عاماً، وقد نشأ التأمين الإسلامي ليكون بديلا عن التأمين </a:t>
            </a:r>
            <a:r>
              <a:rPr lang="ar-DZ" sz="5300" b="1" dirty="0" smtClean="0"/>
              <a:t>التجاري، </a:t>
            </a:r>
            <a:r>
              <a:rPr lang="ar-DZ" sz="5300" b="1" dirty="0" smtClean="0"/>
              <a:t>وقد سبقت نشأة التأمين الإسلامي وصاحبته، دراسات فقهية معمقة، لبيان</a:t>
            </a:r>
          </a:p>
          <a:p>
            <a:pPr>
              <a:buNone/>
            </a:pPr>
            <a:r>
              <a:rPr lang="ar-DZ" sz="5300" b="1" dirty="0" smtClean="0"/>
              <a:t>حكمه وتأصيله شرعاً، ولوضع حلول للمشكلات التي تواجه التأمين الإسلامي، وكان من القرارات الصادرة بجواز التأمين الإسلامي وتأصيله شرعاً القرار الصادر عن هيئة كبار العلماء في المملكة العربية السعودية سنة 1397 </a:t>
            </a:r>
            <a:r>
              <a:rPr lang="ar-DZ" sz="5300" b="1" dirty="0" err="1" smtClean="0"/>
              <a:t>ه</a:t>
            </a:r>
            <a:r>
              <a:rPr lang="ar-DZ" sz="5300" b="1" dirty="0" smtClean="0"/>
              <a:t> وفق 1977 </a:t>
            </a:r>
            <a:r>
              <a:rPr lang="ar-DZ" sz="5300" b="1" dirty="0" err="1" smtClean="0"/>
              <a:t>م</a:t>
            </a:r>
            <a:r>
              <a:rPr lang="ar-DZ" sz="5300" b="1" dirty="0" smtClean="0"/>
              <a:t>، وجاء فيه ما يلي</a:t>
            </a:r>
          </a:p>
          <a:p>
            <a:r>
              <a:rPr lang="ar-DZ" sz="5300" b="1" dirty="0" smtClean="0"/>
              <a:t> </a:t>
            </a:r>
            <a:r>
              <a:rPr lang="ar-DZ" sz="5300" b="1" dirty="0" smtClean="0"/>
              <a:t>إن التأمين التعاوني من عقود التبرع التي يقصد </a:t>
            </a:r>
            <a:r>
              <a:rPr lang="ar-DZ" sz="5300" b="1" dirty="0" err="1" smtClean="0"/>
              <a:t>بها</a:t>
            </a:r>
            <a:r>
              <a:rPr lang="ar-DZ" sz="5300" b="1" dirty="0" smtClean="0"/>
              <a:t> أصالة التعاون على تفتيت الأخطار والاشتراك في تحمل المسئولية عند نزول الكوارث وذلك عن طريق إسهام أشخاص بمبالغ نقدية تخصص لتعويض من يصيبه الضرر، فجماعة التأمين التعاوني لا يستهدفون تجارة ولا ربحاً من أموال غيرهم وإنما يقصدون توزيع الأخطار بينهم والتعاون على تحمل الضرر أي خلوه من عقود الغرر </a:t>
            </a:r>
            <a:r>
              <a:rPr lang="ar-DZ" sz="5300" b="1" dirty="0" err="1" smtClean="0"/>
              <a:t>و</a:t>
            </a:r>
            <a:r>
              <a:rPr lang="ar-DZ" sz="5300" b="1" dirty="0" smtClean="0"/>
              <a:t> الجهالة  ليس من (</a:t>
            </a:r>
            <a:r>
              <a:rPr lang="ar-DZ" sz="5300" b="1" dirty="0" err="1" smtClean="0"/>
              <a:t>المعاوضات</a:t>
            </a:r>
            <a:r>
              <a:rPr lang="ar-DZ" sz="5300" b="1" dirty="0" smtClean="0"/>
              <a:t> المالية) </a:t>
            </a:r>
          </a:p>
          <a:p>
            <a:endParaRPr lang="ar-DZ" dirty="0" smtClean="0"/>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4400" b="1" cap="all" dirty="0" smtClean="0"/>
              <a:t>موقف الشريعة الإسلامية من عقود التأمين ( </a:t>
            </a:r>
            <a:r>
              <a:rPr lang="ar-DZ" sz="4400" b="1" cap="all" dirty="0" err="1" smtClean="0"/>
              <a:t>الفتاوي</a:t>
            </a:r>
            <a:r>
              <a:rPr lang="ar-DZ" sz="4400" b="1" cap="all" dirty="0" smtClean="0"/>
              <a:t>):</a:t>
            </a:r>
          </a:p>
          <a:p>
            <a:endParaRPr lang="ar-DZ" dirty="0" smtClean="0"/>
          </a:p>
          <a:p>
            <a:pPr>
              <a:buNone/>
            </a:pPr>
            <a:r>
              <a:rPr lang="ar-DZ" sz="2800" dirty="0" smtClean="0"/>
              <a:t>الثاني: خلو التأمين التعاوني من الربا بنوعيه ربا الفضل ( التفاضل بين القسط </a:t>
            </a:r>
            <a:r>
              <a:rPr lang="ar-DZ" sz="2800" dirty="0" err="1" smtClean="0"/>
              <a:t>و</a:t>
            </a:r>
            <a:r>
              <a:rPr lang="ar-DZ" sz="2800" dirty="0" smtClean="0"/>
              <a:t> التعويض) وربا النسيئة مبادلة المال بالمال عند المجلس وعكس تأخر قبض أحد البدلين هذا ربا النسيئة)  فليست عقود المساهمين </a:t>
            </a:r>
            <a:r>
              <a:rPr lang="ar-DZ" sz="2800" dirty="0" err="1" smtClean="0"/>
              <a:t>ربوية</a:t>
            </a:r>
            <a:r>
              <a:rPr lang="ar-DZ" sz="2800" dirty="0" smtClean="0"/>
              <a:t> ولا يستغلون ما جمع من الأقساط في معاملات </a:t>
            </a:r>
            <a:r>
              <a:rPr lang="ar-DZ" sz="2800" dirty="0" err="1" smtClean="0"/>
              <a:t>ربوية</a:t>
            </a:r>
            <a:r>
              <a:rPr lang="ar-DZ" sz="2800" dirty="0" smtClean="0"/>
              <a:t>.</a:t>
            </a:r>
          </a:p>
          <a:p>
            <a:r>
              <a:rPr lang="ar-DZ" sz="2800" dirty="0" smtClean="0"/>
              <a:t>الثالث: إنه لا يضر جهل المساهمين في التأمين التعاوني بتحديد ما يعود عليهم من النفع لأنهم متبرعون </a:t>
            </a:r>
            <a:r>
              <a:rPr lang="ar-DZ" sz="2800" dirty="0" err="1" smtClean="0"/>
              <a:t>ف</a:t>
            </a:r>
            <a:r>
              <a:rPr lang="ar-DZ" sz="2800" dirty="0" err="1" smtClean="0"/>
              <a:t>لا</a:t>
            </a:r>
            <a:r>
              <a:rPr lang="ar-DZ" sz="2800" dirty="0" err="1" smtClean="0"/>
              <a:t>مخاطرة</a:t>
            </a:r>
            <a:r>
              <a:rPr lang="ar-DZ" sz="2800" dirty="0" smtClean="0"/>
              <a:t> </a:t>
            </a:r>
            <a:r>
              <a:rPr lang="ar-DZ" sz="2800" dirty="0" smtClean="0"/>
              <a:t>ولا غرر ولا مغامرة </a:t>
            </a:r>
            <a:r>
              <a:rPr lang="ar-DZ" sz="2800" dirty="0" smtClean="0"/>
              <a:t>بخلاف </a:t>
            </a:r>
            <a:r>
              <a:rPr lang="ar-DZ" sz="2800" dirty="0" smtClean="0"/>
              <a:t>التأمين التجاري فإنه عقد </a:t>
            </a:r>
            <a:r>
              <a:rPr lang="ar-DZ" sz="2800" dirty="0" err="1" smtClean="0"/>
              <a:t>معاوضات</a:t>
            </a:r>
            <a:r>
              <a:rPr lang="ar-DZ" sz="2800" dirty="0" smtClean="0"/>
              <a:t> مالية تجارية وعلى هذا الأساس  قرر مجلس المجمع بالإجماع الموافقة على قرار مجلس هيئة كبار العلماء في المملكة العربية السعودية رقم 51 سنة 1397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4400" b="1" cap="all" dirty="0" smtClean="0"/>
              <a:t>موقف الشريعة الإسلامية من عقود التأمين ( </a:t>
            </a:r>
            <a:r>
              <a:rPr lang="ar-DZ" sz="4400" b="1" cap="all" dirty="0" err="1" smtClean="0"/>
              <a:t>الفتاوي</a:t>
            </a:r>
            <a:r>
              <a:rPr lang="ar-DZ" sz="4400" b="1" cap="all" dirty="0" smtClean="0"/>
              <a:t>):</a:t>
            </a:r>
          </a:p>
          <a:p>
            <a:endParaRPr lang="ar-DZ" sz="2800" dirty="0" smtClean="0"/>
          </a:p>
          <a:p>
            <a:r>
              <a:rPr lang="ar-DZ" sz="3200" dirty="0" smtClean="0"/>
              <a:t>جواز التأمين التكافلي بدلاً عن التأمين التجاري المحرّم وقرار مجلس مجمع الفقه الإسلامي</a:t>
            </a:r>
            <a:br>
              <a:rPr lang="ar-DZ" sz="3200" dirty="0" smtClean="0"/>
            </a:br>
            <a:r>
              <a:rPr lang="ar-DZ" sz="2800" dirty="0" smtClean="0"/>
              <a:t>إن عقد التأمين التجاري ذا القسط الثابت الذي تتعامل </a:t>
            </a:r>
            <a:r>
              <a:rPr lang="ar-DZ" sz="2800" dirty="0" err="1" smtClean="0"/>
              <a:t>به</a:t>
            </a:r>
            <a:r>
              <a:rPr lang="ar-DZ" sz="2800" dirty="0" smtClean="0"/>
              <a:t> شركات التأمين التجاري عقد فيه غرر كبير مفسد للعقد، ولذا فهو حرام شرعاً.</a:t>
            </a:r>
          </a:p>
          <a:p>
            <a:pPr>
              <a:buNone/>
            </a:pPr>
            <a:r>
              <a:rPr lang="ar-DZ" sz="2800" dirty="0" smtClean="0"/>
              <a:t>-  إن العقد البديل الذي يحترم أصول التعامل الإسلامي هو عقد التأمين التكافلي القائم على أساس التبرع والتعاون، وكذلك الحال بالنسبة لإعادة التأمين القائم على أساس التأمين التعاوني</a:t>
            </a:r>
            <a:r>
              <a:rPr lang="ar-DZ" dirty="0" smtClean="0"/>
              <a:t>.</a:t>
            </a:r>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4400" b="1" cap="all" dirty="0" smtClean="0"/>
              <a:t>موقف الشريعة الإسلامية من عقود التأمين ( </a:t>
            </a:r>
            <a:r>
              <a:rPr lang="ar-DZ" sz="4400" b="1" cap="all" dirty="0" err="1" smtClean="0"/>
              <a:t>الفتاوي</a:t>
            </a:r>
            <a:r>
              <a:rPr lang="ar-DZ" sz="4400" b="1" cap="all" dirty="0" smtClean="0"/>
              <a:t>):</a:t>
            </a:r>
          </a:p>
          <a:p>
            <a:r>
              <a:rPr lang="ar-DZ" dirty="0" smtClean="0"/>
              <a:t>تحتفظ شركة التأمين الإسلامي بحسابين منفصلين، أحدهما لاستثمار رأس المال، والآخر لحسابات أموال التأمين.</a:t>
            </a:r>
          </a:p>
          <a:p>
            <a:r>
              <a:rPr lang="ar-DZ" dirty="0" smtClean="0"/>
              <a:t> شركات التأمين الإسلامي هي شركات خدمات، أي أنها تدير عمليات التأمين وتستثمر أمواله نيابة عن هيئة المشتركين، وعلاقة الشركة بهيئة المشتركين علاقة </a:t>
            </a:r>
            <a:r>
              <a:rPr lang="ar-DZ" dirty="0" err="1" smtClean="0"/>
              <a:t>معاوضة</a:t>
            </a:r>
            <a:r>
              <a:rPr lang="ar-DZ" dirty="0" smtClean="0"/>
              <a:t>، فهي الأمينة على أموال التأمين، وتقوم بالإدارة نيابة عن هيئة المشتركين، والعوض الذي تأخذه الشركة مبلغ مقطوع، أو نسبة من الأقساط التي تجمعها، أو التعويضات التي تدفعها باعتبارها وكيلاً،أو نسبة معلومة من عائد الاستثمار باعتبارها مضارباً، أو هما معاً.</a:t>
            </a:r>
          </a:p>
          <a:p>
            <a:r>
              <a:rPr lang="ar-DZ" dirty="0" smtClean="0"/>
              <a:t> تخضع جميع أعمال شركة التأمين الإسلامي للتدقيق من هيئة رقابة شرعية للنظر في مدى توافقها مع الأحكام الشرعية.</a:t>
            </a:r>
          </a:p>
          <a:p>
            <a:r>
              <a:rPr lang="ar-DZ" dirty="0" smtClean="0"/>
              <a:t>وخلاصة الأمر أن التأمين الإسلامي عقد مشروع إذا تمَّ وفق القواعد والضوابط الشرعية.</a:t>
            </a:r>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40000" lnSpcReduction="20000"/>
          </a:bodyPr>
          <a:lstStyle/>
          <a:p>
            <a:r>
              <a:rPr lang="ar-DZ" sz="4400" b="1" cap="all" dirty="0" smtClean="0"/>
              <a:t>يختلف التأمين التكافلي عن التأمين التجاري في جوانب عدة أهمها :</a:t>
            </a:r>
          </a:p>
          <a:p>
            <a:r>
              <a:rPr lang="ar-DZ" sz="5900" b="1" dirty="0" smtClean="0"/>
              <a:t>أولا : من حيث الشكل</a:t>
            </a:r>
          </a:p>
          <a:p>
            <a:r>
              <a:rPr lang="ar-DZ" sz="5900" dirty="0" smtClean="0"/>
              <a:t>ففي التأمين التجاري يكون عقد التأمين بين طرفين أحدهما المستأمن </a:t>
            </a:r>
            <a:r>
              <a:rPr lang="ar-DZ" sz="5900" dirty="0" err="1" smtClean="0"/>
              <a:t>والثانى</a:t>
            </a:r>
            <a:r>
              <a:rPr lang="ar-DZ" sz="5900" dirty="0" smtClean="0"/>
              <a:t> المؤمن وتكون أقساط التأمين التي يلتزم بدفعها المستأمن ملكا للشركة أما في التأمين التكافلي، فكل مستأمن له صفتان في آن واحد ... صفة المؤمن لغيره والمؤمن لنفسه ، ودور شركة التأمين هو إدارة العملية التأمينية وأموال </a:t>
            </a:r>
            <a:r>
              <a:rPr lang="ar-DZ" sz="5900" dirty="0" err="1" smtClean="0"/>
              <a:t>والإستثمارات</a:t>
            </a:r>
            <a:r>
              <a:rPr lang="ar-DZ" sz="5900" dirty="0" smtClean="0"/>
              <a:t> التأمين والمضاربة بأسلوب شرعي يتفق وأحكام الشريعة الإسلامية</a:t>
            </a:r>
          </a:p>
          <a:p>
            <a:r>
              <a:rPr lang="ar-DZ" sz="5900" b="1" dirty="0" smtClean="0"/>
              <a:t>ثانيا : من حيث الغاية والهدف</a:t>
            </a:r>
          </a:p>
          <a:p>
            <a:r>
              <a:rPr lang="ar-DZ" sz="6000" dirty="0" smtClean="0"/>
              <a:t>في التأمين التجاري الهدف الأساسي لشركة التأمين هو تحقيق أكبر قدر من الربح للمساهمين وتحقيق الأمان والحماية للمستأمنين ، أما في التأمين التكافلي فإن المقصد الأساسي منه هو تحقيق الأمان والحماية من خلال التعاون بين المستأمنين على ترميم آثار المخاطر التي تصيب أيا منهم فما يدفعه كل مستأمن إنما يريد </a:t>
            </a:r>
            <a:r>
              <a:rPr lang="ar-DZ" sz="6000" dirty="0" err="1" smtClean="0"/>
              <a:t>به</a:t>
            </a:r>
            <a:r>
              <a:rPr lang="ar-DZ" sz="6000" dirty="0" smtClean="0"/>
              <a:t> التعاون مع بقية المستأمنين في تخفيف الضرر أو رفعه عن أحدهم إذا ما نزل </a:t>
            </a:r>
            <a:r>
              <a:rPr lang="ar-DZ" sz="6000" dirty="0" err="1" smtClean="0"/>
              <a:t>به</a:t>
            </a:r>
            <a:r>
              <a:rPr lang="ar-DZ" sz="6000" dirty="0" smtClean="0"/>
              <a:t> ضرر بحدوث الكارثة أو الخطر المؤمن منه</a:t>
            </a:r>
            <a:r>
              <a:rPr lang="ar-DZ" sz="3800" dirty="0" smtClean="0"/>
              <a:t>. </a:t>
            </a:r>
          </a:p>
          <a:p>
            <a:endParaRPr lang="ar-DZ" dirty="0" smtClean="0"/>
          </a:p>
          <a:p>
            <a:endParaRPr lang="ar-DZ" dirty="0" smtClean="0"/>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25000" lnSpcReduction="20000"/>
          </a:bodyPr>
          <a:lstStyle/>
          <a:p>
            <a:r>
              <a:rPr lang="ar-DZ" sz="10400" b="1" dirty="0" smtClean="0"/>
              <a:t>ثالثا : من حيث ملكية الأقساط </a:t>
            </a:r>
            <a:r>
              <a:rPr lang="ar-DZ" sz="10400" b="1" dirty="0" err="1" smtClean="0"/>
              <a:t>و</a:t>
            </a:r>
            <a:r>
              <a:rPr lang="ar-DZ" sz="10400" b="1" dirty="0" smtClean="0"/>
              <a:t> عوائدها </a:t>
            </a:r>
          </a:p>
          <a:p>
            <a:r>
              <a:rPr lang="ar-DZ" sz="10400" dirty="0" smtClean="0"/>
              <a:t>يدفع المشترك ( المؤمن له ) قسط مقدم يتم تحديده طبقا للأساليب الفنية سواء كان التأمين تكافليا أو تجاريا ، ولكن الأقساط والعوائد ملك للشركة في التأمين التجاري بينما هي ملك للمستأمنين في التأمين الإسلامي، غلا أن الشركة تأخذ نسبتها من الربح عن طريق المضاربة  . </a:t>
            </a:r>
          </a:p>
          <a:p>
            <a:r>
              <a:rPr lang="ar-DZ" sz="10400" b="1" dirty="0" smtClean="0"/>
              <a:t>رابعا: استثمار الأموال</a:t>
            </a:r>
          </a:p>
          <a:p>
            <a:r>
              <a:rPr lang="ar-DZ" sz="10400" dirty="0" smtClean="0"/>
              <a:t>استثمار أموال التكافل يتطلب قنوات ونسب استثمار تختلف عن استثمار أموال التأمين التجاري ، حيث يوجب نظام التكافل باستثمار الأموال في الأوعية الاستثمارية التي تتفق مع أحكام الشريعة الإسلامية وحيث أن الإطار التشريعي في مصر لم يقنن بعد عمل شركات التكافل فإن شركة التأمين التكافلية العاملة في السوق المصري تلتزم باستثمار أموال حملة الوثائق في القنوات وبالنسب طبقا للقواعد التي تضعها هيئة الرقابة على التأمين في هذا الشأن ، بينما تقوم الشركة باستثمار أموال المساهمين في الأوعية الاستثمارية التي تتفق مع أحكام الشريعة الإسلامية.</a:t>
            </a:r>
          </a:p>
          <a:p>
            <a:pPr>
              <a:buNone/>
            </a:pPr>
            <a:endParaRPr lang="ar-DZ" sz="2800" dirty="0" smtClean="0"/>
          </a:p>
          <a:p>
            <a:endParaRPr lang="ar-DZ" dirty="0" smtClean="0"/>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t>تعريف إعادة التكافل </a:t>
            </a: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dirty="0" smtClean="0"/>
              <a:t>عرفتها هيئة </a:t>
            </a:r>
            <a:r>
              <a:rPr lang="ar-DZ" sz="2800" u="sng" dirty="0" smtClean="0">
                <a:hlinkClick r:id="rId2"/>
              </a:rPr>
              <a:t>المحاسبة</a:t>
            </a:r>
            <a:r>
              <a:rPr lang="ar-DZ" sz="2800" dirty="0" smtClean="0"/>
              <a:t> والمراجعة </a:t>
            </a:r>
            <a:r>
              <a:rPr lang="ar-DZ" sz="2800" dirty="0" err="1" smtClean="0"/>
              <a:t>للهيئآت</a:t>
            </a:r>
            <a:r>
              <a:rPr lang="ar-DZ" sz="2800" dirty="0" smtClean="0"/>
              <a:t> المالية الإسلامية على أنها :” اتفاق شركات تأمين نيابية عن </a:t>
            </a:r>
            <a:r>
              <a:rPr lang="ar-DZ" sz="2800" u="sng" dirty="0" smtClean="0">
                <a:hlinkClick r:id="rId3"/>
              </a:rPr>
              <a:t>صناديق التأمين</a:t>
            </a:r>
            <a:r>
              <a:rPr lang="ar-DZ" sz="2800" dirty="0" smtClean="0"/>
              <a:t> التكافل التي تديرها والتي قد تتعرض لأخطار معينة على تلافي جزء من الأضرار الناشئة عن هذه الأخطار، وذلك بدفع حصة من اشتراكات التأمين المدفوعة من قبل المستأمنين على أساس الالتزام بالتبرع، ويتكون من ذلك صندوق </a:t>
            </a:r>
            <a:r>
              <a:rPr lang="ar-DZ" sz="2800" u="sng" dirty="0" smtClean="0">
                <a:hlinkClick r:id="rId4"/>
              </a:rPr>
              <a:t>إعادة التأمين</a:t>
            </a:r>
            <a:r>
              <a:rPr lang="ar-DZ" sz="2800" dirty="0" smtClean="0"/>
              <a:t> له حكم الشخصية الاعتبارية وله ذمة مالية مستقلة (صندوق)، يتم منه التغطية عن الجزء المؤمن عليه من الأضرار التي تلحق شركة التأمين من جراء الأخطار المؤمن ضدها</a:t>
            </a:r>
          </a:p>
          <a:p>
            <a:endParaRPr lang="ar-DZ" sz="2600" dirty="0" smtClean="0"/>
          </a:p>
        </p:txBody>
      </p:sp>
    </p:spTree>
    <p:extLst>
      <p:ext uri="{BB962C8B-B14F-4D97-AF65-F5344CB8AC3E}">
        <p14:creationId xmlns:p14="http://schemas.microsoft.com/office/powerpoint/2010/main" xmlns="" val="20269550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b="1" dirty="0" smtClean="0"/>
              <a:t>خامسا: من حيث الالتزام بأحكام الشريعة </a:t>
            </a:r>
          </a:p>
          <a:p>
            <a:r>
              <a:rPr lang="ar-DZ" dirty="0" smtClean="0"/>
              <a:t>الشركة في التأمين الإسلامي ملزمة بأحكام الشريعة الإسلامية ولها هيئة شرعية أما الشركة في التأمين التجاري غير ملتزمة </a:t>
            </a:r>
          </a:p>
          <a:p>
            <a:r>
              <a:rPr lang="ar-DZ" b="1" dirty="0" smtClean="0"/>
              <a:t>سادسا: من حيث الحسابات المالية </a:t>
            </a:r>
          </a:p>
          <a:p>
            <a:r>
              <a:rPr lang="ar-DZ" dirty="0" smtClean="0"/>
              <a:t>يوجد حساب واحد في التأمين التجاري يشمل جميع موجودات الشركة والتأمين أما في التأمين الإسلامي فلابد من حسابين حساب للشركة وأموالها (حساب للمساهمين) وحساب للمستأمنين فيه جميع أقساطهم وأرباحهم وعليه التزامات التأمين</a:t>
            </a:r>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77500" lnSpcReduction="20000"/>
          </a:bodyPr>
          <a:lstStyle/>
          <a:p>
            <a:r>
              <a:rPr lang="ar-DZ" sz="3400" b="1" dirty="0" smtClean="0"/>
              <a:t>سابعا طبيعة العقد:</a:t>
            </a:r>
            <a:r>
              <a:rPr lang="ar-DZ" sz="3100" dirty="0" smtClean="0"/>
              <a:t/>
            </a:r>
            <a:br>
              <a:rPr lang="ar-DZ" sz="3100" dirty="0" smtClean="0"/>
            </a:br>
            <a:r>
              <a:rPr lang="ar-DZ" sz="3100" dirty="0" smtClean="0"/>
              <a:t/>
            </a:r>
            <a:br>
              <a:rPr lang="ar-DZ" sz="3100" dirty="0" smtClean="0"/>
            </a:br>
            <a:r>
              <a:rPr lang="ar-DZ" sz="3100" dirty="0" smtClean="0"/>
              <a:t>في التأمين التجاري:</a:t>
            </a:r>
            <a:br>
              <a:rPr lang="ar-DZ" sz="3100" dirty="0" smtClean="0"/>
            </a:br>
            <a:r>
              <a:rPr lang="ar-DZ" sz="3100" dirty="0" smtClean="0"/>
              <a:t>هو من عقود </a:t>
            </a:r>
            <a:r>
              <a:rPr lang="ar-DZ" sz="3100" dirty="0" err="1" smtClean="0"/>
              <a:t>المعاوضات</a:t>
            </a:r>
            <a:r>
              <a:rPr lang="ar-DZ" sz="3100" dirty="0" smtClean="0"/>
              <a:t> التي يؤثر في مشروعيتها الغرر والجهالة وفي ذات الوقت يحتوي عقد التأمين التجاري على الغرر والجهالة والربا.</a:t>
            </a:r>
            <a:br>
              <a:rPr lang="ar-DZ" sz="3100" dirty="0" smtClean="0"/>
            </a:br>
            <a:r>
              <a:rPr lang="ar-DZ" sz="3100" dirty="0" smtClean="0"/>
              <a:t/>
            </a:r>
            <a:br>
              <a:rPr lang="ar-DZ" sz="3100" dirty="0" smtClean="0"/>
            </a:br>
            <a:r>
              <a:rPr lang="ar-DZ" sz="3100" dirty="0" smtClean="0"/>
              <a:t>أما في التأمين التكافلي:</a:t>
            </a:r>
            <a:br>
              <a:rPr lang="ar-DZ" sz="3100" dirty="0" smtClean="0"/>
            </a:br>
            <a:r>
              <a:rPr lang="ar-DZ" sz="3100" dirty="0" smtClean="0"/>
              <a:t>فيدخل في مسمى عقود التبرعات التي تكون جائزة حتى مع وجود الغرر والجهالة لأن عقود التبرعات قائمة على أعمال البر والخير والمنفعة لعموم المشتركين وطلب الأجر والثواب.:</a:t>
            </a:r>
            <a:br>
              <a:rPr lang="ar-DZ" sz="3100" dirty="0" smtClean="0"/>
            </a:br>
            <a:r>
              <a:rPr lang="ar-DZ" sz="3100" dirty="0" smtClean="0"/>
              <a:t>"فالتأمين الإسلامي هو معاملة أساسها التعاون والتبرع فهي خالية من </a:t>
            </a:r>
            <a:r>
              <a:rPr lang="ar-DZ" sz="3100" dirty="0" err="1" smtClean="0"/>
              <a:t>المعاوضة</a:t>
            </a:r>
            <a:r>
              <a:rPr lang="ar-DZ" sz="3100" dirty="0" smtClean="0"/>
              <a:t> بتاتاً وإذا انعدم في هذا النوع من التأمين معنى </a:t>
            </a:r>
            <a:r>
              <a:rPr lang="ar-DZ" sz="3100" dirty="0" err="1" smtClean="0"/>
              <a:t>المعاوضة</a:t>
            </a:r>
            <a:r>
              <a:rPr lang="ar-DZ" sz="3100" dirty="0" smtClean="0"/>
              <a:t> انتفى عنه مفسدة الجهالة والغرر والغبن وشبهة الربا".</a:t>
            </a:r>
          </a:p>
          <a:p>
            <a:endParaRPr lang="ar-DZ" dirty="0" smtClean="0"/>
          </a:p>
          <a:p>
            <a:endParaRPr lang="ar-DZ" dirty="0" smtClean="0"/>
          </a:p>
          <a:p>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spTree>
    <p:extLst>
      <p:ext uri="{BB962C8B-B14F-4D97-AF65-F5344CB8AC3E}">
        <p14:creationId xmlns:p14="http://schemas.microsoft.com/office/powerpoint/2010/main" xmlns="" val="2026955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23220"/>
          </a:xfrm>
          <a:prstGeom prst="rect">
            <a:avLst/>
          </a:prstGeom>
        </p:spPr>
        <p:txBody>
          <a:bodyPr wrap="square">
            <a:spAutoFit/>
          </a:bodyPr>
          <a:lstStyle/>
          <a:p>
            <a:pPr algn="ctr"/>
            <a:r>
              <a:rPr lang="ar-DZ" sz="2800" b="1" dirty="0" smtClean="0"/>
              <a:t>مقارنة بين التأمين التكافلي </a:t>
            </a:r>
            <a:r>
              <a:rPr lang="ar-DZ" sz="2800" b="1" dirty="0" err="1" smtClean="0"/>
              <a:t>و</a:t>
            </a:r>
            <a:r>
              <a:rPr lang="ar-DZ" sz="2800" b="1" dirty="0" smtClean="0"/>
              <a:t> التأمين التجاري</a:t>
            </a:r>
          </a:p>
        </p:txBody>
      </p:sp>
      <p:pic>
        <p:nvPicPr>
          <p:cNvPr id="1026" name="Picture 2"/>
          <p:cNvPicPr>
            <a:picLocks noGrp="1" noChangeAspect="1" noChangeArrowheads="1"/>
          </p:cNvPicPr>
          <p:nvPr>
            <p:ph idx="1"/>
          </p:nvPr>
        </p:nvPicPr>
        <p:blipFill>
          <a:blip r:embed="rId2"/>
          <a:srcRect/>
          <a:stretch>
            <a:fillRect/>
          </a:stretch>
        </p:blipFill>
        <p:spPr bwMode="auto">
          <a:xfrm>
            <a:off x="1997243" y="878304"/>
            <a:ext cx="8265694" cy="5979695"/>
          </a:xfrm>
          <a:prstGeom prst="rect">
            <a:avLst/>
          </a:prstGeom>
          <a:noFill/>
          <a:ln w="9525">
            <a:noFill/>
            <a:miter lim="800000"/>
            <a:headEnd/>
            <a:tailEnd/>
          </a:ln>
          <a:effectLst/>
        </p:spPr>
      </p:pic>
    </p:spTree>
    <p:extLst>
      <p:ext uri="{BB962C8B-B14F-4D97-AF65-F5344CB8AC3E}">
        <p14:creationId xmlns:p14="http://schemas.microsoft.com/office/powerpoint/2010/main" xmlns="" val="2026955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1D9D25B3-8D57-4C4B-A3AE-DE5BBBB9ED70}"/>
              </a:ext>
            </a:extLst>
          </p:cNvPr>
          <p:cNvSpPr/>
          <p:nvPr/>
        </p:nvSpPr>
        <p:spPr>
          <a:xfrm rot="20830742">
            <a:off x="2763079" y="2105873"/>
            <a:ext cx="5760640" cy="2308324"/>
          </a:xfrm>
          <a:prstGeom prst="rect">
            <a:avLst/>
          </a:prstGeom>
        </p:spPr>
        <p:txBody>
          <a:bodyPr wrap="square">
            <a:spAutoFit/>
          </a:bodyPr>
          <a:lstStyle/>
          <a:p>
            <a:pPr algn="ctr" rtl="1">
              <a:defRPr/>
            </a:pPr>
            <a:r>
              <a:rPr lang="ar-DZ" sz="72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itchFamily="66" charset="-78"/>
                <a:cs typeface="Arabic Typesetting" pitchFamily="66" charset="-78"/>
              </a:rPr>
              <a:t>شكرا على حسن الإصغاء والمتابعة</a:t>
            </a:r>
            <a:endParaRPr lang="fr-FR" sz="7200" b="1" spc="50" dirty="0">
              <a:ln w="9525" cmpd="sng">
                <a:solidFill>
                  <a:schemeClr val="accent1"/>
                </a:solidFill>
                <a:prstDash val="solid"/>
              </a:ln>
              <a:solidFill>
                <a:srgbClr val="70AD47">
                  <a:tint val="1000"/>
                </a:srgbClr>
              </a:solidFill>
              <a:effectLst>
                <a:glow rad="38100">
                  <a:schemeClr val="accent1">
                    <a:alpha val="40000"/>
                  </a:schemeClr>
                </a:glow>
              </a:effectLst>
              <a:latin typeface="Arabic Typesetting" pitchFamily="66" charset="-78"/>
              <a:cs typeface="Arabic Typesetting" pitchFamily="66" charset="-78"/>
            </a:endParaRPr>
          </a:p>
        </p:txBody>
      </p:sp>
    </p:spTree>
    <p:extLst>
      <p:ext uri="{BB962C8B-B14F-4D97-AF65-F5344CB8AC3E}">
        <p14:creationId xmlns:p14="http://schemas.microsoft.com/office/powerpoint/2010/main" xmlns="" val="171564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t>تعريف إعادة التكافل </a:t>
            </a: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b="1" dirty="0" smtClean="0">
                <a:solidFill>
                  <a:schemeClr val="accent1">
                    <a:lumMod val="60000"/>
                    <a:lumOff val="40000"/>
                  </a:schemeClr>
                </a:solidFill>
              </a:rPr>
              <a:t>و في تعريف آخر :</a:t>
            </a:r>
          </a:p>
          <a:p>
            <a:r>
              <a:rPr lang="ar-DZ" sz="2800" dirty="0" smtClean="0"/>
              <a:t>هي تقنية للمشاركة في تغطية الأخطار؛ حيث تتنازل شركة </a:t>
            </a:r>
            <a:r>
              <a:rPr lang="ar-DZ" sz="2800" u="sng" dirty="0" smtClean="0">
                <a:hlinkClick r:id="rId2"/>
              </a:rPr>
              <a:t>التأمين التكافلي</a:t>
            </a:r>
            <a:r>
              <a:rPr lang="ar-DZ" sz="2800" dirty="0" smtClean="0"/>
              <a:t> نيابة عن صندوق المشتركين (عملية التنازل) لهيئة قابلة لإعادة التكافل (عملية القبول) عن جزء الأخطار المكتتب </a:t>
            </a:r>
            <a:r>
              <a:rPr lang="ar-DZ" sz="2800" dirty="0" err="1" smtClean="0"/>
              <a:t>بها</a:t>
            </a:r>
            <a:r>
              <a:rPr lang="ar-DZ" sz="2800" dirty="0" smtClean="0"/>
              <a:t> والتي تجاوز الطاقة </a:t>
            </a:r>
            <a:r>
              <a:rPr lang="ar-DZ" sz="2800" dirty="0" err="1" smtClean="0"/>
              <a:t>الاحتفاظية</a:t>
            </a:r>
            <a:r>
              <a:rPr lang="ar-DZ" sz="2800" dirty="0" smtClean="0"/>
              <a:t> لصندوق المشتركين (حد الاحتفاظ أو بنسبة من هذه الأخطار متفق عليها مسبقا، مقابل تعهد هيئة إعادة التكافل بدفع التعويض الخاص </a:t>
            </a:r>
            <a:r>
              <a:rPr lang="ar-DZ" sz="2800" dirty="0" err="1" smtClean="0"/>
              <a:t>بها</a:t>
            </a:r>
            <a:r>
              <a:rPr lang="ar-DZ" sz="2800" dirty="0" smtClean="0"/>
              <a:t>، نتيجة تحقق الأخطار المعاد تأمينها، وفقا للطريقة المتفق عليها بين الطرفين ووفقا للعلاقة التعاقدية التي تربط هيئة إعادة التكافل بشركة التكافل أو صندوق المشتركين، وهذا بغرض تحقيق التكافل لشركات التكافل”</a:t>
            </a:r>
          </a:p>
          <a:p>
            <a:pPr>
              <a:buFont typeface="Wingdings" pitchFamily="2" charset="2"/>
              <a:buChar char="ü"/>
            </a:pPr>
            <a:endParaRPr lang="ar-DZ" sz="2600" dirty="0" smtClean="0"/>
          </a:p>
        </p:txBody>
      </p:sp>
    </p:spTree>
    <p:extLst>
      <p:ext uri="{BB962C8B-B14F-4D97-AF65-F5344CB8AC3E}">
        <p14:creationId xmlns:p14="http://schemas.microsoft.com/office/powerpoint/2010/main" xmlns="" val="20269550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t>عناصر إعادة التكافل </a:t>
            </a: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dirty="0" smtClean="0"/>
              <a:t>من خلال </a:t>
            </a:r>
            <a:r>
              <a:rPr lang="ar-DZ" sz="2800" dirty="0" err="1" smtClean="0"/>
              <a:t>التعاريف</a:t>
            </a:r>
            <a:r>
              <a:rPr lang="ar-DZ" sz="2800" dirty="0" smtClean="0"/>
              <a:t> السابقة يمكن استنتاج عناصر عملية إعادة التكافل:</a:t>
            </a:r>
          </a:p>
          <a:p>
            <a:r>
              <a:rPr lang="ar-DZ" sz="2800" dirty="0" smtClean="0"/>
              <a:t>– صندوق المشتركين (صندوق التكافل): هو عبارة عن صندوق له شخصية اعتبارية، يتكون من مجموع الاشتراكات التي دفعها المشتركين بهدف التعاون وتتولى شركة </a:t>
            </a:r>
            <a:r>
              <a:rPr lang="ar-DZ" sz="2800" u="sng" dirty="0" smtClean="0">
                <a:hlinkClick r:id="rId2"/>
              </a:rPr>
              <a:t>التأمين التكافلي</a:t>
            </a:r>
            <a:r>
              <a:rPr lang="ar-DZ" sz="2800" dirty="0" smtClean="0"/>
              <a:t> إدارته واستثمار أمواله بالنيابة عنهم؛</a:t>
            </a:r>
          </a:p>
          <a:p>
            <a:r>
              <a:rPr lang="ar-DZ" sz="2800" dirty="0" smtClean="0"/>
              <a:t>– شركة التأمين التكافلي: وهي الهيئة التي تقوم بالتنازل عن جزء من الأخطار المكتب </a:t>
            </a:r>
            <a:r>
              <a:rPr lang="ar-DZ" sz="2800" dirty="0" err="1" smtClean="0"/>
              <a:t>بها</a:t>
            </a:r>
            <a:r>
              <a:rPr lang="ar-DZ" sz="2800" dirty="0" smtClean="0"/>
              <a:t>، لمعيد أو معيدي التكافل نيابة عن صندوق المشتركين؛</a:t>
            </a:r>
          </a:p>
          <a:p>
            <a:r>
              <a:rPr lang="ar-DZ" sz="2800" dirty="0" smtClean="0"/>
              <a:t>– شركة إعادة التكافل: هو الهيئة التي تقبل ما تم التنازل </a:t>
            </a:r>
            <a:r>
              <a:rPr lang="ar-DZ" sz="2800" dirty="0" err="1" smtClean="0"/>
              <a:t>به</a:t>
            </a:r>
            <a:r>
              <a:rPr lang="ar-DZ" sz="2800" dirty="0" smtClean="0"/>
              <a:t> من طرف شركة التأمين التكافلي، قد تكون هيئة إعادة تكافل متخصصة أو مختلطة؛</a:t>
            </a:r>
          </a:p>
          <a:p>
            <a:pPr>
              <a:buFont typeface="Wingdings" pitchFamily="2" charset="2"/>
              <a:buChar char="ü"/>
            </a:pPr>
            <a:endParaRPr lang="ar-DZ" sz="2600" dirty="0" smtClean="0"/>
          </a:p>
        </p:txBody>
      </p:sp>
    </p:spTree>
    <p:extLst>
      <p:ext uri="{BB962C8B-B14F-4D97-AF65-F5344CB8AC3E}">
        <p14:creationId xmlns:p14="http://schemas.microsoft.com/office/powerpoint/2010/main" xmlns="" val="2026955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t>عناصر إعادة التكافل </a:t>
            </a: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dirty="0" smtClean="0"/>
              <a:t>المبلغ المحتفظ </a:t>
            </a:r>
            <a:r>
              <a:rPr lang="ar-DZ" sz="2800" dirty="0" err="1" smtClean="0"/>
              <a:t>به</a:t>
            </a:r>
            <a:r>
              <a:rPr lang="ar-DZ" sz="2800" dirty="0" smtClean="0"/>
              <a:t>: هو المبلغ الأقصى الذي يمكن أن يتحمله صندوق المشتركين دون أن يتعرض لاختلال، وهناك عدة عوامل تؤثر في المبلغ المحتفظ </a:t>
            </a:r>
            <a:r>
              <a:rPr lang="ar-DZ" sz="2800" dirty="0" err="1" smtClean="0"/>
              <a:t>به</a:t>
            </a:r>
            <a:r>
              <a:rPr lang="ar-DZ" sz="2800" dirty="0" smtClean="0"/>
              <a:t> منها:</a:t>
            </a:r>
          </a:p>
          <a:p>
            <a:r>
              <a:rPr lang="ar-DZ" sz="2800" dirty="0" smtClean="0"/>
              <a:t>• المركز المالي لصندوق المشتركين: فهناك علاقة طردية بين قوة المركز المالي لصندوق المشتركين والجزء المحتفظ </a:t>
            </a:r>
            <a:r>
              <a:rPr lang="ar-DZ" sz="2800" dirty="0" err="1" smtClean="0"/>
              <a:t>به</a:t>
            </a:r>
            <a:r>
              <a:rPr lang="ar-DZ" sz="2800" dirty="0" smtClean="0"/>
              <a:t> من كل عملي تأمينية؛</a:t>
            </a:r>
          </a:p>
          <a:p>
            <a:r>
              <a:rPr lang="ar-DZ" sz="2800" dirty="0" smtClean="0"/>
              <a:t>• درجة </a:t>
            </a:r>
            <a:r>
              <a:rPr lang="ar-DZ" sz="2800" u="sng" dirty="0" smtClean="0">
                <a:hlinkClick r:id="rId2"/>
              </a:rPr>
              <a:t>الخطر</a:t>
            </a:r>
            <a:r>
              <a:rPr lang="ar-DZ" sz="2800" dirty="0" smtClean="0"/>
              <a:t> المؤمن ضده: هناك علاقة عكسية بين درجة </a:t>
            </a:r>
            <a:r>
              <a:rPr lang="ar-DZ" sz="2800" u="sng" dirty="0" smtClean="0">
                <a:hlinkClick r:id="rId2"/>
              </a:rPr>
              <a:t>الخطر</a:t>
            </a:r>
            <a:r>
              <a:rPr lang="ar-DZ" sz="2800" dirty="0" smtClean="0"/>
              <a:t> المؤمن ضده، وبين الجزء المحتفظ </a:t>
            </a:r>
            <a:r>
              <a:rPr lang="ar-DZ" sz="2800" dirty="0" err="1" smtClean="0"/>
              <a:t>به</a:t>
            </a:r>
            <a:r>
              <a:rPr lang="ar-DZ" sz="2800" dirty="0" smtClean="0"/>
              <a:t>؛</a:t>
            </a:r>
          </a:p>
          <a:p>
            <a:r>
              <a:rPr lang="ar-DZ" sz="2800" dirty="0" smtClean="0"/>
              <a:t>• عدد العمليات المكتتب فيها سنويا : فكلما قل عدد هذه العمليات زادت الحاجة إلى إعادة التكافل، لأن هذا العدد لن يحقق قانون الأعداد الكبيرة، وبالتالي سيؤدي إلى اختلاف معدل الخسارة المتوقع عن معدل الخسارة الفعلي، وحتى لا يتعرض صندوق المشتركين لخطر العجز والإفلاس، تلجأ </a:t>
            </a:r>
            <a:r>
              <a:rPr lang="ar-DZ" sz="2800" u="sng" dirty="0" smtClean="0">
                <a:hlinkClick r:id="rId3"/>
              </a:rPr>
              <a:t>شركات التأمين التكافلي</a:t>
            </a:r>
            <a:r>
              <a:rPr lang="ar-DZ" sz="2800" dirty="0" smtClean="0"/>
              <a:t> لزياد هذا الحد بزيادة عدد العمليات المكتتب فيها سنويا؛</a:t>
            </a:r>
          </a:p>
          <a:p>
            <a:pPr>
              <a:buFont typeface="Wingdings" pitchFamily="2" charset="2"/>
              <a:buChar char="ü"/>
            </a:pPr>
            <a:endParaRPr lang="ar-DZ" sz="2600" dirty="0" smtClean="0"/>
          </a:p>
        </p:txBody>
      </p:sp>
    </p:spTree>
    <p:extLst>
      <p:ext uri="{BB962C8B-B14F-4D97-AF65-F5344CB8AC3E}">
        <p14:creationId xmlns:p14="http://schemas.microsoft.com/office/powerpoint/2010/main" xmlns="" val="2026955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t>عناصر إعادة التكافل </a:t>
            </a: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dirty="0" smtClean="0"/>
              <a:t>المبلغ المعاد تأمینه (المتنازل عنه): هو المبلغ الذي تتنازل عنه شركة </a:t>
            </a:r>
            <a:r>
              <a:rPr lang="ar-DZ" sz="2800" u="sng" dirty="0" smtClean="0">
                <a:hlinkClick r:id="rId2"/>
              </a:rPr>
              <a:t>التأمين التكافلي</a:t>
            </a:r>
            <a:r>
              <a:rPr lang="ar-DZ" sz="2800" dirty="0" smtClean="0"/>
              <a:t> لصالح هيئة إعادة التكافل لتغطيته؛</a:t>
            </a:r>
          </a:p>
          <a:p>
            <a:r>
              <a:rPr lang="ar-DZ" sz="2800" dirty="0" smtClean="0"/>
              <a:t>– عقد إعادة التكافل: هو الوثيقة التي تضبط العلاقة بين كل من شركات التكافل وصندوق المشتركين مع شركات إعادة التكافل؛</a:t>
            </a:r>
          </a:p>
          <a:p>
            <a:r>
              <a:rPr lang="ar-DZ" sz="2800" dirty="0" smtClean="0"/>
              <a:t>– عمولة إعادة التكافل: هو المبلغ الذي تتقاضاه شركة </a:t>
            </a:r>
            <a:r>
              <a:rPr lang="ar-DZ" sz="2800" dirty="0" smtClean="0">
                <a:hlinkClick r:id="rId2"/>
              </a:rPr>
              <a:t>التأمين التكافلي</a:t>
            </a:r>
            <a:r>
              <a:rPr lang="ar-DZ" sz="2800" dirty="0" smtClean="0"/>
              <a:t> من طرف شركة إعادة التكافل، لتغطية المصاريف التي تتحملها خلال عملية التنازل.</a:t>
            </a:r>
          </a:p>
          <a:p>
            <a:r>
              <a:rPr lang="ar-DZ" sz="2800" dirty="0" smtClean="0"/>
              <a:t>وقد تكون هناك عمولات أخرى تستفيد منها شركة التأمين الأصلية حسب الاتفاق بينها وبين الهيئة المعيدة، كعمولة المشاركة في الأرباح، تقدم على أساس مكافأة لشركات </a:t>
            </a:r>
            <a:r>
              <a:rPr lang="ar-DZ" sz="2800" u="sng" dirty="0" smtClean="0">
                <a:hlinkClick r:id="rId2"/>
              </a:rPr>
              <a:t>التأمين التكافلي</a:t>
            </a:r>
            <a:r>
              <a:rPr lang="ar-DZ" sz="2800" dirty="0" smtClean="0"/>
              <a:t> لمهارتها في تقديم الخدمة للمشتركين وذلك باقتطاع جزء من أرباح شركات التكافل الاستثمارية</a:t>
            </a:r>
          </a:p>
          <a:p>
            <a:pPr>
              <a:buFont typeface="Wingdings" pitchFamily="2" charset="2"/>
              <a:buChar char="ü"/>
            </a:pPr>
            <a:endParaRPr lang="ar-DZ" sz="2600" dirty="0" smtClean="0"/>
          </a:p>
        </p:txBody>
      </p:sp>
    </p:spTree>
    <p:extLst>
      <p:ext uri="{BB962C8B-B14F-4D97-AF65-F5344CB8AC3E}">
        <p14:creationId xmlns:p14="http://schemas.microsoft.com/office/powerpoint/2010/main" xmlns="" val="202695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t>أنواع وطرق إعادة التكافل </a:t>
            </a: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b="1" dirty="0" smtClean="0">
                <a:solidFill>
                  <a:schemeClr val="accent1">
                    <a:lumMod val="60000"/>
                    <a:lumOff val="40000"/>
                  </a:schemeClr>
                </a:solidFill>
              </a:rPr>
              <a:t> إعادة التكافل الاختياري:</a:t>
            </a:r>
            <a:endParaRPr lang="fr-FR" sz="2800" b="1" dirty="0" smtClean="0">
              <a:solidFill>
                <a:schemeClr val="accent1">
                  <a:lumMod val="60000"/>
                  <a:lumOff val="40000"/>
                </a:schemeClr>
              </a:solidFill>
            </a:endParaRPr>
          </a:p>
          <a:p>
            <a:r>
              <a:rPr lang="ar-DZ" sz="2800" dirty="0" smtClean="0"/>
              <a:t> 1- بموجب هذه الاتفاقية تقوم شركة </a:t>
            </a:r>
            <a:r>
              <a:rPr lang="ar-DZ" sz="2800" u="sng" dirty="0" smtClean="0">
                <a:hlinkClick r:id="rId2"/>
              </a:rPr>
              <a:t>التأمين التكافلي</a:t>
            </a:r>
            <a:r>
              <a:rPr lang="ar-DZ" sz="2800" dirty="0" smtClean="0"/>
              <a:t> بعرض كل خطر على معيد التكافل على </a:t>
            </a:r>
            <a:r>
              <a:rPr lang="ar-DZ" sz="2800" dirty="0" err="1" smtClean="0"/>
              <a:t>حدى</a:t>
            </a:r>
            <a:r>
              <a:rPr lang="ar-DZ" sz="2800" dirty="0" smtClean="0"/>
              <a:t>، مع عرض لجميع الظروف المحيطة بهذا </a:t>
            </a:r>
            <a:r>
              <a:rPr lang="ar-DZ" sz="2800" u="sng" dirty="0" smtClean="0">
                <a:hlinkClick r:id="rId3"/>
              </a:rPr>
              <a:t>الخطر</a:t>
            </a:r>
            <a:r>
              <a:rPr lang="ar-DZ" sz="2800" dirty="0" smtClean="0"/>
              <a:t>، في حين يكون الحرية للمعيد في قبول أو رفض التغطية</a:t>
            </a:r>
            <a:r>
              <a:rPr lang="fr-FR" sz="2800" dirty="0" smtClean="0"/>
              <a:t>.</a:t>
            </a:r>
            <a:r>
              <a:rPr lang="ar-DZ" sz="2800" dirty="0" smtClean="0"/>
              <a:t> </a:t>
            </a:r>
          </a:p>
          <a:p>
            <a:r>
              <a:rPr lang="ar-DZ" sz="2800" b="1" dirty="0" smtClean="0">
                <a:solidFill>
                  <a:schemeClr val="accent1">
                    <a:lumMod val="60000"/>
                    <a:lumOff val="40000"/>
                  </a:schemeClr>
                </a:solidFill>
              </a:rPr>
              <a:t>2- إعادة التكافل الإجباري “الاتفاقية”:</a:t>
            </a:r>
          </a:p>
          <a:p>
            <a:r>
              <a:rPr lang="ar-DZ" sz="2800" dirty="0" smtClean="0"/>
              <a:t> حيث تتعهد شركة </a:t>
            </a:r>
            <a:r>
              <a:rPr lang="ar-DZ" sz="2800" u="sng" dirty="0" smtClean="0">
                <a:hlinkClick r:id="rId2"/>
              </a:rPr>
              <a:t>التأمين التكافلي</a:t>
            </a:r>
            <a:r>
              <a:rPr lang="ar-DZ" sz="2800" dirty="0" smtClean="0"/>
              <a:t> بموجب هذه الاتفاقية بالتنازل عن أخطار معينة في حدود مبالغ معينة أو بنسب محددة، وعلى معيد التكافل قبول إعادة تأمين كل ما أسند إليه في حدود الاتفاقية، كما يتم تحديد حصة معيد التكافل؛ نسبة </a:t>
            </a:r>
            <a:r>
              <a:rPr lang="ar-DZ" sz="2800" u="sng" dirty="0" smtClean="0">
                <a:hlinkClick r:id="rId3"/>
              </a:rPr>
              <a:t>الخطر</a:t>
            </a:r>
            <a:r>
              <a:rPr lang="ar-DZ" sz="2800" dirty="0" smtClean="0"/>
              <a:t> الذي تتحمله شركة إعادة التكافل وشركة التكافل؛ مدة التعويض وآلية تجديد عمليات إعادة التكافل لكل وثيقة يتم إصدارها من إيجابياتها أن التسيير الإداري يكون أبسط منه في اتفاقية إعادة التكافل الاختياري </a:t>
            </a:r>
            <a:r>
              <a:rPr lang="ar-DZ" sz="2800" dirty="0" err="1" smtClean="0"/>
              <a:t>و</a:t>
            </a:r>
            <a:r>
              <a:rPr lang="ar-DZ" sz="2800" dirty="0" smtClean="0"/>
              <a:t> تنقسم هذه الطريقة إلى : </a:t>
            </a:r>
          </a:p>
          <a:p>
            <a:pPr>
              <a:buFont typeface="Wingdings" pitchFamily="2" charset="2"/>
              <a:buChar char="ü"/>
            </a:pPr>
            <a:endParaRPr lang="ar-DZ" sz="2600" dirty="0" smtClean="0"/>
          </a:p>
        </p:txBody>
      </p:sp>
    </p:spTree>
    <p:extLst>
      <p:ext uri="{BB962C8B-B14F-4D97-AF65-F5344CB8AC3E}">
        <p14:creationId xmlns:p14="http://schemas.microsoft.com/office/powerpoint/2010/main" xmlns="" val="2026955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360947"/>
            <a:ext cx="11400185" cy="6220327"/>
          </a:xfrm>
        </p:spPr>
        <p:txBody>
          <a:bodyPr>
            <a:normAutofit/>
          </a:bodyPr>
          <a:lstStyle/>
          <a:p>
            <a:pPr>
              <a:buFont typeface="Wingdings" pitchFamily="2" charset="2"/>
              <a:buChar char="ü"/>
            </a:pPr>
            <a:r>
              <a:rPr lang="ar-DZ" sz="2800" dirty="0" smtClean="0"/>
              <a:t>إعادة التكافل النسبية : يتم اقتسام الأقساط والخطر ومبلغ التأمين بشكل نسبي بين المؤمن الأصلي وهيئة إعادة التأمين وتتضمن اتفاقية المشاركة </a:t>
            </a:r>
            <a:r>
              <a:rPr lang="ar-DZ" sz="2800" dirty="0" err="1" smtClean="0"/>
              <a:t>و</a:t>
            </a:r>
            <a:r>
              <a:rPr lang="ar-DZ" sz="2800" dirty="0" smtClean="0"/>
              <a:t> اتفاقية الفائض. </a:t>
            </a:r>
          </a:p>
          <a:p>
            <a:pPr>
              <a:buFont typeface="Wingdings" pitchFamily="2" charset="2"/>
              <a:buChar char="ü"/>
            </a:pPr>
            <a:r>
              <a:rPr lang="ar-DZ" sz="2800" dirty="0" smtClean="0"/>
              <a:t>إعادة التكافل الغير النسبية :وتسمى أيضا إعادة تكافل الأضرار، وفق هذه الصيغة لا تكون نسبة الأخطار ثابتة أو محددة مسبقا، بل تتفق شركة التكافل ومعيد التكافل، على حد معين من الخسائر يسمى بالاحتفاظ تحتفظ </a:t>
            </a:r>
            <a:r>
              <a:rPr lang="ar-DZ" sz="2800" dirty="0" err="1" smtClean="0"/>
              <a:t>به</a:t>
            </a:r>
            <a:r>
              <a:rPr lang="ar-DZ" sz="2800" dirty="0" smtClean="0"/>
              <a:t> شركة التكافل في صندوق المشتركين، وما جاوز هذا الحد من الخسائر يتدخل معيد التكافل إلى عتبة معينة تسمى السقف.</a:t>
            </a:r>
          </a:p>
          <a:p>
            <a:pPr>
              <a:buFont typeface="Wingdings" pitchFamily="2" charset="2"/>
              <a:buChar char="ü"/>
            </a:pPr>
            <a:endParaRPr lang="ar-DZ" sz="2800" dirty="0" smtClean="0"/>
          </a:p>
        </p:txBody>
      </p:sp>
    </p:spTree>
    <p:extLst>
      <p:ext uri="{BB962C8B-B14F-4D97-AF65-F5344CB8AC3E}">
        <p14:creationId xmlns:p14="http://schemas.microsoft.com/office/powerpoint/2010/main" xmlns="" val="2026955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87C7F96-7371-4C2C-A584-AFA567714EA7}"/>
              </a:ext>
            </a:extLst>
          </p:cNvPr>
          <p:cNvSpPr>
            <a:spLocks noGrp="1"/>
          </p:cNvSpPr>
          <p:nvPr>
            <p:ph type="title"/>
          </p:nvPr>
        </p:nvSpPr>
        <p:spPr>
          <a:xfrm>
            <a:off x="1050236" y="167944"/>
            <a:ext cx="9905998" cy="799465"/>
          </a:xfrm>
        </p:spPr>
        <p:txBody>
          <a:bodyPr>
            <a:normAutofit fontScale="90000"/>
          </a:bodyPr>
          <a:lstStyle/>
          <a:p>
            <a:pPr algn="ctr"/>
            <a:r>
              <a:rPr lang="ar-DZ" b="1" dirty="0" smtClean="0"/>
              <a:t>أهمية إعادة التكافل</a:t>
            </a:r>
            <a:br>
              <a:rPr lang="ar-DZ" b="1" dirty="0" smtClean="0"/>
            </a:br>
            <a:endParaRPr lang="ar-DZ" dirty="0"/>
          </a:p>
        </p:txBody>
      </p:sp>
      <p:sp>
        <p:nvSpPr>
          <p:cNvPr id="3" name="Espace réservé du contenu 2">
            <a:extLst>
              <a:ext uri="{FF2B5EF4-FFF2-40B4-BE49-F238E27FC236}">
                <a16:creationId xmlns=""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10000"/>
          </a:bodyPr>
          <a:lstStyle/>
          <a:p>
            <a:r>
              <a:rPr lang="ar-DZ" sz="2800" dirty="0" smtClean="0"/>
              <a:t> تقوم إعادة التكافل بدور مهم وذلك على مستوى المحيط الداخلي والخارجي لشركات التأمين التكافلي، ويمكن إبراز ذلك من خلال النقاط التالية :</a:t>
            </a:r>
          </a:p>
          <a:p>
            <a:r>
              <a:rPr lang="ar-DZ" sz="2800" dirty="0" smtClean="0"/>
              <a:t> </a:t>
            </a:r>
            <a:r>
              <a:rPr lang="ar-DZ" sz="2800" b="1" u="sng" dirty="0" smtClean="0"/>
              <a:t>أ- على مستوى المحيط الداخلي لشركة التأمين التكافلي</a:t>
            </a:r>
            <a:r>
              <a:rPr lang="ar-DZ" sz="2800" dirty="0" smtClean="0"/>
              <a:t>: يساهم إعادة التكافل في </a:t>
            </a:r>
          </a:p>
          <a:p>
            <a:r>
              <a:rPr lang="ar-DZ" sz="2800" dirty="0" smtClean="0"/>
              <a:t>– خفض تكلفة رأس مال شركات التكافل: وهذا لتحمل شركات الإعادة قسطا من الأخطار، عوض لجوء شركات التكافل للاقتراض لمواجهة ارتفاع حجم التعويضات؛</a:t>
            </a:r>
          </a:p>
          <a:p>
            <a:r>
              <a:rPr lang="ar-DZ" sz="2800" dirty="0" smtClean="0"/>
              <a:t>– حماية الوضعية المالية لشركات التأمين التكافلي: بما أن إعادة التكافل هي تكافل للتكافل فإن توزيع </a:t>
            </a:r>
            <a:r>
              <a:rPr lang="ar-DZ" sz="2800" u="sng" dirty="0" smtClean="0">
                <a:hlinkClick r:id="rId2"/>
              </a:rPr>
              <a:t>الخطر</a:t>
            </a:r>
            <a:r>
              <a:rPr lang="ar-DZ" sz="2800" dirty="0" smtClean="0"/>
              <a:t> بين صندوق المشتركين ومعيد التكافل يسمح بالتقليل من ارتفاع معدل الكارثة في صندوق المشتركين، وبالتالي حماية دخل شركات التكافل وقوة مركزها المالي؛</a:t>
            </a:r>
          </a:p>
          <a:p>
            <a:r>
              <a:rPr lang="ar-DZ" sz="2800" dirty="0" smtClean="0"/>
              <a:t>– زيادة هامش الربح بالنسبة لشركات التكافل، وهذا من خلال الحصول على عمولات إعادة التأمين، بالإضافة إلى العمولات الأخرى التي يمكن أن تحصل عليها كمكافأة من طرف شركات إعادة التكافل، كعمولة المشاركة في الأرباح الاستثمارية؛</a:t>
            </a:r>
            <a:endParaRPr lang="fr-FR" sz="2800" dirty="0" smtClean="0"/>
          </a:p>
          <a:p>
            <a:endParaRPr lang="ar-DZ" dirty="0" smtClean="0"/>
          </a:p>
        </p:txBody>
      </p:sp>
    </p:spTree>
    <p:extLst>
      <p:ext uri="{BB962C8B-B14F-4D97-AF65-F5344CB8AC3E}">
        <p14:creationId xmlns:p14="http://schemas.microsoft.com/office/powerpoint/2010/main" xmlns="" val="2026955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6374</TotalTime>
  <Words>1155</Words>
  <Application>Microsoft Office PowerPoint</Application>
  <PresentationFormat>Personnalisé</PresentationFormat>
  <Paragraphs>115</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Circuit</vt:lpstr>
      <vt:lpstr>محاضرات في مقياس التأمين و التأمين التكافلي</vt:lpstr>
      <vt:lpstr>تعريف إعادة التكافل </vt:lpstr>
      <vt:lpstr>تعريف إعادة التكافل </vt:lpstr>
      <vt:lpstr>عناصر إعادة التكافل </vt:lpstr>
      <vt:lpstr>عناصر إعادة التكافل </vt:lpstr>
      <vt:lpstr>عناصر إعادة التكافل </vt:lpstr>
      <vt:lpstr>أنواع وطرق إعادة التكافل </vt:lpstr>
      <vt:lpstr>Diapositive 8</vt:lpstr>
      <vt:lpstr>أهمية إعادة التكافل </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TOP</dc:creator>
  <cp:lastModifiedBy>LENOVO</cp:lastModifiedBy>
  <cp:revision>223</cp:revision>
  <dcterms:created xsi:type="dcterms:W3CDTF">2021-11-23T16:00:41Z</dcterms:created>
  <dcterms:modified xsi:type="dcterms:W3CDTF">2022-12-04T17:56:50Z</dcterms:modified>
</cp:coreProperties>
</file>