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7"/>
  </p:normalViewPr>
  <p:slideViewPr>
    <p:cSldViewPr snapToGrid="0" snapToObjects="1">
      <p:cViewPr varScale="1">
        <p:scale>
          <a:sx n="93" d="100"/>
          <a:sy n="93" d="100"/>
        </p:scale>
        <p:origin x="78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3922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6842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615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13758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7554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37397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6460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5912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1762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334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52601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694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393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8358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9770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268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6166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CC6ED918-ECF3-EA45-968F-44FED6600E7A}" type="datetimeFigureOut">
              <a:rPr lang="ar-SA" smtClean="0"/>
              <a:t>17 شعبان،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ar-S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8F792FC-C43C-B446-A82F-0BEE3B02BD4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79111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54955" y="1296170"/>
            <a:ext cx="8825658" cy="2001212"/>
          </a:xfrm>
        </p:spPr>
        <p:txBody>
          <a:bodyPr/>
          <a:lstStyle/>
          <a:p>
            <a:pPr algn="ctr" defTabSz="457200" rtl="1" eaLnBrk="1" latinLnBrk="0" hangingPunct="1">
              <a:spcBef>
                <a:spcPct val="0"/>
              </a:spcBef>
              <a:buNone/>
            </a:pPr>
            <a:r>
              <a:rPr lang="ar-SA" dirty="0" smtClean="0"/>
              <a:t>المحاضرة الثالثة</a:t>
            </a:r>
            <a:endParaRPr lang="ar-S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33283" y="3779852"/>
            <a:ext cx="8825658" cy="861420"/>
          </a:xfrm>
        </p:spPr>
        <p:txBody>
          <a:bodyPr>
            <a:normAutofit/>
          </a:bodyPr>
          <a:lstStyle/>
          <a:p>
            <a:pPr algn="ctr"/>
            <a:r>
              <a:rPr lang="ar-SA" sz="4000" b="1" dirty="0" smtClean="0"/>
              <a:t>البنوك الاسلامية</a:t>
            </a:r>
            <a:endParaRPr lang="ar-SA" sz="4000" b="1" dirty="0"/>
          </a:p>
        </p:txBody>
      </p:sp>
    </p:spTree>
    <p:extLst>
      <p:ext uri="{BB962C8B-B14F-4D97-AF65-F5344CB8AC3E}">
        <p14:creationId xmlns:p14="http://schemas.microsoft.com/office/powerpoint/2010/main" val="1354155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076" y="973667"/>
            <a:ext cx="8761413" cy="979823"/>
          </a:xfrm>
        </p:spPr>
        <p:txBody>
          <a:bodyPr/>
          <a:lstStyle/>
          <a:p>
            <a:pPr algn="r"/>
            <a:r>
              <a:rPr lang="ar-SA" sz="4000" b="1" dirty="0"/>
              <a:t>اهداف البنوك الإسلامية</a:t>
            </a:r>
            <a:br>
              <a:rPr lang="ar-SA" sz="4000" b="1" dirty="0"/>
            </a:br>
            <a:r>
              <a:rPr lang="ar-SA" sz="4000" b="1" dirty="0" smtClean="0">
                <a:solidFill>
                  <a:srgbClr val="00B0F0"/>
                </a:solidFill>
              </a:rPr>
              <a:t>أهداف خاصة </a:t>
            </a:r>
            <a:r>
              <a:rPr lang="ar-SA" sz="4000" b="1" dirty="0" err="1" smtClean="0">
                <a:solidFill>
                  <a:srgbClr val="00B0F0"/>
                </a:solidFill>
              </a:rPr>
              <a:t>بالمتعاملبن</a:t>
            </a:r>
            <a:endParaRPr lang="ar-SA" sz="4000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defTabSz="914400">
              <a:lnSpc>
                <a:spcPct val="150000"/>
              </a:lnSpc>
              <a:spcBef>
                <a:spcPts val="0"/>
              </a:spcBef>
              <a:buClrTx/>
              <a:buSzTx/>
              <a:buFont typeface="Wingdings" charset="2"/>
              <a:buChar char="§"/>
            </a:pP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تقديم الخدمات المصرفية: عندما تكون هذه الخدمات ذات جودة عالية فهي الشهادة على نجاح المصرف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وهدفا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رئيسيا </a:t>
            </a:r>
            <a:r>
              <a:rPr lang="ar-SA" sz="3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لارادته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؛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92232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678873"/>
            <a:ext cx="8761413" cy="1195723"/>
          </a:xfrm>
        </p:spPr>
        <p:txBody>
          <a:bodyPr/>
          <a:lstStyle/>
          <a:p>
            <a:pPr algn="r"/>
            <a:r>
              <a:rPr lang="ar-SA" sz="4000" b="1" dirty="0"/>
              <a:t>اهداف البنوك الإسلامية</a:t>
            </a:r>
            <a:br>
              <a:rPr lang="ar-SA" sz="4000" b="1" dirty="0"/>
            </a:br>
            <a:r>
              <a:rPr lang="ar-SA" sz="4000" b="1" dirty="0">
                <a:solidFill>
                  <a:srgbClr val="00B0F0"/>
                </a:solidFill>
              </a:rPr>
              <a:t>أهداف خاصة </a:t>
            </a:r>
            <a:r>
              <a:rPr lang="ar-SA" sz="4000" b="1" dirty="0" err="1">
                <a:solidFill>
                  <a:srgbClr val="00B0F0"/>
                </a:solidFill>
              </a:rPr>
              <a:t>بالمتعاملبن</a:t>
            </a:r>
            <a:endParaRPr lang="ar-SA" sz="4000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charset="2"/>
              <a:buChar char="§"/>
            </a:pP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توفير التمويل للمستثمرين: من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خلال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توفير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للمستثمرين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استثمار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خلال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شركات تابعة متخصصة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استثمارها مباشرة في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الاسواق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المحلية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العالمية؛ </a:t>
            </a:r>
          </a:p>
        </p:txBody>
      </p:sp>
    </p:spTree>
    <p:extLst>
      <p:ext uri="{BB962C8B-B14F-4D97-AF65-F5344CB8AC3E}">
        <p14:creationId xmlns:p14="http://schemas.microsoft.com/office/powerpoint/2010/main" val="1937066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765849"/>
            <a:ext cx="8761413" cy="1146077"/>
          </a:xfrm>
        </p:spPr>
        <p:txBody>
          <a:bodyPr/>
          <a:lstStyle/>
          <a:p>
            <a:pPr algn="r"/>
            <a:r>
              <a:rPr lang="ar-SA" sz="4000" b="1" dirty="0"/>
              <a:t>اهداف البنوك الإسلامية</a:t>
            </a:r>
            <a:br>
              <a:rPr lang="ar-SA" sz="4000" b="1" dirty="0"/>
            </a:br>
            <a:r>
              <a:rPr lang="ar-SA" sz="4000" b="1" dirty="0">
                <a:solidFill>
                  <a:srgbClr val="00B0F0"/>
                </a:solidFill>
              </a:rPr>
              <a:t>أهداف خاصة </a:t>
            </a:r>
            <a:r>
              <a:rPr lang="ar-SA" sz="4000" b="1" dirty="0" err="1">
                <a:solidFill>
                  <a:srgbClr val="00B0F0"/>
                </a:solidFill>
              </a:rPr>
              <a:t>بالمتعاملبن</a:t>
            </a:r>
            <a:endParaRPr lang="ar-SA" sz="4000" dirty="0">
              <a:solidFill>
                <a:srgbClr val="00B0F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defTabSz="914400">
              <a:lnSpc>
                <a:spcPct val="150000"/>
              </a:lnSpc>
              <a:spcBef>
                <a:spcPts val="0"/>
              </a:spcBef>
              <a:buClrTx/>
              <a:buSzTx/>
              <a:buFont typeface="Wingdings" charset="2"/>
              <a:buChar char="§"/>
            </a:pP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توفير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للمودعين: ثقة المودعين عامل مهم لنجاح المصارف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الاسلامية لذا لا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بد من توفير سيولة نقدية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دائمة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لمواجهة متطلبات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الزبائن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558488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1104514"/>
          </a:xfrm>
        </p:spPr>
        <p:txBody>
          <a:bodyPr/>
          <a:lstStyle/>
          <a:p>
            <a:pPr algn="r"/>
            <a:r>
              <a:rPr lang="ar-SA" sz="4000" b="1" dirty="0"/>
              <a:t>اهداف البنوك الإسلامية</a:t>
            </a:r>
            <a:br>
              <a:rPr lang="ar-SA" sz="4000" b="1" dirty="0"/>
            </a:br>
            <a:r>
              <a:rPr lang="ar-SA" sz="4000" b="1" dirty="0">
                <a:solidFill>
                  <a:srgbClr val="00B050"/>
                </a:solidFill>
              </a:rPr>
              <a:t>أهداف </a:t>
            </a:r>
            <a:r>
              <a:rPr lang="ar-SA" sz="4000" b="1" dirty="0" smtClean="0">
                <a:solidFill>
                  <a:srgbClr val="00B050"/>
                </a:solidFill>
              </a:rPr>
              <a:t>داخلية</a:t>
            </a:r>
            <a:endParaRPr lang="ar-SA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defTabSz="914400">
              <a:lnSpc>
                <a:spcPct val="150000"/>
              </a:lnSpc>
              <a:spcBef>
                <a:spcPts val="0"/>
              </a:spcBef>
              <a:buClrTx/>
              <a:buSzTx/>
              <a:buFont typeface="Wingdings" charset="2"/>
              <a:buChar char="Ø"/>
            </a:pP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تنمية الموارد البشرية: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لا بد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 توافر العنصر البشري القادر على استثمار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وذو خبرة مصرفية، عن طريق التدريب للوصول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إلى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أفضل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مستوى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أداء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في العمل؛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Ø"/>
              <a:tabLst/>
              <a:defRPr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512731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665018"/>
            <a:ext cx="8761413" cy="1260764"/>
          </a:xfrm>
        </p:spPr>
        <p:txBody>
          <a:bodyPr/>
          <a:lstStyle/>
          <a:p>
            <a:pPr algn="r"/>
            <a:r>
              <a:rPr lang="ar-SA" sz="4000" b="1" dirty="0"/>
              <a:t>اهداف البنوك الإسلامية</a:t>
            </a:r>
            <a:br>
              <a:rPr lang="ar-SA" sz="4000" b="1" dirty="0"/>
            </a:br>
            <a:r>
              <a:rPr lang="ar-SA" sz="4000" b="1" dirty="0">
                <a:solidFill>
                  <a:srgbClr val="00B050"/>
                </a:solidFill>
              </a:rPr>
              <a:t>أهداف داخلية</a:t>
            </a:r>
            <a:endParaRPr lang="ar-SA" sz="4000" dirty="0">
              <a:solidFill>
                <a:srgbClr val="00B05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defTabSz="914400">
              <a:lnSpc>
                <a:spcPct val="150000"/>
              </a:lnSpc>
              <a:spcBef>
                <a:spcPts val="0"/>
              </a:spcBef>
              <a:buClrTx/>
              <a:buSzTx/>
              <a:buFont typeface="Wingdings" charset="2"/>
              <a:buChar char="§"/>
            </a:pP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الانتشار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جغرافيا واجتماعيا: بحيث تغطي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أكبر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قدر من المجتمع وتوفر الخدمات المصرفية لجمهور المتعاملين معها. </a:t>
            </a:r>
          </a:p>
        </p:txBody>
      </p:sp>
    </p:spTree>
    <p:extLst>
      <p:ext uri="{BB962C8B-B14F-4D97-AF65-F5344CB8AC3E}">
        <p14:creationId xmlns:p14="http://schemas.microsoft.com/office/powerpoint/2010/main" val="1223576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8761413" cy="993677"/>
          </a:xfrm>
        </p:spPr>
        <p:txBody>
          <a:bodyPr/>
          <a:lstStyle/>
          <a:p>
            <a:pPr algn="r" rtl="0"/>
            <a:r>
              <a:rPr lang="ar-SA" sz="4000" b="1" dirty="0"/>
              <a:t>اهداف البنوك الإسلامية</a:t>
            </a:r>
            <a:br>
              <a:rPr lang="ar-SA" sz="4000" b="1" dirty="0"/>
            </a:br>
            <a:r>
              <a:rPr lang="ar-SA" sz="40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أهداف </a:t>
            </a:r>
            <a:r>
              <a:rPr lang="ar-SA" sz="4000" b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ابتكارية</a:t>
            </a:r>
            <a:endParaRPr lang="ar-SA" sz="4000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defTabSz="914400">
              <a:lnSpc>
                <a:spcPct val="150000"/>
              </a:lnSpc>
              <a:spcBef>
                <a:spcPts val="0"/>
              </a:spcBef>
              <a:buClrTx/>
              <a:buSzTx/>
              <a:buFont typeface="Wingdings" charset="2"/>
              <a:buChar char="§"/>
            </a:pP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ابتكار صيغ التمويل: على المصرف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إيجاد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الصيغ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الاستثمارية الاسلامية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التي يتمكن من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خلالها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 تمويل المشروعات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الاستثمارية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المختلفة وبما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لا يتعارض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مع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أحكام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الشريعة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الاسلامية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؛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83082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b="1" dirty="0"/>
              <a:t>اهداف البنوك الإسلامية</a:t>
            </a:r>
            <a:br>
              <a:rPr lang="ar-SA" b="1" dirty="0"/>
            </a:br>
            <a:r>
              <a:rPr lang="ar-SA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أهداف ابتكارية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1274" y="2284845"/>
            <a:ext cx="9343304" cy="3728028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charset="2"/>
              <a:buChar char="§"/>
            </a:pP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ابتكار وتطوير الخدمات المصرفية: من الضروري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أن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يبتكر المصرف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خدمات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مصرفية لا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تتعارض مع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أحكام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الشريعة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الاسلامية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</a:t>
            </a:r>
            <a:r>
              <a:rPr lang="ar-SA" sz="3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وأن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يقتصر نشاطه على ذلك بل عليه تطوير المنتجات المصرفية الحالية وتنويعها لتفوق ما تقدمه المصارف التقليدية.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63792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8761413" cy="1146077"/>
          </a:xfrm>
        </p:spPr>
        <p:txBody>
          <a:bodyPr/>
          <a:lstStyle/>
          <a:p>
            <a:pPr algn="r"/>
            <a:r>
              <a:rPr lang="ar-SA" sz="4000" b="1" dirty="0" smtClean="0"/>
              <a:t>خدمات البنوك الإسلامية</a:t>
            </a:r>
            <a:br>
              <a:rPr lang="ar-SA" sz="4000" b="1" dirty="0" smtClean="0"/>
            </a:br>
            <a:r>
              <a:rPr lang="ar-SA" sz="4000" b="1" dirty="0" smtClean="0">
                <a:solidFill>
                  <a:srgbClr val="FF0000"/>
                </a:solidFill>
              </a:rPr>
              <a:t>أولا: تعبئة الموارد</a:t>
            </a:r>
            <a:endParaRPr lang="ar-SA" sz="4000" b="1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تسعى البنوك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الاسلامية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إلى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حشد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وتعبئة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الموارد باعتبارها مستلزمات تمكنها من القيام بمهامها المختلفة بحيث تقسم هذه الموارد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المصادر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إلى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نوعين: مصادر داخلية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وأخرى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خارجية.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5577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94895" y="765849"/>
            <a:ext cx="8761413" cy="1159932"/>
          </a:xfrm>
        </p:spPr>
        <p:txBody>
          <a:bodyPr/>
          <a:lstStyle/>
          <a:p>
            <a:pPr algn="r"/>
            <a:r>
              <a:rPr lang="ar-SA" b="1" dirty="0"/>
              <a:t>خدمات البنوك الإسلامية</a:t>
            </a:r>
            <a:br>
              <a:rPr lang="ar-SA" b="1" dirty="0"/>
            </a:br>
            <a:r>
              <a:rPr lang="ar-SA" b="1" dirty="0">
                <a:solidFill>
                  <a:srgbClr val="FF0000"/>
                </a:solidFill>
              </a:rPr>
              <a:t>أولا: تعبئة الموارد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SA" sz="3600" b="1" dirty="0"/>
              <a:t>المصادر </a:t>
            </a:r>
            <a:r>
              <a:rPr lang="ar-SA" sz="3600" b="1" dirty="0" smtClean="0"/>
              <a:t>الداخلية</a:t>
            </a:r>
          </a:p>
          <a:p>
            <a:pPr algn="just">
              <a:buFont typeface="Wingdings" charset="2"/>
              <a:buChar char="v"/>
            </a:pPr>
            <a:r>
              <a:rPr lang="ar-SA" sz="3600" b="1" u="sng" dirty="0">
                <a:solidFill>
                  <a:srgbClr val="002060"/>
                </a:solidFill>
              </a:rPr>
              <a:t> </a:t>
            </a:r>
            <a:r>
              <a:rPr lang="ar-SA" sz="3600" b="1" u="sng" dirty="0" smtClean="0">
                <a:solidFill>
                  <a:srgbClr val="002060"/>
                </a:solidFill>
              </a:rPr>
              <a:t>راس مال البنك :</a:t>
            </a:r>
            <a:r>
              <a:rPr lang="ar-SA" sz="3600" dirty="0"/>
              <a:t>ويمثل </a:t>
            </a:r>
            <a:r>
              <a:rPr lang="ar-SA" sz="3600" dirty="0" smtClean="0"/>
              <a:t>الاموال </a:t>
            </a:r>
            <a:r>
              <a:rPr lang="ar-SA" sz="3600" dirty="0"/>
              <a:t>المدفوعة من المساهمين، حيث يتم بواسطته تجهيز البنك حتى يتمكن من القيام بعمله، كما له دور </a:t>
            </a:r>
            <a:r>
              <a:rPr lang="ar-SA" sz="3600" dirty="0" err="1"/>
              <a:t>آخر</a:t>
            </a:r>
            <a:r>
              <a:rPr lang="ar-SA" sz="3600" dirty="0"/>
              <a:t> يتمثل في تمويل </a:t>
            </a:r>
            <a:r>
              <a:rPr lang="ar-SA" sz="3600" dirty="0" smtClean="0"/>
              <a:t>عملائه </a:t>
            </a:r>
            <a:r>
              <a:rPr lang="ar-SA" sz="3600" dirty="0"/>
              <a:t>في بداية </a:t>
            </a:r>
            <a:r>
              <a:rPr lang="ar-SA" sz="3600" dirty="0" err="1"/>
              <a:t>نشأة</a:t>
            </a:r>
            <a:r>
              <a:rPr lang="ar-SA" sz="3600" dirty="0"/>
              <a:t> البنك وهو بمثابة ضمان للمودعين في حالة تعرض المصرف للخسارة </a:t>
            </a:r>
            <a:endParaRPr lang="ar-SA" sz="3600" dirty="0"/>
          </a:p>
          <a:p>
            <a:pPr>
              <a:buFont typeface="Wingdings" charset="2"/>
              <a:buChar char="v"/>
            </a:pPr>
            <a:endParaRPr lang="ar-SA" sz="3600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9289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973668"/>
            <a:ext cx="8761413" cy="952114"/>
          </a:xfrm>
        </p:spPr>
        <p:txBody>
          <a:bodyPr/>
          <a:lstStyle/>
          <a:p>
            <a:pPr algn="r"/>
            <a:r>
              <a:rPr lang="ar-SA" b="1" dirty="0"/>
              <a:t>خدمات البنوك الإسلامية</a:t>
            </a:r>
            <a:br>
              <a:rPr lang="ar-SA" b="1" dirty="0"/>
            </a:br>
            <a:r>
              <a:rPr lang="ar-SA" b="1" dirty="0">
                <a:solidFill>
                  <a:srgbClr val="FF0000"/>
                </a:solidFill>
              </a:rPr>
              <a:t>أولا: تعبئة الموارد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3456" y="2312553"/>
            <a:ext cx="9717376" cy="4212938"/>
          </a:xfrm>
        </p:spPr>
        <p:txBody>
          <a:bodyPr>
            <a:normAutofit fontScale="40000" lnSpcReduction="20000"/>
          </a:bodyPr>
          <a:lstStyle/>
          <a:p>
            <a:r>
              <a:rPr lang="ar-SA" sz="9000" b="1" dirty="0"/>
              <a:t>المصادر </a:t>
            </a:r>
            <a:r>
              <a:rPr lang="ar-SA" sz="9000" b="1" dirty="0" smtClean="0"/>
              <a:t>الداخلية</a:t>
            </a:r>
          </a:p>
          <a:p>
            <a:pPr algn="just">
              <a:lnSpc>
                <a:spcPct val="170000"/>
              </a:lnSpc>
              <a:buFont typeface="Wingdings" charset="2"/>
              <a:buChar char="v"/>
            </a:pPr>
            <a:r>
              <a:rPr lang="ar-SA" sz="6700" b="1" u="sng" dirty="0" smtClean="0">
                <a:solidFill>
                  <a:srgbClr val="002060"/>
                </a:solidFill>
              </a:rPr>
              <a:t>الاحتياطات: </a:t>
            </a:r>
            <a:r>
              <a:rPr lang="ar-SA" sz="67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تتمثل 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 </a:t>
            </a:r>
            <a:r>
              <a:rPr lang="ar-SA" sz="67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المقتطعة من </a:t>
            </a:r>
            <a:r>
              <a:rPr lang="ar-SA" sz="67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الارباح 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الصافية للبنك، حيث تعد مصدرا من مصادر التمويل الذاتي، وهي </a:t>
            </a:r>
            <a:r>
              <a:rPr lang="ar-SA" sz="67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الاخرى 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تعتبر بمثابة ضمان للمودعين، تتسم بالمرونة وقابلية للتعديل باعتبار </a:t>
            </a:r>
            <a:r>
              <a:rPr lang="ar-SA" sz="67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أن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البنك يستطيع </a:t>
            </a:r>
            <a:r>
              <a:rPr lang="ar-SA" sz="67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الاضافة </a:t>
            </a:r>
            <a:r>
              <a:rPr lang="ar-SA" sz="67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إليها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7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الخصم منها، وهي على </a:t>
            </a:r>
            <a:r>
              <a:rPr lang="ar-SA" sz="67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أنواع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وعليه </a:t>
            </a:r>
            <a:r>
              <a:rPr lang="ar-SA" sz="67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فإن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دور </a:t>
            </a:r>
            <a:r>
              <a:rPr lang="ar-SA" sz="67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الاحتياطات 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 البنوك يتلخص في دعم مركزها المالي والمحافظة على </a:t>
            </a:r>
            <a:r>
              <a:rPr lang="ar-SA" sz="67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سلامة </a:t>
            </a:r>
            <a:r>
              <a:rPr lang="ar-SA" sz="67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رأسمالها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وعلى ثبات قيمة </a:t>
            </a:r>
            <a:r>
              <a:rPr lang="ar-SA" sz="67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ودئعها</a:t>
            </a:r>
            <a:r>
              <a:rPr lang="ar-SA" sz="67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وموازنة </a:t>
            </a:r>
            <a:r>
              <a:rPr lang="ar-SA" sz="67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أرباحها</a:t>
            </a:r>
            <a:r>
              <a:rPr lang="ar-SA" sz="67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ar-SA" sz="67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buFont typeface="Wingdings" charset="2"/>
              <a:buChar char="v"/>
            </a:pPr>
            <a:endParaRPr lang="ar-SA" sz="3600" b="1" u="sng" dirty="0">
              <a:solidFill>
                <a:srgbClr val="002060"/>
              </a:solidFill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401608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sz="4000" b="1" dirty="0" smtClean="0"/>
              <a:t>مفهوم البنوك الاسلامية</a:t>
            </a:r>
            <a:endParaRPr lang="ar-SA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المصرف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 هو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مؤسسة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مصرفية لا 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تتعامل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بالفائدة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أخذا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وعطاء، فالمصرف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الإسلامي يتلقى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الافراد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نقودهم دون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أي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التزام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تعهد من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أي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نوع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بإعطاء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فوائدهم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وحينما يستخدم هذه النقود في نشاطاته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الاستثمارية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والتجارية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إنما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يكون ذلك على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أساس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المشاركة في الربح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والخسارة.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84428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8761413" cy="1035241"/>
          </a:xfrm>
        </p:spPr>
        <p:txBody>
          <a:bodyPr/>
          <a:lstStyle/>
          <a:p>
            <a:pPr algn="r" rtl="0"/>
            <a:r>
              <a:rPr lang="ar-SA" sz="4000" b="1" dirty="0"/>
              <a:t>خدمات البنوك الإسلامية</a:t>
            </a:r>
            <a:br>
              <a:rPr lang="ar-SA" sz="4000" b="1" dirty="0"/>
            </a:br>
            <a:r>
              <a:rPr lang="ar-SA" sz="4000" b="1" dirty="0">
                <a:solidFill>
                  <a:srgbClr val="FF0000"/>
                </a:solidFill>
              </a:rPr>
              <a:t>أولا: تعبئة الموارد</a:t>
            </a:r>
            <a:endParaRPr lang="ar-S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3600" b="1" dirty="0"/>
              <a:t>المصادر </a:t>
            </a:r>
            <a:r>
              <a:rPr lang="ar-SA" sz="3600" b="1" dirty="0" smtClean="0"/>
              <a:t>الداخلية</a:t>
            </a:r>
          </a:p>
          <a:p>
            <a:pPr>
              <a:lnSpc>
                <a:spcPct val="150000"/>
              </a:lnSpc>
              <a:buFont typeface="Wingdings" charset="2"/>
              <a:buChar char="v"/>
            </a:pPr>
            <a:r>
              <a:rPr lang="ar-SA" sz="3600" b="1" u="sng" dirty="0" smtClean="0">
                <a:solidFill>
                  <a:srgbClr val="002060"/>
                </a:solidFill>
              </a:rPr>
              <a:t>الأرباح المحتجزة: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وهي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تلك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الارباح الفائضة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المتبقية بعد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إجراء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عملية توزيع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الارباح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الصافية للبنك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الشركة المالية على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المساهمين.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0598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8761413" cy="924405"/>
          </a:xfrm>
        </p:spPr>
        <p:txBody>
          <a:bodyPr/>
          <a:lstStyle/>
          <a:p>
            <a:pPr algn="r"/>
            <a:r>
              <a:rPr lang="ar-SA" sz="4000" b="1" dirty="0"/>
              <a:t>خدمات البنوك الإسلامية</a:t>
            </a:r>
            <a:br>
              <a:rPr lang="ar-SA" sz="4000" b="1" dirty="0"/>
            </a:br>
            <a:r>
              <a:rPr lang="ar-SA" sz="4000" b="1" dirty="0">
                <a:solidFill>
                  <a:srgbClr val="FF0000"/>
                </a:solidFill>
              </a:rPr>
              <a:t>أولا: تعبئة الموارد</a:t>
            </a:r>
            <a:endParaRPr lang="ar-S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4182" y="2603499"/>
            <a:ext cx="9426431" cy="4115955"/>
          </a:xfrm>
        </p:spPr>
        <p:txBody>
          <a:bodyPr>
            <a:normAutofit fontScale="92500"/>
          </a:bodyPr>
          <a:lstStyle/>
          <a:p>
            <a:r>
              <a:rPr lang="ar-SA" sz="3600" b="1" dirty="0"/>
              <a:t>المصادر </a:t>
            </a:r>
            <a:r>
              <a:rPr lang="ar-SA" sz="3600" b="1" dirty="0" smtClean="0"/>
              <a:t>الداخلية</a:t>
            </a:r>
          </a:p>
          <a:p>
            <a:pPr algn="just"/>
            <a:r>
              <a:rPr lang="ar-SA" sz="3600" b="1" u="sng" dirty="0" smtClean="0">
                <a:solidFill>
                  <a:srgbClr val="002060"/>
                </a:solidFill>
              </a:rPr>
              <a:t>المخصصات: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هي مبالغ مقتطعة من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الارباح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لمواجهة مخاطر محتملة الحدوث في المستقبل كخطر عدم السداد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خيانة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الامانة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إعسار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بعض الشركاء وعدم كفاية ضمانته والتزاماته لدى البنك ...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إلخ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حيث تعتبر مخاطر عمليات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الاستثمار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ومن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أهم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المخاطر التي توجه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إليها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هذه المخصصات وهنا نميز بين نوعين لها هما: مخصصات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الاستهلاك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ومخصصات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المؤونات</a:t>
            </a:r>
            <a:r>
              <a:rPr lang="ar-SA" sz="3600" dirty="0"/>
              <a:t>. </a:t>
            </a:r>
            <a:endParaRPr lang="ar-SA" sz="3600" dirty="0"/>
          </a:p>
          <a:p>
            <a:endParaRPr lang="ar-SA" sz="3600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3606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/>
              <a:t>خدمات البنوك الإسلامية</a:t>
            </a:r>
            <a:br>
              <a:rPr lang="ar-SA" b="1" dirty="0"/>
            </a:br>
            <a:r>
              <a:rPr lang="ar-SA" b="1" dirty="0">
                <a:solidFill>
                  <a:srgbClr val="FF0000"/>
                </a:solidFill>
              </a:rPr>
              <a:t>أولا: تعبئة الموارد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ar-SA" sz="3600" b="1" dirty="0" smtClean="0"/>
              <a:t>المصادرالخارجية: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وهي مختلف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الودائع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التي يضعها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العملاء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 البنك، حيث تعرف الوديعة المصرفية على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أنها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الاحوال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التي يعهد بها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الافراد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الهيئات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إلى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البنك على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أن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يتعهد البنك برد مسار لها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إليهم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نفسها لدى الطلب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بالشروط المتفق عليها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sz="3600" b="1" dirty="0" smtClean="0"/>
          </a:p>
          <a:p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90001106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b="1" dirty="0"/>
              <a:t>خدمات البنوك الإسلامية</a:t>
            </a:r>
            <a:br>
              <a:rPr lang="ar-SA" b="1" dirty="0"/>
            </a:br>
            <a:r>
              <a:rPr lang="ar-SA" b="1" dirty="0">
                <a:solidFill>
                  <a:srgbClr val="FF0000"/>
                </a:solidFill>
              </a:rPr>
              <a:t>أولا: تعبئة الموارد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ar-SA" sz="3600" b="1" dirty="0" smtClean="0"/>
              <a:t>المصادرالخارجية</a:t>
            </a:r>
          </a:p>
          <a:p>
            <a:pPr algn="just">
              <a:buFont typeface="Wingdings" charset="2"/>
              <a:buChar char="v"/>
            </a:pPr>
            <a:r>
              <a:rPr lang="ar-SA" sz="3600" b="1" u="sng" dirty="0" smtClean="0">
                <a:solidFill>
                  <a:srgbClr val="002060"/>
                </a:solidFill>
              </a:rPr>
              <a:t>الحسابات الجارية:</a:t>
            </a:r>
            <a:r>
              <a:rPr lang="ar-SA" sz="3600" dirty="0"/>
              <a:t>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وتتمثل في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الودائع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تحت الطلب، يقوم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أصحابها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بإيداعها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 البنك للحفاظ عليها من جهة وسهولة استخدامها في العمليات اليومية من جهة ثانية، حيث تتميز هذه الحسابات بقدرة صاحبها على سحب جزء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منها </a:t>
            </a:r>
            <a:r>
              <a:rPr lang="ar-SA" sz="3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أوكلها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في </a:t>
            </a:r>
            <a:r>
              <a:rPr lang="ar-SA" sz="3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أي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وقت شاء، وذلك باستخدام الشيكات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 </a:t>
            </a:r>
            <a:r>
              <a:rPr lang="ar-SA" sz="3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أوامر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الصرف مقابل عمولة، بسيطة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يأخذها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المصرف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نظيرا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إدارته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لهذه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الحسابات.</a:t>
            </a:r>
            <a:endParaRPr lang="ar-SA" sz="3600" dirty="0"/>
          </a:p>
          <a:p>
            <a:pPr>
              <a:buFont typeface="Wingdings" charset="2"/>
              <a:buChar char="v"/>
            </a:pPr>
            <a:endParaRPr lang="ar-SA" sz="3600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18044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/>
              <a:t>خدمات البنوك الإسلامية</a:t>
            </a:r>
            <a:br>
              <a:rPr lang="ar-SA" b="1" dirty="0"/>
            </a:br>
            <a:r>
              <a:rPr lang="ar-SA" b="1" dirty="0">
                <a:solidFill>
                  <a:srgbClr val="FF0000"/>
                </a:solidFill>
              </a:rPr>
              <a:t>أولا: تعبئة الموارد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06582" y="2603500"/>
            <a:ext cx="9274031" cy="3700318"/>
          </a:xfrm>
        </p:spPr>
        <p:txBody>
          <a:bodyPr>
            <a:normAutofit fontScale="92500" lnSpcReduction="10000"/>
          </a:bodyPr>
          <a:lstStyle/>
          <a:p>
            <a:r>
              <a:rPr lang="ar-SA" sz="3600" b="1" dirty="0" smtClean="0"/>
              <a:t>المصادرالخارجية</a:t>
            </a:r>
          </a:p>
          <a:p>
            <a:pPr algn="just">
              <a:buFont typeface="Wingdings" charset="2"/>
              <a:buChar char="v"/>
            </a:pPr>
            <a:r>
              <a:rPr lang="ar-SA" sz="3600" b="1" u="sng" dirty="0" smtClean="0">
                <a:solidFill>
                  <a:srgbClr val="002060"/>
                </a:solidFill>
              </a:rPr>
              <a:t>الودائع الادخارية – حسابات التوفير-</a:t>
            </a:r>
            <a:r>
              <a:rPr lang="ar-SA" sz="3600" b="1" dirty="0" smtClean="0"/>
              <a:t>: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وهي عادة ما تكون صغيرة الحجم، يضعها </a:t>
            </a:r>
            <a:r>
              <a:rPr lang="ar-SA" sz="3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أصحابها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في </a:t>
            </a: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المصرف 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بغرض </a:t>
            </a: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الادخار 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والتوفير لمتطلبات المستقبل </a:t>
            </a:r>
            <a:r>
              <a:rPr lang="ar-SA" sz="39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أوالحالات</a:t>
            </a: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الضرورية غير </a:t>
            </a: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المتوقعة، 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حيث يعطي </a:t>
            </a:r>
            <a:r>
              <a:rPr lang="ar-SA" sz="3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أصحابها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دفتر توفير، ويمكن لهم سحبها عند حاجتهم لها، </a:t>
            </a:r>
            <a:r>
              <a:rPr lang="ar-SA" sz="39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أوأخذ</a:t>
            </a: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إذن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من </a:t>
            </a:r>
            <a:r>
              <a:rPr lang="ar-SA" sz="3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إدارة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المصرف وذلك على حسب الشكل الذي </a:t>
            </a:r>
            <a:r>
              <a:rPr lang="ar-SA" sz="3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تأخذه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هذه </a:t>
            </a: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الودائع </a:t>
            </a:r>
            <a:endParaRPr lang="ar-SA" sz="3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sz="3600" b="1" dirty="0"/>
          </a:p>
        </p:txBody>
      </p:sp>
    </p:spTree>
    <p:extLst>
      <p:ext uri="{BB962C8B-B14F-4D97-AF65-F5344CB8AC3E}">
        <p14:creationId xmlns:p14="http://schemas.microsoft.com/office/powerpoint/2010/main" val="13599018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/>
              <a:t>خدمات البنوك الإسلامية</a:t>
            </a:r>
            <a:br>
              <a:rPr lang="ar-SA" b="1" dirty="0"/>
            </a:br>
            <a:r>
              <a:rPr lang="ar-SA" b="1" dirty="0">
                <a:solidFill>
                  <a:srgbClr val="FF0000"/>
                </a:solidFill>
              </a:rPr>
              <a:t>أولا: تعبئة الموارد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SA" sz="3600" b="1" dirty="0" smtClean="0"/>
              <a:t>المصادرالخارجية</a:t>
            </a:r>
          </a:p>
          <a:p>
            <a:pPr algn="just">
              <a:lnSpc>
                <a:spcPct val="160000"/>
              </a:lnSpc>
            </a:pPr>
            <a:r>
              <a:rPr lang="ar-SA" sz="3600" b="1" u="sng" dirty="0" smtClean="0">
                <a:solidFill>
                  <a:srgbClr val="002060"/>
                </a:solidFill>
              </a:rPr>
              <a:t>حسابات الاستثمار- ودائع الاجل-</a:t>
            </a:r>
            <a:r>
              <a:rPr lang="ar-SA" sz="3600" b="1" dirty="0" smtClean="0"/>
              <a:t>: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هي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التي يودعها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أصحابها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بغرض الحصول على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عائد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 عملية استثمارها، وما يميز هذه الحسابات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أن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البنوك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الاسلامية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تضمن هذا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العائد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كما يوجد التزام برد هذه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كاملة في تاريخ استحقاقها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1929855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sz="4000" b="1" dirty="0"/>
              <a:t>مفهوم البنوك الاسلامية</a:t>
            </a:r>
            <a:endParaRPr lang="ar-S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البنك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الإسلامي هو </a:t>
            </a:r>
            <a:r>
              <a:rPr lang="ar-SA" sz="32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مؤسسة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مالية تعمل في </a:t>
            </a:r>
            <a:r>
              <a:rPr lang="ar-SA" sz="32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إطارإسلامي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تقوم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بأداء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الخدمات المصرفية والمالية كما تباشر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أعمال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التمويل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والاستثمار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المجالات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المختلفة في ضوء قواعد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وأحكام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الشريعة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الاسلامية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بهدف غرس القيم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والمتمثلة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الاخلاق الاسلامية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 مجال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المعاملات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المالية، والمساعدة في تحقيق التنمية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الاجتماعية والاقتصادية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 تشغيل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بقصد المساهمة في تحقيق الحياة الكريمة للشعوب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الاسلامية </a:t>
            </a:r>
            <a:endParaRPr lang="ar-SA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880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sz="4000" b="1" dirty="0" smtClean="0"/>
              <a:t>خصائص البنوك الاسلامية</a:t>
            </a:r>
            <a:endParaRPr lang="ar-SA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603500"/>
            <a:ext cx="8761413" cy="3797300"/>
          </a:xfrm>
        </p:spPr>
        <p:txBody>
          <a:bodyPr>
            <a:normAutofit lnSpcReduction="10000"/>
          </a:bodyPr>
          <a:lstStyle/>
          <a:p>
            <a:pPr algn="just">
              <a:buFont typeface="Wingdings" charset="2"/>
              <a:buChar char="q"/>
            </a:pP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استبعاد التعامل بالفائدة</a:t>
            </a:r>
          </a:p>
          <a:p>
            <a:pPr algn="just">
              <a:buFont typeface="Wingdings" charset="2"/>
              <a:buChar char="q"/>
            </a:pP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تصحيح وظيفة رأس مال المجتمع - العلاقة على أساس الشراكة و ليس على أساس دائن و مدين-</a:t>
            </a:r>
          </a:p>
          <a:p>
            <a:pPr algn="just">
              <a:buFont typeface="Wingdings" charset="2"/>
              <a:buChar char="q"/>
            </a:pP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التمسك بالقاعدة الذهبية – قاعدة الحلال و الحرام-</a:t>
            </a:r>
          </a:p>
          <a:p>
            <a:pPr algn="just">
              <a:buFont typeface="Wingdings" charset="2"/>
              <a:buChar char="q"/>
            </a:pP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بنوك متعددة الوظائف- بنوك تجارية، بنوك اعمال، بنوك تنمية، الاستثمار....</a:t>
            </a:r>
          </a:p>
          <a:p>
            <a:pPr>
              <a:buFont typeface="Wingdings" charset="2"/>
              <a:buChar char="q"/>
            </a:pPr>
            <a:endParaRPr lang="ar-SA" sz="3600" dirty="0" smtClean="0"/>
          </a:p>
          <a:p>
            <a:pPr>
              <a:buFont typeface="Wingdings" charset="2"/>
              <a:buChar char="q"/>
            </a:pPr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1189450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sz="4000" b="1" dirty="0"/>
              <a:t>خصائص البنوك الاسلامية</a:t>
            </a:r>
            <a:endParaRPr lang="ar-S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36845" y="2284846"/>
            <a:ext cx="8825659" cy="3416400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q"/>
            </a:pP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ربط التنمية الاقتصادية بالتنمية الاجتماعية- ترقية المردود الاجتماعي لصلح الامة الإسلامية-</a:t>
            </a:r>
          </a:p>
          <a:p>
            <a:pPr>
              <a:buFont typeface="Wingdings" charset="2"/>
              <a:buChar char="q"/>
            </a:pP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خضوع المعاملات المصرفية الإسلامية للرقابة الشرعية – حسب الفتاوى الصادرة-</a:t>
            </a:r>
          </a:p>
          <a:p>
            <a:pPr>
              <a:buFont typeface="Wingdings" charset="2"/>
              <a:buChar char="q"/>
            </a:pP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الالتزام بالسعي لتحقيق عناصر التكافل الاجتماعي بين افراد المجتمع – تمويل الأنشطة الاجتماعية مثل بناء المساجد، دور المسنين.....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7335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sz="4000" b="1" dirty="0" smtClean="0"/>
              <a:t>أهمية البنوك الاسلامية</a:t>
            </a:r>
            <a:endParaRPr lang="ar-SA" sz="4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Font typeface="Wingdings" charset="2"/>
              <a:buChar char="ü"/>
            </a:pP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تلبية رغبات المجتمعات الإسلامية في ايجار قنوات للتعامل المصرفي بعيدا عن استخدام أسعار الفائدة.</a:t>
            </a:r>
          </a:p>
          <a:p>
            <a:pPr algn="just">
              <a:buFont typeface="Wingdings" charset="2"/>
              <a:buChar char="ü"/>
            </a:pP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إيجاد مجال لتطبيق فقه المعاملات في الأنشطة المصرفية</a:t>
            </a:r>
          </a:p>
          <a:p>
            <a:pPr algn="just">
              <a:buFont typeface="Wingdings" charset="2"/>
              <a:buChar char="ü"/>
            </a:pP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تعد المصارف الإسلامية التطبيق العملي للاقتصاد الإسلامي.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19484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79417" y="512618"/>
            <a:ext cx="8761413" cy="1634837"/>
          </a:xfrm>
        </p:spPr>
        <p:txBody>
          <a:bodyPr/>
          <a:lstStyle/>
          <a:p>
            <a:pPr algn="r"/>
            <a:r>
              <a:rPr lang="ar-SA" sz="4000" b="1" dirty="0" smtClean="0">
                <a:cs typeface="+mn-cs"/>
              </a:rPr>
              <a:t>اهداف البنوك الإسلامية</a:t>
            </a:r>
            <a:br>
              <a:rPr lang="ar-SA" sz="4000" b="1" dirty="0" smtClean="0">
                <a:cs typeface="+mn-cs"/>
              </a:rPr>
            </a:br>
            <a:r>
              <a:rPr lang="ar-SA" sz="4000" b="1" dirty="0" smtClean="0">
                <a:solidFill>
                  <a:srgbClr val="FF0000"/>
                </a:solidFill>
                <a:cs typeface="+mn-cs"/>
              </a:rPr>
              <a:t>الأهداف المالية</a:t>
            </a:r>
            <a:endParaRPr lang="ar-SA" sz="4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742950" indent="-742950" algn="just" defTabSz="914400">
              <a:lnSpc>
                <a:spcPct val="160000"/>
              </a:lnSpc>
              <a:spcBef>
                <a:spcPts val="0"/>
              </a:spcBef>
              <a:buClrTx/>
              <a:buSzTx/>
              <a:buFont typeface="+mj-lt"/>
              <a:buAutoNum type="arabicPeriod"/>
            </a:pPr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استثمارالاموال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حيث تعد </a:t>
            </a:r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الاستثمارات 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ركيزة العمل في المصاريف </a:t>
            </a:r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الاسلامية 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والمصدر </a:t>
            </a:r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الرئيسي 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لتحقيق </a:t>
            </a:r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الارباح 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سواء للمودعين </a:t>
            </a:r>
            <a:r>
              <a:rPr lang="ar-SA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المساهمين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؛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087444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076" y="762000"/>
            <a:ext cx="8761413" cy="946341"/>
          </a:xfrm>
        </p:spPr>
        <p:txBody>
          <a:bodyPr/>
          <a:lstStyle/>
          <a:p>
            <a:pPr algn="r"/>
            <a:r>
              <a:rPr lang="ar-SA" sz="4000" b="1" dirty="0"/>
              <a:t>اهداف البنوك الإسلامية</a:t>
            </a:r>
            <a:br>
              <a:rPr lang="ar-SA" sz="4000" b="1" dirty="0"/>
            </a:br>
            <a:r>
              <a:rPr lang="ar-SA" sz="4000" b="1" dirty="0">
                <a:solidFill>
                  <a:srgbClr val="FF0000"/>
                </a:solidFill>
              </a:rPr>
              <a:t>الأهداف المالية</a:t>
            </a:r>
            <a:endParaRPr lang="ar-S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 algn="just" defTabSz="914400">
              <a:lnSpc>
                <a:spcPct val="200000"/>
              </a:lnSpc>
              <a:spcBef>
                <a:spcPts val="0"/>
              </a:spcBef>
              <a:buClrTx/>
              <a:buSzTx/>
              <a:buNone/>
            </a:pP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2. جذب الودائع و تنميتها :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جاء هذا الهدف تطبيقا للقاعدة الشرعية بعدم تعطيل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واستثمارها بما يعود </a:t>
            </a:r>
            <a:r>
              <a:rPr lang="ar-SA" sz="3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بالارباح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على المجتمع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وأفراده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  <a:p>
            <a:pPr marL="742950" marR="0" lvl="0" indent="-742950" algn="just" defTabSz="914400" eaLnBrk="1" fontAlgn="auto" latinLnBrk="0" hangingPunct="1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ar-SA" sz="3300" dirty="0">
              <a:ln w="0"/>
              <a:solidFill>
                <a:prstClr val="black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34456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/>
              <a:t>اهداف البنوك الإسلامية</a:t>
            </a:r>
            <a:br>
              <a:rPr lang="ar-SA" b="1" dirty="0"/>
            </a:br>
            <a:r>
              <a:rPr lang="ar-SA" b="1" dirty="0">
                <a:solidFill>
                  <a:srgbClr val="FF0000"/>
                </a:solidFill>
              </a:rPr>
              <a:t>الأهداف المالية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defTabSz="914400">
              <a:lnSpc>
                <a:spcPct val="150000"/>
              </a:lnSpc>
              <a:spcBef>
                <a:spcPts val="0"/>
              </a:spcBef>
              <a:buClrTx/>
              <a:buSzTx/>
              <a:buNone/>
            </a:pPr>
            <a:r>
              <a:rPr lang="ar-SA" dirty="0" smtClean="0"/>
              <a:t>3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تحقيق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الارباح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وهي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 رباح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المحصلة الناتجة من نشاط المصرف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وتعد من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أهدافه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الرئيسية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كي يستطيع المصرف المنافسة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والاستمرار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 السوق المصرفي.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1471744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397</TotalTime>
  <Words>968</Words>
  <Application>Microsoft Macintosh PowerPoint</Application>
  <PresentationFormat>Grand écran</PresentationFormat>
  <Paragraphs>64</Paragraphs>
  <Slides>25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1" baseType="lpstr">
      <vt:lpstr>Century Gothic</vt:lpstr>
      <vt:lpstr>Times New Roman</vt:lpstr>
      <vt:lpstr>Wingdings</vt:lpstr>
      <vt:lpstr>Wingdings 3</vt:lpstr>
      <vt:lpstr>Arial</vt:lpstr>
      <vt:lpstr>Salle d’ions</vt:lpstr>
      <vt:lpstr>المحاضرة الثالثة</vt:lpstr>
      <vt:lpstr>مفهوم البنوك الاسلامية</vt:lpstr>
      <vt:lpstr>مفهوم البنوك الاسلامية</vt:lpstr>
      <vt:lpstr>خصائص البنوك الاسلامية</vt:lpstr>
      <vt:lpstr>خصائص البنوك الاسلامية</vt:lpstr>
      <vt:lpstr>أهمية البنوك الاسلامية</vt:lpstr>
      <vt:lpstr>اهداف البنوك الإسلامية الأهداف المالية</vt:lpstr>
      <vt:lpstr>اهداف البنوك الإسلامية الأهداف المالية</vt:lpstr>
      <vt:lpstr>اهداف البنوك الإسلامية الأهداف المالية</vt:lpstr>
      <vt:lpstr>اهداف البنوك الإسلامية أهداف خاصة بالمتعاملبن</vt:lpstr>
      <vt:lpstr>اهداف البنوك الإسلامية أهداف خاصة بالمتعاملبن</vt:lpstr>
      <vt:lpstr>اهداف البنوك الإسلامية أهداف خاصة بالمتعاملبن</vt:lpstr>
      <vt:lpstr>اهداف البنوك الإسلامية أهداف داخلية</vt:lpstr>
      <vt:lpstr>اهداف البنوك الإسلامية أهداف داخلية</vt:lpstr>
      <vt:lpstr>اهداف البنوك الإسلامية أهداف ابتكارية</vt:lpstr>
      <vt:lpstr>اهداف البنوك الإسلامية أهداف ابتكارية</vt:lpstr>
      <vt:lpstr>خدمات البنوك الإسلامية أولا: تعبئة الموارد</vt:lpstr>
      <vt:lpstr>خدمات البنوك الإسلامية أولا: تعبئة الموارد</vt:lpstr>
      <vt:lpstr>خدمات البنوك الإسلامية أولا: تعبئة الموارد</vt:lpstr>
      <vt:lpstr>خدمات البنوك الإسلامية أولا: تعبئة الموارد</vt:lpstr>
      <vt:lpstr>خدمات البنوك الإسلامية أولا: تعبئة الموارد</vt:lpstr>
      <vt:lpstr>خدمات البنوك الإسلامية أولا: تعبئة الموارد</vt:lpstr>
      <vt:lpstr>خدمات البنوك الإسلامية أولا: تعبئة الموارد</vt:lpstr>
      <vt:lpstr>خدمات البنوك الإسلامية أولا: تعبئة الموارد</vt:lpstr>
      <vt:lpstr>خدمات البنوك الإسلامية أولا: تعبئة الموارد</vt:lpstr>
    </vt:vector>
  </TitlesOfParts>
  <Manager/>
  <Company/>
  <LinksUpToDate>false</LinksUpToDate>
  <SharedDoc>false</SharedDoc>
  <HyperlinkBase/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الثالثة</dc:title>
  <dc:subject/>
  <dc:creator>djebbarif@yahoo.fr</dc:creator>
  <cp:keywords/>
  <dc:description/>
  <cp:lastModifiedBy>djebbarif@yahoo.fr</cp:lastModifiedBy>
  <cp:revision>44</cp:revision>
  <dcterms:created xsi:type="dcterms:W3CDTF">2024-02-26T08:27:37Z</dcterms:created>
  <dcterms:modified xsi:type="dcterms:W3CDTF">2024-02-26T15:26:11Z</dcterms:modified>
  <cp:category/>
</cp:coreProperties>
</file>