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sldIdLst>
    <p:sldId id="256" r:id="rId2"/>
    <p:sldId id="257" r:id="rId3"/>
    <p:sldId id="263" r:id="rId4"/>
    <p:sldId id="265" r:id="rId5"/>
    <p:sldId id="271" r:id="rId6"/>
    <p:sldId id="270" r:id="rId7"/>
    <p:sldId id="272" r:id="rId8"/>
    <p:sldId id="269" r:id="rId9"/>
    <p:sldId id="268" r:id="rId10"/>
    <p:sldId id="264" r:id="rId11"/>
    <p:sldId id="274" r:id="rId12"/>
    <p:sldId id="273" r:id="rId13"/>
    <p:sldId id="275" r:id="rId14"/>
    <p:sldId id="278" r:id="rId15"/>
    <p:sldId id="276" r:id="rId16"/>
    <p:sldId id="279" r:id="rId17"/>
    <p:sldId id="280" r:id="rId18"/>
    <p:sldId id="281" r:id="rId19"/>
    <p:sldId id="277" r:id="rId20"/>
    <p:sldId id="291" r:id="rId21"/>
    <p:sldId id="289" r:id="rId22"/>
    <p:sldId id="290" r:id="rId23"/>
    <p:sldId id="259" r:id="rId24"/>
    <p:sldId id="260" r:id="rId25"/>
    <p:sldId id="287" r:id="rId26"/>
    <p:sldId id="261" r:id="rId27"/>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027" autoAdjust="0"/>
    <p:restoredTop sz="94660"/>
  </p:normalViewPr>
  <p:slideViewPr>
    <p:cSldViewPr snapToGrid="0">
      <p:cViewPr varScale="1">
        <p:scale>
          <a:sx n="88" d="100"/>
          <a:sy n="88" d="100"/>
        </p:scale>
        <p:origin x="-114" y="-18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927085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4261841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80045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36384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286170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120501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4179932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572389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203392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1567466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98F5949-A0B7-4A96-9916-4B6A5B5691C3}" type="datetimeFigureOut">
              <a:rPr lang="es-PE" smtClean="0"/>
              <a:pPr/>
              <a:t>23/03/2020</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3956345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F5949-A0B7-4A96-9916-4B6A5B5691C3}" type="datetimeFigureOut">
              <a:rPr lang="es-PE" smtClean="0"/>
              <a:pPr/>
              <a:t>23/03/2020</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ABFD-D134-45CB-B81B-87B8BC16AF82}" type="slidenum">
              <a:rPr lang="es-PE" smtClean="0"/>
              <a:pPr/>
              <a:t>‹N°›</a:t>
            </a:fld>
            <a:endParaRPr lang="es-PE"/>
          </a:p>
        </p:txBody>
      </p:sp>
    </p:spTree>
    <p:extLst>
      <p:ext uri="{BB962C8B-B14F-4D97-AF65-F5344CB8AC3E}">
        <p14:creationId xmlns="" xmlns:p14="http://schemas.microsoft.com/office/powerpoint/2010/main" val="52847038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57350" y="767442"/>
            <a:ext cx="9144000" cy="1319213"/>
          </a:xfrm>
        </p:spPr>
        <p:txBody>
          <a:bodyPr/>
          <a:lstStyle/>
          <a:p>
            <a:r>
              <a:rPr lang="es-PE" b="1" dirty="0" smtClean="0"/>
              <a:t>Técnicas de estudio</a:t>
            </a:r>
            <a:endParaRPr lang="es-PE" b="1"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899467" y="2582475"/>
            <a:ext cx="3767138" cy="28217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65664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3. NOTAS AL MARGEN</a:t>
            </a:r>
            <a:endParaRPr lang="es-PE" dirty="0"/>
          </a:p>
        </p:txBody>
      </p:sp>
      <p:sp>
        <p:nvSpPr>
          <p:cNvPr id="3" name="Marcador de contenido 2"/>
          <p:cNvSpPr>
            <a:spLocks noGrp="1"/>
          </p:cNvSpPr>
          <p:nvPr>
            <p:ph idx="1"/>
          </p:nvPr>
        </p:nvSpPr>
        <p:spPr>
          <a:xfrm>
            <a:off x="838200" y="2647949"/>
            <a:ext cx="4495800" cy="3529013"/>
          </a:xfrm>
        </p:spPr>
        <p:txBody>
          <a:bodyPr>
            <a:normAutofit/>
          </a:bodyPr>
          <a:lstStyle/>
          <a:p>
            <a:pPr marL="0" indent="0">
              <a:buNone/>
            </a:pPr>
            <a:r>
              <a:rPr lang="es-ES_tradnl" sz="3600" dirty="0" smtClean="0"/>
              <a:t>Son las palabras que escribimos al lado izquierdo del texto y que expresan las ideas principales del mismo.</a:t>
            </a:r>
            <a:endParaRPr lang="es-PE" sz="3600"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627862" y="2647949"/>
            <a:ext cx="2891108" cy="2387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2202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1.bp.blogspot.com/-lTR2ZOmHodw/UOuOArxt6AI/AAAAAAAACVc/u_YjEChDOOQ/s1600/023.jpg"/>
          <p:cNvPicPr>
            <a:picLocks/>
          </p:cNvPicPr>
          <p:nvPr/>
        </p:nvPicPr>
        <p:blipFill>
          <a:blip r:embed="rId2">
            <a:extLst>
              <a:ext uri="{28A0092B-C50C-407E-A947-70E740481C1C}">
                <a14:useLocalDpi xmlns="" xmlns:a14="http://schemas.microsoft.com/office/drawing/2010/main" val="0"/>
              </a:ext>
            </a:extLst>
          </a:blip>
          <a:srcRect/>
          <a:stretch>
            <a:fillRect/>
          </a:stretch>
        </p:blipFill>
        <p:spPr bwMode="auto">
          <a:xfrm>
            <a:off x="1404937" y="404664"/>
            <a:ext cx="9282113" cy="6048672"/>
          </a:xfrm>
          <a:prstGeom prst="rect">
            <a:avLst/>
          </a:prstGeom>
          <a:noFill/>
          <a:ln>
            <a:noFill/>
          </a:ln>
        </p:spPr>
      </p:pic>
    </p:spTree>
    <p:extLst>
      <p:ext uri="{BB962C8B-B14F-4D97-AF65-F5344CB8AC3E}">
        <p14:creationId xmlns="" xmlns:p14="http://schemas.microsoft.com/office/powerpoint/2010/main" val="3783395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4. </a:t>
            </a:r>
            <a:r>
              <a:rPr lang="es-ES_tradnl" b="1" dirty="0" smtClean="0"/>
              <a:t>EL SUBRAYADO</a:t>
            </a:r>
            <a:endParaRPr lang="es-PE" dirty="0"/>
          </a:p>
        </p:txBody>
      </p:sp>
      <p:sp>
        <p:nvSpPr>
          <p:cNvPr id="3" name="Marcador de contenido 2"/>
          <p:cNvSpPr>
            <a:spLocks noGrp="1"/>
          </p:cNvSpPr>
          <p:nvPr>
            <p:ph idx="1"/>
          </p:nvPr>
        </p:nvSpPr>
        <p:spPr>
          <a:xfrm>
            <a:off x="838200" y="1825625"/>
            <a:ext cx="7258050" cy="4351338"/>
          </a:xfrm>
        </p:spPr>
        <p:txBody>
          <a:bodyPr/>
          <a:lstStyle/>
          <a:p>
            <a:r>
              <a:rPr lang="es-ES_tradnl" dirty="0" smtClean="0"/>
              <a:t>Consiste en poner una raya debajo de las palabras que consideramos más importantes de un tema.</a:t>
            </a:r>
            <a:endParaRPr lang="es-MX" dirty="0" smtClean="0"/>
          </a:p>
          <a:p>
            <a:r>
              <a:rPr lang="es-ES_tradnl" dirty="0" smtClean="0"/>
              <a:t>Subrayar es destacar la idea principal, diferenciando lo esencial de lo accesorio.</a:t>
            </a:r>
            <a:endParaRPr lang="es-MX" dirty="0" smtClean="0"/>
          </a:p>
          <a:p>
            <a:r>
              <a:rPr lang="es-ES_tradnl" dirty="0" smtClean="0"/>
              <a:t>El subrayado facilita el estudio y memorización, permite repasar con facilidad y ahorra tiempo para evocar</a:t>
            </a:r>
            <a:endParaRPr lang="es-PE" dirty="0"/>
          </a:p>
        </p:txBody>
      </p:sp>
      <p:pic>
        <p:nvPicPr>
          <p:cNvPr id="4" name="Picture 2"/>
          <p:cNvPicPr>
            <a:picLocks noChangeAspect="1" noChangeArrowheads="1"/>
          </p:cNvPicPr>
          <p:nvPr/>
        </p:nvPicPr>
        <p:blipFill>
          <a:blip r:embed="rId2">
            <a:extLst>
              <a:ext uri="{BEBA8EAE-BF5A-486C-A8C5-ECC9F3942E4B}">
                <a14:imgProps xmlns="" xmlns:a14="http://schemas.microsoft.com/office/drawing/2010/main">
                  <a14:imgLayer r:embed="rId3">
                    <a14:imgEffect>
                      <a14:brightnessContrast bright="-20000" contrast="40000"/>
                    </a14:imgEffect>
                  </a14:imgLayer>
                </a14:imgProps>
              </a:ext>
              <a:ext uri="{28A0092B-C50C-407E-A947-70E740481C1C}">
                <a14:useLocalDpi xmlns="" xmlns:a14="http://schemas.microsoft.com/office/drawing/2010/main" val="0"/>
              </a:ext>
            </a:extLst>
          </a:blip>
          <a:srcRect/>
          <a:stretch>
            <a:fillRect/>
          </a:stretch>
        </p:blipFill>
        <p:spPr bwMode="auto">
          <a:xfrm>
            <a:off x="8439150" y="3791744"/>
            <a:ext cx="2688307" cy="26883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8096250" y="1690688"/>
            <a:ext cx="3031207"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7020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2"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2"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2" nodeType="click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P spid="3" grpId="2"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0550"/>
            <a:ext cx="8134350" cy="5586413"/>
          </a:xfrm>
        </p:spPr>
        <p:txBody>
          <a:bodyPr>
            <a:normAutofit/>
          </a:bodyPr>
          <a:lstStyle/>
          <a:p>
            <a:pPr marL="0" indent="0">
              <a:buNone/>
            </a:pPr>
            <a:r>
              <a:rPr lang="es-ES_tradnl" dirty="0" smtClean="0"/>
              <a:t>¿</a:t>
            </a:r>
            <a:r>
              <a:rPr lang="es-ES_tradnl" b="1" dirty="0" smtClean="0"/>
              <a:t>Por qué es conveniente subrayar?</a:t>
            </a:r>
          </a:p>
          <a:p>
            <a:pPr marL="0" indent="0">
              <a:buNone/>
            </a:pPr>
            <a:endParaRPr lang="es-MX" dirty="0" smtClean="0"/>
          </a:p>
          <a:p>
            <a:pPr lvl="0"/>
            <a:r>
              <a:rPr lang="es-ES_tradnl" dirty="0" smtClean="0"/>
              <a:t>Ayuda a fijar la atención.</a:t>
            </a:r>
            <a:endParaRPr lang="es-MX" dirty="0" smtClean="0"/>
          </a:p>
          <a:p>
            <a:pPr lvl="0"/>
            <a:r>
              <a:rPr lang="es-ES_tradnl" dirty="0" smtClean="0"/>
              <a:t>Favorece el estudio activo y el interés por captar lo esencial de cada párrafo.</a:t>
            </a:r>
            <a:endParaRPr lang="es-MX" dirty="0" smtClean="0"/>
          </a:p>
          <a:p>
            <a:pPr lvl="0"/>
            <a:r>
              <a:rPr lang="es-ES_tradnl" dirty="0" smtClean="0"/>
              <a:t>Se incrementa el sentido crítico de la lectura porque destacamos lo esencial de lo secundario.</a:t>
            </a:r>
            <a:endParaRPr lang="es-MX" dirty="0" smtClean="0"/>
          </a:p>
          <a:p>
            <a:pPr lvl="0"/>
            <a:r>
              <a:rPr lang="es-ES_tradnl" dirty="0" smtClean="0"/>
              <a:t>Es condición indispensable para confeccionar esquemas y resúmenes.</a:t>
            </a:r>
            <a:endParaRPr lang="es-MX" dirty="0" smtClean="0"/>
          </a:p>
          <a:p>
            <a:pPr lvl="0"/>
            <a:r>
              <a:rPr lang="es-ES_tradnl" dirty="0" smtClean="0"/>
              <a:t>Favorece la asimilación y desarrolla la capacidad de análisis y síntesis.</a:t>
            </a:r>
            <a:endParaRPr lang="es-MX" dirty="0" smtClean="0"/>
          </a:p>
          <a:p>
            <a:endParaRPr lang="es-PE"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774781" y="2343150"/>
            <a:ext cx="2693319" cy="24433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1702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2" nodeType="clickEffect">
                                  <p:stCondLst>
                                    <p:cond delay="0"/>
                                  </p:stCondLst>
                                  <p:childTnLst>
                                    <p:set>
                                      <p:cBhvr>
                                        <p:cTn id="5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2"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2" nodeType="clickEffect">
                                  <p:stCondLst>
                                    <p:cond delay="0"/>
                                  </p:stCondLst>
                                  <p:childTnLst>
                                    <p:set>
                                      <p:cBhvr>
                                        <p:cTn id="6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2"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2"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2" nodeType="click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http://1.bp.blogspot.com/-MsWdNFISqPc/TlMdIU66XTI/AAAAAAAAABQ/DM6ll4GGuLw/s1600/subrayar1.jpg"/>
          <p:cNvPicPr>
            <a:picLocks/>
          </p:cNvPicPr>
          <p:nvPr/>
        </p:nvPicPr>
        <p:blipFill rotWithShape="1">
          <a:blip r:embed="rId2">
            <a:extLst>
              <a:ext uri="{28A0092B-C50C-407E-A947-70E740481C1C}">
                <a14:useLocalDpi xmlns="" xmlns:a14="http://schemas.microsoft.com/office/drawing/2010/main" val="0"/>
              </a:ext>
            </a:extLst>
          </a:blip>
          <a:srcRect l="5250" t="7333" r="9000" b="10000"/>
          <a:stretch/>
        </p:blipFill>
        <p:spPr bwMode="auto">
          <a:xfrm>
            <a:off x="1547664" y="666750"/>
            <a:ext cx="8415486" cy="5673680"/>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3784057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t>5. EL  RESUMEN</a:t>
            </a:r>
            <a:r>
              <a:rPr lang="es-MX" dirty="0" smtClean="0"/>
              <a:t/>
            </a:r>
            <a:br>
              <a:rPr lang="es-MX" dirty="0" smtClean="0"/>
            </a:br>
            <a:endParaRPr lang="es-PE" dirty="0"/>
          </a:p>
        </p:txBody>
      </p:sp>
      <p:sp>
        <p:nvSpPr>
          <p:cNvPr id="3" name="Marcador de contenido 2"/>
          <p:cNvSpPr>
            <a:spLocks noGrp="1"/>
          </p:cNvSpPr>
          <p:nvPr>
            <p:ph idx="1"/>
          </p:nvPr>
        </p:nvSpPr>
        <p:spPr>
          <a:xfrm>
            <a:off x="838200" y="1825625"/>
            <a:ext cx="7353300" cy="4351338"/>
          </a:xfrm>
        </p:spPr>
        <p:txBody>
          <a:bodyPr/>
          <a:lstStyle/>
          <a:p>
            <a:pPr marL="0" indent="0">
              <a:buNone/>
            </a:pPr>
            <a:r>
              <a:rPr lang="es-ES_tradnl" sz="3600" dirty="0" smtClean="0"/>
              <a:t>Es extraer de un texto todo aquello que es importante y nos interesa saber para aprender. Para lograr un buen resumen es necesario subrayar, para encontrar  sentido del texto se puede agregar entre guiones las palabras que falten o artículos, para que el texto escrito tenga sentido.</a:t>
            </a:r>
            <a:endParaRPr lang="es-MX" sz="3600" dirty="0" smtClean="0"/>
          </a:p>
          <a:p>
            <a:endParaRPr lang="es-PE"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191500" y="2197596"/>
            <a:ext cx="2219325" cy="30792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55064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539552" y="260648"/>
            <a:ext cx="9709348" cy="6192688"/>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_tradnl" b="1" dirty="0" smtClean="0"/>
              <a:t>Primer paso: Lectura del texto</a:t>
            </a:r>
          </a:p>
          <a:p>
            <a:pPr marL="0" indent="0">
              <a:buFont typeface="Arial" panose="020B0604020202020204" pitchFamily="34" charset="0"/>
              <a:buNone/>
            </a:pPr>
            <a:endParaRPr lang="es-ES_tradnl" b="1" dirty="0" smtClean="0"/>
          </a:p>
          <a:p>
            <a:pPr marL="0" indent="0">
              <a:buFont typeface="Arial" panose="020B0604020202020204" pitchFamily="34" charset="0"/>
              <a:buNone/>
            </a:pPr>
            <a:r>
              <a:rPr lang="es-ES_tradnl" dirty="0" smtClean="0"/>
              <a:t>TITULO: </a:t>
            </a:r>
            <a:r>
              <a:rPr lang="es-ES_tradnl" b="1" dirty="0" smtClean="0"/>
              <a:t>DETERMINACIÓN DEL PROBLEMA DE INVESTIGACIÓN </a:t>
            </a:r>
            <a:endParaRPr lang="es-MX" b="1" dirty="0" smtClean="0"/>
          </a:p>
          <a:p>
            <a:pPr marL="0" indent="0" algn="just">
              <a:buFont typeface="Arial" panose="020B0604020202020204" pitchFamily="34" charset="0"/>
              <a:buNone/>
            </a:pPr>
            <a:r>
              <a:rPr lang="es-ES_tradnl" dirty="0" smtClean="0"/>
              <a:t>Sierra Bravo (1985) considera que el proceso de investigación co­mienza cuando se logra determinar el problema. Para lograr esto se tiene que precisar el campo o tema de estudio, por un lado, y, por otro, indicar qué se pretende lograr con ello. La primera acción que corresponde a la determinación de un problema es elegir el tema o área de investigación. Esta elección, sin embargo, no nos conduce todavía a un problema en el sentido estricto, pues a este nivel las ideas suelen ser algo genéricas e imprecisas; con esta acción el hom­bre de ciencia sólo demuestra el interés que tiene por estudiar un aspecto de la realidad en el terreno de una disciplina científica.</a:t>
            </a:r>
            <a:endParaRPr lang="es-MX" dirty="0" smtClean="0"/>
          </a:p>
          <a:p>
            <a:pPr marL="0" indent="0" algn="just">
              <a:buFont typeface="Arial" panose="020B0604020202020204" pitchFamily="34" charset="0"/>
              <a:buNone/>
            </a:pPr>
            <a:r>
              <a:rPr lang="es-ES_tradnl" dirty="0" smtClean="0"/>
              <a:t>A partir del tema, del cual se puede elegir muchos aspectos para estudiar, el investigador tiene que realizar sucesivas y cada vez más precisas delimitaciones, hasta llegar a concretar el problema o los problemas que van a ser materia de estudio; generalmente, esta delimitación se facilita con el planteo formal de los problemas en términos de preguntas precisas que se va a resolver a través de la investigación. En segundo término, el problema de investigación queda precisado cuando se logra plantear con claridad los objetivos que se pretende alcanzar al final del estudio, sea en términos de definicio­nes y caracterizaciones, de correlaciones entre los hechos o de expli­caciones y relaciones de causa-efecto.</a:t>
            </a:r>
          </a:p>
          <a:p>
            <a:pPr marL="0" indent="0">
              <a:buFont typeface="Arial" panose="020B0604020202020204" pitchFamily="34" charset="0"/>
              <a:buNone/>
            </a:pPr>
            <a:endParaRPr lang="es-MX" dirty="0" smtClean="0"/>
          </a:p>
          <a:p>
            <a:pPr marL="0" indent="0">
              <a:buFont typeface="Arial" panose="020B0604020202020204" pitchFamily="34" charset="0"/>
              <a:buNone/>
            </a:pPr>
            <a:r>
              <a:rPr lang="es-ES" sz="1600" dirty="0" smtClean="0"/>
              <a:t>Salas Blas, Edwin, Una introducción a la investigación científica, pág. 198</a:t>
            </a:r>
            <a:endParaRPr lang="es-MX" sz="1600" dirty="0" smtClean="0"/>
          </a:p>
          <a:p>
            <a:pPr marL="0" indent="0">
              <a:buFont typeface="Arial" panose="020B0604020202020204" pitchFamily="34" charset="0"/>
              <a:buNone/>
            </a:pPr>
            <a:endParaRPr lang="es-MX" dirty="0" smtClean="0"/>
          </a:p>
          <a:p>
            <a:endParaRPr lang="es-MX" dirty="0"/>
          </a:p>
        </p:txBody>
      </p:sp>
    </p:spTree>
    <p:extLst>
      <p:ext uri="{BB962C8B-B14F-4D97-AF65-F5344CB8AC3E}">
        <p14:creationId xmlns="" xmlns:p14="http://schemas.microsoft.com/office/powerpoint/2010/main" val="3289354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476672"/>
            <a:ext cx="9601200" cy="5649491"/>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_tradnl" b="1" smtClean="0"/>
              <a:t>Segundo paso: El Subrayado</a:t>
            </a:r>
            <a:endParaRPr lang="es-MX" smtClean="0"/>
          </a:p>
          <a:p>
            <a:pPr marL="0" indent="0">
              <a:buFont typeface="Arial" panose="020B0604020202020204" pitchFamily="34" charset="0"/>
              <a:buNone/>
            </a:pPr>
            <a:endParaRPr lang="es-ES_tradnl" u="sng" smtClean="0"/>
          </a:p>
          <a:p>
            <a:pPr marL="0" indent="0">
              <a:buFont typeface="Arial" panose="020B0604020202020204" pitchFamily="34" charset="0"/>
              <a:buNone/>
            </a:pPr>
            <a:r>
              <a:rPr lang="es-ES_tradnl" u="sng" smtClean="0"/>
              <a:t>Sierra Bravo (1985) considera que</a:t>
            </a:r>
            <a:r>
              <a:rPr lang="es-ES_tradnl" smtClean="0"/>
              <a:t> </a:t>
            </a:r>
            <a:r>
              <a:rPr lang="es-ES_tradnl" u="sng" smtClean="0"/>
              <a:t>el proceso de investigación co­mienza cuando se</a:t>
            </a:r>
            <a:r>
              <a:rPr lang="es-ES_tradnl" smtClean="0"/>
              <a:t> logra </a:t>
            </a:r>
            <a:r>
              <a:rPr lang="es-ES_tradnl" u="sng" smtClean="0"/>
              <a:t>determina</a:t>
            </a:r>
            <a:r>
              <a:rPr lang="es-ES_tradnl" smtClean="0"/>
              <a:t>r </a:t>
            </a:r>
            <a:r>
              <a:rPr lang="es-ES_tradnl" u="sng" smtClean="0"/>
              <a:t>el problema</a:t>
            </a:r>
            <a:r>
              <a:rPr lang="es-ES_tradnl" smtClean="0"/>
              <a:t>. </a:t>
            </a:r>
            <a:r>
              <a:rPr lang="es-ES_tradnl" u="sng" smtClean="0"/>
              <a:t>Para</a:t>
            </a:r>
            <a:r>
              <a:rPr lang="es-ES_tradnl" smtClean="0"/>
              <a:t> lograr </a:t>
            </a:r>
            <a:r>
              <a:rPr lang="es-ES_tradnl" u="sng" smtClean="0"/>
              <a:t>esto se</a:t>
            </a:r>
            <a:r>
              <a:rPr lang="es-ES_tradnl" smtClean="0"/>
              <a:t> tiene que </a:t>
            </a:r>
            <a:r>
              <a:rPr lang="es-ES_tradnl" u="sng" smtClean="0"/>
              <a:t>precisa</a:t>
            </a:r>
            <a:r>
              <a:rPr lang="es-ES_tradnl" smtClean="0"/>
              <a:t>r </a:t>
            </a:r>
            <a:r>
              <a:rPr lang="es-ES_tradnl" u="sng" smtClean="0"/>
              <a:t>el</a:t>
            </a:r>
            <a:r>
              <a:rPr lang="es-ES_tradnl" smtClean="0"/>
              <a:t> campo o </a:t>
            </a:r>
            <a:r>
              <a:rPr lang="es-ES_tradnl" u="sng" smtClean="0"/>
              <a:t>tema</a:t>
            </a:r>
            <a:r>
              <a:rPr lang="es-ES_tradnl" smtClean="0"/>
              <a:t> de estudio, por un lado, y, por otro, indicar qué se pretende lograr con ello. </a:t>
            </a:r>
            <a:r>
              <a:rPr lang="es-ES_tradnl" u="sng" smtClean="0"/>
              <a:t>La primera acción</a:t>
            </a:r>
            <a:r>
              <a:rPr lang="es-ES_tradnl" smtClean="0"/>
              <a:t> que corresponde a la determinación de un problema </a:t>
            </a:r>
            <a:r>
              <a:rPr lang="es-ES_tradnl" u="sng" smtClean="0"/>
              <a:t>es elegir el tema</a:t>
            </a:r>
            <a:r>
              <a:rPr lang="es-ES_tradnl" smtClean="0"/>
              <a:t> o área de investigación. Esta elección, sin embargo, no nos conduce todavía a un problema en el sentido estricto, pues </a:t>
            </a:r>
            <a:r>
              <a:rPr lang="es-ES_tradnl" u="sng" smtClean="0"/>
              <a:t>a este nivel las ideas suelen ser algo genéricas</a:t>
            </a:r>
            <a:r>
              <a:rPr lang="es-ES_tradnl" smtClean="0"/>
              <a:t> e imprecisas; con esta acción el hom­bre de ciencia sólo demuestra el interés que tiene por estudiar un aspecto de la realidad en el terreno de una disciplina científica.</a:t>
            </a:r>
            <a:endParaRPr lang="es-MX" smtClean="0"/>
          </a:p>
          <a:p>
            <a:pPr marL="0" indent="0">
              <a:buFont typeface="Arial" panose="020B0604020202020204" pitchFamily="34" charset="0"/>
              <a:buNone/>
            </a:pPr>
            <a:r>
              <a:rPr lang="es-ES_tradnl" u="sng" smtClean="0"/>
              <a:t>A partir del tema</a:t>
            </a:r>
            <a:r>
              <a:rPr lang="es-ES_tradnl" smtClean="0"/>
              <a:t>, del cual se puede elegir muchos aspectos para estudiar, </a:t>
            </a:r>
            <a:r>
              <a:rPr lang="es-ES_tradnl" u="sng" smtClean="0"/>
              <a:t>el investigador tiene que</a:t>
            </a:r>
            <a:r>
              <a:rPr lang="es-ES_tradnl" smtClean="0"/>
              <a:t> realizar sucesivas y cada vez más precisas delimitaciones, hasta llegar a </a:t>
            </a:r>
            <a:r>
              <a:rPr lang="es-ES_tradnl" u="sng" smtClean="0"/>
              <a:t>concretar el problema</a:t>
            </a:r>
            <a:r>
              <a:rPr lang="es-ES_tradnl" smtClean="0"/>
              <a:t> o los problemas que van a ser materia de estudio; generalmente, </a:t>
            </a:r>
            <a:r>
              <a:rPr lang="es-ES_tradnl" u="sng" smtClean="0"/>
              <a:t>esta delimitación se facilita con el planteo formal de los problemas en términos de preguntas</a:t>
            </a:r>
            <a:r>
              <a:rPr lang="es-ES_tradnl" smtClean="0"/>
              <a:t> precisas que se va a resolver a través de la investigación. </a:t>
            </a:r>
            <a:r>
              <a:rPr lang="es-ES_tradnl" u="sng" smtClean="0"/>
              <a:t>En segundo término</a:t>
            </a:r>
            <a:r>
              <a:rPr lang="es-ES_tradnl" smtClean="0"/>
              <a:t>, el problema de investigación queda precisado cuando </a:t>
            </a:r>
            <a:r>
              <a:rPr lang="es-ES_tradnl" u="sng" smtClean="0"/>
              <a:t>se logra plantear</a:t>
            </a:r>
            <a:r>
              <a:rPr lang="es-ES_tradnl" smtClean="0"/>
              <a:t> con claridad </a:t>
            </a:r>
            <a:r>
              <a:rPr lang="es-ES_tradnl" u="sng" smtClean="0"/>
              <a:t>los objetivos que se pretende alcanzar</a:t>
            </a:r>
            <a:r>
              <a:rPr lang="es-ES_tradnl" smtClean="0"/>
              <a:t> al final del estudio, sea </a:t>
            </a:r>
            <a:r>
              <a:rPr lang="es-ES_tradnl" u="sng" smtClean="0"/>
              <a:t>en términos de definicio­nes</a:t>
            </a:r>
            <a:r>
              <a:rPr lang="es-ES_tradnl" smtClean="0"/>
              <a:t> y caracterizaciones, de </a:t>
            </a:r>
            <a:r>
              <a:rPr lang="es-ES_tradnl" u="sng" smtClean="0"/>
              <a:t>correlaciones</a:t>
            </a:r>
            <a:r>
              <a:rPr lang="es-ES_tradnl" smtClean="0"/>
              <a:t> entre los hechos </a:t>
            </a:r>
            <a:r>
              <a:rPr lang="es-ES_tradnl" u="sng" smtClean="0"/>
              <a:t>o de expli­caciones</a:t>
            </a:r>
            <a:r>
              <a:rPr lang="es-ES_tradnl" smtClean="0"/>
              <a:t> y relaciones de causa-efecto.</a:t>
            </a:r>
            <a:endParaRPr lang="es-MX" smtClean="0"/>
          </a:p>
          <a:p>
            <a:endParaRPr lang="es-MX" dirty="0"/>
          </a:p>
        </p:txBody>
      </p:sp>
    </p:spTree>
    <p:extLst>
      <p:ext uri="{BB962C8B-B14F-4D97-AF65-F5344CB8AC3E}">
        <p14:creationId xmlns="" xmlns:p14="http://schemas.microsoft.com/office/powerpoint/2010/main" val="1262519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692697"/>
            <a:ext cx="11049000" cy="55121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_tradnl" b="1" dirty="0" smtClean="0"/>
              <a:t>Tercer paso: Presentar el resumen</a:t>
            </a:r>
          </a:p>
          <a:p>
            <a:pPr marL="0" indent="0">
              <a:buFont typeface="Arial" panose="020B0604020202020204" pitchFamily="34" charset="0"/>
              <a:buNone/>
            </a:pPr>
            <a:endParaRPr lang="es-MX" dirty="0" smtClean="0"/>
          </a:p>
          <a:p>
            <a:pPr marL="0" indent="0" algn="just">
              <a:buFont typeface="Arial" panose="020B0604020202020204" pitchFamily="34" charset="0"/>
              <a:buNone/>
            </a:pPr>
            <a:r>
              <a:rPr lang="es-ES_tradnl" sz="3200" u="sng" dirty="0" smtClean="0"/>
              <a:t>Sierra Bravo (1985) considera que</a:t>
            </a:r>
            <a:r>
              <a:rPr lang="es-ES_tradnl" sz="3200" dirty="0" smtClean="0"/>
              <a:t> </a:t>
            </a:r>
            <a:r>
              <a:rPr lang="es-ES_tradnl" sz="3200" u="sng" dirty="0" smtClean="0"/>
              <a:t>el proceso de investigación co­mienza cuando se</a:t>
            </a:r>
            <a:r>
              <a:rPr lang="es-ES_tradnl" sz="3200" dirty="0" smtClean="0"/>
              <a:t>  </a:t>
            </a:r>
            <a:r>
              <a:rPr lang="es-ES_tradnl" sz="3200" u="sng" dirty="0" smtClean="0"/>
              <a:t>determinar el problema</a:t>
            </a:r>
            <a:r>
              <a:rPr lang="es-ES_tradnl" sz="3200" dirty="0" smtClean="0"/>
              <a:t>. </a:t>
            </a:r>
            <a:r>
              <a:rPr lang="es-ES_tradnl" sz="3200" u="sng" dirty="0" smtClean="0"/>
              <a:t>Para</a:t>
            </a:r>
            <a:r>
              <a:rPr lang="es-ES_tradnl" sz="3200" dirty="0" smtClean="0"/>
              <a:t> </a:t>
            </a:r>
            <a:r>
              <a:rPr lang="es-ES_tradnl" sz="3200" u="sng" dirty="0" smtClean="0"/>
              <a:t>esto se</a:t>
            </a:r>
            <a:r>
              <a:rPr lang="es-ES_tradnl" sz="3200" dirty="0" smtClean="0"/>
              <a:t> </a:t>
            </a:r>
            <a:r>
              <a:rPr lang="es-ES_tradnl" sz="3200" u="sng" dirty="0" smtClean="0"/>
              <a:t>precisa</a:t>
            </a:r>
            <a:r>
              <a:rPr lang="es-ES_tradnl" sz="3200" dirty="0" smtClean="0"/>
              <a:t> </a:t>
            </a:r>
            <a:r>
              <a:rPr lang="es-ES_tradnl" sz="3200" u="sng" dirty="0" smtClean="0"/>
              <a:t>el</a:t>
            </a:r>
            <a:r>
              <a:rPr lang="es-ES_tradnl" sz="3200" dirty="0" smtClean="0"/>
              <a:t> </a:t>
            </a:r>
            <a:r>
              <a:rPr lang="es-ES_tradnl" sz="3200" u="sng" dirty="0" smtClean="0"/>
              <a:t>tema</a:t>
            </a:r>
            <a:r>
              <a:rPr lang="es-ES_tradnl" sz="3200" dirty="0" smtClean="0"/>
              <a:t>. </a:t>
            </a:r>
            <a:r>
              <a:rPr lang="es-ES_tradnl" sz="3200" u="sng" dirty="0" smtClean="0"/>
              <a:t>La primera acción</a:t>
            </a:r>
            <a:r>
              <a:rPr lang="es-ES_tradnl" sz="3200" dirty="0" smtClean="0"/>
              <a:t> </a:t>
            </a:r>
            <a:r>
              <a:rPr lang="es-ES_tradnl" sz="3200" u="sng" dirty="0" smtClean="0"/>
              <a:t>es elegir el tema</a:t>
            </a:r>
            <a:r>
              <a:rPr lang="es-ES_tradnl" sz="3200" dirty="0" smtClean="0"/>
              <a:t> </a:t>
            </a:r>
            <a:r>
              <a:rPr lang="es-ES_tradnl" sz="3200" u="sng" dirty="0" smtClean="0"/>
              <a:t>a este nivel las ideas suelen ser algo genéricas</a:t>
            </a:r>
            <a:r>
              <a:rPr lang="es-ES_tradnl" sz="3200" dirty="0" smtClean="0"/>
              <a:t>.</a:t>
            </a:r>
            <a:endParaRPr lang="es-MX" sz="3200" dirty="0" smtClean="0"/>
          </a:p>
          <a:p>
            <a:pPr marL="0" indent="0" algn="just">
              <a:buFont typeface="Arial" panose="020B0604020202020204" pitchFamily="34" charset="0"/>
              <a:buNone/>
            </a:pPr>
            <a:r>
              <a:rPr lang="es-ES_tradnl" sz="3200" u="sng" dirty="0" smtClean="0"/>
              <a:t>A partir del tema</a:t>
            </a:r>
            <a:r>
              <a:rPr lang="es-ES_tradnl" sz="3200" dirty="0" smtClean="0"/>
              <a:t>, </a:t>
            </a:r>
            <a:r>
              <a:rPr lang="es-ES_tradnl" sz="3200" u="sng" dirty="0" smtClean="0"/>
              <a:t>el investigador tiene que</a:t>
            </a:r>
            <a:r>
              <a:rPr lang="es-ES_tradnl" sz="3200" dirty="0" smtClean="0"/>
              <a:t> </a:t>
            </a:r>
            <a:r>
              <a:rPr lang="es-ES_tradnl" sz="3200" u="sng" dirty="0" smtClean="0"/>
              <a:t>concretar el problema</a:t>
            </a:r>
            <a:r>
              <a:rPr lang="es-ES_tradnl" sz="3200" dirty="0" smtClean="0"/>
              <a:t>, </a:t>
            </a:r>
            <a:r>
              <a:rPr lang="es-ES_tradnl" sz="3200" u="sng" dirty="0" smtClean="0"/>
              <a:t>esta deli­mitación se facilita con el planteo formal de los problemas en térmi­nos de preguntas</a:t>
            </a:r>
            <a:r>
              <a:rPr lang="es-ES_tradnl" sz="3200" dirty="0" smtClean="0"/>
              <a:t>. </a:t>
            </a:r>
            <a:r>
              <a:rPr lang="es-ES_tradnl" sz="3200" u="sng" dirty="0" smtClean="0"/>
              <a:t>En segundo término</a:t>
            </a:r>
            <a:r>
              <a:rPr lang="es-ES_tradnl" sz="3200" dirty="0" smtClean="0"/>
              <a:t>, </a:t>
            </a:r>
            <a:r>
              <a:rPr lang="es-ES_tradnl" sz="3200" u="sng" dirty="0" smtClean="0"/>
              <a:t>se logra plantear</a:t>
            </a:r>
            <a:r>
              <a:rPr lang="es-ES_tradnl" sz="3200" dirty="0" smtClean="0"/>
              <a:t> </a:t>
            </a:r>
            <a:r>
              <a:rPr lang="es-ES_tradnl" sz="3200" u="sng" dirty="0" smtClean="0"/>
              <a:t>los objetivos que se pretende alcanzar</a:t>
            </a:r>
            <a:r>
              <a:rPr lang="es-ES_tradnl" sz="3200" dirty="0" smtClean="0"/>
              <a:t> </a:t>
            </a:r>
            <a:r>
              <a:rPr lang="es-ES_tradnl" sz="3200" u="sng" dirty="0" smtClean="0"/>
              <a:t>en términos de definicio­nes</a:t>
            </a:r>
            <a:r>
              <a:rPr lang="es-ES_tradnl" sz="3200" dirty="0" smtClean="0"/>
              <a:t>, </a:t>
            </a:r>
            <a:r>
              <a:rPr lang="es-ES_tradnl" sz="3200" u="sng" dirty="0" smtClean="0"/>
              <a:t>correlaciones</a:t>
            </a:r>
            <a:r>
              <a:rPr lang="es-ES_tradnl" sz="3200" dirty="0" smtClean="0"/>
              <a:t> </a:t>
            </a:r>
            <a:r>
              <a:rPr lang="es-ES_tradnl" sz="3200" u="sng" dirty="0" smtClean="0"/>
              <a:t>o de expli­caciones</a:t>
            </a:r>
            <a:r>
              <a:rPr lang="es-ES_tradnl" sz="3200" dirty="0" smtClean="0"/>
              <a:t>.</a:t>
            </a:r>
            <a:endParaRPr lang="es-MX" sz="3200" dirty="0" smtClean="0"/>
          </a:p>
          <a:p>
            <a:endParaRPr lang="es-MX" sz="3200" dirty="0"/>
          </a:p>
        </p:txBody>
      </p:sp>
    </p:spTree>
    <p:extLst>
      <p:ext uri="{BB962C8B-B14F-4D97-AF65-F5344CB8AC3E}">
        <p14:creationId xmlns="" xmlns:p14="http://schemas.microsoft.com/office/powerpoint/2010/main" val="3270741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6. EL ESQUEMA</a:t>
            </a:r>
            <a:endParaRPr lang="es-PE" dirty="0"/>
          </a:p>
        </p:txBody>
      </p:sp>
      <p:sp>
        <p:nvSpPr>
          <p:cNvPr id="3" name="Marcador de contenido 2"/>
          <p:cNvSpPr>
            <a:spLocks noGrp="1"/>
          </p:cNvSpPr>
          <p:nvPr>
            <p:ph idx="1"/>
          </p:nvPr>
        </p:nvSpPr>
        <p:spPr>
          <a:xfrm>
            <a:off x="838199" y="1825625"/>
            <a:ext cx="10776857" cy="4351338"/>
          </a:xfrm>
        </p:spPr>
        <p:txBody>
          <a:bodyPr>
            <a:normAutofit/>
          </a:bodyPr>
          <a:lstStyle/>
          <a:p>
            <a:pPr algn="just"/>
            <a:r>
              <a:rPr lang="es-MX" sz="3200" dirty="0" smtClean="0"/>
              <a:t>Es la expresión gráfica del subrayado que contiene de forma sintetizada las ideas principales, las ideas secundarias y los detalles del texto</a:t>
            </a:r>
            <a:r>
              <a:rPr lang="es-MX" sz="3200" b="1" dirty="0" smtClean="0"/>
              <a:t>.</a:t>
            </a:r>
          </a:p>
          <a:p>
            <a:pPr algn="just">
              <a:buNone/>
            </a:pPr>
            <a:endParaRPr lang="es-MX" sz="3200" dirty="0" smtClean="0"/>
          </a:p>
          <a:p>
            <a:pPr algn="just"/>
            <a:r>
              <a:rPr lang="es-MX" sz="3200" dirty="0" smtClean="0"/>
              <a:t>Es la </a:t>
            </a:r>
            <a:r>
              <a:rPr lang="es-MX" sz="3200" b="1" dirty="0" smtClean="0"/>
              <a:t>síntesis</a:t>
            </a:r>
            <a:r>
              <a:rPr lang="es-MX" sz="3200" dirty="0" smtClean="0"/>
              <a:t> ordenada y lógica de las ideas de un tema o lección presentada de un modo visual, conciso e intuitivo, que te permite la comprensión rápida de la estructura global y sectorial de dicho tema o lección</a:t>
            </a:r>
            <a:endParaRPr lang="es-MX" sz="3200" dirty="0"/>
          </a:p>
        </p:txBody>
      </p:sp>
    </p:spTree>
    <p:extLst>
      <p:ext uri="{BB962C8B-B14F-4D97-AF65-F5344CB8AC3E}">
        <p14:creationId xmlns="" xmlns:p14="http://schemas.microsoft.com/office/powerpoint/2010/main" val="208658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62982"/>
            <a:ext cx="9601196" cy="1303867"/>
          </a:xfrm>
        </p:spPr>
        <p:txBody>
          <a:bodyPr/>
          <a:lstStyle/>
          <a:p>
            <a:pPr algn="ctr"/>
            <a:r>
              <a:rPr lang="es-PE" b="1" dirty="0" smtClean="0"/>
              <a:t>TÉCNICAS</a:t>
            </a:r>
            <a:r>
              <a:rPr lang="es-PE" dirty="0" smtClean="0"/>
              <a:t> </a:t>
            </a:r>
            <a:r>
              <a:rPr lang="es-PE" b="1" dirty="0" smtClean="0"/>
              <a:t>DE ESTUDIO</a:t>
            </a:r>
            <a:endParaRPr lang="es-PE" b="1" dirty="0"/>
          </a:p>
        </p:txBody>
      </p:sp>
      <p:sp>
        <p:nvSpPr>
          <p:cNvPr id="3" name="Marcador de contenido 2"/>
          <p:cNvSpPr>
            <a:spLocks noGrp="1"/>
          </p:cNvSpPr>
          <p:nvPr>
            <p:ph idx="1"/>
          </p:nvPr>
        </p:nvSpPr>
        <p:spPr>
          <a:xfrm>
            <a:off x="1295401" y="1466849"/>
            <a:ext cx="9601196" cy="5391151"/>
          </a:xfrm>
        </p:spPr>
        <p:txBody>
          <a:bodyPr>
            <a:normAutofit/>
          </a:bodyPr>
          <a:lstStyle/>
          <a:p>
            <a:pPr algn="just"/>
            <a:r>
              <a:rPr lang="es-PE" b="1" dirty="0" smtClean="0"/>
              <a:t>Herramienta </a:t>
            </a:r>
            <a:r>
              <a:rPr lang="es-PE" b="1" dirty="0"/>
              <a:t>para facilitar el estudio y mejorar sus logros</a:t>
            </a:r>
            <a:r>
              <a:rPr lang="es-PE" dirty="0"/>
              <a:t>. L</a:t>
            </a:r>
            <a:r>
              <a:rPr lang="es-PE" dirty="0" smtClean="0"/>
              <a:t>a </a:t>
            </a:r>
            <a:r>
              <a:rPr lang="es-PE" dirty="0"/>
              <a:t>técnica de estudio requiere de una </a:t>
            </a:r>
            <a:r>
              <a:rPr lang="es-PE" b="1" dirty="0"/>
              <a:t>actitud </a:t>
            </a:r>
            <a:r>
              <a:rPr lang="es-PE" b="1" dirty="0" smtClean="0"/>
              <a:t>activa.</a:t>
            </a:r>
            <a:endParaRPr lang="es-PE" dirty="0"/>
          </a:p>
          <a:p>
            <a:pPr algn="just"/>
            <a:r>
              <a:rPr lang="es-PE" i="1" dirty="0" smtClean="0"/>
              <a:t>Estrategias </a:t>
            </a:r>
            <a:r>
              <a:rPr lang="es-PE" i="1" dirty="0"/>
              <a:t>de estudio</a:t>
            </a:r>
            <a:r>
              <a:rPr lang="es-PE" dirty="0"/>
              <a:t> son distintas </a:t>
            </a:r>
            <a:r>
              <a:rPr lang="es-PE" b="1" dirty="0"/>
              <a:t>perspectivas aplicadas al aprendizaje</a:t>
            </a:r>
            <a:r>
              <a:rPr lang="es-PE" dirty="0"/>
              <a:t>. Generalmente son críticas para alcanzar el éxito en la escuela</a:t>
            </a:r>
            <a:r>
              <a:rPr lang="es-PE" dirty="0" smtClean="0"/>
              <a:t>.</a:t>
            </a:r>
          </a:p>
          <a:p>
            <a:pPr algn="just"/>
            <a:r>
              <a:rPr lang="es-PE" b="1" dirty="0"/>
              <a:t>S</a:t>
            </a:r>
            <a:r>
              <a:rPr lang="es-PE" b="1" dirty="0" smtClean="0"/>
              <a:t>on </a:t>
            </a:r>
            <a:r>
              <a:rPr lang="es-PE" b="1" dirty="0"/>
              <a:t>métodos o procedimientos empleados para facilitar el aprendizaje</a:t>
            </a:r>
            <a:r>
              <a:rPr lang="es-PE" dirty="0"/>
              <a:t>, ayudando a facilitar el proceso comprensión, memorización y rendimiento académico</a:t>
            </a:r>
            <a:r>
              <a:rPr lang="es-PE" dirty="0" smtClean="0"/>
              <a:t>.</a:t>
            </a:r>
          </a:p>
          <a:p>
            <a:pPr algn="just"/>
            <a:r>
              <a:rPr lang="es-PE" b="1" dirty="0" smtClean="0"/>
              <a:t>Estrategias, procedimientos o métodos, que se ponen en práctica para adquirir aprendizajes</a:t>
            </a:r>
            <a:r>
              <a:rPr lang="es-PE" dirty="0" smtClean="0"/>
              <a:t>, ayudando a facilitar el proceso de memorización y estudio, para mejorar el rendimiento académico.</a:t>
            </a:r>
            <a:endParaRPr lang="es-PE" dirty="0"/>
          </a:p>
        </p:txBody>
      </p:sp>
    </p:spTree>
    <p:extLst>
      <p:ext uri="{BB962C8B-B14F-4D97-AF65-F5344CB8AC3E}">
        <p14:creationId xmlns="" xmlns:p14="http://schemas.microsoft.com/office/powerpoint/2010/main" val="3614377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8000" y="239486"/>
            <a:ext cx="6966857" cy="62483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geocities.ws/jazstj/mapasemantico.jp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8978" t="17922" r="6945" b="17281"/>
          <a:stretch/>
        </p:blipFill>
        <p:spPr bwMode="auto">
          <a:xfrm>
            <a:off x="-1" y="593558"/>
            <a:ext cx="8068049" cy="5664897"/>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Imagen 1"/>
          <p:cNvPicPr>
            <a:picLocks noChangeAspect="1"/>
          </p:cNvPicPr>
          <p:nvPr/>
        </p:nvPicPr>
        <p:blipFill>
          <a:blip r:embed="rId3" cstate="print"/>
          <a:stretch>
            <a:fillRect/>
          </a:stretch>
        </p:blipFill>
        <p:spPr>
          <a:xfrm>
            <a:off x="8068049" y="1856887"/>
            <a:ext cx="4123951" cy="3138237"/>
          </a:xfrm>
          <a:prstGeom prst="rect">
            <a:avLst/>
          </a:prstGeom>
        </p:spPr>
      </p:pic>
      <p:sp>
        <p:nvSpPr>
          <p:cNvPr id="3" name="CuadroTexto 2"/>
          <p:cNvSpPr txBox="1"/>
          <p:nvPr/>
        </p:nvSpPr>
        <p:spPr>
          <a:xfrm>
            <a:off x="8758424" y="1040557"/>
            <a:ext cx="2743200" cy="369332"/>
          </a:xfrm>
          <a:prstGeom prst="rect">
            <a:avLst/>
          </a:prstGeom>
          <a:noFill/>
        </p:spPr>
        <p:txBody>
          <a:bodyPr wrap="square" rtlCol="0">
            <a:spAutoFit/>
          </a:bodyPr>
          <a:lstStyle/>
          <a:p>
            <a:pPr algn="ctr"/>
            <a:r>
              <a:rPr lang="es-PE" b="1" dirty="0" smtClean="0"/>
              <a:t>MAPA SEMÁNTICO</a:t>
            </a:r>
            <a:endParaRPr lang="es-PE" b="1" dirty="0"/>
          </a:p>
        </p:txBody>
      </p:sp>
    </p:spTree>
    <p:extLst>
      <p:ext uri="{BB962C8B-B14F-4D97-AF65-F5344CB8AC3E}">
        <p14:creationId xmlns="" xmlns:p14="http://schemas.microsoft.com/office/powerpoint/2010/main" val="37694523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UFRJU8CEe_8/UXHXKYn1CKI/AAAAAAAAASk/izF2r2ODR9s/s1600/mapa+conceptual.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63870" y="633345"/>
            <a:ext cx="10043501" cy="573431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69225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818729" y="553792"/>
            <a:ext cx="6359901" cy="5690438"/>
          </a:xfrm>
          <a:prstGeom prst="rect">
            <a:avLst/>
          </a:prstGeom>
        </p:spPr>
      </p:pic>
    </p:spTree>
    <p:extLst>
      <p:ext uri="{BB962C8B-B14F-4D97-AF65-F5344CB8AC3E}">
        <p14:creationId xmlns="" xmlns:p14="http://schemas.microsoft.com/office/powerpoint/2010/main" val="25985488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326524" y="386366"/>
            <a:ext cx="9494176" cy="6176215"/>
          </a:xfrm>
          <a:prstGeom prst="rect">
            <a:avLst/>
          </a:prstGeom>
        </p:spPr>
      </p:pic>
    </p:spTree>
    <p:extLst>
      <p:ext uri="{BB962C8B-B14F-4D97-AF65-F5344CB8AC3E}">
        <p14:creationId xmlns="" xmlns:p14="http://schemas.microsoft.com/office/powerpoint/2010/main" val="41449036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79549" y="656823"/>
            <a:ext cx="6890196" cy="5924281"/>
          </a:xfrm>
          <a:prstGeom prst="rect">
            <a:avLst/>
          </a:prstGeom>
        </p:spPr>
      </p:pic>
      <p:pic>
        <p:nvPicPr>
          <p:cNvPr id="3" name="Imagen 2"/>
          <p:cNvPicPr>
            <a:picLocks noChangeAspect="1"/>
          </p:cNvPicPr>
          <p:nvPr/>
        </p:nvPicPr>
        <p:blipFill>
          <a:blip r:embed="rId3"/>
          <a:stretch>
            <a:fillRect/>
          </a:stretch>
        </p:blipFill>
        <p:spPr>
          <a:xfrm>
            <a:off x="7469745" y="830669"/>
            <a:ext cx="4492511" cy="5262843"/>
          </a:xfrm>
          <a:prstGeom prst="rect">
            <a:avLst/>
          </a:prstGeom>
        </p:spPr>
      </p:pic>
    </p:spTree>
    <p:extLst>
      <p:ext uri="{BB962C8B-B14F-4D97-AF65-F5344CB8AC3E}">
        <p14:creationId xmlns="" xmlns:p14="http://schemas.microsoft.com/office/powerpoint/2010/main" val="19300490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ctr">
              <a:buNone/>
            </a:pPr>
            <a:endParaRPr lang="es-PE" sz="6600" b="1" dirty="0" smtClean="0"/>
          </a:p>
          <a:p>
            <a:pPr marL="0" indent="0" algn="ctr">
              <a:buNone/>
            </a:pPr>
            <a:r>
              <a:rPr lang="es-PE" sz="6600" b="1" dirty="0" smtClean="0"/>
              <a:t>GRACIAS</a:t>
            </a:r>
            <a:endParaRPr lang="es-PE" sz="6600" b="1" dirty="0"/>
          </a:p>
        </p:txBody>
      </p:sp>
    </p:spTree>
    <p:extLst>
      <p:ext uri="{BB962C8B-B14F-4D97-AF65-F5344CB8AC3E}">
        <p14:creationId xmlns="" xmlns:p14="http://schemas.microsoft.com/office/powerpoint/2010/main" val="2570093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b="1" dirty="0" smtClean="0"/>
              <a:t>Técnicas de estudio</a:t>
            </a:r>
            <a:endParaRPr lang="es-PE" b="1" dirty="0"/>
          </a:p>
        </p:txBody>
      </p:sp>
      <p:sp>
        <p:nvSpPr>
          <p:cNvPr id="3" name="Marcador de contenido 2"/>
          <p:cNvSpPr>
            <a:spLocks noGrp="1"/>
          </p:cNvSpPr>
          <p:nvPr>
            <p:ph idx="1"/>
          </p:nvPr>
        </p:nvSpPr>
        <p:spPr>
          <a:xfrm>
            <a:off x="2019300" y="1825625"/>
            <a:ext cx="9334500" cy="4351338"/>
          </a:xfrm>
        </p:spPr>
        <p:txBody>
          <a:bodyPr/>
          <a:lstStyle/>
          <a:p>
            <a:r>
              <a:rPr lang="es-ES_tradnl" dirty="0" smtClean="0"/>
              <a:t>1. </a:t>
            </a:r>
            <a:r>
              <a:rPr lang="es-ES_tradnl" dirty="0" err="1" smtClean="0"/>
              <a:t>Prelectura</a:t>
            </a:r>
            <a:endParaRPr lang="es-MX" dirty="0" smtClean="0"/>
          </a:p>
          <a:p>
            <a:r>
              <a:rPr lang="es-ES_tradnl" dirty="0" smtClean="0"/>
              <a:t>2. Lectura</a:t>
            </a:r>
            <a:endParaRPr lang="es-MX" dirty="0" smtClean="0"/>
          </a:p>
          <a:p>
            <a:r>
              <a:rPr lang="es-ES_tradnl" dirty="0" smtClean="0"/>
              <a:t>3. Notas al margen</a:t>
            </a:r>
            <a:endParaRPr lang="es-MX" dirty="0" smtClean="0"/>
          </a:p>
          <a:p>
            <a:r>
              <a:rPr lang="es-ES_tradnl" dirty="0" smtClean="0"/>
              <a:t>4. Subrayado</a:t>
            </a:r>
            <a:endParaRPr lang="es-MX" dirty="0" smtClean="0"/>
          </a:p>
          <a:p>
            <a:r>
              <a:rPr lang="es-ES_tradnl" dirty="0" smtClean="0"/>
              <a:t>5. Esquema</a:t>
            </a:r>
            <a:endParaRPr lang="es-MX" dirty="0" smtClean="0"/>
          </a:p>
          <a:p>
            <a:r>
              <a:rPr lang="es-ES_tradnl" dirty="0" smtClean="0"/>
              <a:t>6. Resumen</a:t>
            </a:r>
            <a:endParaRPr lang="es-MX" dirty="0" smtClean="0"/>
          </a:p>
          <a:p>
            <a:r>
              <a:rPr lang="es-ES_tradnl" dirty="0" smtClean="0"/>
              <a:t>7. Memorización</a:t>
            </a:r>
            <a:endParaRPr lang="es-MX" dirty="0"/>
          </a:p>
        </p:txBody>
      </p:sp>
      <p:pic>
        <p:nvPicPr>
          <p:cNvPr id="5"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374301" y="1825625"/>
            <a:ext cx="3647566" cy="3663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70090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0163"/>
            <a:ext cx="10515600" cy="1325563"/>
          </a:xfrm>
        </p:spPr>
        <p:txBody>
          <a:bodyPr/>
          <a:lstStyle/>
          <a:p>
            <a:pPr algn="ctr"/>
            <a:r>
              <a:rPr lang="es-PE" b="1" dirty="0" smtClean="0"/>
              <a:t>MÉTODOS Y TÉCNICAS DE ESTUDIO</a:t>
            </a:r>
            <a:endParaRPr lang="es-PE" b="1" dirty="0"/>
          </a:p>
        </p:txBody>
      </p:sp>
      <p:sp>
        <p:nvSpPr>
          <p:cNvPr id="3" name="Marcador de contenido 2"/>
          <p:cNvSpPr>
            <a:spLocks noGrp="1"/>
          </p:cNvSpPr>
          <p:nvPr>
            <p:ph idx="1"/>
          </p:nvPr>
        </p:nvSpPr>
        <p:spPr>
          <a:xfrm>
            <a:off x="838200" y="1295400"/>
            <a:ext cx="10515600" cy="5391150"/>
          </a:xfrm>
        </p:spPr>
        <p:txBody>
          <a:bodyPr>
            <a:normAutofit lnSpcReduction="10000"/>
          </a:bodyPr>
          <a:lstStyle/>
          <a:p>
            <a:pPr marL="0" indent="0">
              <a:buNone/>
            </a:pPr>
            <a:r>
              <a:rPr lang="es-PE" dirty="0" smtClean="0"/>
              <a:t>EL </a:t>
            </a:r>
            <a:r>
              <a:rPr lang="es-PE" b="1" dirty="0" smtClean="0"/>
              <a:t>MÉTODO ROBINSON - EPL2R</a:t>
            </a:r>
          </a:p>
          <a:p>
            <a:pPr marL="0" indent="0">
              <a:buNone/>
            </a:pPr>
            <a:endParaRPr lang="es-PE" b="1" dirty="0" smtClean="0"/>
          </a:p>
          <a:p>
            <a:pPr marL="0" indent="0">
              <a:buNone/>
            </a:pPr>
            <a:r>
              <a:rPr lang="es-PE" dirty="0" smtClean="0"/>
              <a:t>Es </a:t>
            </a:r>
            <a:r>
              <a:rPr lang="es-PE" dirty="0"/>
              <a:t>una de las técnicas de estudio </a:t>
            </a:r>
            <a:r>
              <a:rPr lang="es-PE" dirty="0" smtClean="0"/>
              <a:t>cuya </a:t>
            </a:r>
            <a:r>
              <a:rPr lang="es-PE" dirty="0"/>
              <a:t>finalidad es la de </a:t>
            </a:r>
            <a:r>
              <a:rPr lang="es-PE" b="1" dirty="0"/>
              <a:t>asimilar los contenidos con la mayor claridad y rapidez posible</a:t>
            </a:r>
            <a:r>
              <a:rPr lang="es-PE" dirty="0"/>
              <a:t>. </a:t>
            </a:r>
            <a:endParaRPr lang="es-PE" dirty="0" smtClean="0"/>
          </a:p>
          <a:p>
            <a:r>
              <a:rPr lang="es-PE" dirty="0" smtClean="0"/>
              <a:t>Explorar</a:t>
            </a:r>
          </a:p>
          <a:p>
            <a:r>
              <a:rPr lang="es-PE" dirty="0" smtClean="0"/>
              <a:t>Preguntar</a:t>
            </a:r>
          </a:p>
          <a:p>
            <a:r>
              <a:rPr lang="es-PE" dirty="0" smtClean="0"/>
              <a:t>Leer</a:t>
            </a:r>
          </a:p>
          <a:p>
            <a:r>
              <a:rPr lang="es-PE" dirty="0" smtClean="0"/>
              <a:t>Recitar</a:t>
            </a:r>
          </a:p>
          <a:p>
            <a:r>
              <a:rPr lang="es-PE" dirty="0" smtClean="0"/>
              <a:t>Repasar</a:t>
            </a:r>
          </a:p>
          <a:p>
            <a:pPr marL="0" indent="0">
              <a:buNone/>
            </a:pPr>
            <a:r>
              <a:rPr lang="es-PE" dirty="0"/>
              <a:t>N</a:t>
            </a:r>
            <a:r>
              <a:rPr lang="es-PE" dirty="0" smtClean="0"/>
              <a:t>o </a:t>
            </a:r>
            <a:r>
              <a:rPr lang="es-PE" dirty="0"/>
              <a:t>debemos olvidar que es más importante captar y comprender lo estudiado, más que leer y repetir sin más y de forma mecánica. Así, para memorizar algo, lo más recomendable es entenderlo primero.</a:t>
            </a:r>
            <a:endParaRPr lang="es-PE" dirty="0" smtClean="0"/>
          </a:p>
          <a:p>
            <a:pPr marL="0" indent="0">
              <a:buNone/>
            </a:pPr>
            <a:endParaRPr lang="es-PE" dirty="0"/>
          </a:p>
        </p:txBody>
      </p:sp>
    </p:spTree>
    <p:extLst>
      <p:ext uri="{BB962C8B-B14F-4D97-AF65-F5344CB8AC3E}">
        <p14:creationId xmlns="" xmlns:p14="http://schemas.microsoft.com/office/powerpoint/2010/main" val="55570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PE" sz="3100" b="1" dirty="0" smtClean="0">
                <a:latin typeface="+mn-lt"/>
              </a:rPr>
              <a:t>1. MÉTODO DE STATON, también conocido como PROST O EFGHI</a:t>
            </a:r>
            <a:r>
              <a:rPr lang="es-PE" dirty="0" smtClean="0"/>
              <a:t/>
            </a:r>
            <a:br>
              <a:rPr lang="es-PE" dirty="0" smtClean="0"/>
            </a:br>
            <a:endParaRPr lang="es-PE" dirty="0"/>
          </a:p>
        </p:txBody>
      </p:sp>
      <p:sp>
        <p:nvSpPr>
          <p:cNvPr id="3" name="Marcador de contenido 2"/>
          <p:cNvSpPr>
            <a:spLocks noGrp="1"/>
          </p:cNvSpPr>
          <p:nvPr>
            <p:ph sz="half" idx="1"/>
          </p:nvPr>
        </p:nvSpPr>
        <p:spPr/>
        <p:txBody>
          <a:bodyPr>
            <a:normAutofit lnSpcReduction="10000"/>
          </a:bodyPr>
          <a:lstStyle/>
          <a:p>
            <a:pPr marL="0" indent="0" fontAlgn="base">
              <a:buNone/>
            </a:pPr>
            <a:r>
              <a:rPr lang="es-PE" b="1" u="sng" dirty="0" smtClean="0"/>
              <a:t>MÉTODO PROST</a:t>
            </a:r>
          </a:p>
          <a:p>
            <a:pPr marL="0" indent="0" fontAlgn="base">
              <a:buNone/>
            </a:pPr>
            <a:endParaRPr lang="es-PE" b="1" u="sng" dirty="0" smtClean="0"/>
          </a:p>
          <a:p>
            <a:pPr lvl="0" fontAlgn="base"/>
            <a:r>
              <a:rPr lang="es-PE" b="1" dirty="0" smtClean="0"/>
              <a:t>P (</a:t>
            </a:r>
            <a:r>
              <a:rPr lang="es-PE" b="1" dirty="0" err="1" smtClean="0"/>
              <a:t>preview</a:t>
            </a:r>
            <a:r>
              <a:rPr lang="es-PE" b="1" dirty="0" smtClean="0"/>
              <a:t>): </a:t>
            </a:r>
            <a:r>
              <a:rPr lang="es-PE" dirty="0" smtClean="0"/>
              <a:t>Vista anticipada, inspección previa</a:t>
            </a:r>
          </a:p>
          <a:p>
            <a:pPr lvl="0" fontAlgn="base"/>
            <a:r>
              <a:rPr lang="es-PE" b="1" dirty="0" smtClean="0"/>
              <a:t>Q(</a:t>
            </a:r>
            <a:r>
              <a:rPr lang="es-PE" b="1" dirty="0" err="1" smtClean="0"/>
              <a:t>question</a:t>
            </a:r>
            <a:r>
              <a:rPr lang="es-PE" b="1" dirty="0" smtClean="0"/>
              <a:t>): </a:t>
            </a:r>
            <a:r>
              <a:rPr lang="es-PE" dirty="0" smtClean="0"/>
              <a:t>Pregunta</a:t>
            </a:r>
          </a:p>
          <a:p>
            <a:pPr lvl="0" fontAlgn="base"/>
            <a:r>
              <a:rPr lang="es-PE" b="1" dirty="0" smtClean="0"/>
              <a:t>R (</a:t>
            </a:r>
            <a:r>
              <a:rPr lang="es-PE" b="1" dirty="0" err="1" smtClean="0"/>
              <a:t>read</a:t>
            </a:r>
            <a:r>
              <a:rPr lang="es-PE" b="1" dirty="0" smtClean="0"/>
              <a:t>):</a:t>
            </a:r>
            <a:r>
              <a:rPr lang="es-PE" dirty="0" smtClean="0"/>
              <a:t> Leer</a:t>
            </a:r>
          </a:p>
          <a:p>
            <a:pPr lvl="0" fontAlgn="base"/>
            <a:r>
              <a:rPr lang="es-PE" b="1" dirty="0" smtClean="0"/>
              <a:t>S (</a:t>
            </a:r>
            <a:r>
              <a:rPr lang="es-PE" b="1" dirty="0" err="1" smtClean="0"/>
              <a:t>State</a:t>
            </a:r>
            <a:r>
              <a:rPr lang="es-PE" b="1" dirty="0" smtClean="0"/>
              <a:t>):</a:t>
            </a:r>
            <a:r>
              <a:rPr lang="es-PE" dirty="0" smtClean="0"/>
              <a:t> Exponer, manifestar</a:t>
            </a:r>
          </a:p>
          <a:p>
            <a:pPr lvl="0" fontAlgn="base"/>
            <a:r>
              <a:rPr lang="es-PE" b="1" dirty="0" smtClean="0"/>
              <a:t>T (Test):</a:t>
            </a:r>
            <a:r>
              <a:rPr lang="es-PE" dirty="0" smtClean="0"/>
              <a:t> Prueba, examen</a:t>
            </a:r>
            <a:endParaRPr lang="es-PE" dirty="0"/>
          </a:p>
        </p:txBody>
      </p:sp>
      <p:sp>
        <p:nvSpPr>
          <p:cNvPr id="4" name="Marcador de contenido 3"/>
          <p:cNvSpPr>
            <a:spLocks noGrp="1"/>
          </p:cNvSpPr>
          <p:nvPr>
            <p:ph sz="half" idx="2"/>
          </p:nvPr>
        </p:nvSpPr>
        <p:spPr/>
        <p:txBody>
          <a:bodyPr>
            <a:normAutofit lnSpcReduction="10000"/>
          </a:bodyPr>
          <a:lstStyle/>
          <a:p>
            <a:pPr marL="0" indent="0" fontAlgn="base">
              <a:buNone/>
            </a:pPr>
            <a:r>
              <a:rPr lang="es-PE" b="1" u="sng" dirty="0" smtClean="0"/>
              <a:t>MÉTODO EFGHI</a:t>
            </a:r>
          </a:p>
          <a:p>
            <a:pPr marL="0" indent="0" fontAlgn="base">
              <a:buNone/>
            </a:pPr>
            <a:endParaRPr lang="es-PE" b="1" u="sng" dirty="0" smtClean="0"/>
          </a:p>
          <a:p>
            <a:pPr lvl="0" fontAlgn="base"/>
            <a:r>
              <a:rPr lang="es-PE" b="1" dirty="0" smtClean="0"/>
              <a:t>E</a:t>
            </a:r>
            <a:r>
              <a:rPr lang="es-PE" dirty="0" smtClean="0"/>
              <a:t> = Examen preliminar</a:t>
            </a:r>
          </a:p>
          <a:p>
            <a:pPr lvl="0" fontAlgn="base"/>
            <a:r>
              <a:rPr lang="es-PE" b="1" dirty="0" smtClean="0"/>
              <a:t>F </a:t>
            </a:r>
            <a:r>
              <a:rPr lang="es-PE" dirty="0" smtClean="0"/>
              <a:t>= Formularse preguntas</a:t>
            </a:r>
          </a:p>
          <a:p>
            <a:pPr lvl="0" fontAlgn="base"/>
            <a:r>
              <a:rPr lang="es-PE" b="1" dirty="0" smtClean="0"/>
              <a:t>G</a:t>
            </a:r>
            <a:r>
              <a:rPr lang="es-PE" dirty="0" smtClean="0"/>
              <a:t> = Ganar información mediante la lectura</a:t>
            </a:r>
          </a:p>
          <a:p>
            <a:pPr lvl="0" fontAlgn="base"/>
            <a:r>
              <a:rPr lang="es-PE" b="1" dirty="0" smtClean="0"/>
              <a:t>H </a:t>
            </a:r>
            <a:r>
              <a:rPr lang="es-PE" dirty="0" smtClean="0"/>
              <a:t>= Hablar para describir o exponer los temas leídos</a:t>
            </a:r>
          </a:p>
          <a:p>
            <a:pPr lvl="0" fontAlgn="base"/>
            <a:r>
              <a:rPr lang="es-PE" b="1" dirty="0" smtClean="0"/>
              <a:t>I</a:t>
            </a:r>
            <a:r>
              <a:rPr lang="es-PE" dirty="0" smtClean="0"/>
              <a:t> = Investigar los conocimientos que se han adquirido</a:t>
            </a:r>
          </a:p>
          <a:p>
            <a:endParaRPr lang="es-PE" dirty="0" smtClean="0"/>
          </a:p>
          <a:p>
            <a:endParaRPr lang="es-PE" dirty="0"/>
          </a:p>
        </p:txBody>
      </p:sp>
    </p:spTree>
    <p:extLst>
      <p:ext uri="{BB962C8B-B14F-4D97-AF65-F5344CB8AC3E}">
        <p14:creationId xmlns="" xmlns:p14="http://schemas.microsoft.com/office/powerpoint/2010/main" val="977431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1825625"/>
            <a:ext cx="4457700" cy="4351338"/>
          </a:xfrm>
        </p:spPr>
        <p:txBody>
          <a:bodyPr/>
          <a:lstStyle/>
          <a:p>
            <a:pPr marL="0" indent="0" fontAlgn="base">
              <a:buNone/>
            </a:pPr>
            <a:r>
              <a:rPr lang="es-PE" b="1" dirty="0" smtClean="0"/>
              <a:t>2. MÉTODO EPLERR (EPLE2R)</a:t>
            </a:r>
          </a:p>
          <a:p>
            <a:pPr marL="0" indent="0" fontAlgn="base">
              <a:buNone/>
            </a:pPr>
            <a:endParaRPr lang="es-PE" dirty="0" smtClean="0"/>
          </a:p>
          <a:p>
            <a:pPr lvl="0" fontAlgn="base"/>
            <a:r>
              <a:rPr lang="es-PE" b="1" dirty="0" smtClean="0"/>
              <a:t>E </a:t>
            </a:r>
            <a:r>
              <a:rPr lang="es-PE" dirty="0" smtClean="0"/>
              <a:t>= Examen</a:t>
            </a:r>
          </a:p>
          <a:p>
            <a:pPr lvl="0" fontAlgn="base"/>
            <a:r>
              <a:rPr lang="es-PE" b="1" dirty="0" smtClean="0"/>
              <a:t>P </a:t>
            </a:r>
            <a:r>
              <a:rPr lang="es-PE" dirty="0" smtClean="0"/>
              <a:t>= Pregunta</a:t>
            </a:r>
          </a:p>
          <a:p>
            <a:pPr lvl="0" fontAlgn="base"/>
            <a:r>
              <a:rPr lang="es-PE" b="1" dirty="0" smtClean="0"/>
              <a:t>L </a:t>
            </a:r>
            <a:r>
              <a:rPr lang="es-PE" dirty="0" smtClean="0"/>
              <a:t>= Lectura</a:t>
            </a:r>
          </a:p>
          <a:p>
            <a:pPr lvl="0" fontAlgn="base"/>
            <a:r>
              <a:rPr lang="es-PE" b="1" dirty="0" smtClean="0"/>
              <a:t>E </a:t>
            </a:r>
            <a:r>
              <a:rPr lang="es-PE" dirty="0" smtClean="0"/>
              <a:t>= Esquema</a:t>
            </a:r>
          </a:p>
          <a:p>
            <a:pPr lvl="0" fontAlgn="base"/>
            <a:r>
              <a:rPr lang="es-PE" b="1" dirty="0" smtClean="0"/>
              <a:t>R </a:t>
            </a:r>
            <a:r>
              <a:rPr lang="es-PE" dirty="0" smtClean="0"/>
              <a:t>= Recitar</a:t>
            </a:r>
          </a:p>
          <a:p>
            <a:pPr lvl="0" fontAlgn="base"/>
            <a:r>
              <a:rPr lang="es-PE" b="1" dirty="0" smtClean="0"/>
              <a:t>R </a:t>
            </a:r>
            <a:r>
              <a:rPr lang="es-PE" dirty="0" smtClean="0"/>
              <a:t>= Resumen</a:t>
            </a:r>
          </a:p>
          <a:p>
            <a:endParaRPr lang="es-PE" dirty="0"/>
          </a:p>
        </p:txBody>
      </p:sp>
      <p:sp>
        <p:nvSpPr>
          <p:cNvPr id="4" name="Marcador de contenido 3"/>
          <p:cNvSpPr>
            <a:spLocks noGrp="1"/>
          </p:cNvSpPr>
          <p:nvPr>
            <p:ph sz="half" idx="2"/>
          </p:nvPr>
        </p:nvSpPr>
        <p:spPr>
          <a:xfrm>
            <a:off x="7639050" y="1825625"/>
            <a:ext cx="4248150" cy="4351338"/>
          </a:xfrm>
        </p:spPr>
        <p:txBody>
          <a:bodyPr/>
          <a:lstStyle/>
          <a:p>
            <a:pPr marL="0" indent="0" fontAlgn="base">
              <a:buNone/>
            </a:pPr>
            <a:r>
              <a:rPr lang="es-PE" b="1" dirty="0"/>
              <a:t>3.    MÉTODO </a:t>
            </a:r>
            <a:r>
              <a:rPr lang="es-PE" b="1" dirty="0" smtClean="0"/>
              <a:t>ERRRE</a:t>
            </a:r>
          </a:p>
          <a:p>
            <a:pPr marL="0" indent="0" fontAlgn="base">
              <a:buNone/>
            </a:pPr>
            <a:endParaRPr lang="es-PE" dirty="0"/>
          </a:p>
          <a:p>
            <a:pPr lvl="0" fontAlgn="base"/>
            <a:r>
              <a:rPr lang="es-PE" b="1" dirty="0"/>
              <a:t>E</a:t>
            </a:r>
            <a:r>
              <a:rPr lang="es-PE" dirty="0"/>
              <a:t>= Exploración</a:t>
            </a:r>
          </a:p>
          <a:p>
            <a:pPr lvl="0" fontAlgn="base"/>
            <a:r>
              <a:rPr lang="es-PE" b="1" dirty="0"/>
              <a:t>R </a:t>
            </a:r>
            <a:r>
              <a:rPr lang="es-PE" dirty="0"/>
              <a:t>= Recepción</a:t>
            </a:r>
          </a:p>
          <a:p>
            <a:pPr lvl="0" fontAlgn="base"/>
            <a:r>
              <a:rPr lang="es-PE" b="1" dirty="0"/>
              <a:t>R </a:t>
            </a:r>
            <a:r>
              <a:rPr lang="es-PE" dirty="0"/>
              <a:t>=Reflexión</a:t>
            </a:r>
          </a:p>
          <a:p>
            <a:pPr lvl="0" fontAlgn="base"/>
            <a:r>
              <a:rPr lang="es-PE" b="1" dirty="0"/>
              <a:t>R</a:t>
            </a:r>
            <a:r>
              <a:rPr lang="es-PE" dirty="0"/>
              <a:t>= Repaso</a:t>
            </a:r>
          </a:p>
          <a:p>
            <a:pPr lvl="0" fontAlgn="base"/>
            <a:r>
              <a:rPr lang="es-PE" b="1" dirty="0"/>
              <a:t>E </a:t>
            </a:r>
            <a:r>
              <a:rPr lang="es-PE" dirty="0"/>
              <a:t>= Evaluación</a:t>
            </a:r>
          </a:p>
          <a:p>
            <a:endParaRPr lang="es-PE" dirty="0"/>
          </a:p>
        </p:txBody>
      </p:sp>
      <p:pic>
        <p:nvPicPr>
          <p:cNvPr id="5" name="Imagen 4"/>
          <p:cNvPicPr>
            <a:picLocks noChangeAspect="1"/>
          </p:cNvPicPr>
          <p:nvPr/>
        </p:nvPicPr>
        <p:blipFill>
          <a:blip r:embed="rId2"/>
          <a:stretch>
            <a:fillRect/>
          </a:stretch>
        </p:blipFill>
        <p:spPr>
          <a:xfrm>
            <a:off x="4705349" y="2948781"/>
            <a:ext cx="2177059" cy="2328069"/>
          </a:xfrm>
          <a:prstGeom prst="rect">
            <a:avLst/>
          </a:prstGeom>
        </p:spPr>
      </p:pic>
    </p:spTree>
    <p:extLst>
      <p:ext uri="{BB962C8B-B14F-4D97-AF65-F5344CB8AC3E}">
        <p14:creationId xmlns="" xmlns:p14="http://schemas.microsoft.com/office/powerpoint/2010/main" val="275972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952500"/>
            <a:ext cx="4781550" cy="5224463"/>
          </a:xfrm>
        </p:spPr>
        <p:txBody>
          <a:bodyPr>
            <a:normAutofit/>
          </a:bodyPr>
          <a:lstStyle/>
          <a:p>
            <a:pPr marL="0" indent="0" fontAlgn="base">
              <a:buNone/>
            </a:pPr>
            <a:r>
              <a:rPr lang="es-PE" b="1" dirty="0"/>
              <a:t>4. MÉTODO </a:t>
            </a:r>
            <a:r>
              <a:rPr lang="es-PE" b="1" dirty="0" smtClean="0"/>
              <a:t>CIILPRA</a:t>
            </a:r>
          </a:p>
          <a:p>
            <a:pPr marL="0" indent="0" fontAlgn="base">
              <a:buNone/>
            </a:pPr>
            <a:endParaRPr lang="es-PE" dirty="0"/>
          </a:p>
          <a:p>
            <a:pPr lvl="0" fontAlgn="base"/>
            <a:r>
              <a:rPr lang="es-PE" b="1" dirty="0"/>
              <a:t>C </a:t>
            </a:r>
            <a:r>
              <a:rPr lang="es-PE" dirty="0"/>
              <a:t>= Concentración</a:t>
            </a:r>
          </a:p>
          <a:p>
            <a:pPr lvl="0" fontAlgn="base"/>
            <a:r>
              <a:rPr lang="es-PE" b="1" dirty="0"/>
              <a:t>I </a:t>
            </a:r>
            <a:r>
              <a:rPr lang="es-PE" dirty="0"/>
              <a:t>= Inspección</a:t>
            </a:r>
          </a:p>
          <a:p>
            <a:pPr lvl="0" fontAlgn="base"/>
            <a:r>
              <a:rPr lang="es-PE" b="1" dirty="0"/>
              <a:t>I</a:t>
            </a:r>
            <a:r>
              <a:rPr lang="es-PE" dirty="0"/>
              <a:t> = Interrogación</a:t>
            </a:r>
          </a:p>
          <a:p>
            <a:pPr lvl="0" fontAlgn="base"/>
            <a:r>
              <a:rPr lang="es-PE" b="1" dirty="0"/>
              <a:t>L </a:t>
            </a:r>
            <a:r>
              <a:rPr lang="es-PE" dirty="0"/>
              <a:t>= Lectura</a:t>
            </a:r>
          </a:p>
          <a:p>
            <a:pPr lvl="0" fontAlgn="base"/>
            <a:r>
              <a:rPr lang="es-PE" b="1" dirty="0"/>
              <a:t>P </a:t>
            </a:r>
            <a:r>
              <a:rPr lang="es-PE" dirty="0"/>
              <a:t>= Producción</a:t>
            </a:r>
          </a:p>
          <a:p>
            <a:pPr lvl="0" fontAlgn="base"/>
            <a:r>
              <a:rPr lang="es-PE" b="1" dirty="0"/>
              <a:t>R </a:t>
            </a:r>
            <a:r>
              <a:rPr lang="es-PE" dirty="0"/>
              <a:t>= Repaso</a:t>
            </a:r>
          </a:p>
          <a:p>
            <a:pPr lvl="0" fontAlgn="base"/>
            <a:r>
              <a:rPr lang="es-PE" b="1" dirty="0"/>
              <a:t>A </a:t>
            </a:r>
            <a:r>
              <a:rPr lang="es-PE" dirty="0"/>
              <a:t>= Autoevaluación</a:t>
            </a:r>
          </a:p>
          <a:p>
            <a:endParaRPr lang="es-PE" dirty="0"/>
          </a:p>
        </p:txBody>
      </p:sp>
      <p:sp>
        <p:nvSpPr>
          <p:cNvPr id="4" name="Marcador de contenido 3"/>
          <p:cNvSpPr>
            <a:spLocks noGrp="1"/>
          </p:cNvSpPr>
          <p:nvPr>
            <p:ph sz="half" idx="2"/>
          </p:nvPr>
        </p:nvSpPr>
        <p:spPr>
          <a:xfrm>
            <a:off x="7867650" y="952500"/>
            <a:ext cx="4229100" cy="5224463"/>
          </a:xfrm>
        </p:spPr>
        <p:txBody>
          <a:bodyPr>
            <a:normAutofit/>
          </a:bodyPr>
          <a:lstStyle/>
          <a:p>
            <a:pPr marL="0" indent="0" fontAlgn="base">
              <a:buNone/>
            </a:pPr>
            <a:r>
              <a:rPr lang="es-PE" b="1" dirty="0"/>
              <a:t>5. MÉTODO </a:t>
            </a:r>
            <a:r>
              <a:rPr lang="es-PE" b="1" dirty="0" smtClean="0"/>
              <a:t>LSER</a:t>
            </a:r>
          </a:p>
          <a:p>
            <a:pPr marL="0" indent="0" fontAlgn="base">
              <a:buNone/>
            </a:pPr>
            <a:endParaRPr lang="es-PE" dirty="0"/>
          </a:p>
          <a:p>
            <a:pPr lvl="0" fontAlgn="base"/>
            <a:r>
              <a:rPr lang="es-PE" b="1" dirty="0"/>
              <a:t>L </a:t>
            </a:r>
            <a:r>
              <a:rPr lang="es-PE" dirty="0"/>
              <a:t>= Lectura</a:t>
            </a:r>
          </a:p>
          <a:p>
            <a:pPr lvl="0" fontAlgn="base"/>
            <a:r>
              <a:rPr lang="es-PE" b="1" dirty="0"/>
              <a:t>S </a:t>
            </a:r>
            <a:r>
              <a:rPr lang="es-PE" dirty="0"/>
              <a:t>= subrayado</a:t>
            </a:r>
          </a:p>
          <a:p>
            <a:pPr lvl="0" fontAlgn="base"/>
            <a:r>
              <a:rPr lang="es-PE" b="1" dirty="0"/>
              <a:t>E </a:t>
            </a:r>
            <a:r>
              <a:rPr lang="es-PE" dirty="0"/>
              <a:t>= Esquema</a:t>
            </a:r>
          </a:p>
          <a:p>
            <a:pPr lvl="0" fontAlgn="base"/>
            <a:r>
              <a:rPr lang="es-PE" b="1" dirty="0"/>
              <a:t>R </a:t>
            </a:r>
            <a:r>
              <a:rPr lang="es-PE" dirty="0"/>
              <a:t>= Repaso</a:t>
            </a:r>
          </a:p>
          <a:p>
            <a:endParaRPr lang="es-PE" dirty="0"/>
          </a:p>
        </p:txBody>
      </p:sp>
      <p:pic>
        <p:nvPicPr>
          <p:cNvPr id="5" name="Imagen 4"/>
          <p:cNvPicPr>
            <a:picLocks noChangeAspect="1"/>
          </p:cNvPicPr>
          <p:nvPr/>
        </p:nvPicPr>
        <p:blipFill>
          <a:blip r:embed="rId2"/>
          <a:stretch>
            <a:fillRect/>
          </a:stretch>
        </p:blipFill>
        <p:spPr>
          <a:xfrm>
            <a:off x="4572000" y="2514600"/>
            <a:ext cx="2590800" cy="1752600"/>
          </a:xfrm>
          <a:prstGeom prst="rect">
            <a:avLst/>
          </a:prstGeom>
        </p:spPr>
      </p:pic>
    </p:spTree>
    <p:extLst>
      <p:ext uri="{BB962C8B-B14F-4D97-AF65-F5344CB8AC3E}">
        <p14:creationId xmlns="" xmlns:p14="http://schemas.microsoft.com/office/powerpoint/2010/main" val="957884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440538" y="1825625"/>
            <a:ext cx="3364670" cy="34404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p:txBody>
          <a:bodyPr/>
          <a:lstStyle/>
          <a:p>
            <a:r>
              <a:rPr lang="es-ES_tradnl" b="1" dirty="0" smtClean="0"/>
              <a:t>1. PRELECTURA</a:t>
            </a:r>
            <a:endParaRPr lang="es-PE" b="1" dirty="0"/>
          </a:p>
        </p:txBody>
      </p:sp>
      <p:sp>
        <p:nvSpPr>
          <p:cNvPr id="3" name="Marcador de contenido 2"/>
          <p:cNvSpPr>
            <a:spLocks noGrp="1"/>
          </p:cNvSpPr>
          <p:nvPr>
            <p:ph idx="1"/>
          </p:nvPr>
        </p:nvSpPr>
        <p:spPr>
          <a:xfrm>
            <a:off x="1085850" y="1825625"/>
            <a:ext cx="6838950" cy="4351338"/>
          </a:xfrm>
        </p:spPr>
        <p:txBody>
          <a:bodyPr/>
          <a:lstStyle/>
          <a:p>
            <a:pPr marL="0" indent="0">
              <a:buNone/>
            </a:pPr>
            <a:r>
              <a:rPr lang="es-ES_tradnl" sz="3600" dirty="0" smtClean="0"/>
              <a:t>Es el primer vistazo que se le da a un tema para saber de qué  trata y así sacar una idea general del mismo. </a:t>
            </a:r>
            <a:r>
              <a:rPr lang="es-ES_tradnl" sz="3600" i="1" dirty="0" smtClean="0"/>
              <a:t>Idea que frecuentemente viene expresada en el título. </a:t>
            </a:r>
          </a:p>
          <a:p>
            <a:endParaRPr lang="es-PE" dirty="0"/>
          </a:p>
        </p:txBody>
      </p:sp>
    </p:spTree>
    <p:extLst>
      <p:ext uri="{BB962C8B-B14F-4D97-AF65-F5344CB8AC3E}">
        <p14:creationId xmlns="" xmlns:p14="http://schemas.microsoft.com/office/powerpoint/2010/main" val="3377245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t>2. LECTURA</a:t>
            </a:r>
            <a:endParaRPr lang="es-PE" dirty="0"/>
          </a:p>
        </p:txBody>
      </p:sp>
      <p:sp>
        <p:nvSpPr>
          <p:cNvPr id="3" name="Marcador de contenido 2"/>
          <p:cNvSpPr>
            <a:spLocks noGrp="1"/>
          </p:cNvSpPr>
          <p:nvPr>
            <p:ph idx="1"/>
          </p:nvPr>
        </p:nvSpPr>
        <p:spPr>
          <a:xfrm>
            <a:off x="838200" y="1825624"/>
            <a:ext cx="7162800" cy="4803775"/>
          </a:xfrm>
        </p:spPr>
        <p:txBody>
          <a:bodyPr/>
          <a:lstStyle/>
          <a:p>
            <a:pPr marL="0" indent="0">
              <a:buNone/>
            </a:pPr>
            <a:r>
              <a:rPr lang="es-ES" sz="3200" dirty="0" smtClean="0"/>
              <a:t>Es una actividad caracterizada por la traducción de símbolos o letras en palabras y frases dotadas de significado, que tiene por objeto hacer posible la comprensión de los textos escritos y usarlos para nuestras necesidades.</a:t>
            </a:r>
          </a:p>
          <a:p>
            <a:pPr marL="0" indent="0">
              <a:buNone/>
            </a:pPr>
            <a:r>
              <a:rPr lang="es-ES_tradnl" sz="3200" dirty="0" smtClean="0"/>
              <a:t>La lectura es muy importante para estudiar con éxito, es una forma de diálogo con el autor.</a:t>
            </a:r>
            <a:endParaRPr lang="es-MX" sz="3200" dirty="0" smtClean="0"/>
          </a:p>
          <a:p>
            <a:pPr marL="0" indent="0">
              <a:buNone/>
            </a:pPr>
            <a:endParaRPr lang="es-PE"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348836" y="1825625"/>
            <a:ext cx="2600057" cy="34846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3840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751</TotalTime>
  <Words>962</Words>
  <Application>Microsoft Office PowerPoint</Application>
  <PresentationFormat>Personnalisé</PresentationFormat>
  <Paragraphs>111</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Tema de Office</vt:lpstr>
      <vt:lpstr>Técnicas de estudio</vt:lpstr>
      <vt:lpstr>TÉCNICAS DE ESTUDIO</vt:lpstr>
      <vt:lpstr>Técnicas de estudio</vt:lpstr>
      <vt:lpstr>MÉTODOS Y TÉCNICAS DE ESTUDIO</vt:lpstr>
      <vt:lpstr>1. MÉTODO DE STATON, también conocido como PROST O EFGHI </vt:lpstr>
      <vt:lpstr>Diapositive 6</vt:lpstr>
      <vt:lpstr>Diapositive 7</vt:lpstr>
      <vt:lpstr>1. PRELECTURA</vt:lpstr>
      <vt:lpstr>2. LECTURA</vt:lpstr>
      <vt:lpstr>3. NOTAS AL MARGEN</vt:lpstr>
      <vt:lpstr>Diapositive 11</vt:lpstr>
      <vt:lpstr>4. EL SUBRAYADO</vt:lpstr>
      <vt:lpstr>Diapositive 13</vt:lpstr>
      <vt:lpstr>Diapositive 14</vt:lpstr>
      <vt:lpstr>5. EL  RESUMEN </vt:lpstr>
      <vt:lpstr>Diapositive 16</vt:lpstr>
      <vt:lpstr>Diapositive 17</vt:lpstr>
      <vt:lpstr>Diapositive 18</vt:lpstr>
      <vt:lpstr>6. EL ESQUEMA</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Técnicas de estudio</dc:title>
  <dc:creator>Kelly Daisy Gonzales Valdez</dc:creator>
  <cp:lastModifiedBy>User</cp:lastModifiedBy>
  <cp:revision>28</cp:revision>
  <dcterms:created xsi:type="dcterms:W3CDTF">2015-03-26T23:33:27Z</dcterms:created>
  <dcterms:modified xsi:type="dcterms:W3CDTF">2020-03-23T18:27:53Z</dcterms:modified>
</cp:coreProperties>
</file>