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85" r:id="rId3"/>
    <p:sldId id="274" r:id="rId4"/>
    <p:sldId id="275" r:id="rId5"/>
    <p:sldId id="276" r:id="rId6"/>
    <p:sldId id="260" r:id="rId7"/>
    <p:sldId id="261" r:id="rId8"/>
    <p:sldId id="277" r:id="rId9"/>
    <p:sldId id="278" r:id="rId10"/>
    <p:sldId id="279" r:id="rId11"/>
    <p:sldId id="280" r:id="rId12"/>
    <p:sldId id="282" r:id="rId13"/>
    <p:sldId id="283" r:id="rId14"/>
    <p:sldId id="287" r:id="rId15"/>
    <p:sldId id="272" r:id="rId16"/>
    <p:sldId id="270" r:id="rId17"/>
    <p:sldId id="288" r:id="rId18"/>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2" d="100"/>
          <a:sy n="82" d="100"/>
        </p:scale>
        <p:origin x="86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fr-FR"/>
              <a:t>Modifiez le style du titre</a:t>
            </a:r>
            <a:endParaRPr lang="en-US" dirty="0"/>
          </a:p>
        </p:txBody>
      </p:sp>
      <p:sp>
        <p:nvSpPr>
          <p:cNvPr id="3" name="Subtitle 2"/>
          <p:cNvSpPr>
            <a:spLocks noGrp="1"/>
          </p:cNvSpPr>
          <p:nvPr>
            <p:ph type="subTitle" idx="1" hasCustomPrompt="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5F4F6F8E-5589-4F31-8479-FD1BADBD60A0}" type="datetimeFigureOut">
              <a:rPr lang="fr-FR" smtClean="0"/>
              <a:t>27/02/2026</a:t>
            </a:fld>
            <a:endParaRPr lang="fr-FR"/>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fr-FR"/>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6D61DE23-B20C-45C3-8952-91F2A8CADD49}" type="slidenum">
              <a:rPr lang="fr-FR" smtClean="0"/>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hasCustomPrompt="1"/>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Date Placeholder 4"/>
          <p:cNvSpPr>
            <a:spLocks noGrp="1"/>
          </p:cNvSpPr>
          <p:nvPr>
            <p:ph type="dt" sz="half" idx="10"/>
          </p:nvPr>
        </p:nvSpPr>
        <p:spPr/>
        <p:txBody>
          <a:bodyPr/>
          <a:lstStyle/>
          <a:p>
            <a:fld id="{5F4F6F8E-5589-4F31-8479-FD1BADBD60A0}" type="datetimeFigureOut">
              <a:rPr lang="fr-FR" smtClean="0"/>
              <a:t>27/02/2026</a:t>
            </a:fld>
            <a:endParaRPr lang="fr-FR"/>
          </a:p>
        </p:txBody>
      </p:sp>
      <p:sp>
        <p:nvSpPr>
          <p:cNvPr id="6" name="Footer Placeholder 5"/>
          <p:cNvSpPr>
            <a:spLocks noGrp="1"/>
          </p:cNvSpPr>
          <p:nvPr>
            <p:ph type="ftr" sz="quarter" idx="11"/>
          </p:nvPr>
        </p:nvSpPr>
        <p:spPr/>
        <p:txBody>
          <a:bodyPr/>
          <a:lstStyle/>
          <a:p>
            <a:endParaRPr lang="fr-F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D61DE23-B20C-45C3-8952-91F2A8CADD49}"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re et légen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fr-FR"/>
              <a:t>Modifiez le style du titre</a:t>
            </a:r>
            <a:endParaRPr lang="en-US" dirty="0"/>
          </a:p>
        </p:txBody>
      </p:sp>
      <p:sp>
        <p:nvSpPr>
          <p:cNvPr id="8" name="Text Placeholder 3"/>
          <p:cNvSpPr>
            <a:spLocks noGrp="1"/>
          </p:cNvSpPr>
          <p:nvPr>
            <p:ph type="body" sz="half" idx="2" hasCustomPrompt="1"/>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4" name="Date Placeholder 3"/>
          <p:cNvSpPr>
            <a:spLocks noGrp="1"/>
          </p:cNvSpPr>
          <p:nvPr>
            <p:ph type="dt" sz="half" idx="10"/>
          </p:nvPr>
        </p:nvSpPr>
        <p:spPr/>
        <p:txBody>
          <a:bodyPr/>
          <a:lstStyle/>
          <a:p>
            <a:fld id="{5F4F6F8E-5589-4F31-8479-FD1BADBD60A0}" type="datetimeFigureOut">
              <a:rPr lang="fr-FR" smtClean="0"/>
              <a:t>27/02/2026</a:t>
            </a:fld>
            <a:endParaRPr lang="fr-FR"/>
          </a:p>
        </p:txBody>
      </p:sp>
      <p:sp>
        <p:nvSpPr>
          <p:cNvPr id="5" name="Footer Placeholder 4"/>
          <p:cNvSpPr>
            <a:spLocks noGrp="1"/>
          </p:cNvSpPr>
          <p:nvPr>
            <p:ph type="ftr" sz="quarter" idx="11"/>
          </p:nvPr>
        </p:nvSpPr>
        <p:spPr/>
        <p:txBody>
          <a:bodyPr/>
          <a:lstStyle/>
          <a:p>
            <a:endParaRPr lang="fr-FR"/>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D61DE23-B20C-45C3-8952-91F2A8CADD49}" type="slidenum">
              <a:rPr lang="fr-FR" smtClean="0"/>
              <a:t>‹N°›</a:t>
            </a:fld>
            <a:endParaRPr lang="fr-F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Citation avec légende">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panose="020B0604020202020204"/>
                <a:cs typeface="Arial" panose="020B0604020202020204"/>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panose="020B0604020202020204"/>
                <a:cs typeface="Arial" panose="020B0604020202020204"/>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fr-FR"/>
              <a:t>Modifiez le style du titre</a:t>
            </a:r>
            <a:endParaRPr lang="en-US" dirty="0"/>
          </a:p>
        </p:txBody>
      </p:sp>
      <p:sp>
        <p:nvSpPr>
          <p:cNvPr id="14" name="Text Placeholder 3"/>
          <p:cNvSpPr>
            <a:spLocks noGrp="1"/>
          </p:cNvSpPr>
          <p:nvPr>
            <p:ph type="body" sz="half" idx="13" hasCustomPrompt="1"/>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10" name="Text Placeholder 3"/>
          <p:cNvSpPr>
            <a:spLocks noGrp="1"/>
          </p:cNvSpPr>
          <p:nvPr>
            <p:ph type="body" sz="half" idx="2" hasCustomPrompt="1"/>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4" name="Date Placeholder 3"/>
          <p:cNvSpPr>
            <a:spLocks noGrp="1"/>
          </p:cNvSpPr>
          <p:nvPr>
            <p:ph type="dt" sz="half" idx="10"/>
          </p:nvPr>
        </p:nvSpPr>
        <p:spPr/>
        <p:txBody>
          <a:bodyPr/>
          <a:lstStyle/>
          <a:p>
            <a:fld id="{5F4F6F8E-5589-4F31-8479-FD1BADBD60A0}" type="datetimeFigureOut">
              <a:rPr lang="fr-FR" smtClean="0"/>
              <a:t>27/02/2026</a:t>
            </a:fld>
            <a:endParaRPr lang="fr-FR"/>
          </a:p>
        </p:txBody>
      </p:sp>
      <p:sp>
        <p:nvSpPr>
          <p:cNvPr id="5" name="Footer Placeholder 4"/>
          <p:cNvSpPr>
            <a:spLocks noGrp="1"/>
          </p:cNvSpPr>
          <p:nvPr>
            <p:ph type="ftr" sz="quarter" idx="11"/>
          </p:nvPr>
        </p:nvSpPr>
        <p:spPr/>
        <p:txBody>
          <a:bodyPr/>
          <a:lstStyle/>
          <a:p>
            <a:endParaRPr lang="fr-FR"/>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D61DE23-B20C-45C3-8952-91F2A8CADD49}" type="slidenum">
              <a:rPr lang="fr-FR" smtClean="0"/>
              <a:t>‹N°›</a:t>
            </a:fld>
            <a:endParaRPr lang="fr-F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Carte nom">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hasCustomPrompt="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5F4F6F8E-5589-4F31-8479-FD1BADBD60A0}" type="datetimeFigureOut">
              <a:rPr lang="fr-FR" smtClean="0"/>
              <a:t>27/02/2026</a:t>
            </a:fld>
            <a:endParaRPr lang="fr-FR"/>
          </a:p>
        </p:txBody>
      </p:sp>
      <p:sp>
        <p:nvSpPr>
          <p:cNvPr id="5" name="Footer Placeholder 4"/>
          <p:cNvSpPr>
            <a:spLocks noGrp="1"/>
          </p:cNvSpPr>
          <p:nvPr>
            <p:ph type="ftr" sz="quarter" idx="11"/>
          </p:nvPr>
        </p:nvSpPr>
        <p:spPr/>
        <p:txBody>
          <a:bodyPr/>
          <a:lstStyle/>
          <a:p>
            <a:endParaRPr lang="fr-F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D61DE23-B20C-45C3-8952-91F2A8CADD49}" type="slidenum">
              <a:rPr lang="fr-FR" smtClean="0"/>
              <a:t>‹N°›</a:t>
            </a:fld>
            <a:endParaRPr lang="fr-F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s">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fr-FR"/>
              <a:t>Modifiez le style du titre</a:t>
            </a:r>
            <a:endParaRPr lang="en-US" dirty="0"/>
          </a:p>
        </p:txBody>
      </p:sp>
      <p:sp>
        <p:nvSpPr>
          <p:cNvPr id="3" name="Text Placeholder 2"/>
          <p:cNvSpPr>
            <a:spLocks noGrp="1"/>
          </p:cNvSpPr>
          <p:nvPr>
            <p:ph type="body" idx="1" hasCustomPrompt="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16" name="Text Placeholder 3"/>
          <p:cNvSpPr>
            <a:spLocks noGrp="1"/>
          </p:cNvSpPr>
          <p:nvPr>
            <p:ph type="body" sz="half" idx="15" hasCustomPrompt="1"/>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Text Placeholder 4"/>
          <p:cNvSpPr>
            <a:spLocks noGrp="1"/>
          </p:cNvSpPr>
          <p:nvPr>
            <p:ph type="body" sz="quarter" idx="3" hasCustomPrompt="1"/>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19" name="Text Placeholder 3"/>
          <p:cNvSpPr>
            <a:spLocks noGrp="1"/>
          </p:cNvSpPr>
          <p:nvPr>
            <p:ph type="body" sz="half" idx="16" hasCustomPrompt="1"/>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14" name="Text Placeholder 4"/>
          <p:cNvSpPr>
            <a:spLocks noGrp="1"/>
          </p:cNvSpPr>
          <p:nvPr>
            <p:ph type="body" sz="quarter" idx="13" hasCustomPrompt="1"/>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20" name="Text Placeholder 3"/>
          <p:cNvSpPr>
            <a:spLocks noGrp="1"/>
          </p:cNvSpPr>
          <p:nvPr>
            <p:ph type="body" sz="half" idx="17" hasCustomPrompt="1"/>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5F4F6F8E-5589-4F31-8479-FD1BADBD60A0}" type="datetimeFigureOut">
              <a:rPr lang="fr-FR" smtClean="0"/>
              <a:t>27/02/2026</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6D61DE23-B20C-45C3-8952-91F2A8CADD49}" type="slidenum">
              <a:rPr lang="fr-FR" smtClean="0"/>
              <a:t>‹N°›</a:t>
            </a:fld>
            <a:endParaRPr lang="fr-F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s d’image">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fr-FR"/>
              <a:t>Modifiez le style du titre</a:t>
            </a:r>
            <a:endParaRPr lang="en-US" dirty="0"/>
          </a:p>
        </p:txBody>
      </p:sp>
      <p:sp>
        <p:nvSpPr>
          <p:cNvPr id="3" name="Text Placeholder 2"/>
          <p:cNvSpPr>
            <a:spLocks noGrp="1"/>
          </p:cNvSpPr>
          <p:nvPr>
            <p:ph type="body" idx="1" hasCustomPrompt="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22" name="Text Placeholder 3"/>
          <p:cNvSpPr>
            <a:spLocks noGrp="1"/>
          </p:cNvSpPr>
          <p:nvPr>
            <p:ph type="body" sz="half" idx="18" hasCustomPrompt="1"/>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Text Placeholder 4"/>
          <p:cNvSpPr>
            <a:spLocks noGrp="1"/>
          </p:cNvSpPr>
          <p:nvPr>
            <p:ph type="body" sz="quarter" idx="3" hasCustomPrompt="1"/>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23" name="Text Placeholder 3"/>
          <p:cNvSpPr>
            <a:spLocks noGrp="1"/>
          </p:cNvSpPr>
          <p:nvPr>
            <p:ph type="body" sz="half" idx="19" hasCustomPrompt="1"/>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14" name="Text Placeholder 4"/>
          <p:cNvSpPr>
            <a:spLocks noGrp="1"/>
          </p:cNvSpPr>
          <p:nvPr>
            <p:ph type="body" sz="quarter" idx="13" hasCustomPrompt="1"/>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24" name="Text Placeholder 3"/>
          <p:cNvSpPr>
            <a:spLocks noGrp="1"/>
          </p:cNvSpPr>
          <p:nvPr>
            <p:ph type="body" sz="half" idx="20" hasCustomPrompt="1"/>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5F4F6F8E-5589-4F31-8479-FD1BADBD60A0}" type="datetimeFigureOut">
              <a:rPr lang="fr-FR" smtClean="0"/>
              <a:t>27/02/2026</a:t>
            </a:fld>
            <a:endParaRPr lang="fr-FR"/>
          </a:p>
        </p:txBody>
      </p:sp>
      <p:sp>
        <p:nvSpPr>
          <p:cNvPr id="8" name="Footer Placeholder 7"/>
          <p:cNvSpPr>
            <a:spLocks noGrp="1"/>
          </p:cNvSpPr>
          <p:nvPr>
            <p:ph type="ftr" sz="quarter" idx="11"/>
          </p:nvPr>
        </p:nvSpPr>
        <p:spPr>
          <a:xfrm>
            <a:off x="561111" y="6391838"/>
            <a:ext cx="3644282" cy="304801"/>
          </a:xfrm>
        </p:spPr>
        <p:txBody>
          <a:bodyPr/>
          <a:lstStyle/>
          <a:p>
            <a:endParaRPr lang="fr-FR"/>
          </a:p>
        </p:txBody>
      </p:sp>
      <p:sp>
        <p:nvSpPr>
          <p:cNvPr id="9" name="Slide Number Placeholder 8"/>
          <p:cNvSpPr>
            <a:spLocks noGrp="1"/>
          </p:cNvSpPr>
          <p:nvPr>
            <p:ph type="sldNum" sz="quarter" idx="12"/>
          </p:nvPr>
        </p:nvSpPr>
        <p:spPr/>
        <p:txBody>
          <a:bodyPr/>
          <a:lstStyle/>
          <a:p>
            <a:fld id="{6D61DE23-B20C-45C3-8952-91F2A8CADD49}" type="slidenum">
              <a:rPr lang="fr-FR" smtClean="0"/>
              <a:t>‹N°›</a:t>
            </a:fld>
            <a:endParaRPr lang="fr-F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fr-FR"/>
              <a:t>Modifiez le style du titre</a:t>
            </a:r>
            <a:endParaRPr lang="en-US" dirty="0"/>
          </a:p>
        </p:txBody>
      </p:sp>
      <p:sp>
        <p:nvSpPr>
          <p:cNvPr id="3" name="Vertical Text Placeholder 2"/>
          <p:cNvSpPr>
            <a:spLocks noGrp="1"/>
          </p:cNvSpPr>
          <p:nvPr>
            <p:ph type="body" orient="vert" idx="1" hasCustomPrompt="1"/>
          </p:nvPr>
        </p:nvSpPr>
        <p:spPr>
          <a:xfrm>
            <a:off x="1154954" y="2603500"/>
            <a:ext cx="8825659" cy="3416300"/>
          </a:xfrm>
        </p:spPr>
        <p:txBody>
          <a:bodyPr vert="eaVert" anchor="t" anchorCtr="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5F4F6F8E-5589-4F31-8479-FD1BADBD60A0}" type="datetimeFigureOut">
              <a:rPr lang="fr-FR" smtClean="0"/>
              <a:t>27/02/2026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D61DE23-B20C-45C3-8952-91F2A8CADD49}" type="slidenum">
              <a:rPr lang="fr-FR" smtClean="0"/>
              <a:t>‹N°›</a:t>
            </a:fld>
            <a:endParaRPr lang="fr-F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fr-FR"/>
              <a:t>Modifiez le style du titre</a:t>
            </a:r>
            <a:endParaRPr lang="en-US" dirty="0"/>
          </a:p>
        </p:txBody>
      </p:sp>
      <p:sp>
        <p:nvSpPr>
          <p:cNvPr id="3" name="Vertical Text Placeholder 2"/>
          <p:cNvSpPr>
            <a:spLocks noGrp="1"/>
          </p:cNvSpPr>
          <p:nvPr>
            <p:ph type="body" orient="vert" idx="1" hasCustomPrompt="1"/>
          </p:nvPr>
        </p:nvSpPr>
        <p:spPr>
          <a:xfrm>
            <a:off x="1154954" y="1278467"/>
            <a:ext cx="6256025" cy="4748590"/>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5F4F6F8E-5589-4F31-8479-FD1BADBD60A0}" type="datetimeFigureOut">
              <a:rPr lang="fr-FR" smtClean="0"/>
              <a:t>27/02/2026</a:t>
            </a:fld>
            <a:endParaRPr lang="fr-FR"/>
          </a:p>
        </p:txBody>
      </p:sp>
      <p:sp>
        <p:nvSpPr>
          <p:cNvPr id="5" name="Footer Placeholder 4"/>
          <p:cNvSpPr>
            <a:spLocks noGrp="1"/>
          </p:cNvSpPr>
          <p:nvPr>
            <p:ph type="ftr" sz="quarter" idx="11"/>
          </p:nvPr>
        </p:nvSpPr>
        <p:spPr/>
        <p:txBody>
          <a:bodyPr/>
          <a:lstStyle/>
          <a:p>
            <a:endParaRPr lang="fr-F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D61DE23-B20C-45C3-8952-91F2A8CADD49}"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hasCustomPrompt="1"/>
          </p:nvPr>
        </p:nvSpPr>
        <p:spPr>
          <a:xfrm>
            <a:off x="1154954" y="2603500"/>
            <a:ext cx="8825659" cy="3416300"/>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5F4F6F8E-5589-4F31-8479-FD1BADBD60A0}" type="datetimeFigureOut">
              <a:rPr lang="fr-FR" smtClean="0"/>
              <a:t>27/02/2026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D61DE23-B20C-45C3-8952-91F2A8CADD49}"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fr-FR"/>
              <a:t>Modifiez le style du titre</a:t>
            </a:r>
            <a:endParaRPr lang="en-US" dirty="0"/>
          </a:p>
        </p:txBody>
      </p:sp>
      <p:sp>
        <p:nvSpPr>
          <p:cNvPr id="3" name="Text Placeholder 2"/>
          <p:cNvSpPr>
            <a:spLocks noGrp="1"/>
          </p:cNvSpPr>
          <p:nvPr>
            <p:ph type="body" idx="1" hasCustomPrompt="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5F4F6F8E-5589-4F31-8479-FD1BADBD60A0}" type="datetimeFigureOut">
              <a:rPr lang="fr-FR" smtClean="0"/>
              <a:t>27/02/2026</a:t>
            </a:fld>
            <a:endParaRPr lang="fr-FR"/>
          </a:p>
        </p:txBody>
      </p:sp>
      <p:sp>
        <p:nvSpPr>
          <p:cNvPr id="5" name="Footer Placeholder 4"/>
          <p:cNvSpPr>
            <a:spLocks noGrp="1"/>
          </p:cNvSpPr>
          <p:nvPr>
            <p:ph type="ftr" sz="quarter" idx="11"/>
          </p:nvPr>
        </p:nvSpPr>
        <p:spPr/>
        <p:txBody>
          <a:bodyPr/>
          <a:lstStyle/>
          <a:p>
            <a:endParaRPr lang="fr-F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D61DE23-B20C-45C3-8952-91F2A8CADD49}" type="slidenum">
              <a:rPr lang="fr-FR" smtClean="0"/>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hasCustomPrompt="1"/>
          </p:nvPr>
        </p:nvSpPr>
        <p:spPr>
          <a:xfrm>
            <a:off x="1154954" y="2603500"/>
            <a:ext cx="4825158" cy="3416301"/>
          </a:xfrm>
        </p:spPr>
        <p:txBody>
          <a:bodyPr>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hasCustomPrompt="1"/>
          </p:nvPr>
        </p:nvSpPr>
        <p:spPr>
          <a:xfrm>
            <a:off x="6208712" y="2603500"/>
            <a:ext cx="4825159" cy="3416300"/>
          </a:xfrm>
        </p:spPr>
        <p:txBody>
          <a:bodyPr>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5F4F6F8E-5589-4F31-8479-FD1BADBD60A0}" type="datetimeFigureOut">
              <a:rPr lang="fr-FR" smtClean="0"/>
              <a:t>27/02/2026</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6D61DE23-B20C-45C3-8952-91F2A8CADD49}" type="slidenum">
              <a:rPr lang="fr-FR" smtClean="0"/>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a:t>Modifiez le style du titre</a:t>
            </a:r>
            <a:endParaRPr lang="en-US" dirty="0"/>
          </a:p>
        </p:txBody>
      </p:sp>
      <p:sp>
        <p:nvSpPr>
          <p:cNvPr id="3" name="Text Placeholder 2"/>
          <p:cNvSpPr>
            <a:spLocks noGrp="1"/>
          </p:cNvSpPr>
          <p:nvPr>
            <p:ph type="body" idx="1" hasCustomPrompt="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Content Placeholder 3"/>
          <p:cNvSpPr>
            <a:spLocks noGrp="1"/>
          </p:cNvSpPr>
          <p:nvPr>
            <p:ph sz="half" idx="2" hasCustomPrompt="1"/>
          </p:nvPr>
        </p:nvSpPr>
        <p:spPr>
          <a:xfrm>
            <a:off x="1154954" y="3179762"/>
            <a:ext cx="4825158" cy="2840039"/>
          </a:xfrm>
        </p:spPr>
        <p:txBody>
          <a:bodyPr>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hasCustomPrompt="1"/>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Content Placeholder 5"/>
          <p:cNvSpPr>
            <a:spLocks noGrp="1"/>
          </p:cNvSpPr>
          <p:nvPr>
            <p:ph sz="quarter" idx="4" hasCustomPrompt="1"/>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5F4F6F8E-5589-4F31-8479-FD1BADBD60A0}" type="datetimeFigureOut">
              <a:rPr lang="fr-FR" smtClean="0"/>
              <a:t>27/02/2026</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6D61DE23-B20C-45C3-8952-91F2A8CADD49}" type="slidenum">
              <a:rPr lang="fr-FR" smtClean="0"/>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fr-FR"/>
              <a:t>Modifiez le style du titre</a:t>
            </a:r>
            <a:endParaRPr lang="en-US" dirty="0"/>
          </a:p>
        </p:txBody>
      </p:sp>
      <p:sp>
        <p:nvSpPr>
          <p:cNvPr id="3" name="Date Placeholder 2"/>
          <p:cNvSpPr>
            <a:spLocks noGrp="1"/>
          </p:cNvSpPr>
          <p:nvPr>
            <p:ph type="dt" sz="half" idx="10"/>
          </p:nvPr>
        </p:nvSpPr>
        <p:spPr/>
        <p:txBody>
          <a:bodyPr/>
          <a:lstStyle/>
          <a:p>
            <a:fld id="{5F4F6F8E-5589-4F31-8479-FD1BADBD60A0}" type="datetimeFigureOut">
              <a:rPr lang="fr-FR" smtClean="0"/>
              <a:t>27/02/2026</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6D61DE23-B20C-45C3-8952-91F2A8CADD49}"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F4F6F8E-5589-4F31-8479-FD1BADBD60A0}" type="datetimeFigureOut">
              <a:rPr lang="fr-FR" smtClean="0"/>
              <a:t>27/02/2026</a:t>
            </a:fld>
            <a:endParaRPr lang="fr-FR"/>
          </a:p>
        </p:txBody>
      </p:sp>
      <p:sp>
        <p:nvSpPr>
          <p:cNvPr id="3" name="Footer Placeholder 2"/>
          <p:cNvSpPr>
            <a:spLocks noGrp="1"/>
          </p:cNvSpPr>
          <p:nvPr>
            <p:ph type="ftr" sz="quarter" idx="11"/>
          </p:nvPr>
        </p:nvSpPr>
        <p:spPr/>
        <p:txBody>
          <a:bodyPr/>
          <a:lstStyle/>
          <a:p>
            <a:endParaRPr lang="fr-FR"/>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6D61DE23-B20C-45C3-8952-91F2A8CADD49}"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fr-FR"/>
              <a:t>Modifiez le style du titre</a:t>
            </a:r>
            <a:endParaRPr lang="en-US" dirty="0"/>
          </a:p>
        </p:txBody>
      </p:sp>
      <p:sp>
        <p:nvSpPr>
          <p:cNvPr id="3" name="Content Placeholder 2"/>
          <p:cNvSpPr>
            <a:spLocks noGrp="1"/>
          </p:cNvSpPr>
          <p:nvPr>
            <p:ph idx="1" hasCustomPrompt="1"/>
          </p:nvPr>
        </p:nvSpPr>
        <p:spPr>
          <a:xfrm>
            <a:off x="5781146" y="1447800"/>
            <a:ext cx="5190066" cy="4572000"/>
          </a:xfrm>
        </p:spPr>
        <p:txBody>
          <a:bodyPr anchor="ctr">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hasCustomPrompt="1"/>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Date Placeholder 4"/>
          <p:cNvSpPr>
            <a:spLocks noGrp="1"/>
          </p:cNvSpPr>
          <p:nvPr>
            <p:ph type="dt" sz="half" idx="10"/>
          </p:nvPr>
        </p:nvSpPr>
        <p:spPr/>
        <p:txBody>
          <a:bodyPr/>
          <a:lstStyle/>
          <a:p>
            <a:fld id="{5F4F6F8E-5589-4F31-8479-FD1BADBD60A0}" type="datetimeFigureOut">
              <a:rPr lang="fr-FR" smtClean="0"/>
              <a:t>27/02/2026</a:t>
            </a:fld>
            <a:endParaRPr lang="fr-FR"/>
          </a:p>
        </p:txBody>
      </p:sp>
      <p:sp>
        <p:nvSpPr>
          <p:cNvPr id="6" name="Footer Placeholder 5"/>
          <p:cNvSpPr>
            <a:spLocks noGrp="1"/>
          </p:cNvSpPr>
          <p:nvPr>
            <p:ph type="ftr" sz="quarter" idx="11"/>
          </p:nvPr>
        </p:nvSpPr>
        <p:spPr/>
        <p:txBody>
          <a:bodyPr/>
          <a:lstStyle/>
          <a:p>
            <a:endParaRPr lang="fr-F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D61DE23-B20C-45C3-8952-91F2A8CADD49}" type="slidenum">
              <a:rPr lang="fr-FR" smtClean="0"/>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fr-FR"/>
              <a:t>Modifiez le style du titre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fr-FR"/>
              <a:t>Cliquez sur l'icône pour ajouter une image</a:t>
            </a:r>
            <a:endParaRPr lang="en-US" dirty="0"/>
          </a:p>
        </p:txBody>
      </p:sp>
      <p:sp>
        <p:nvSpPr>
          <p:cNvPr id="4" name="Text Placeholder 3"/>
          <p:cNvSpPr>
            <a:spLocks noGrp="1"/>
          </p:cNvSpPr>
          <p:nvPr>
            <p:ph type="body" sz="half" idx="2" hasCustomPrompt="1"/>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Date Placeholder 4"/>
          <p:cNvSpPr>
            <a:spLocks noGrp="1"/>
          </p:cNvSpPr>
          <p:nvPr>
            <p:ph type="dt" sz="half" idx="10"/>
          </p:nvPr>
        </p:nvSpPr>
        <p:spPr/>
        <p:txBody>
          <a:bodyPr/>
          <a:lstStyle/>
          <a:p>
            <a:fld id="{5F4F6F8E-5589-4F31-8479-FD1BADBD60A0}" type="datetimeFigureOut">
              <a:rPr lang="fr-FR" smtClean="0"/>
              <a:t>27/02/2026</a:t>
            </a:fld>
            <a:endParaRPr lang="fr-FR"/>
          </a:p>
        </p:txBody>
      </p:sp>
      <p:sp>
        <p:nvSpPr>
          <p:cNvPr id="6" name="Footer Placeholder 5"/>
          <p:cNvSpPr>
            <a:spLocks noGrp="1"/>
          </p:cNvSpPr>
          <p:nvPr>
            <p:ph type="ftr" sz="quarter" idx="11"/>
          </p:nvPr>
        </p:nvSpPr>
        <p:spPr/>
        <p:txBody>
          <a:bodyPr/>
          <a:lstStyle/>
          <a:p>
            <a:endParaRPr lang="fr-F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D61DE23-B20C-45C3-8952-91F2A8CADD49}" type="slidenum">
              <a:rPr lang="fr-FR" smtClean="0"/>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fr-FR"/>
              <a:t>Modifiez le style du titre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5F4F6F8E-5589-4F31-8479-FD1BADBD60A0}" type="datetimeFigureOut">
              <a:rPr lang="fr-FR" smtClean="0"/>
              <a:t>27/02/2026</a:t>
            </a:fld>
            <a:endParaRPr lang="fr-FR"/>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fr-FR"/>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6D61DE23-B20C-45C3-8952-91F2A8CADD49}" type="slidenum">
              <a:rPr lang="fr-FR" smtClean="0"/>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panose="05040102010807070707"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panose="05040102010807070707"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panose="05040102010807070707"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panose="05040102010807070707"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panose="05040102010807070707"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panose="05040102010807070707"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panose="05040102010807070707"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panose="05040102010807070707"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panose="05040102010807070707"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a:t>La fonction Recherche &amp; Développement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half" idx="2"/>
          </p:nvPr>
        </p:nvSpPr>
        <p:spPr>
          <a:xfrm>
            <a:off x="0" y="2370145"/>
            <a:ext cx="6006164" cy="3145131"/>
          </a:xfrm>
        </p:spPr>
        <p:txBody>
          <a:bodyPr>
            <a:normAutofit lnSpcReduction="10000"/>
          </a:bodyPr>
          <a:lstStyle/>
          <a:p>
            <a:r>
              <a:rPr lang="fr-FR" dirty="0"/>
              <a:t>L’activité R &amp; D est un investissement qui crée de la connaissance. Cet investissement est coûteux, il doit donc être protégé des concurrents qui peuvent vouloir le copier.</a:t>
            </a:r>
          </a:p>
          <a:p>
            <a:r>
              <a:rPr lang="fr-FR" dirty="0"/>
              <a:t>Pour cela, les entreprises peuvent breveter leurs inventions. </a:t>
            </a:r>
          </a:p>
          <a:p>
            <a:r>
              <a:rPr lang="fr-FR" dirty="0"/>
              <a:t>Les brevets assurent à l’entreprise un monopole d’exploitation sur l’invention pendant un certain nombre d’années. Seule l’entreprise détenant le brevet pourra commercialiser l’invention et donc pourra rembourser ses frais de recherche.</a:t>
            </a:r>
          </a:p>
          <a:p>
            <a:endParaRPr lang="fr-FR" dirty="0"/>
          </a:p>
        </p:txBody>
      </p:sp>
      <p:sp>
        <p:nvSpPr>
          <p:cNvPr id="5" name="Espace réservé du texte 4"/>
          <p:cNvSpPr>
            <a:spLocks noGrp="1"/>
          </p:cNvSpPr>
          <p:nvPr>
            <p:ph type="body" sz="quarter" idx="3"/>
          </p:nvPr>
        </p:nvSpPr>
        <p:spPr>
          <a:xfrm>
            <a:off x="6428906" y="4238620"/>
            <a:ext cx="5909494" cy="420006"/>
          </a:xfrm>
        </p:spPr>
        <p:txBody>
          <a:bodyPr/>
          <a:lstStyle/>
          <a:p>
            <a:r>
              <a:rPr lang="fr-FR" sz="1800" dirty="0">
                <a:solidFill>
                  <a:srgbClr val="C00000"/>
                </a:solidFill>
              </a:rPr>
              <a:t>L’ INPI (Institut National de la Propriété Industrielle - http://www.inpi.fr ) </a:t>
            </a:r>
            <a:endParaRPr lang="fr-FR" sz="1800" dirty="0"/>
          </a:p>
        </p:txBody>
      </p:sp>
      <p:sp>
        <p:nvSpPr>
          <p:cNvPr id="6" name="Espace réservé du contenu 5"/>
          <p:cNvSpPr>
            <a:spLocks noGrp="1"/>
          </p:cNvSpPr>
          <p:nvPr>
            <p:ph sz="quarter" idx="4"/>
          </p:nvPr>
        </p:nvSpPr>
        <p:spPr>
          <a:xfrm>
            <a:off x="6006164" y="4658626"/>
            <a:ext cx="6148939" cy="2126675"/>
          </a:xfrm>
        </p:spPr>
        <p:txBody>
          <a:bodyPr>
            <a:normAutofit fontScale="85000" lnSpcReduction="20000"/>
          </a:bodyPr>
          <a:lstStyle/>
          <a:p>
            <a:r>
              <a:rPr lang="fr-FR" dirty="0"/>
              <a:t>est un établissement public, entièrement autofinancé, placé sous la tutelle du ministère de l'Economie, de l'Industrie et de l'Emploi. </a:t>
            </a:r>
          </a:p>
          <a:p>
            <a:r>
              <a:rPr lang="fr-FR" dirty="0"/>
              <a:t>Il délivre les brevets, marques, dessins et modèles et donne accès à toute l’information sur la propriété industrielle et les entreprises.</a:t>
            </a:r>
          </a:p>
          <a:p>
            <a:r>
              <a:rPr lang="fr-FR" dirty="0"/>
              <a:t> Il participe activement à l’élaboration et à la mise en œuvre des politiques publiques dans le domaine de la propriété industrielle et de la lutte </a:t>
            </a:r>
            <a:r>
              <a:rPr lang="fr-FR" dirty="0">
                <a:solidFill>
                  <a:srgbClr val="FF0000"/>
                </a:solidFill>
              </a:rPr>
              <a:t>anti-contrefaçon. </a:t>
            </a:r>
          </a:p>
          <a:p>
            <a:endParaRPr lang="fr-FR" dirty="0"/>
          </a:p>
        </p:txBody>
      </p:sp>
      <p:sp>
        <p:nvSpPr>
          <p:cNvPr id="7" name="Titre 1"/>
          <p:cNvSpPr>
            <a:spLocks noGrp="1"/>
          </p:cNvSpPr>
          <p:nvPr>
            <p:ph type="title"/>
          </p:nvPr>
        </p:nvSpPr>
        <p:spPr>
          <a:xfrm>
            <a:off x="500514" y="770021"/>
            <a:ext cx="9415853" cy="1180118"/>
          </a:xfrm>
        </p:spPr>
        <p:txBody>
          <a:bodyPr/>
          <a:lstStyle/>
          <a:p>
            <a:r>
              <a:rPr lang="fr-FR" dirty="0"/>
              <a:t>3. Protéger les innovations à l’aide         de brevets : </a:t>
            </a:r>
            <a:br>
              <a:rPr lang="fr-FR" dirty="0"/>
            </a:br>
            <a:endParaRPr lang="fr-FR" dirty="0"/>
          </a:p>
        </p:txBody>
      </p:sp>
      <p:pic>
        <p:nvPicPr>
          <p:cNvPr id="8" name="Picture 2" descr="RÃ©sultat de recherche d'images pour &quot;de brevets&quo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135402" y="433136"/>
            <a:ext cx="2056598" cy="1645921"/>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descr="RÃ©sultat de recherche d'images pour &quot;BREVET&quo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99511" y="5721963"/>
            <a:ext cx="1375209" cy="897556"/>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a:xfrm>
            <a:off x="311370" y="2743200"/>
            <a:ext cx="4825157" cy="576262"/>
          </a:xfrm>
        </p:spPr>
        <p:txBody>
          <a:bodyPr/>
          <a:lstStyle/>
          <a:p>
            <a:r>
              <a:rPr lang="fr-FR" dirty="0"/>
              <a:t>L’INPI, acteur local </a:t>
            </a:r>
          </a:p>
          <a:p>
            <a:endParaRPr lang="fr-FR" dirty="0"/>
          </a:p>
        </p:txBody>
      </p:sp>
      <p:sp>
        <p:nvSpPr>
          <p:cNvPr id="4" name="Espace réservé du contenu 3"/>
          <p:cNvSpPr>
            <a:spLocks noGrp="1"/>
          </p:cNvSpPr>
          <p:nvPr>
            <p:ph sz="half" idx="2"/>
          </p:nvPr>
        </p:nvSpPr>
        <p:spPr>
          <a:xfrm>
            <a:off x="0" y="3175396"/>
            <a:ext cx="5736657" cy="1795777"/>
          </a:xfrm>
        </p:spPr>
        <p:txBody>
          <a:bodyPr>
            <a:normAutofit fontScale="92500" lnSpcReduction="20000"/>
          </a:bodyPr>
          <a:lstStyle/>
          <a:p>
            <a:pPr marL="0" indent="0">
              <a:buNone/>
            </a:pPr>
            <a:r>
              <a:rPr lang="fr-FR" dirty="0"/>
              <a:t>• accueille, accompagne et informe les innovateurs; </a:t>
            </a:r>
          </a:p>
          <a:p>
            <a:pPr marL="0" indent="0">
              <a:buNone/>
            </a:pPr>
            <a:r>
              <a:rPr lang="fr-FR" dirty="0"/>
              <a:t>• sensibilise et forme à la propriété industrielle; </a:t>
            </a:r>
          </a:p>
          <a:p>
            <a:pPr marL="0" indent="0">
              <a:buNone/>
            </a:pPr>
            <a:r>
              <a:rPr lang="fr-FR" dirty="0"/>
              <a:t>• délivre les titres de propriété industrielle nationaux: brevets, marques, dessins et modèles;</a:t>
            </a:r>
          </a:p>
          <a:p>
            <a:pPr marL="0" indent="0">
              <a:buNone/>
            </a:pPr>
            <a:r>
              <a:rPr lang="fr-FR" dirty="0"/>
              <a:t>• contribue activement à la lutte contre la contrefaçon.  </a:t>
            </a:r>
          </a:p>
          <a:p>
            <a:endParaRPr lang="fr-FR" dirty="0"/>
          </a:p>
        </p:txBody>
      </p:sp>
      <p:sp>
        <p:nvSpPr>
          <p:cNvPr id="5" name="Espace réservé du texte 4"/>
          <p:cNvSpPr>
            <a:spLocks noGrp="1"/>
          </p:cNvSpPr>
          <p:nvPr>
            <p:ph type="body" sz="quarter" idx="3"/>
          </p:nvPr>
        </p:nvSpPr>
        <p:spPr>
          <a:xfrm>
            <a:off x="6777942" y="2848355"/>
            <a:ext cx="4825159" cy="576262"/>
          </a:xfrm>
        </p:spPr>
        <p:txBody>
          <a:bodyPr/>
          <a:lstStyle/>
          <a:p>
            <a:r>
              <a:rPr lang="fr-FR" dirty="0"/>
              <a:t>L’INPI, acteur international </a:t>
            </a:r>
          </a:p>
          <a:p>
            <a:endParaRPr lang="fr-FR" dirty="0"/>
          </a:p>
        </p:txBody>
      </p:sp>
      <p:sp>
        <p:nvSpPr>
          <p:cNvPr id="6" name="Espace réservé du contenu 5"/>
          <p:cNvSpPr>
            <a:spLocks noGrp="1"/>
          </p:cNvSpPr>
          <p:nvPr>
            <p:ph sz="quarter" idx="4"/>
          </p:nvPr>
        </p:nvSpPr>
        <p:spPr>
          <a:xfrm>
            <a:off x="6189044" y="3175396"/>
            <a:ext cx="6002956" cy="1262258"/>
          </a:xfrm>
        </p:spPr>
        <p:txBody>
          <a:bodyPr>
            <a:normAutofit fontScale="92500" lnSpcReduction="20000"/>
          </a:bodyPr>
          <a:lstStyle/>
          <a:p>
            <a:pPr marL="0" indent="0">
              <a:buNone/>
            </a:pPr>
            <a:r>
              <a:rPr lang="fr-FR" dirty="0"/>
              <a:t>• adapte et construit le droit de la propriété industrielle;</a:t>
            </a:r>
          </a:p>
          <a:p>
            <a:pPr marL="0" indent="0">
              <a:buNone/>
            </a:pPr>
            <a:r>
              <a:rPr lang="fr-FR" dirty="0"/>
              <a:t>• agit au sein d’instances européennes et mondiales; </a:t>
            </a:r>
          </a:p>
          <a:p>
            <a:pPr marL="0" indent="0">
              <a:buNone/>
            </a:pPr>
            <a:r>
              <a:rPr lang="fr-FR" dirty="0"/>
              <a:t>• développe la coopération internationale avec de nombreux pays. </a:t>
            </a:r>
          </a:p>
          <a:p>
            <a:endParaRPr lang="fr-FR" dirty="0"/>
          </a:p>
        </p:txBody>
      </p:sp>
      <p:sp>
        <p:nvSpPr>
          <p:cNvPr id="7" name="Titre 1"/>
          <p:cNvSpPr txBox="1"/>
          <p:nvPr/>
        </p:nvSpPr>
        <p:spPr bwMode="gray">
          <a:xfrm>
            <a:off x="808522" y="830426"/>
            <a:ext cx="9415853" cy="1180118"/>
          </a:xfrm>
          <a:prstGeom prst="rect">
            <a:avLst/>
          </a:prstGeom>
        </p:spPr>
        <p:txBody>
          <a:bodyPr vert="horz" lIns="91440" tIns="45720" rIns="91440" bIns="45720" rtlCol="0" anchor="ctr">
            <a:noAutofit/>
          </a:bodyPr>
          <a:lst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fr-FR" dirty="0"/>
              <a:t>3. Protéger les innovations à l’aide         de brevets : </a:t>
            </a:r>
            <a:br>
              <a:rPr lang="fr-FR" dirty="0"/>
            </a:br>
            <a:endParaRPr lang="fr-FR" dirty="0"/>
          </a:p>
        </p:txBody>
      </p:sp>
      <p:sp>
        <p:nvSpPr>
          <p:cNvPr id="8" name="Espace réservé du contenu 2"/>
          <p:cNvSpPr txBox="1"/>
          <p:nvPr/>
        </p:nvSpPr>
        <p:spPr>
          <a:xfrm>
            <a:off x="404184" y="6136026"/>
            <a:ext cx="12262585" cy="327258"/>
          </a:xfrm>
          <a:prstGeom prst="rect">
            <a:avLst/>
          </a:prstGeom>
        </p:spPr>
        <p:txBody>
          <a:bodyPr vert="horz" lIns="91440" tIns="45720" rIns="91440" bIns="45720" rtlCol="0" anchor="b">
            <a:normAutofit fontScale="70000" lnSpcReduction="20000"/>
          </a:bodyPr>
          <a:lstStyle>
            <a:lvl1pPr marL="0" indent="0" algn="l" defTabSz="457200" rtl="0" eaLnBrk="1" latinLnBrk="0" hangingPunct="1">
              <a:spcBef>
                <a:spcPts val="1000"/>
              </a:spcBef>
              <a:spcAft>
                <a:spcPts val="0"/>
              </a:spcAft>
              <a:buClr>
                <a:schemeClr val="accent1"/>
              </a:buClr>
              <a:buSzPct val="80000"/>
              <a:buFont typeface="Wingdings 3" panose="05040102010807070707" charset="2"/>
              <a:buNone/>
              <a:defRPr sz="2400" b="0" i="0" kern="1200">
                <a:solidFill>
                  <a:schemeClr val="accent1"/>
                </a:solidFill>
                <a:latin typeface="+mn-lt"/>
                <a:ea typeface="+mn-ea"/>
                <a:cs typeface="+mn-cs"/>
              </a:defRPr>
            </a:lvl1pPr>
            <a:lvl2pPr marL="457200" indent="0" algn="l" defTabSz="457200" rtl="0" eaLnBrk="1" latinLnBrk="0" hangingPunct="1">
              <a:spcBef>
                <a:spcPts val="1000"/>
              </a:spcBef>
              <a:spcAft>
                <a:spcPts val="0"/>
              </a:spcAft>
              <a:buClr>
                <a:schemeClr val="accent1"/>
              </a:buClr>
              <a:buSzPct val="80000"/>
              <a:buFont typeface="Wingdings 3" panose="05040102010807070707" charset="2"/>
              <a:buNone/>
              <a:defRPr sz="2000" b="1" i="0" kern="1200">
                <a:solidFill>
                  <a:schemeClr val="tx1">
                    <a:lumMod val="75000"/>
                    <a:lumOff val="25000"/>
                  </a:schemeClr>
                </a:solidFill>
                <a:latin typeface="+mn-lt"/>
                <a:ea typeface="+mn-ea"/>
                <a:cs typeface="+mn-cs"/>
              </a:defRPr>
            </a:lvl2pPr>
            <a:lvl3pPr marL="914400" indent="0" algn="l" defTabSz="457200" rtl="0" eaLnBrk="1" latinLnBrk="0" hangingPunct="1">
              <a:spcBef>
                <a:spcPts val="1000"/>
              </a:spcBef>
              <a:spcAft>
                <a:spcPts val="0"/>
              </a:spcAft>
              <a:buClr>
                <a:schemeClr val="accent1"/>
              </a:buClr>
              <a:buSzPct val="80000"/>
              <a:buFont typeface="Wingdings 3" panose="05040102010807070707" charset="2"/>
              <a:buNone/>
              <a:defRPr sz="1800" b="1" i="0" kern="1200">
                <a:solidFill>
                  <a:schemeClr val="tx1">
                    <a:lumMod val="75000"/>
                    <a:lumOff val="25000"/>
                  </a:schemeClr>
                </a:solidFill>
                <a:latin typeface="+mn-lt"/>
                <a:ea typeface="+mn-ea"/>
                <a:cs typeface="+mn-cs"/>
              </a:defRPr>
            </a:lvl3pPr>
            <a:lvl4pPr marL="1371600" indent="0" algn="l" defTabSz="457200" rtl="0" eaLnBrk="1" latinLnBrk="0" hangingPunct="1">
              <a:spcBef>
                <a:spcPts val="1000"/>
              </a:spcBef>
              <a:spcAft>
                <a:spcPts val="0"/>
              </a:spcAft>
              <a:buClr>
                <a:schemeClr val="accent1"/>
              </a:buClr>
              <a:buSzPct val="80000"/>
              <a:buFont typeface="Wingdings 3" panose="05040102010807070707" charset="2"/>
              <a:buNone/>
              <a:defRPr sz="1600" b="1" i="0" kern="1200">
                <a:solidFill>
                  <a:schemeClr val="tx1">
                    <a:lumMod val="75000"/>
                    <a:lumOff val="25000"/>
                  </a:schemeClr>
                </a:solidFill>
                <a:latin typeface="+mn-lt"/>
                <a:ea typeface="+mn-ea"/>
                <a:cs typeface="+mn-cs"/>
              </a:defRPr>
            </a:lvl4pPr>
            <a:lvl5pPr marL="1828800" indent="0" algn="l" defTabSz="457200" rtl="0" eaLnBrk="1" latinLnBrk="0" hangingPunct="1">
              <a:spcBef>
                <a:spcPts val="1000"/>
              </a:spcBef>
              <a:spcAft>
                <a:spcPts val="0"/>
              </a:spcAft>
              <a:buClr>
                <a:schemeClr val="accent1"/>
              </a:buClr>
              <a:buSzPct val="80000"/>
              <a:buFont typeface="Wingdings 3" panose="05040102010807070707" charset="2"/>
              <a:buNone/>
              <a:defRPr sz="1600" b="1" i="0" kern="1200">
                <a:solidFill>
                  <a:schemeClr val="tx1">
                    <a:lumMod val="75000"/>
                    <a:lumOff val="25000"/>
                  </a:schemeClr>
                </a:solidFill>
                <a:latin typeface="+mn-lt"/>
                <a:ea typeface="+mn-ea"/>
                <a:cs typeface="+mn-cs"/>
              </a:defRPr>
            </a:lvl5pPr>
            <a:lvl6pPr marL="2286000" indent="0" algn="l" defTabSz="457200" rtl="0" eaLnBrk="1" latinLnBrk="0" hangingPunct="1">
              <a:spcBef>
                <a:spcPts val="1000"/>
              </a:spcBef>
              <a:spcAft>
                <a:spcPts val="0"/>
              </a:spcAft>
              <a:buClr>
                <a:schemeClr val="accent1"/>
              </a:buClr>
              <a:buSzPct val="80000"/>
              <a:buFont typeface="Wingdings 3" panose="05040102010807070707" charset="2"/>
              <a:buNone/>
              <a:defRPr sz="1600" b="1" i="0" kern="1200">
                <a:solidFill>
                  <a:schemeClr val="tx1">
                    <a:lumMod val="75000"/>
                    <a:lumOff val="25000"/>
                  </a:schemeClr>
                </a:solidFill>
                <a:latin typeface="+mn-lt"/>
                <a:ea typeface="+mn-ea"/>
                <a:cs typeface="+mn-cs"/>
              </a:defRPr>
            </a:lvl6pPr>
            <a:lvl7pPr marL="2743200" indent="0" algn="l" defTabSz="457200" rtl="0" eaLnBrk="1" latinLnBrk="0" hangingPunct="1">
              <a:spcBef>
                <a:spcPts val="1000"/>
              </a:spcBef>
              <a:spcAft>
                <a:spcPts val="0"/>
              </a:spcAft>
              <a:buClr>
                <a:schemeClr val="accent1"/>
              </a:buClr>
              <a:buSzPct val="80000"/>
              <a:buFont typeface="Wingdings 3" panose="05040102010807070707" charset="2"/>
              <a:buNone/>
              <a:defRPr sz="1600" b="1" i="0" kern="1200">
                <a:solidFill>
                  <a:schemeClr val="tx1">
                    <a:lumMod val="75000"/>
                    <a:lumOff val="25000"/>
                  </a:schemeClr>
                </a:solidFill>
                <a:latin typeface="+mn-lt"/>
                <a:ea typeface="+mn-ea"/>
                <a:cs typeface="+mn-cs"/>
              </a:defRPr>
            </a:lvl7pPr>
            <a:lvl8pPr marL="3200400" indent="0" algn="l" defTabSz="457200" rtl="0" eaLnBrk="1" latinLnBrk="0" hangingPunct="1">
              <a:spcBef>
                <a:spcPts val="1000"/>
              </a:spcBef>
              <a:spcAft>
                <a:spcPts val="0"/>
              </a:spcAft>
              <a:buClr>
                <a:schemeClr val="accent1"/>
              </a:buClr>
              <a:buSzPct val="80000"/>
              <a:buFont typeface="Wingdings 3" panose="05040102010807070707" charset="2"/>
              <a:buNone/>
              <a:defRPr sz="1600" b="1" i="0" kern="1200">
                <a:solidFill>
                  <a:schemeClr val="tx1">
                    <a:lumMod val="75000"/>
                    <a:lumOff val="25000"/>
                  </a:schemeClr>
                </a:solidFill>
                <a:latin typeface="+mn-lt"/>
                <a:ea typeface="+mn-ea"/>
                <a:cs typeface="+mn-cs"/>
              </a:defRPr>
            </a:lvl8pPr>
            <a:lvl9pPr marL="3657600" indent="0" algn="l" defTabSz="457200" rtl="0" eaLnBrk="1" latinLnBrk="0" hangingPunct="1">
              <a:spcBef>
                <a:spcPts val="1000"/>
              </a:spcBef>
              <a:spcAft>
                <a:spcPts val="0"/>
              </a:spcAft>
              <a:buClr>
                <a:schemeClr val="accent1"/>
              </a:buClr>
              <a:buSzPct val="80000"/>
              <a:buFont typeface="Wingdings 3" panose="05040102010807070707" charset="2"/>
              <a:buNone/>
              <a:defRPr sz="1600" b="1" i="0" kern="1200">
                <a:solidFill>
                  <a:schemeClr val="tx1">
                    <a:lumMod val="75000"/>
                    <a:lumOff val="25000"/>
                  </a:schemeClr>
                </a:solidFill>
                <a:latin typeface="+mn-lt"/>
                <a:ea typeface="+mn-ea"/>
                <a:cs typeface="+mn-cs"/>
              </a:defRPr>
            </a:lvl9pPr>
          </a:lstStyle>
          <a:p>
            <a:r>
              <a:rPr lang="fr-FR"/>
              <a:t>L'INPI compte près de 800 collaborateurs. Ils se répartissent entre la région et 21 implantations régionales. </a:t>
            </a:r>
            <a:endParaRPr lang="fr-F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a:xfrm>
            <a:off x="75682" y="3400680"/>
            <a:ext cx="3042903" cy="755717"/>
          </a:xfrm>
        </p:spPr>
        <p:txBody>
          <a:bodyPr/>
          <a:lstStyle/>
          <a:p>
            <a:endParaRPr lang="fr-FR" b="1" dirty="0"/>
          </a:p>
          <a:p>
            <a:endParaRPr lang="fr-FR" b="1" dirty="0"/>
          </a:p>
          <a:p>
            <a:endParaRPr lang="fr-FR" b="1" dirty="0"/>
          </a:p>
          <a:p>
            <a:r>
              <a:rPr lang="fr-FR" sz="1800" b="1" dirty="0"/>
              <a:t>Créations</a:t>
            </a:r>
            <a:r>
              <a:rPr lang="fr-FR" b="1" dirty="0"/>
              <a:t> </a:t>
            </a:r>
            <a:r>
              <a:rPr lang="fr-FR" sz="1800" b="1" dirty="0"/>
              <a:t>techniques</a:t>
            </a:r>
            <a:r>
              <a:rPr lang="fr-FR" b="1" dirty="0"/>
              <a:t> : </a:t>
            </a:r>
          </a:p>
          <a:p>
            <a:endParaRPr lang="fr-FR" sz="1800" dirty="0"/>
          </a:p>
        </p:txBody>
      </p:sp>
      <p:sp>
        <p:nvSpPr>
          <p:cNvPr id="4" name="Espace réservé du contenu 3"/>
          <p:cNvSpPr>
            <a:spLocks noGrp="1"/>
          </p:cNvSpPr>
          <p:nvPr>
            <p:ph sz="half" idx="2"/>
          </p:nvPr>
        </p:nvSpPr>
        <p:spPr>
          <a:xfrm>
            <a:off x="-827772" y="3907853"/>
            <a:ext cx="5500646" cy="2271566"/>
          </a:xfrm>
        </p:spPr>
        <p:txBody>
          <a:bodyPr>
            <a:normAutofit/>
          </a:bodyPr>
          <a:lstStyle/>
          <a:p>
            <a:pPr lvl="2">
              <a:buFont typeface="Wingdings" panose="05000000000000000000" pitchFamily="2" charset="2"/>
              <a:buChar char="§"/>
            </a:pPr>
            <a:r>
              <a:rPr lang="fr-FR" sz="1800" dirty="0"/>
              <a:t>Brevet </a:t>
            </a:r>
          </a:p>
          <a:p>
            <a:pPr lvl="2">
              <a:buFont typeface="Wingdings" panose="05000000000000000000" pitchFamily="2" charset="2"/>
              <a:buChar char="§"/>
            </a:pPr>
            <a:r>
              <a:rPr lang="fr-FR" sz="1800" dirty="0"/>
              <a:t>Enveloppe </a:t>
            </a:r>
            <a:r>
              <a:rPr lang="fr-FR" sz="1800" dirty="0" err="1"/>
              <a:t>Soleau</a:t>
            </a:r>
            <a:r>
              <a:rPr lang="fr-FR" sz="1800" dirty="0"/>
              <a:t>: c’est un produit de l’INPI qui, sans être un titre de propriété industrielle, permet de dater de façon certaine la création d’œuvres et d’identifier les auteurs. </a:t>
            </a:r>
          </a:p>
          <a:p>
            <a:pPr>
              <a:buFont typeface="Wingdings" panose="05000000000000000000" pitchFamily="2" charset="2"/>
              <a:buChar char="§"/>
            </a:pPr>
            <a:endParaRPr lang="fr-FR" dirty="0"/>
          </a:p>
          <a:p>
            <a:endParaRPr lang="fr-FR" dirty="0"/>
          </a:p>
        </p:txBody>
      </p:sp>
      <p:sp>
        <p:nvSpPr>
          <p:cNvPr id="5" name="Espace réservé du texte 4"/>
          <p:cNvSpPr>
            <a:spLocks noGrp="1"/>
          </p:cNvSpPr>
          <p:nvPr>
            <p:ph type="body" sz="quarter" idx="3"/>
          </p:nvPr>
        </p:nvSpPr>
        <p:spPr>
          <a:xfrm>
            <a:off x="4895006" y="3426130"/>
            <a:ext cx="2386649" cy="730267"/>
          </a:xfrm>
        </p:spPr>
        <p:txBody>
          <a:bodyPr/>
          <a:lstStyle/>
          <a:p>
            <a:r>
              <a:rPr lang="fr-FR" sz="1800" b="1" dirty="0"/>
              <a:t>Droit d'auteur : </a:t>
            </a:r>
            <a:endParaRPr lang="fr-FR" sz="1800" dirty="0"/>
          </a:p>
          <a:p>
            <a:endParaRPr lang="fr-FR" sz="1800" dirty="0"/>
          </a:p>
        </p:txBody>
      </p:sp>
      <p:sp>
        <p:nvSpPr>
          <p:cNvPr id="6" name="Espace réservé du contenu 5"/>
          <p:cNvSpPr>
            <a:spLocks noGrp="1"/>
          </p:cNvSpPr>
          <p:nvPr>
            <p:ph sz="quarter" idx="4"/>
          </p:nvPr>
        </p:nvSpPr>
        <p:spPr>
          <a:xfrm>
            <a:off x="5193890" y="4156397"/>
            <a:ext cx="1549250" cy="497089"/>
          </a:xfrm>
        </p:spPr>
        <p:txBody>
          <a:bodyPr>
            <a:normAutofit/>
          </a:bodyPr>
          <a:lstStyle/>
          <a:p>
            <a:pPr>
              <a:buFont typeface="Wingdings" panose="05000000000000000000" pitchFamily="2" charset="2"/>
              <a:buChar char="§"/>
            </a:pPr>
            <a:r>
              <a:rPr lang="fr-FR" dirty="0"/>
              <a:t>Logiciels </a:t>
            </a:r>
          </a:p>
          <a:p>
            <a:endParaRPr lang="fr-FR" dirty="0"/>
          </a:p>
        </p:txBody>
      </p:sp>
      <p:sp>
        <p:nvSpPr>
          <p:cNvPr id="7" name="Espace réservé du contenu 3"/>
          <p:cNvSpPr txBox="1"/>
          <p:nvPr/>
        </p:nvSpPr>
        <p:spPr>
          <a:xfrm>
            <a:off x="7503788" y="3778538"/>
            <a:ext cx="4825158" cy="2030931"/>
          </a:xfrm>
          <a:prstGeom prst="rect">
            <a:avLst/>
          </a:prstGeom>
        </p:spPr>
        <p:txBody>
          <a:bodyPr vert="horz" lIns="91440" tIns="45720" rIns="91440" bIns="45720" rtlCol="0">
            <a:normAutofit lnSpcReduction="10000"/>
          </a:bodyPr>
          <a:lstStyle>
            <a:lvl1pPr marL="342900" indent="-342900" algn="l" defTabSz="457200" rtl="0" eaLnBrk="1" latinLnBrk="0" hangingPunct="1">
              <a:spcBef>
                <a:spcPts val="1000"/>
              </a:spcBef>
              <a:spcAft>
                <a:spcPts val="0"/>
              </a:spcAft>
              <a:buClr>
                <a:schemeClr val="accent1"/>
              </a:buClr>
              <a:buSzPct val="80000"/>
              <a:buFont typeface="Wingdings 3" panose="05040102010807070707"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panose="05040102010807070707"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panose="05040102010807070707"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panose="05040102010807070707"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panose="05040102010807070707"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panose="05040102010807070707"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panose="05040102010807070707"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panose="05040102010807070707"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panose="05040102010807070707" charset="2"/>
              <a:buChar char=""/>
              <a:defRPr sz="1200" b="0" i="0" kern="1200">
                <a:solidFill>
                  <a:schemeClr val="tx1">
                    <a:lumMod val="75000"/>
                    <a:lumOff val="25000"/>
                  </a:schemeClr>
                </a:solidFill>
                <a:latin typeface="+mn-lt"/>
                <a:ea typeface="+mn-ea"/>
                <a:cs typeface="+mn-cs"/>
              </a:defRPr>
            </a:lvl9pPr>
          </a:lstStyle>
          <a:p>
            <a:pPr marL="914400" lvl="2" indent="0">
              <a:buNone/>
            </a:pPr>
            <a:endParaRPr lang="fr-FR" sz="1800" b="1" dirty="0"/>
          </a:p>
          <a:p>
            <a:pPr>
              <a:buFont typeface="Wingdings" panose="05000000000000000000" pitchFamily="2" charset="2"/>
              <a:buChar char="§"/>
            </a:pPr>
            <a:r>
              <a:rPr lang="fr-FR" dirty="0"/>
              <a:t>Marques </a:t>
            </a:r>
          </a:p>
          <a:p>
            <a:pPr>
              <a:buFont typeface="Wingdings" panose="05000000000000000000" pitchFamily="2" charset="2"/>
              <a:buChar char="§"/>
            </a:pPr>
            <a:r>
              <a:rPr lang="fr-FR" dirty="0"/>
              <a:t>Dénomination sociale, nom commercial, enseigne </a:t>
            </a:r>
          </a:p>
          <a:p>
            <a:pPr>
              <a:buFont typeface="Wingdings" panose="05000000000000000000" pitchFamily="2" charset="2"/>
              <a:buChar char="§"/>
            </a:pPr>
            <a:r>
              <a:rPr lang="fr-FR" dirty="0"/>
              <a:t>Noms de domaine, Appellations d’Origine, Indications de provenance </a:t>
            </a:r>
          </a:p>
          <a:p>
            <a:pPr>
              <a:buFont typeface="Wingdings" panose="05000000000000000000" pitchFamily="2" charset="2"/>
              <a:buChar char="§"/>
            </a:pPr>
            <a:endParaRPr lang="fr-FR" dirty="0"/>
          </a:p>
          <a:p>
            <a:endParaRPr lang="fr-FR" dirty="0"/>
          </a:p>
        </p:txBody>
      </p:sp>
      <p:sp>
        <p:nvSpPr>
          <p:cNvPr id="8" name="Espace réservé du texte 2"/>
          <p:cNvSpPr txBox="1"/>
          <p:nvPr/>
        </p:nvSpPr>
        <p:spPr>
          <a:xfrm>
            <a:off x="7757145" y="2872105"/>
            <a:ext cx="2378258" cy="893433"/>
          </a:xfrm>
          <a:prstGeom prst="rect">
            <a:avLst/>
          </a:prstGeom>
        </p:spPr>
        <p:txBody>
          <a:bodyPr vert="horz" lIns="91440" tIns="45720" rIns="91440" bIns="45720" rtlCol="0" anchor="b">
            <a:noAutofit/>
          </a:bodyPr>
          <a:lstStyle>
            <a:lvl1pPr marL="0" indent="0" algn="l" defTabSz="457200" rtl="0" eaLnBrk="1" latinLnBrk="0" hangingPunct="1">
              <a:spcBef>
                <a:spcPts val="1000"/>
              </a:spcBef>
              <a:spcAft>
                <a:spcPts val="0"/>
              </a:spcAft>
              <a:buClr>
                <a:schemeClr val="accent1"/>
              </a:buClr>
              <a:buSzPct val="80000"/>
              <a:buFont typeface="Wingdings 3" panose="05040102010807070707" charset="2"/>
              <a:buNone/>
              <a:defRPr sz="2400" b="0" i="0" kern="1200">
                <a:solidFill>
                  <a:schemeClr val="accent1"/>
                </a:solidFill>
                <a:latin typeface="+mn-lt"/>
                <a:ea typeface="+mn-ea"/>
                <a:cs typeface="+mn-cs"/>
              </a:defRPr>
            </a:lvl1pPr>
            <a:lvl2pPr marL="457200" indent="0" algn="l" defTabSz="457200" rtl="0" eaLnBrk="1" latinLnBrk="0" hangingPunct="1">
              <a:spcBef>
                <a:spcPts val="1000"/>
              </a:spcBef>
              <a:spcAft>
                <a:spcPts val="0"/>
              </a:spcAft>
              <a:buClr>
                <a:schemeClr val="accent1"/>
              </a:buClr>
              <a:buSzPct val="80000"/>
              <a:buFont typeface="Wingdings 3" panose="05040102010807070707" charset="2"/>
              <a:buNone/>
              <a:defRPr sz="2000" b="1" i="0" kern="1200">
                <a:solidFill>
                  <a:schemeClr val="tx1">
                    <a:lumMod val="75000"/>
                    <a:lumOff val="25000"/>
                  </a:schemeClr>
                </a:solidFill>
                <a:latin typeface="+mn-lt"/>
                <a:ea typeface="+mn-ea"/>
                <a:cs typeface="+mn-cs"/>
              </a:defRPr>
            </a:lvl2pPr>
            <a:lvl3pPr marL="914400" indent="0" algn="l" defTabSz="457200" rtl="0" eaLnBrk="1" latinLnBrk="0" hangingPunct="1">
              <a:spcBef>
                <a:spcPts val="1000"/>
              </a:spcBef>
              <a:spcAft>
                <a:spcPts val="0"/>
              </a:spcAft>
              <a:buClr>
                <a:schemeClr val="accent1"/>
              </a:buClr>
              <a:buSzPct val="80000"/>
              <a:buFont typeface="Wingdings 3" panose="05040102010807070707" charset="2"/>
              <a:buNone/>
              <a:defRPr sz="1800" b="1" i="0" kern="1200">
                <a:solidFill>
                  <a:schemeClr val="tx1">
                    <a:lumMod val="75000"/>
                    <a:lumOff val="25000"/>
                  </a:schemeClr>
                </a:solidFill>
                <a:latin typeface="+mn-lt"/>
                <a:ea typeface="+mn-ea"/>
                <a:cs typeface="+mn-cs"/>
              </a:defRPr>
            </a:lvl3pPr>
            <a:lvl4pPr marL="1371600" indent="0" algn="l" defTabSz="457200" rtl="0" eaLnBrk="1" latinLnBrk="0" hangingPunct="1">
              <a:spcBef>
                <a:spcPts val="1000"/>
              </a:spcBef>
              <a:spcAft>
                <a:spcPts val="0"/>
              </a:spcAft>
              <a:buClr>
                <a:schemeClr val="accent1"/>
              </a:buClr>
              <a:buSzPct val="80000"/>
              <a:buFont typeface="Wingdings 3" panose="05040102010807070707" charset="2"/>
              <a:buNone/>
              <a:defRPr sz="1600" b="1" i="0" kern="1200">
                <a:solidFill>
                  <a:schemeClr val="tx1">
                    <a:lumMod val="75000"/>
                    <a:lumOff val="25000"/>
                  </a:schemeClr>
                </a:solidFill>
                <a:latin typeface="+mn-lt"/>
                <a:ea typeface="+mn-ea"/>
                <a:cs typeface="+mn-cs"/>
              </a:defRPr>
            </a:lvl4pPr>
            <a:lvl5pPr marL="1828800" indent="0" algn="l" defTabSz="457200" rtl="0" eaLnBrk="1" latinLnBrk="0" hangingPunct="1">
              <a:spcBef>
                <a:spcPts val="1000"/>
              </a:spcBef>
              <a:spcAft>
                <a:spcPts val="0"/>
              </a:spcAft>
              <a:buClr>
                <a:schemeClr val="accent1"/>
              </a:buClr>
              <a:buSzPct val="80000"/>
              <a:buFont typeface="Wingdings 3" panose="05040102010807070707" charset="2"/>
              <a:buNone/>
              <a:defRPr sz="1600" b="1" i="0" kern="1200">
                <a:solidFill>
                  <a:schemeClr val="tx1">
                    <a:lumMod val="75000"/>
                    <a:lumOff val="25000"/>
                  </a:schemeClr>
                </a:solidFill>
                <a:latin typeface="+mn-lt"/>
                <a:ea typeface="+mn-ea"/>
                <a:cs typeface="+mn-cs"/>
              </a:defRPr>
            </a:lvl5pPr>
            <a:lvl6pPr marL="2286000" indent="0" algn="l" defTabSz="457200" rtl="0" eaLnBrk="1" latinLnBrk="0" hangingPunct="1">
              <a:spcBef>
                <a:spcPts val="1000"/>
              </a:spcBef>
              <a:spcAft>
                <a:spcPts val="0"/>
              </a:spcAft>
              <a:buClr>
                <a:schemeClr val="accent1"/>
              </a:buClr>
              <a:buSzPct val="80000"/>
              <a:buFont typeface="Wingdings 3" panose="05040102010807070707" charset="2"/>
              <a:buNone/>
              <a:defRPr sz="1600" b="1" i="0" kern="1200">
                <a:solidFill>
                  <a:schemeClr val="tx1">
                    <a:lumMod val="75000"/>
                    <a:lumOff val="25000"/>
                  </a:schemeClr>
                </a:solidFill>
                <a:latin typeface="+mn-lt"/>
                <a:ea typeface="+mn-ea"/>
                <a:cs typeface="+mn-cs"/>
              </a:defRPr>
            </a:lvl6pPr>
            <a:lvl7pPr marL="2743200" indent="0" algn="l" defTabSz="457200" rtl="0" eaLnBrk="1" latinLnBrk="0" hangingPunct="1">
              <a:spcBef>
                <a:spcPts val="1000"/>
              </a:spcBef>
              <a:spcAft>
                <a:spcPts val="0"/>
              </a:spcAft>
              <a:buClr>
                <a:schemeClr val="accent1"/>
              </a:buClr>
              <a:buSzPct val="80000"/>
              <a:buFont typeface="Wingdings 3" panose="05040102010807070707" charset="2"/>
              <a:buNone/>
              <a:defRPr sz="1600" b="1" i="0" kern="1200">
                <a:solidFill>
                  <a:schemeClr val="tx1">
                    <a:lumMod val="75000"/>
                    <a:lumOff val="25000"/>
                  </a:schemeClr>
                </a:solidFill>
                <a:latin typeface="+mn-lt"/>
                <a:ea typeface="+mn-ea"/>
                <a:cs typeface="+mn-cs"/>
              </a:defRPr>
            </a:lvl7pPr>
            <a:lvl8pPr marL="3200400" indent="0" algn="l" defTabSz="457200" rtl="0" eaLnBrk="1" latinLnBrk="0" hangingPunct="1">
              <a:spcBef>
                <a:spcPts val="1000"/>
              </a:spcBef>
              <a:spcAft>
                <a:spcPts val="0"/>
              </a:spcAft>
              <a:buClr>
                <a:schemeClr val="accent1"/>
              </a:buClr>
              <a:buSzPct val="80000"/>
              <a:buFont typeface="Wingdings 3" panose="05040102010807070707" charset="2"/>
              <a:buNone/>
              <a:defRPr sz="1600" b="1" i="0" kern="1200">
                <a:solidFill>
                  <a:schemeClr val="tx1">
                    <a:lumMod val="75000"/>
                    <a:lumOff val="25000"/>
                  </a:schemeClr>
                </a:solidFill>
                <a:latin typeface="+mn-lt"/>
                <a:ea typeface="+mn-ea"/>
                <a:cs typeface="+mn-cs"/>
              </a:defRPr>
            </a:lvl8pPr>
            <a:lvl9pPr marL="3657600" indent="0" algn="l" defTabSz="457200" rtl="0" eaLnBrk="1" latinLnBrk="0" hangingPunct="1">
              <a:spcBef>
                <a:spcPts val="1000"/>
              </a:spcBef>
              <a:spcAft>
                <a:spcPts val="0"/>
              </a:spcAft>
              <a:buClr>
                <a:schemeClr val="accent1"/>
              </a:buClr>
              <a:buSzPct val="80000"/>
              <a:buFont typeface="Wingdings 3" panose="05040102010807070707" charset="2"/>
              <a:buNone/>
              <a:defRPr sz="1600" b="1" i="0" kern="1200">
                <a:solidFill>
                  <a:schemeClr val="tx1">
                    <a:lumMod val="75000"/>
                    <a:lumOff val="25000"/>
                  </a:schemeClr>
                </a:solidFill>
                <a:latin typeface="+mn-lt"/>
                <a:ea typeface="+mn-ea"/>
                <a:cs typeface="+mn-cs"/>
              </a:defRPr>
            </a:lvl9pPr>
          </a:lstStyle>
          <a:p>
            <a:endParaRPr lang="fr-FR" sz="2000" b="1" dirty="0"/>
          </a:p>
          <a:p>
            <a:endParaRPr lang="fr-FR" sz="2000" b="1" dirty="0"/>
          </a:p>
          <a:p>
            <a:r>
              <a:rPr lang="fr-FR" sz="2000" b="1" dirty="0"/>
              <a:t>Signes distinctifs : </a:t>
            </a:r>
          </a:p>
        </p:txBody>
      </p:sp>
      <p:sp>
        <p:nvSpPr>
          <p:cNvPr id="9" name="Espace réservé du contenu 2"/>
          <p:cNvSpPr txBox="1"/>
          <p:nvPr/>
        </p:nvSpPr>
        <p:spPr>
          <a:xfrm>
            <a:off x="-96253" y="2418811"/>
            <a:ext cx="12551343" cy="398705"/>
          </a:xfrm>
          <a:prstGeom prst="rect">
            <a:avLst/>
          </a:prstGeom>
        </p:spPr>
        <p:txBody>
          <a:bodyPr vert="horz" lIns="91440" tIns="45720" rIns="91440" bIns="45720" rtlCol="0" anchor="b">
            <a:normAutofit/>
          </a:bodyPr>
          <a:lstStyle>
            <a:lvl1pPr marL="0" indent="0" algn="l" defTabSz="457200" rtl="0" eaLnBrk="1" latinLnBrk="0" hangingPunct="1">
              <a:spcBef>
                <a:spcPts val="1000"/>
              </a:spcBef>
              <a:spcAft>
                <a:spcPts val="0"/>
              </a:spcAft>
              <a:buClr>
                <a:schemeClr val="accent1"/>
              </a:buClr>
              <a:buSzPct val="80000"/>
              <a:buFont typeface="Wingdings 3" panose="05040102010807070707" charset="2"/>
              <a:buNone/>
              <a:defRPr sz="2400" b="0" i="0" kern="1200">
                <a:solidFill>
                  <a:schemeClr val="accent1"/>
                </a:solidFill>
                <a:latin typeface="+mn-lt"/>
                <a:ea typeface="+mn-ea"/>
                <a:cs typeface="+mn-cs"/>
              </a:defRPr>
            </a:lvl1pPr>
            <a:lvl2pPr marL="457200" indent="0" algn="l" defTabSz="457200" rtl="0" eaLnBrk="1" latinLnBrk="0" hangingPunct="1">
              <a:spcBef>
                <a:spcPts val="1000"/>
              </a:spcBef>
              <a:spcAft>
                <a:spcPts val="0"/>
              </a:spcAft>
              <a:buClr>
                <a:schemeClr val="accent1"/>
              </a:buClr>
              <a:buSzPct val="80000"/>
              <a:buFont typeface="Wingdings 3" panose="05040102010807070707" charset="2"/>
              <a:buNone/>
              <a:defRPr sz="2000" b="1" i="0" kern="1200">
                <a:solidFill>
                  <a:schemeClr val="tx1">
                    <a:lumMod val="75000"/>
                    <a:lumOff val="25000"/>
                  </a:schemeClr>
                </a:solidFill>
                <a:latin typeface="+mn-lt"/>
                <a:ea typeface="+mn-ea"/>
                <a:cs typeface="+mn-cs"/>
              </a:defRPr>
            </a:lvl2pPr>
            <a:lvl3pPr marL="914400" indent="0" algn="l" defTabSz="457200" rtl="0" eaLnBrk="1" latinLnBrk="0" hangingPunct="1">
              <a:spcBef>
                <a:spcPts val="1000"/>
              </a:spcBef>
              <a:spcAft>
                <a:spcPts val="0"/>
              </a:spcAft>
              <a:buClr>
                <a:schemeClr val="accent1"/>
              </a:buClr>
              <a:buSzPct val="80000"/>
              <a:buFont typeface="Wingdings 3" panose="05040102010807070707" charset="2"/>
              <a:buNone/>
              <a:defRPr sz="1800" b="1" i="0" kern="1200">
                <a:solidFill>
                  <a:schemeClr val="tx1">
                    <a:lumMod val="75000"/>
                    <a:lumOff val="25000"/>
                  </a:schemeClr>
                </a:solidFill>
                <a:latin typeface="+mn-lt"/>
                <a:ea typeface="+mn-ea"/>
                <a:cs typeface="+mn-cs"/>
              </a:defRPr>
            </a:lvl3pPr>
            <a:lvl4pPr marL="1371600" indent="0" algn="l" defTabSz="457200" rtl="0" eaLnBrk="1" latinLnBrk="0" hangingPunct="1">
              <a:spcBef>
                <a:spcPts val="1000"/>
              </a:spcBef>
              <a:spcAft>
                <a:spcPts val="0"/>
              </a:spcAft>
              <a:buClr>
                <a:schemeClr val="accent1"/>
              </a:buClr>
              <a:buSzPct val="80000"/>
              <a:buFont typeface="Wingdings 3" panose="05040102010807070707" charset="2"/>
              <a:buNone/>
              <a:defRPr sz="1600" b="1" i="0" kern="1200">
                <a:solidFill>
                  <a:schemeClr val="tx1">
                    <a:lumMod val="75000"/>
                    <a:lumOff val="25000"/>
                  </a:schemeClr>
                </a:solidFill>
                <a:latin typeface="+mn-lt"/>
                <a:ea typeface="+mn-ea"/>
                <a:cs typeface="+mn-cs"/>
              </a:defRPr>
            </a:lvl4pPr>
            <a:lvl5pPr marL="1828800" indent="0" algn="l" defTabSz="457200" rtl="0" eaLnBrk="1" latinLnBrk="0" hangingPunct="1">
              <a:spcBef>
                <a:spcPts val="1000"/>
              </a:spcBef>
              <a:spcAft>
                <a:spcPts val="0"/>
              </a:spcAft>
              <a:buClr>
                <a:schemeClr val="accent1"/>
              </a:buClr>
              <a:buSzPct val="80000"/>
              <a:buFont typeface="Wingdings 3" panose="05040102010807070707" charset="2"/>
              <a:buNone/>
              <a:defRPr sz="1600" b="1" i="0" kern="1200">
                <a:solidFill>
                  <a:schemeClr val="tx1">
                    <a:lumMod val="75000"/>
                    <a:lumOff val="25000"/>
                  </a:schemeClr>
                </a:solidFill>
                <a:latin typeface="+mn-lt"/>
                <a:ea typeface="+mn-ea"/>
                <a:cs typeface="+mn-cs"/>
              </a:defRPr>
            </a:lvl5pPr>
            <a:lvl6pPr marL="2286000" indent="0" algn="l" defTabSz="457200" rtl="0" eaLnBrk="1" latinLnBrk="0" hangingPunct="1">
              <a:spcBef>
                <a:spcPts val="1000"/>
              </a:spcBef>
              <a:spcAft>
                <a:spcPts val="0"/>
              </a:spcAft>
              <a:buClr>
                <a:schemeClr val="accent1"/>
              </a:buClr>
              <a:buSzPct val="80000"/>
              <a:buFont typeface="Wingdings 3" panose="05040102010807070707" charset="2"/>
              <a:buNone/>
              <a:defRPr sz="1600" b="1" i="0" kern="1200">
                <a:solidFill>
                  <a:schemeClr val="tx1">
                    <a:lumMod val="75000"/>
                    <a:lumOff val="25000"/>
                  </a:schemeClr>
                </a:solidFill>
                <a:latin typeface="+mn-lt"/>
                <a:ea typeface="+mn-ea"/>
                <a:cs typeface="+mn-cs"/>
              </a:defRPr>
            </a:lvl6pPr>
            <a:lvl7pPr marL="2743200" indent="0" algn="l" defTabSz="457200" rtl="0" eaLnBrk="1" latinLnBrk="0" hangingPunct="1">
              <a:spcBef>
                <a:spcPts val="1000"/>
              </a:spcBef>
              <a:spcAft>
                <a:spcPts val="0"/>
              </a:spcAft>
              <a:buClr>
                <a:schemeClr val="accent1"/>
              </a:buClr>
              <a:buSzPct val="80000"/>
              <a:buFont typeface="Wingdings 3" panose="05040102010807070707" charset="2"/>
              <a:buNone/>
              <a:defRPr sz="1600" b="1" i="0" kern="1200">
                <a:solidFill>
                  <a:schemeClr val="tx1">
                    <a:lumMod val="75000"/>
                    <a:lumOff val="25000"/>
                  </a:schemeClr>
                </a:solidFill>
                <a:latin typeface="+mn-lt"/>
                <a:ea typeface="+mn-ea"/>
                <a:cs typeface="+mn-cs"/>
              </a:defRPr>
            </a:lvl7pPr>
            <a:lvl8pPr marL="3200400" indent="0" algn="l" defTabSz="457200" rtl="0" eaLnBrk="1" latinLnBrk="0" hangingPunct="1">
              <a:spcBef>
                <a:spcPts val="1000"/>
              </a:spcBef>
              <a:spcAft>
                <a:spcPts val="0"/>
              </a:spcAft>
              <a:buClr>
                <a:schemeClr val="accent1"/>
              </a:buClr>
              <a:buSzPct val="80000"/>
              <a:buFont typeface="Wingdings 3" panose="05040102010807070707" charset="2"/>
              <a:buNone/>
              <a:defRPr sz="1600" b="1" i="0" kern="1200">
                <a:solidFill>
                  <a:schemeClr val="tx1">
                    <a:lumMod val="75000"/>
                    <a:lumOff val="25000"/>
                  </a:schemeClr>
                </a:solidFill>
                <a:latin typeface="+mn-lt"/>
                <a:ea typeface="+mn-ea"/>
                <a:cs typeface="+mn-cs"/>
              </a:defRPr>
            </a:lvl8pPr>
            <a:lvl9pPr marL="3657600" indent="0" algn="l" defTabSz="457200" rtl="0" eaLnBrk="1" latinLnBrk="0" hangingPunct="1">
              <a:spcBef>
                <a:spcPts val="1000"/>
              </a:spcBef>
              <a:spcAft>
                <a:spcPts val="0"/>
              </a:spcAft>
              <a:buClr>
                <a:schemeClr val="accent1"/>
              </a:buClr>
              <a:buSzPct val="80000"/>
              <a:buFont typeface="Wingdings 3" panose="05040102010807070707" charset="2"/>
              <a:buNone/>
              <a:defRPr sz="1600" b="1" i="0" kern="1200">
                <a:solidFill>
                  <a:schemeClr val="tx1">
                    <a:lumMod val="75000"/>
                    <a:lumOff val="25000"/>
                  </a:schemeClr>
                </a:solidFill>
                <a:latin typeface="+mn-lt"/>
                <a:ea typeface="+mn-ea"/>
                <a:cs typeface="+mn-cs"/>
              </a:defRPr>
            </a:lvl9pPr>
          </a:lstStyle>
          <a:p>
            <a:r>
              <a:rPr lang="fr-FR" sz="1800" dirty="0"/>
              <a:t>La propriété industrielle a pour objet la protection et la valorisation des inventions, des innovations et créations. </a:t>
            </a:r>
          </a:p>
        </p:txBody>
      </p:sp>
      <p:sp>
        <p:nvSpPr>
          <p:cNvPr id="10" name="Titre 1"/>
          <p:cNvSpPr>
            <a:spLocks noGrp="1"/>
          </p:cNvSpPr>
          <p:nvPr>
            <p:ph type="title"/>
          </p:nvPr>
        </p:nvSpPr>
        <p:spPr>
          <a:xfrm>
            <a:off x="1222408" y="731520"/>
            <a:ext cx="9415853" cy="1180118"/>
          </a:xfrm>
        </p:spPr>
        <p:txBody>
          <a:bodyPr/>
          <a:lstStyle/>
          <a:p>
            <a:r>
              <a:rPr lang="fr-FR" dirty="0"/>
              <a:t>3. Protéger les innovations à l’aide         de brevets : </a:t>
            </a:r>
            <a:br>
              <a:rPr lang="fr-FR" dirty="0"/>
            </a:br>
            <a:endParaRPr lang="fr-F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a:xfrm>
            <a:off x="96253" y="2603499"/>
            <a:ext cx="3975233" cy="697965"/>
          </a:xfrm>
        </p:spPr>
        <p:txBody>
          <a:bodyPr/>
          <a:lstStyle/>
          <a:p>
            <a:r>
              <a:rPr lang="fr-FR" sz="1800" dirty="0"/>
              <a:t>Le brevet protège une innovation technique</a:t>
            </a:r>
          </a:p>
        </p:txBody>
      </p:sp>
      <p:sp>
        <p:nvSpPr>
          <p:cNvPr id="4" name="Espace réservé du texte 3"/>
          <p:cNvSpPr>
            <a:spLocks noGrp="1"/>
          </p:cNvSpPr>
          <p:nvPr>
            <p:ph type="body" sz="half" idx="15"/>
          </p:nvPr>
        </p:nvSpPr>
        <p:spPr>
          <a:xfrm>
            <a:off x="9024" y="3485477"/>
            <a:ext cx="4611102" cy="1706333"/>
          </a:xfrm>
        </p:spPr>
        <p:txBody>
          <a:bodyPr>
            <a:noAutofit/>
          </a:bodyPr>
          <a:lstStyle/>
          <a:p>
            <a:r>
              <a:rPr lang="fr-FR" sz="1600" dirty="0" err="1"/>
              <a:t>c-à-d</a:t>
            </a:r>
            <a:r>
              <a:rPr lang="fr-FR" sz="1600" dirty="0"/>
              <a:t> un produit ou un procédé qui  apporte une solution technique à un problème technique donné. </a:t>
            </a:r>
          </a:p>
          <a:p>
            <a:endParaRPr lang="fr-FR" sz="1600" dirty="0"/>
          </a:p>
          <a:p>
            <a:r>
              <a:rPr lang="fr-FR" b="1" u="sng" dirty="0"/>
              <a:t>Attention : </a:t>
            </a:r>
            <a:r>
              <a:rPr lang="fr-FR" dirty="0"/>
              <a:t>vous </a:t>
            </a:r>
            <a:r>
              <a:rPr lang="fr-FR" b="1" dirty="0"/>
              <a:t>ne pouvez pas protéger une idée par un brevet </a:t>
            </a:r>
            <a:r>
              <a:rPr lang="fr-FR" dirty="0"/>
              <a:t>! Seuls les moyens techniques mis    en œuvre pour la concrétiser le seront.   </a:t>
            </a:r>
          </a:p>
        </p:txBody>
      </p:sp>
      <p:sp>
        <p:nvSpPr>
          <p:cNvPr id="5" name="Espace réservé du texte 4"/>
          <p:cNvSpPr>
            <a:spLocks noGrp="1"/>
          </p:cNvSpPr>
          <p:nvPr>
            <p:ph type="body" sz="quarter" idx="3"/>
          </p:nvPr>
        </p:nvSpPr>
        <p:spPr>
          <a:xfrm>
            <a:off x="4484771" y="2792963"/>
            <a:ext cx="3147009" cy="576262"/>
          </a:xfrm>
        </p:spPr>
        <p:txBody>
          <a:bodyPr/>
          <a:lstStyle/>
          <a:p>
            <a:r>
              <a:rPr lang="fr-FR" sz="1800" dirty="0"/>
              <a:t>Au sens de la propriété industrielle, </a:t>
            </a:r>
          </a:p>
        </p:txBody>
      </p:sp>
      <p:sp>
        <p:nvSpPr>
          <p:cNvPr id="6" name="Espace réservé du texte 5"/>
          <p:cNvSpPr>
            <a:spLocks noGrp="1"/>
          </p:cNvSpPr>
          <p:nvPr>
            <p:ph type="body" sz="half" idx="16"/>
          </p:nvPr>
        </p:nvSpPr>
        <p:spPr>
          <a:xfrm>
            <a:off x="4484770" y="3661027"/>
            <a:ext cx="3147009" cy="2350205"/>
          </a:xfrm>
        </p:spPr>
        <p:txBody>
          <a:bodyPr>
            <a:normAutofit/>
          </a:bodyPr>
          <a:lstStyle/>
          <a:p>
            <a:r>
              <a:rPr lang="fr-FR" sz="1600" dirty="0"/>
              <a:t>la marque est un </a:t>
            </a:r>
            <a:r>
              <a:rPr lang="fr-FR" sz="1600" b="1" dirty="0"/>
              <a:t>“signe” </a:t>
            </a:r>
            <a:r>
              <a:rPr lang="fr-FR" sz="1600" dirty="0"/>
              <a:t>servant à distinguer précisément vos produits ou services de ceux de vos concurrents. </a:t>
            </a:r>
          </a:p>
          <a:p>
            <a:endParaRPr lang="fr-FR" sz="1600" dirty="0"/>
          </a:p>
        </p:txBody>
      </p:sp>
      <p:sp>
        <p:nvSpPr>
          <p:cNvPr id="7" name="Espace réservé du texte 6"/>
          <p:cNvSpPr>
            <a:spLocks noGrp="1"/>
          </p:cNvSpPr>
          <p:nvPr>
            <p:ph type="body" sz="quarter" idx="13"/>
          </p:nvPr>
        </p:nvSpPr>
        <p:spPr>
          <a:xfrm>
            <a:off x="8024159" y="2603499"/>
            <a:ext cx="3392674" cy="576262"/>
          </a:xfrm>
        </p:spPr>
        <p:txBody>
          <a:bodyPr/>
          <a:lstStyle/>
          <a:p>
            <a:r>
              <a:rPr lang="fr-FR" sz="1800" dirty="0"/>
              <a:t>L’apparence de vos produits</a:t>
            </a:r>
          </a:p>
        </p:txBody>
      </p:sp>
      <p:sp>
        <p:nvSpPr>
          <p:cNvPr id="8" name="Espace réservé du texte 7"/>
          <p:cNvSpPr>
            <a:spLocks noGrp="1"/>
          </p:cNvSpPr>
          <p:nvPr>
            <p:ph type="body" sz="half" idx="17"/>
          </p:nvPr>
        </p:nvSpPr>
        <p:spPr>
          <a:xfrm>
            <a:off x="7700210" y="3661027"/>
            <a:ext cx="4706754" cy="1715958"/>
          </a:xfrm>
        </p:spPr>
        <p:txBody>
          <a:bodyPr>
            <a:normAutofit/>
          </a:bodyPr>
          <a:lstStyle/>
          <a:p>
            <a:r>
              <a:rPr lang="fr-FR" sz="1600" dirty="0"/>
              <a:t>relève d’une protection par </a:t>
            </a:r>
            <a:r>
              <a:rPr lang="fr-FR" sz="1600" b="1" dirty="0"/>
              <a:t>“dessins et modèles”, </a:t>
            </a:r>
            <a:r>
              <a:rPr lang="fr-FR" sz="1600" dirty="0"/>
              <a:t>selon qu’ils se matérialisent par  des éléments graphiques de:</a:t>
            </a:r>
          </a:p>
          <a:p>
            <a:r>
              <a:rPr lang="fr-FR" sz="1600" dirty="0"/>
              <a:t> </a:t>
            </a:r>
            <a:r>
              <a:rPr lang="fr-FR" sz="1600" b="1" dirty="0"/>
              <a:t>2 </a:t>
            </a:r>
            <a:r>
              <a:rPr lang="fr-FR" sz="1600" dirty="0"/>
              <a:t>dimensions, </a:t>
            </a:r>
            <a:r>
              <a:rPr lang="fr-FR" sz="1600" b="1" u="sng" dirty="0"/>
              <a:t>des dessins, </a:t>
            </a:r>
          </a:p>
          <a:p>
            <a:r>
              <a:rPr lang="fr-FR" sz="1600" dirty="0"/>
              <a:t>ou de </a:t>
            </a:r>
            <a:r>
              <a:rPr lang="fr-FR" sz="1600" b="1" dirty="0"/>
              <a:t>3 </a:t>
            </a:r>
            <a:r>
              <a:rPr lang="fr-FR" sz="1600" dirty="0"/>
              <a:t>dimensions, </a:t>
            </a:r>
            <a:r>
              <a:rPr lang="fr-FR" sz="1600" b="1" u="sng" dirty="0"/>
              <a:t>des modèles. </a:t>
            </a:r>
          </a:p>
          <a:p>
            <a:endParaRPr lang="fr-FR" sz="1600" dirty="0"/>
          </a:p>
        </p:txBody>
      </p:sp>
      <p:sp>
        <p:nvSpPr>
          <p:cNvPr id="10" name="Titre 1"/>
          <p:cNvSpPr>
            <a:spLocks noGrp="1"/>
          </p:cNvSpPr>
          <p:nvPr>
            <p:ph type="title"/>
          </p:nvPr>
        </p:nvSpPr>
        <p:spPr>
          <a:xfrm>
            <a:off x="798897" y="798897"/>
            <a:ext cx="9415853" cy="1180118"/>
          </a:xfrm>
        </p:spPr>
        <p:txBody>
          <a:bodyPr/>
          <a:lstStyle/>
          <a:p>
            <a:r>
              <a:rPr lang="fr-FR" dirty="0"/>
              <a:t>3. Protéger les innovations à l’aide         de brevets : </a:t>
            </a:r>
            <a:br>
              <a:rPr lang="fr-FR" dirty="0"/>
            </a:br>
            <a:endParaRPr lang="fr-FR" dirty="0"/>
          </a:p>
        </p:txBody>
      </p:sp>
      <p:sp>
        <p:nvSpPr>
          <p:cNvPr id="11" name="Espace réservé du contenu 2"/>
          <p:cNvSpPr txBox="1"/>
          <p:nvPr/>
        </p:nvSpPr>
        <p:spPr>
          <a:xfrm>
            <a:off x="308008" y="5858252"/>
            <a:ext cx="11434814" cy="696552"/>
          </a:xfrm>
          <a:prstGeom prst="rect">
            <a:avLst/>
          </a:prstGeom>
        </p:spPr>
        <p:txBody>
          <a:bodyPr vert="horz" lIns="91440" tIns="45720" rIns="91440" bIns="45720" rtlCol="0" anchor="b">
            <a:normAutofit fontScale="62500" lnSpcReduction="20000"/>
          </a:bodyPr>
          <a:lstStyle>
            <a:lvl1pPr marL="0" indent="0" algn="l" defTabSz="457200" rtl="0" eaLnBrk="1" latinLnBrk="0" hangingPunct="1">
              <a:spcBef>
                <a:spcPts val="1000"/>
              </a:spcBef>
              <a:spcAft>
                <a:spcPts val="0"/>
              </a:spcAft>
              <a:buClr>
                <a:schemeClr val="accent1"/>
              </a:buClr>
              <a:buSzPct val="80000"/>
              <a:buFont typeface="Wingdings 3" panose="05040102010807070707" charset="2"/>
              <a:buNone/>
              <a:defRPr sz="2400" b="0" i="0" kern="1200">
                <a:solidFill>
                  <a:schemeClr val="accent1">
                    <a:lumMod val="60000"/>
                    <a:lumOff val="40000"/>
                  </a:schemeClr>
                </a:solidFill>
                <a:latin typeface="+mn-lt"/>
                <a:ea typeface="+mn-ea"/>
                <a:cs typeface="+mn-cs"/>
              </a:defRPr>
            </a:lvl1pPr>
            <a:lvl2pPr marL="457200" indent="0" algn="l" defTabSz="457200" rtl="0" eaLnBrk="1" latinLnBrk="0" hangingPunct="1">
              <a:spcBef>
                <a:spcPts val="1000"/>
              </a:spcBef>
              <a:spcAft>
                <a:spcPts val="0"/>
              </a:spcAft>
              <a:buClr>
                <a:schemeClr val="accent1"/>
              </a:buClr>
              <a:buSzPct val="80000"/>
              <a:buFont typeface="Wingdings 3" panose="05040102010807070707" charset="2"/>
              <a:buNone/>
              <a:defRPr sz="2000" b="1" i="0" kern="1200">
                <a:solidFill>
                  <a:schemeClr val="tx1">
                    <a:lumMod val="75000"/>
                    <a:lumOff val="25000"/>
                  </a:schemeClr>
                </a:solidFill>
                <a:latin typeface="+mn-lt"/>
                <a:ea typeface="+mn-ea"/>
                <a:cs typeface="+mn-cs"/>
              </a:defRPr>
            </a:lvl2pPr>
            <a:lvl3pPr marL="914400" indent="0" algn="l" defTabSz="457200" rtl="0" eaLnBrk="1" latinLnBrk="0" hangingPunct="1">
              <a:spcBef>
                <a:spcPts val="1000"/>
              </a:spcBef>
              <a:spcAft>
                <a:spcPts val="0"/>
              </a:spcAft>
              <a:buClr>
                <a:schemeClr val="accent1"/>
              </a:buClr>
              <a:buSzPct val="80000"/>
              <a:buFont typeface="Wingdings 3" panose="05040102010807070707" charset="2"/>
              <a:buNone/>
              <a:defRPr sz="1800" b="1" i="0" kern="1200">
                <a:solidFill>
                  <a:schemeClr val="tx1">
                    <a:lumMod val="75000"/>
                    <a:lumOff val="25000"/>
                  </a:schemeClr>
                </a:solidFill>
                <a:latin typeface="+mn-lt"/>
                <a:ea typeface="+mn-ea"/>
                <a:cs typeface="+mn-cs"/>
              </a:defRPr>
            </a:lvl3pPr>
            <a:lvl4pPr marL="1371600" indent="0" algn="l" defTabSz="457200" rtl="0" eaLnBrk="1" latinLnBrk="0" hangingPunct="1">
              <a:spcBef>
                <a:spcPts val="1000"/>
              </a:spcBef>
              <a:spcAft>
                <a:spcPts val="0"/>
              </a:spcAft>
              <a:buClr>
                <a:schemeClr val="accent1"/>
              </a:buClr>
              <a:buSzPct val="80000"/>
              <a:buFont typeface="Wingdings 3" panose="05040102010807070707" charset="2"/>
              <a:buNone/>
              <a:defRPr sz="1600" b="1" i="0" kern="1200">
                <a:solidFill>
                  <a:schemeClr val="tx1">
                    <a:lumMod val="75000"/>
                    <a:lumOff val="25000"/>
                  </a:schemeClr>
                </a:solidFill>
                <a:latin typeface="+mn-lt"/>
                <a:ea typeface="+mn-ea"/>
                <a:cs typeface="+mn-cs"/>
              </a:defRPr>
            </a:lvl4pPr>
            <a:lvl5pPr marL="1828800" indent="0" algn="l" defTabSz="457200" rtl="0" eaLnBrk="1" latinLnBrk="0" hangingPunct="1">
              <a:spcBef>
                <a:spcPts val="1000"/>
              </a:spcBef>
              <a:spcAft>
                <a:spcPts val="0"/>
              </a:spcAft>
              <a:buClr>
                <a:schemeClr val="accent1"/>
              </a:buClr>
              <a:buSzPct val="80000"/>
              <a:buFont typeface="Wingdings 3" panose="05040102010807070707" charset="2"/>
              <a:buNone/>
              <a:defRPr sz="1600" b="1" i="0" kern="1200">
                <a:solidFill>
                  <a:schemeClr val="tx1">
                    <a:lumMod val="75000"/>
                    <a:lumOff val="25000"/>
                  </a:schemeClr>
                </a:solidFill>
                <a:latin typeface="+mn-lt"/>
                <a:ea typeface="+mn-ea"/>
                <a:cs typeface="+mn-cs"/>
              </a:defRPr>
            </a:lvl5pPr>
            <a:lvl6pPr marL="2286000" indent="0" algn="l" defTabSz="457200" rtl="0" eaLnBrk="1" latinLnBrk="0" hangingPunct="1">
              <a:spcBef>
                <a:spcPts val="1000"/>
              </a:spcBef>
              <a:spcAft>
                <a:spcPts val="0"/>
              </a:spcAft>
              <a:buClr>
                <a:schemeClr val="accent1"/>
              </a:buClr>
              <a:buSzPct val="80000"/>
              <a:buFont typeface="Wingdings 3" panose="05040102010807070707" charset="2"/>
              <a:buNone/>
              <a:defRPr sz="1600" b="1" i="0" kern="1200">
                <a:solidFill>
                  <a:schemeClr val="tx1">
                    <a:lumMod val="75000"/>
                    <a:lumOff val="25000"/>
                  </a:schemeClr>
                </a:solidFill>
                <a:latin typeface="+mn-lt"/>
                <a:ea typeface="+mn-ea"/>
                <a:cs typeface="+mn-cs"/>
              </a:defRPr>
            </a:lvl6pPr>
            <a:lvl7pPr marL="2743200" indent="0" algn="l" defTabSz="457200" rtl="0" eaLnBrk="1" latinLnBrk="0" hangingPunct="1">
              <a:spcBef>
                <a:spcPts val="1000"/>
              </a:spcBef>
              <a:spcAft>
                <a:spcPts val="0"/>
              </a:spcAft>
              <a:buClr>
                <a:schemeClr val="accent1"/>
              </a:buClr>
              <a:buSzPct val="80000"/>
              <a:buFont typeface="Wingdings 3" panose="05040102010807070707" charset="2"/>
              <a:buNone/>
              <a:defRPr sz="1600" b="1" i="0" kern="1200">
                <a:solidFill>
                  <a:schemeClr val="tx1">
                    <a:lumMod val="75000"/>
                    <a:lumOff val="25000"/>
                  </a:schemeClr>
                </a:solidFill>
                <a:latin typeface="+mn-lt"/>
                <a:ea typeface="+mn-ea"/>
                <a:cs typeface="+mn-cs"/>
              </a:defRPr>
            </a:lvl7pPr>
            <a:lvl8pPr marL="3200400" indent="0" algn="l" defTabSz="457200" rtl="0" eaLnBrk="1" latinLnBrk="0" hangingPunct="1">
              <a:spcBef>
                <a:spcPts val="1000"/>
              </a:spcBef>
              <a:spcAft>
                <a:spcPts val="0"/>
              </a:spcAft>
              <a:buClr>
                <a:schemeClr val="accent1"/>
              </a:buClr>
              <a:buSzPct val="80000"/>
              <a:buFont typeface="Wingdings 3" panose="05040102010807070707" charset="2"/>
              <a:buNone/>
              <a:defRPr sz="1600" b="1" i="0" kern="1200">
                <a:solidFill>
                  <a:schemeClr val="tx1">
                    <a:lumMod val="75000"/>
                    <a:lumOff val="25000"/>
                  </a:schemeClr>
                </a:solidFill>
                <a:latin typeface="+mn-lt"/>
                <a:ea typeface="+mn-ea"/>
                <a:cs typeface="+mn-cs"/>
              </a:defRPr>
            </a:lvl8pPr>
            <a:lvl9pPr marL="3657600" indent="0" algn="l" defTabSz="457200" rtl="0" eaLnBrk="1" latinLnBrk="0" hangingPunct="1">
              <a:spcBef>
                <a:spcPts val="1000"/>
              </a:spcBef>
              <a:spcAft>
                <a:spcPts val="0"/>
              </a:spcAft>
              <a:buClr>
                <a:schemeClr val="accent1"/>
              </a:buClr>
              <a:buSzPct val="80000"/>
              <a:buFont typeface="Wingdings 3" panose="05040102010807070707" charset="2"/>
              <a:buNone/>
              <a:defRPr sz="1600" b="1" i="0" kern="1200">
                <a:solidFill>
                  <a:schemeClr val="tx1">
                    <a:lumMod val="75000"/>
                    <a:lumOff val="25000"/>
                  </a:schemeClr>
                </a:solidFill>
                <a:latin typeface="+mn-lt"/>
                <a:ea typeface="+mn-ea"/>
                <a:cs typeface="+mn-cs"/>
              </a:defRPr>
            </a:lvl9pPr>
          </a:lstStyle>
          <a:p>
            <a:r>
              <a:rPr lang="fr-FR" dirty="0"/>
              <a:t>La </a:t>
            </a:r>
            <a:r>
              <a:rPr lang="fr-FR" b="1" dirty="0"/>
              <a:t>dénomination sociale</a:t>
            </a:r>
            <a:r>
              <a:rPr lang="fr-FR" dirty="0"/>
              <a:t>, le </a:t>
            </a:r>
            <a:r>
              <a:rPr lang="fr-FR" b="1" dirty="0"/>
              <a:t>nom commercial </a:t>
            </a:r>
            <a:r>
              <a:rPr lang="fr-FR" dirty="0"/>
              <a:t>et </a:t>
            </a:r>
            <a:r>
              <a:rPr lang="fr-FR" b="1" dirty="0"/>
              <a:t>l’enseigne</a:t>
            </a:r>
            <a:r>
              <a:rPr lang="fr-FR" dirty="0"/>
              <a:t> sont les </a:t>
            </a:r>
            <a:r>
              <a:rPr lang="fr-FR" b="1" u="sng" dirty="0"/>
              <a:t>différents noms </a:t>
            </a:r>
            <a:r>
              <a:rPr lang="fr-FR" dirty="0"/>
              <a:t>qui servent </a:t>
            </a:r>
            <a:r>
              <a:rPr lang="fr-FR" b="1" dirty="0"/>
              <a:t>à distinguer </a:t>
            </a:r>
            <a:r>
              <a:rPr lang="fr-FR" dirty="0"/>
              <a:t>une </a:t>
            </a:r>
            <a:r>
              <a:rPr lang="fr-FR" b="1" u="sng" dirty="0"/>
              <a:t>entreprise</a:t>
            </a:r>
            <a:r>
              <a:rPr lang="fr-FR" dirty="0"/>
              <a:t>.</a:t>
            </a:r>
          </a:p>
          <a:p>
            <a:r>
              <a:rPr lang="fr-FR" dirty="0"/>
              <a:t> Vous devez vérifier que </a:t>
            </a:r>
            <a:r>
              <a:rPr lang="fr-FR" b="1" dirty="0"/>
              <a:t>les noms </a:t>
            </a:r>
            <a:r>
              <a:rPr lang="fr-FR" dirty="0"/>
              <a:t>que vous allez utiliser </a:t>
            </a:r>
            <a:r>
              <a:rPr lang="fr-FR" b="1" dirty="0"/>
              <a:t>sont disponibles </a:t>
            </a:r>
            <a:r>
              <a:rPr lang="fr-FR" dirty="0"/>
              <a:t>et </a:t>
            </a:r>
            <a:r>
              <a:rPr lang="fr-FR" b="1" u="sng" dirty="0"/>
              <a:t>les protéger.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4. Les métiers de la R&amp;D :</a:t>
            </a:r>
          </a:p>
        </p:txBody>
      </p:sp>
      <p:sp>
        <p:nvSpPr>
          <p:cNvPr id="4" name="Espace réservé du texte 3"/>
          <p:cNvSpPr>
            <a:spLocks noGrp="1"/>
          </p:cNvSpPr>
          <p:nvPr>
            <p:ph type="body" sz="half" idx="15"/>
          </p:nvPr>
        </p:nvSpPr>
        <p:spPr>
          <a:xfrm>
            <a:off x="125129" y="3179765"/>
            <a:ext cx="4171704" cy="1209356"/>
          </a:xfrm>
        </p:spPr>
        <p:txBody>
          <a:bodyPr/>
          <a:lstStyle/>
          <a:p>
            <a:r>
              <a:rPr lang="fr-FR" dirty="0"/>
              <a:t>Les cadres travaillant dans la </a:t>
            </a:r>
            <a:r>
              <a:rPr lang="fr-FR" b="1" dirty="0"/>
              <a:t>fonction études, </a:t>
            </a:r>
            <a:r>
              <a:rPr lang="fr-FR" dirty="0"/>
              <a:t>R et D représentent environ 120.000 personnes, dont une forte majorité dans les services. </a:t>
            </a:r>
          </a:p>
          <a:p>
            <a:endParaRPr lang="fr-FR" dirty="0"/>
          </a:p>
        </p:txBody>
      </p:sp>
      <p:sp>
        <p:nvSpPr>
          <p:cNvPr id="6" name="Espace réservé du texte 5"/>
          <p:cNvSpPr>
            <a:spLocks noGrp="1"/>
          </p:cNvSpPr>
          <p:nvPr>
            <p:ph type="body" sz="half" idx="16"/>
          </p:nvPr>
        </p:nvSpPr>
        <p:spPr>
          <a:xfrm>
            <a:off x="4512721" y="3179763"/>
            <a:ext cx="3052735" cy="1449989"/>
          </a:xfrm>
        </p:spPr>
        <p:txBody>
          <a:bodyPr/>
          <a:lstStyle/>
          <a:p>
            <a:r>
              <a:rPr lang="fr-FR" dirty="0"/>
              <a:t>Ce sont quelques uns des métiers exercés dans une fonction incontournable à l’origine d’innovations et de conquêtes de nouveaux marchés.</a:t>
            </a:r>
          </a:p>
          <a:p>
            <a:endParaRPr lang="fr-FR" dirty="0"/>
          </a:p>
        </p:txBody>
      </p:sp>
      <p:sp>
        <p:nvSpPr>
          <p:cNvPr id="8" name="Espace réservé du texte 7"/>
          <p:cNvSpPr>
            <a:spLocks noGrp="1"/>
          </p:cNvSpPr>
          <p:nvPr>
            <p:ph type="body" sz="half" idx="17"/>
          </p:nvPr>
        </p:nvSpPr>
        <p:spPr>
          <a:xfrm>
            <a:off x="7773220" y="3045009"/>
            <a:ext cx="4414786" cy="2374014"/>
          </a:xfrm>
        </p:spPr>
        <p:txBody>
          <a:bodyPr>
            <a:normAutofit fontScale="92500"/>
          </a:bodyPr>
          <a:lstStyle/>
          <a:p>
            <a:r>
              <a:rPr lang="fr-FR" dirty="0"/>
              <a:t>Elle correspond à différentes familles de métiers, rarement regroupées au sein d’un même département voire d’une seule et même entreprise. </a:t>
            </a:r>
          </a:p>
          <a:p>
            <a:endParaRPr lang="fr-FR" dirty="0"/>
          </a:p>
          <a:p>
            <a:endParaRPr lang="fr-FR" dirty="0"/>
          </a:p>
          <a:p>
            <a:r>
              <a:rPr lang="fr-FR" dirty="0"/>
              <a:t>En effet, collaborent aux efforts d’innovation les organismes publics, les universités, les prestataires et les associations spécialisées dans le développement de la recherche. </a:t>
            </a:r>
          </a:p>
          <a:p>
            <a:endParaRPr lang="fr-F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half" idx="2"/>
          </p:nvPr>
        </p:nvSpPr>
        <p:spPr>
          <a:xfrm>
            <a:off x="346509" y="2666197"/>
            <a:ext cx="5633603" cy="4081111"/>
          </a:xfrm>
        </p:spPr>
        <p:txBody>
          <a:bodyPr>
            <a:normAutofit/>
          </a:bodyPr>
          <a:lstStyle/>
          <a:p>
            <a:r>
              <a:rPr lang="fr-FR" b="1" dirty="0"/>
              <a:t>Métiers du management </a:t>
            </a:r>
          </a:p>
          <a:p>
            <a:pPr>
              <a:buFont typeface="Wingdings" panose="05000000000000000000" pitchFamily="2" charset="2"/>
              <a:buChar char="v"/>
            </a:pPr>
            <a:r>
              <a:rPr lang="fr-FR" dirty="0"/>
              <a:t>Directeur études, R&amp;D </a:t>
            </a:r>
          </a:p>
          <a:p>
            <a:pPr>
              <a:buFont typeface="Wingdings" panose="05000000000000000000" pitchFamily="2" charset="2"/>
              <a:buChar char="v"/>
            </a:pPr>
            <a:r>
              <a:rPr lang="fr-FR" dirty="0"/>
              <a:t>Directeur de programme R&amp;D</a:t>
            </a:r>
          </a:p>
          <a:p>
            <a:pPr>
              <a:buFont typeface="Wingdings" panose="05000000000000000000" pitchFamily="2" charset="2"/>
              <a:buChar char="v"/>
            </a:pPr>
            <a:r>
              <a:rPr lang="fr-FR" dirty="0"/>
              <a:t>Responsable de laboratoire de recherche</a:t>
            </a:r>
          </a:p>
          <a:p>
            <a:pPr>
              <a:buFont typeface="Wingdings" panose="05000000000000000000" pitchFamily="2" charset="2"/>
              <a:buChar char="v"/>
            </a:pPr>
            <a:r>
              <a:rPr lang="fr-FR" dirty="0"/>
              <a:t>Directeur de bureau d’études </a:t>
            </a:r>
          </a:p>
          <a:p>
            <a:pPr>
              <a:buFont typeface="Wingdings" panose="05000000000000000000" pitchFamily="2" charset="2"/>
              <a:buChar char="v"/>
            </a:pPr>
            <a:r>
              <a:rPr lang="fr-FR" dirty="0"/>
              <a:t>Dirigeant d’entreprise innovante </a:t>
            </a:r>
          </a:p>
          <a:p>
            <a:r>
              <a:rPr lang="fr-FR" b="1" dirty="0"/>
              <a:t>Métiers de la recherche </a:t>
            </a:r>
          </a:p>
          <a:p>
            <a:pPr>
              <a:buFont typeface="Wingdings" panose="05000000000000000000" pitchFamily="2" charset="2"/>
              <a:buChar char="v"/>
            </a:pPr>
            <a:r>
              <a:rPr lang="fr-FR" dirty="0"/>
              <a:t>Directeur de recherche</a:t>
            </a:r>
          </a:p>
          <a:p>
            <a:pPr>
              <a:buFont typeface="Wingdings" panose="05000000000000000000" pitchFamily="2" charset="2"/>
              <a:buChar char="v"/>
            </a:pPr>
            <a:r>
              <a:rPr lang="fr-FR" dirty="0"/>
              <a:t>Chargé de recherche </a:t>
            </a:r>
          </a:p>
          <a:p>
            <a:pPr>
              <a:buFont typeface="Wingdings" panose="05000000000000000000" pitchFamily="2" charset="2"/>
              <a:buChar char="v"/>
            </a:pPr>
            <a:r>
              <a:rPr lang="fr-FR" dirty="0"/>
              <a:t>Assistant de recherche </a:t>
            </a:r>
          </a:p>
          <a:p>
            <a:endParaRPr lang="fr-FR" dirty="0"/>
          </a:p>
        </p:txBody>
      </p:sp>
      <p:sp>
        <p:nvSpPr>
          <p:cNvPr id="6" name="Espace réservé du contenu 5"/>
          <p:cNvSpPr>
            <a:spLocks noGrp="1"/>
          </p:cNvSpPr>
          <p:nvPr>
            <p:ph sz="quarter" idx="4"/>
          </p:nvPr>
        </p:nvSpPr>
        <p:spPr>
          <a:xfrm>
            <a:off x="6208712" y="2839454"/>
            <a:ext cx="5139473" cy="3180348"/>
          </a:xfrm>
        </p:spPr>
        <p:txBody>
          <a:bodyPr/>
          <a:lstStyle/>
          <a:p>
            <a:r>
              <a:rPr lang="fr-FR" b="1" dirty="0"/>
              <a:t>Métiers des études et du développement </a:t>
            </a:r>
          </a:p>
          <a:p>
            <a:pPr>
              <a:buFont typeface="Wingdings" panose="05000000000000000000" pitchFamily="2" charset="2"/>
              <a:buChar char="v"/>
            </a:pPr>
            <a:r>
              <a:rPr lang="fr-FR" dirty="0"/>
              <a:t>Ingénieur R&amp;D </a:t>
            </a:r>
          </a:p>
          <a:p>
            <a:r>
              <a:rPr lang="fr-FR" b="1" dirty="0"/>
              <a:t>Chef de projet R&amp;D </a:t>
            </a:r>
          </a:p>
          <a:p>
            <a:pPr>
              <a:buFont typeface="Wingdings" panose="05000000000000000000" pitchFamily="2" charset="2"/>
              <a:buChar char="v"/>
            </a:pPr>
            <a:r>
              <a:rPr lang="fr-FR" dirty="0"/>
              <a:t>Ingénieur calcul  </a:t>
            </a:r>
          </a:p>
          <a:p>
            <a:pPr>
              <a:buFont typeface="Wingdings" panose="05000000000000000000" pitchFamily="2" charset="2"/>
              <a:buChar char="v"/>
            </a:pPr>
            <a:r>
              <a:rPr lang="fr-FR" dirty="0"/>
              <a:t>Ingénieur tests et essais  </a:t>
            </a:r>
          </a:p>
          <a:p>
            <a:pPr>
              <a:buFont typeface="Wingdings" panose="05000000000000000000" pitchFamily="2" charset="2"/>
              <a:buChar char="v"/>
            </a:pPr>
            <a:r>
              <a:rPr lang="fr-FR" dirty="0"/>
              <a:t>Chargé d’études socio-économiques </a:t>
            </a:r>
          </a:p>
          <a:p>
            <a:pPr>
              <a:buFont typeface="Wingdings" panose="05000000000000000000" pitchFamily="2" charset="2"/>
              <a:buChar char="v"/>
            </a:pPr>
            <a:endParaRPr lang="fr-FR" dirty="0"/>
          </a:p>
          <a:p>
            <a:endParaRPr lang="fr-FR" dirty="0"/>
          </a:p>
        </p:txBody>
      </p:sp>
      <p:sp>
        <p:nvSpPr>
          <p:cNvPr id="7" name="Titre 1"/>
          <p:cNvSpPr>
            <a:spLocks noGrp="1"/>
          </p:cNvSpPr>
          <p:nvPr>
            <p:ph type="title"/>
          </p:nvPr>
        </p:nvSpPr>
        <p:spPr/>
        <p:txBody>
          <a:bodyPr/>
          <a:lstStyle/>
          <a:p>
            <a:r>
              <a:rPr lang="fr-FR" dirty="0"/>
              <a:t>4. Les métiers de la R&amp;D :  </a:t>
            </a:r>
            <a:br>
              <a:rPr lang="fr-FR" dirty="0"/>
            </a:br>
            <a:endParaRPr lang="fr-F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914400" y="2406317"/>
            <a:ext cx="7517331" cy="4186989"/>
          </a:xfrm>
        </p:spPr>
        <p:txBody>
          <a:bodyPr>
            <a:normAutofit fontScale="92500" lnSpcReduction="20000"/>
          </a:bodyPr>
          <a:lstStyle/>
          <a:p>
            <a:r>
              <a:rPr lang="fr-FR" b="1" dirty="0"/>
              <a:t>Affaires réglementaires et brevets </a:t>
            </a:r>
          </a:p>
          <a:p>
            <a:pPr>
              <a:buFont typeface="Wingdings" panose="05000000000000000000" pitchFamily="2" charset="2"/>
              <a:buChar char="v"/>
            </a:pPr>
            <a:r>
              <a:rPr lang="fr-FR" dirty="0"/>
              <a:t>Ingénieur brevets  </a:t>
            </a:r>
          </a:p>
          <a:p>
            <a:pPr>
              <a:buFont typeface="Wingdings" panose="05000000000000000000" pitchFamily="2" charset="2"/>
              <a:buChar char="v"/>
            </a:pPr>
            <a:r>
              <a:rPr lang="fr-FR" dirty="0"/>
              <a:t>Responsable des affaires réglementaires </a:t>
            </a:r>
          </a:p>
          <a:p>
            <a:endParaRPr lang="fr-FR" dirty="0"/>
          </a:p>
          <a:p>
            <a:r>
              <a:rPr lang="fr-FR" b="1" dirty="0"/>
              <a:t> Devis, estimation et affaires</a:t>
            </a:r>
          </a:p>
          <a:p>
            <a:pPr>
              <a:buFont typeface="Wingdings" panose="05000000000000000000" pitchFamily="2" charset="2"/>
              <a:buChar char="v"/>
            </a:pPr>
            <a:r>
              <a:rPr lang="fr-FR" dirty="0"/>
              <a:t>Ingénieur devis et estimation </a:t>
            </a:r>
          </a:p>
          <a:p>
            <a:pPr>
              <a:buFont typeface="Wingdings" panose="05000000000000000000" pitchFamily="2" charset="2"/>
              <a:buChar char="v"/>
            </a:pPr>
            <a:r>
              <a:rPr lang="fr-FR" dirty="0"/>
              <a:t>Ingénieur d’affaires  </a:t>
            </a:r>
          </a:p>
          <a:p>
            <a:endParaRPr lang="fr-FR" dirty="0"/>
          </a:p>
          <a:p>
            <a:r>
              <a:rPr lang="fr-FR" b="1" dirty="0"/>
              <a:t>Valorisation et marketing de l’innovation </a:t>
            </a:r>
          </a:p>
          <a:p>
            <a:pPr>
              <a:buFont typeface="Wingdings" panose="05000000000000000000" pitchFamily="2" charset="2"/>
              <a:buChar char="v"/>
            </a:pPr>
            <a:r>
              <a:rPr lang="fr-FR" dirty="0"/>
              <a:t>Chargé de valorisation de la recherche</a:t>
            </a:r>
          </a:p>
          <a:p>
            <a:pPr>
              <a:buFont typeface="Wingdings" panose="05000000000000000000" pitchFamily="2" charset="2"/>
              <a:buChar char="v"/>
            </a:pPr>
            <a:r>
              <a:rPr lang="fr-FR" dirty="0"/>
              <a:t>Consultant en management de l’innovation</a:t>
            </a:r>
          </a:p>
          <a:p>
            <a:pPr>
              <a:buFont typeface="Wingdings" panose="05000000000000000000" pitchFamily="2" charset="2"/>
              <a:buChar char="v"/>
            </a:pPr>
            <a:r>
              <a:rPr lang="fr-FR" dirty="0"/>
              <a:t>Chef de produit technique </a:t>
            </a:r>
          </a:p>
        </p:txBody>
      </p:sp>
      <p:sp>
        <p:nvSpPr>
          <p:cNvPr id="4" name="Titre 1"/>
          <p:cNvSpPr>
            <a:spLocks noGrp="1"/>
          </p:cNvSpPr>
          <p:nvPr>
            <p:ph type="title"/>
          </p:nvPr>
        </p:nvSpPr>
        <p:spPr>
          <a:xfrm>
            <a:off x="1154954" y="973668"/>
            <a:ext cx="8761413" cy="706964"/>
          </a:xfrm>
        </p:spPr>
        <p:txBody>
          <a:bodyPr/>
          <a:lstStyle/>
          <a:p>
            <a:r>
              <a:rPr lang="fr-FR" dirty="0"/>
              <a:t>4. Les métiers de la R&amp;D :  </a:t>
            </a:r>
            <a:br>
              <a:rPr lang="fr-FR" dirty="0"/>
            </a:br>
            <a:endParaRPr lang="fr-F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06393" y="3080887"/>
            <a:ext cx="4081110" cy="652913"/>
          </a:xfrm>
        </p:spPr>
        <p:txBody>
          <a:bodyPr/>
          <a:lstStyle/>
          <a:p>
            <a:r>
              <a:rPr lang="fr-FR" sz="3200" dirty="0"/>
              <a:t>4. Les métiers de la R&amp;D :</a:t>
            </a:r>
          </a:p>
        </p:txBody>
      </p:sp>
      <p:sp>
        <p:nvSpPr>
          <p:cNvPr id="3" name="Espace réservé du contenu 2"/>
          <p:cNvSpPr>
            <a:spLocks noGrp="1"/>
          </p:cNvSpPr>
          <p:nvPr>
            <p:ph idx="1"/>
          </p:nvPr>
        </p:nvSpPr>
        <p:spPr>
          <a:xfrm>
            <a:off x="4793381" y="1121343"/>
            <a:ext cx="7398619" cy="5635592"/>
          </a:xfrm>
        </p:spPr>
        <p:txBody>
          <a:bodyPr>
            <a:normAutofit lnSpcReduction="10000"/>
          </a:bodyPr>
          <a:lstStyle/>
          <a:p>
            <a:r>
              <a:rPr lang="fr-FR" dirty="0"/>
              <a:t>En 2007, l'UE 27 consacre 229 milliards d'euros à la R&amp;D. Les dépenses de R&amp;D en pourcentage du PIB, qui s'élèvent à 1,85 %, restent stables par rapport à 2006. L'Allemagne, la France et le Royaume-Uni représentent ensemble 60 % des dépenses totales de R&amp;D dans l'UE27.</a:t>
            </a:r>
          </a:p>
          <a:p>
            <a:pPr marL="0" indent="0">
              <a:buNone/>
            </a:pPr>
            <a:r>
              <a:rPr lang="fr-FR" dirty="0"/>
              <a:t> </a:t>
            </a:r>
          </a:p>
          <a:p>
            <a:pPr marL="0" indent="0">
              <a:buNone/>
            </a:pPr>
            <a:endParaRPr lang="fr-FR" dirty="0"/>
          </a:p>
          <a:p>
            <a:r>
              <a:rPr lang="fr-FR" dirty="0"/>
              <a:t>La plus forte intensité de R&amp;D se trouve dans les pays nordiques, en Autriche et en Allemagne, les dépenses de R&amp;D en pourcentage du PIB sont les plus faibles à Chypre, en Slovaquie, en Bulgarie et en Roumanie. </a:t>
            </a:r>
          </a:p>
          <a:p>
            <a:pPr marL="0" indent="0">
              <a:buNone/>
            </a:pPr>
            <a:endParaRPr lang="fr-FR" dirty="0"/>
          </a:p>
          <a:p>
            <a:pPr marL="0" indent="0">
              <a:buNone/>
            </a:pPr>
            <a:endParaRPr lang="fr-FR" dirty="0"/>
          </a:p>
          <a:p>
            <a:r>
              <a:rPr lang="fr-FR" dirty="0"/>
              <a:t>En 2007, l'emploi dans la R&amp;D représente l'équivalent de 2,3 millions de personnes travaillant à temps plein dans l'UE27. Les chercheurs représentent 0,9 % de l'emploi total de l'UE27, cette proportion variant de 0,3 % en Roumanie (en 2005) à 2,1 % en Finlande. </a:t>
            </a:r>
          </a:p>
          <a:p>
            <a:endParaRPr lang="fr-FR" dirty="0"/>
          </a:p>
          <a:p>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Plan:</a:t>
            </a:r>
          </a:p>
        </p:txBody>
      </p:sp>
      <p:sp>
        <p:nvSpPr>
          <p:cNvPr id="3" name="Rectangle 2"/>
          <p:cNvSpPr/>
          <p:nvPr/>
        </p:nvSpPr>
        <p:spPr>
          <a:xfrm>
            <a:off x="1058545" y="3105785"/>
            <a:ext cx="10724515" cy="3235960"/>
          </a:xfrm>
          <a:prstGeom prst="rect">
            <a:avLst/>
          </a:prstGeom>
        </p:spPr>
        <p:txBody>
          <a:bodyPr wrap="square">
            <a:noAutofit/>
          </a:bodyPr>
          <a:lstStyle/>
          <a:p>
            <a:pPr marL="342900" indent="-342900">
              <a:buAutoNum type="arabicPeriod"/>
            </a:pPr>
            <a:r>
              <a:rPr lang="fr-FR" dirty="0"/>
              <a:t>Recherche et Développement technologique  (R &amp; D) </a:t>
            </a:r>
          </a:p>
          <a:p>
            <a:r>
              <a:rPr lang="fr-FR" dirty="0"/>
              <a:t>           Au stade de l'innovation :</a:t>
            </a:r>
          </a:p>
          <a:p>
            <a:r>
              <a:rPr lang="fr-FR" dirty="0"/>
              <a:t>           Au stade de la mise en œuvre:</a:t>
            </a:r>
          </a:p>
          <a:p>
            <a:r>
              <a:rPr lang="fr-FR" dirty="0"/>
              <a:t>2. Le financement des activités de R &amp; D:</a:t>
            </a:r>
          </a:p>
          <a:p>
            <a:r>
              <a:rPr lang="fr-FR" dirty="0"/>
              <a:t>3. Protéger les innovations à l’aide de brevets :</a:t>
            </a:r>
          </a:p>
          <a:p>
            <a:r>
              <a:rPr lang="fr-FR" dirty="0"/>
              <a:t>4. Les métiers de la R&amp;D :</a:t>
            </a:r>
          </a:p>
          <a:p>
            <a:endParaRPr lang="fr-FR" dirty="0"/>
          </a:p>
          <a:p>
            <a:endParaRPr lang="fr-FR" dirty="0"/>
          </a:p>
          <a:p>
            <a:endParaRPr lang="fr-FR" dirty="0"/>
          </a:p>
          <a:p>
            <a:r>
              <a:rPr lang="en-US" altLang="fr-FR">
                <a:sym typeface="+mn-ea"/>
              </a:rPr>
              <a:t>https://webtv.univ-lille.fr/video/7659/agroalimentaire-les-voies-contrastees-de-l%E2%80%99innovation</a:t>
            </a:r>
            <a:r>
              <a:rPr lang="fr-FR" altLang="en-US">
                <a:sym typeface="+mn-ea"/>
              </a:rPr>
              <a:t>.</a:t>
            </a:r>
            <a:endParaRPr lang="fr-FR" altLang="en-US"/>
          </a:p>
          <a:p>
            <a:endParaRPr lang="fr-FR" dirty="0"/>
          </a:p>
          <a:p>
            <a:pPr marL="342900" indent="-342900">
              <a:buAutoNum type="arabicPeriod"/>
            </a:pPr>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half" idx="1"/>
          </p:nvPr>
        </p:nvSpPr>
        <p:spPr>
          <a:xfrm>
            <a:off x="0" y="3690051"/>
            <a:ext cx="7103444" cy="931312"/>
          </a:xfrm>
        </p:spPr>
        <p:txBody>
          <a:bodyPr/>
          <a:lstStyle/>
          <a:p>
            <a:r>
              <a:rPr lang="fr-FR" dirty="0"/>
              <a:t>Il s’agit donc de l’ensemble des étapes permettant de passer du laboratoire de recherche ou de développement à la </a:t>
            </a:r>
            <a:r>
              <a:rPr lang="fr-FR" u="sng" dirty="0"/>
              <a:t>production industrielle</a:t>
            </a:r>
            <a:r>
              <a:rPr lang="fr-FR" dirty="0"/>
              <a:t> et à la </a:t>
            </a:r>
            <a:r>
              <a:rPr lang="fr-FR" u="sng" dirty="0"/>
              <a:t>commercialisation</a:t>
            </a:r>
            <a:r>
              <a:rPr lang="fr-FR" dirty="0"/>
              <a:t>. </a:t>
            </a:r>
          </a:p>
          <a:p>
            <a:endParaRPr lang="fr-FR" dirty="0"/>
          </a:p>
        </p:txBody>
      </p:sp>
      <p:sp>
        <p:nvSpPr>
          <p:cNvPr id="4" name="Espace réservé du contenu 3"/>
          <p:cNvSpPr>
            <a:spLocks noGrp="1"/>
          </p:cNvSpPr>
          <p:nvPr>
            <p:ph sz="half" idx="2"/>
          </p:nvPr>
        </p:nvSpPr>
        <p:spPr>
          <a:xfrm>
            <a:off x="6725268" y="5447898"/>
            <a:ext cx="5466732" cy="1203159"/>
          </a:xfrm>
        </p:spPr>
        <p:txBody>
          <a:bodyPr/>
          <a:lstStyle/>
          <a:p>
            <a:r>
              <a:rPr lang="fr-FR" dirty="0"/>
              <a:t>La fonction R&amp; D développe donc des innovations, qui sont les applications industrielles et commerciales d’une découverte, d’une invention ou d’une idée. </a:t>
            </a:r>
          </a:p>
          <a:p>
            <a:endParaRPr lang="fr-FR" dirty="0"/>
          </a:p>
        </p:txBody>
      </p:sp>
      <p:sp>
        <p:nvSpPr>
          <p:cNvPr id="5" name="Espace réservé du contenu 2"/>
          <p:cNvSpPr txBox="1"/>
          <p:nvPr/>
        </p:nvSpPr>
        <p:spPr>
          <a:xfrm>
            <a:off x="192506" y="2360450"/>
            <a:ext cx="11473313" cy="729259"/>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panose="05040102010807070707"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panose="05040102010807070707"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panose="05040102010807070707"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panose="05040102010807070707"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panose="05040102010807070707"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panose="05040102010807070707"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panose="05040102010807070707"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panose="05040102010807070707"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panose="05040102010807070707" charset="2"/>
              <a:buChar char=""/>
              <a:defRPr sz="1200" b="0" i="0" kern="1200">
                <a:solidFill>
                  <a:schemeClr val="tx1">
                    <a:lumMod val="75000"/>
                    <a:lumOff val="25000"/>
                  </a:schemeClr>
                </a:solidFill>
                <a:latin typeface="+mn-lt"/>
                <a:ea typeface="+mn-ea"/>
                <a:cs typeface="+mn-cs"/>
              </a:defRPr>
            </a:lvl9pPr>
          </a:lstStyle>
          <a:p>
            <a:r>
              <a:rPr lang="fr-FR" sz="2000" dirty="0"/>
              <a:t>La fonction R &amp; D regroupe l’ensemble des processus qui, partant de la recherche fondamentale, d’une invention ou d’une idée, assurent sa faisabilité industrielle. </a:t>
            </a:r>
          </a:p>
        </p:txBody>
      </p:sp>
      <p:pic>
        <p:nvPicPr>
          <p:cNvPr id="6" name="Picture 2" descr="https://upload.wikimedia.org/wikipedia/commons/thumb/2/2e/ME_263_IncentiveToCreate2_fr.png/1920px-ME_263_IncentiveToCreate2_fr.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719460" y="3690051"/>
            <a:ext cx="4312119" cy="1419725"/>
          </a:xfrm>
          <a:prstGeom prst="rect">
            <a:avLst/>
          </a:prstGeom>
          <a:noFill/>
          <a:extLst>
            <a:ext uri="{909E8E84-426E-40DD-AFC4-6F175D3DCCD1}">
              <a14:hiddenFill xmlns:a14="http://schemas.microsoft.com/office/drawing/2010/main">
                <a:solidFill>
                  <a:srgbClr val="FFFFFF"/>
                </a:solidFill>
              </a14:hiddenFill>
            </a:ext>
          </a:extLst>
        </p:spPr>
      </p:pic>
      <p:sp>
        <p:nvSpPr>
          <p:cNvPr id="7" name="Titre 1"/>
          <p:cNvSpPr>
            <a:spLocks noGrp="1"/>
          </p:cNvSpPr>
          <p:nvPr>
            <p:ph type="title"/>
          </p:nvPr>
        </p:nvSpPr>
        <p:spPr>
          <a:xfrm>
            <a:off x="731520" y="442127"/>
            <a:ext cx="8450982" cy="1325563"/>
          </a:xfrm>
        </p:spPr>
        <p:txBody>
          <a:bodyPr>
            <a:normAutofit fontScale="90000"/>
          </a:bodyPr>
          <a:lstStyle/>
          <a:p>
            <a:br>
              <a:rPr lang="fr-FR" dirty="0"/>
            </a:br>
            <a:br>
              <a:rPr lang="fr-FR" dirty="0"/>
            </a:br>
            <a:r>
              <a:rPr lang="fr-FR" dirty="0"/>
              <a:t>1. Recherche et Développement </a:t>
            </a:r>
            <a:br>
              <a:rPr lang="fr-FR" dirty="0"/>
            </a:br>
            <a:r>
              <a:rPr lang="fr-FR" dirty="0"/>
              <a:t>technologique  (R &amp; D) </a:t>
            </a:r>
            <a:br>
              <a:rPr lang="fr-FR" dirty="0"/>
            </a:br>
            <a:r>
              <a:rPr lang="fr-FR" dirty="0"/>
              <a:t> </a:t>
            </a:r>
            <a:br>
              <a:rPr lang="fr-FR" dirty="0"/>
            </a:br>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71637" y="3493969"/>
            <a:ext cx="4523874" cy="1197543"/>
          </a:xfrm>
        </p:spPr>
        <p:txBody>
          <a:bodyPr/>
          <a:lstStyle/>
          <a:p>
            <a:r>
              <a:rPr lang="fr-FR" sz="1800" dirty="0"/>
              <a:t>Étudier, en relation avec le service commercial, le marché (étude de marché) en observant les concurrents:</a:t>
            </a:r>
            <a:br>
              <a:rPr lang="fr-FR" sz="1800" dirty="0"/>
            </a:br>
            <a:br>
              <a:rPr lang="fr-FR" sz="1800" dirty="0"/>
            </a:br>
            <a:br>
              <a:rPr lang="fr-FR" sz="1800" dirty="0"/>
            </a:br>
            <a:r>
              <a:rPr lang="fr-FR" sz="1800" dirty="0"/>
              <a:t>la mode, les évolutions économiques, les dépôts de brevets, les enquêtes et études effectuées par les organismes professionnels et gouvernementaux. </a:t>
            </a:r>
            <a:br>
              <a:rPr lang="fr-FR" sz="1800" dirty="0"/>
            </a:br>
            <a:endParaRPr lang="fr-FR" sz="1800" dirty="0"/>
          </a:p>
        </p:txBody>
      </p:sp>
      <p:sp>
        <p:nvSpPr>
          <p:cNvPr id="3" name="Espace réservé du contenu 2"/>
          <p:cNvSpPr>
            <a:spLocks noGrp="1"/>
          </p:cNvSpPr>
          <p:nvPr>
            <p:ph idx="1"/>
          </p:nvPr>
        </p:nvSpPr>
        <p:spPr>
          <a:xfrm>
            <a:off x="4706754" y="4764505"/>
            <a:ext cx="7757962" cy="2093496"/>
          </a:xfrm>
        </p:spPr>
        <p:txBody>
          <a:bodyPr>
            <a:normAutofit fontScale="85000" lnSpcReduction="20000"/>
          </a:bodyPr>
          <a:lstStyle/>
          <a:p>
            <a:r>
              <a:rPr lang="fr-FR" dirty="0"/>
              <a:t>Etudes à la fois techniques et marketing</a:t>
            </a:r>
          </a:p>
          <a:p>
            <a:pPr marL="0" indent="0">
              <a:buNone/>
            </a:pPr>
            <a:endParaRPr lang="fr-FR" dirty="0"/>
          </a:p>
          <a:p>
            <a:r>
              <a:rPr lang="fr-FR" dirty="0"/>
              <a:t>Faire de la veille technologique avec pour but de proposer à la Direction un avant-projet pouvant être pris en compte par l’entreprise, soit dans le cadre de son activité actuelle, soit pour élargir son domaine d’action.</a:t>
            </a:r>
          </a:p>
          <a:p>
            <a:pPr marL="0" indent="0">
              <a:buNone/>
            </a:pPr>
            <a:r>
              <a:rPr lang="fr-FR" dirty="0"/>
              <a:t> </a:t>
            </a:r>
          </a:p>
          <a:p>
            <a:r>
              <a:rPr lang="fr-FR" dirty="0"/>
              <a:t>Faire de la recherche appliquée dans un but d'innovation technologique, établir et tester des prototypes R&amp;D </a:t>
            </a:r>
          </a:p>
          <a:p>
            <a:endParaRPr lang="fr-FR" dirty="0"/>
          </a:p>
        </p:txBody>
      </p:sp>
      <p:sp>
        <p:nvSpPr>
          <p:cNvPr id="7" name="Titre 1"/>
          <p:cNvSpPr txBox="1"/>
          <p:nvPr/>
        </p:nvSpPr>
        <p:spPr bwMode="gray">
          <a:xfrm>
            <a:off x="490888" y="752286"/>
            <a:ext cx="8761413" cy="706964"/>
          </a:xfrm>
          <a:prstGeom prst="rect">
            <a:avLst/>
          </a:prstGeom>
        </p:spPr>
        <p:txBody>
          <a:bodyPr vert="horz" lIns="91440" tIns="45720" rIns="91440" bIns="45720" rtlCol="0" anchor="b">
            <a:noAutofit/>
          </a:bodyPr>
          <a:lstStyle>
            <a:lvl1pPr algn="l" defTabSz="457200" rtl="0" eaLnBrk="1" latinLnBrk="0" hangingPunct="1">
              <a:spcBef>
                <a:spcPct val="0"/>
              </a:spcBef>
              <a:buNone/>
              <a:defRPr sz="24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fr-FR" dirty="0"/>
              <a:t>Au stade de l'innovation : </a:t>
            </a:r>
            <a:br>
              <a:rPr lang="fr-FR" dirty="0"/>
            </a:br>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a:xfrm>
            <a:off x="0" y="2566997"/>
            <a:ext cx="4825157" cy="576262"/>
          </a:xfrm>
        </p:spPr>
        <p:txBody>
          <a:bodyPr/>
          <a:lstStyle/>
          <a:p>
            <a:r>
              <a:rPr lang="fr-FR" sz="2000" dirty="0"/>
              <a:t>La recherche appliquée </a:t>
            </a:r>
          </a:p>
        </p:txBody>
      </p:sp>
      <p:sp>
        <p:nvSpPr>
          <p:cNvPr id="4" name="Espace réservé du contenu 3"/>
          <p:cNvSpPr>
            <a:spLocks noGrp="1"/>
          </p:cNvSpPr>
          <p:nvPr>
            <p:ph sz="half" idx="2"/>
          </p:nvPr>
        </p:nvSpPr>
        <p:spPr>
          <a:xfrm>
            <a:off x="0" y="3304892"/>
            <a:ext cx="5640404" cy="2075632"/>
          </a:xfrm>
        </p:spPr>
        <p:txBody>
          <a:bodyPr>
            <a:normAutofit/>
          </a:bodyPr>
          <a:lstStyle/>
          <a:p>
            <a:r>
              <a:rPr lang="fr-FR" sz="1600" dirty="0"/>
              <a:t>est l’ensemble des travaux originaux entrepris en vue d’acquérir des connaissances scientifiques ou techniques et de développer des applications pratiques. Elle implique la prise en compte des connaissances existantes et leur extension dans le but de résoudre des problèmes particuliers. </a:t>
            </a:r>
          </a:p>
          <a:p>
            <a:endParaRPr lang="fr-FR" sz="1600" dirty="0"/>
          </a:p>
        </p:txBody>
      </p:sp>
      <p:sp>
        <p:nvSpPr>
          <p:cNvPr id="5" name="Espace réservé du texte 4"/>
          <p:cNvSpPr>
            <a:spLocks noGrp="1"/>
          </p:cNvSpPr>
          <p:nvPr>
            <p:ph type="body" sz="quarter" idx="3"/>
          </p:nvPr>
        </p:nvSpPr>
        <p:spPr>
          <a:xfrm>
            <a:off x="6689558" y="2566997"/>
            <a:ext cx="5380105" cy="576262"/>
          </a:xfrm>
        </p:spPr>
        <p:txBody>
          <a:bodyPr/>
          <a:lstStyle/>
          <a:p>
            <a:r>
              <a:rPr lang="fr-FR" sz="2000" dirty="0"/>
              <a:t>La recherche fondamentale </a:t>
            </a:r>
          </a:p>
        </p:txBody>
      </p:sp>
      <p:sp>
        <p:nvSpPr>
          <p:cNvPr id="6" name="Espace réservé du contenu 5"/>
          <p:cNvSpPr>
            <a:spLocks noGrp="1"/>
          </p:cNvSpPr>
          <p:nvPr>
            <p:ph sz="quarter" idx="4"/>
          </p:nvPr>
        </p:nvSpPr>
        <p:spPr>
          <a:xfrm>
            <a:off x="6689558" y="3304892"/>
            <a:ext cx="5502442" cy="1729122"/>
          </a:xfrm>
        </p:spPr>
        <p:txBody>
          <a:bodyPr>
            <a:normAutofit/>
          </a:bodyPr>
          <a:lstStyle/>
          <a:p>
            <a:r>
              <a:rPr lang="fr-FR" sz="1600" dirty="0"/>
              <a:t>est l’ensemble des travaux expérimentaux ou théoriques entrepris principalement en vue d’acquérir des connaissances scientifiques ou techniques nouvelles, sans qu’il y ait une commande précise au moment des recherches.  </a:t>
            </a:r>
          </a:p>
          <a:p>
            <a:endParaRPr lang="fr-FR" sz="1600" dirty="0"/>
          </a:p>
        </p:txBody>
      </p:sp>
      <p:sp>
        <p:nvSpPr>
          <p:cNvPr id="7" name="Titre 1"/>
          <p:cNvSpPr>
            <a:spLocks noGrp="1"/>
          </p:cNvSpPr>
          <p:nvPr>
            <p:ph type="title"/>
          </p:nvPr>
        </p:nvSpPr>
        <p:spPr>
          <a:xfrm>
            <a:off x="914323" y="899068"/>
            <a:ext cx="8761413" cy="706964"/>
          </a:xfrm>
        </p:spPr>
        <p:txBody>
          <a:bodyPr/>
          <a:lstStyle/>
          <a:p>
            <a:r>
              <a:rPr lang="fr-FR" dirty="0"/>
              <a:t>Au stade de l'innovation : </a:t>
            </a:r>
          </a:p>
        </p:txBody>
      </p:sp>
      <p:sp>
        <p:nvSpPr>
          <p:cNvPr id="8" name="Espace réservé du contenu 2"/>
          <p:cNvSpPr txBox="1"/>
          <p:nvPr/>
        </p:nvSpPr>
        <p:spPr>
          <a:xfrm>
            <a:off x="1485112" y="6078356"/>
            <a:ext cx="11393489" cy="750770"/>
          </a:xfrm>
          <a:prstGeom prst="rect">
            <a:avLst/>
          </a:prstGeom>
        </p:spPr>
        <p:txBody>
          <a:bodyPr vert="horz" lIns="91440" tIns="45720" rIns="91440" bIns="45720" rtlCol="0" anchor="b">
            <a:normAutofit/>
          </a:bodyPr>
          <a:lstStyle>
            <a:lvl1pPr marL="0" indent="0" algn="l" defTabSz="457200" rtl="0" eaLnBrk="1" latinLnBrk="0" hangingPunct="1">
              <a:spcBef>
                <a:spcPts val="1000"/>
              </a:spcBef>
              <a:spcAft>
                <a:spcPts val="0"/>
              </a:spcAft>
              <a:buClr>
                <a:schemeClr val="accent1"/>
              </a:buClr>
              <a:buSzPct val="80000"/>
              <a:buFont typeface="Wingdings 3" panose="05040102010807070707" charset="2"/>
              <a:buNone/>
              <a:defRPr sz="2400" b="0" i="0" kern="1200">
                <a:solidFill>
                  <a:schemeClr val="accent1"/>
                </a:solidFill>
                <a:latin typeface="+mn-lt"/>
                <a:ea typeface="+mn-ea"/>
                <a:cs typeface="+mn-cs"/>
              </a:defRPr>
            </a:lvl1pPr>
            <a:lvl2pPr marL="457200" indent="0" algn="l" defTabSz="457200" rtl="0" eaLnBrk="1" latinLnBrk="0" hangingPunct="1">
              <a:spcBef>
                <a:spcPts val="1000"/>
              </a:spcBef>
              <a:spcAft>
                <a:spcPts val="0"/>
              </a:spcAft>
              <a:buClr>
                <a:schemeClr val="accent1"/>
              </a:buClr>
              <a:buSzPct val="80000"/>
              <a:buFont typeface="Wingdings 3" panose="05040102010807070707" charset="2"/>
              <a:buNone/>
              <a:defRPr sz="2000" b="1" i="0" kern="1200">
                <a:solidFill>
                  <a:schemeClr val="tx1">
                    <a:lumMod val="75000"/>
                    <a:lumOff val="25000"/>
                  </a:schemeClr>
                </a:solidFill>
                <a:latin typeface="+mn-lt"/>
                <a:ea typeface="+mn-ea"/>
                <a:cs typeface="+mn-cs"/>
              </a:defRPr>
            </a:lvl2pPr>
            <a:lvl3pPr marL="914400" indent="0" algn="l" defTabSz="457200" rtl="0" eaLnBrk="1" latinLnBrk="0" hangingPunct="1">
              <a:spcBef>
                <a:spcPts val="1000"/>
              </a:spcBef>
              <a:spcAft>
                <a:spcPts val="0"/>
              </a:spcAft>
              <a:buClr>
                <a:schemeClr val="accent1"/>
              </a:buClr>
              <a:buSzPct val="80000"/>
              <a:buFont typeface="Wingdings 3" panose="05040102010807070707" charset="2"/>
              <a:buNone/>
              <a:defRPr sz="1800" b="1" i="0" kern="1200">
                <a:solidFill>
                  <a:schemeClr val="tx1">
                    <a:lumMod val="75000"/>
                    <a:lumOff val="25000"/>
                  </a:schemeClr>
                </a:solidFill>
                <a:latin typeface="+mn-lt"/>
                <a:ea typeface="+mn-ea"/>
                <a:cs typeface="+mn-cs"/>
              </a:defRPr>
            </a:lvl3pPr>
            <a:lvl4pPr marL="1371600" indent="0" algn="l" defTabSz="457200" rtl="0" eaLnBrk="1" latinLnBrk="0" hangingPunct="1">
              <a:spcBef>
                <a:spcPts val="1000"/>
              </a:spcBef>
              <a:spcAft>
                <a:spcPts val="0"/>
              </a:spcAft>
              <a:buClr>
                <a:schemeClr val="accent1"/>
              </a:buClr>
              <a:buSzPct val="80000"/>
              <a:buFont typeface="Wingdings 3" panose="05040102010807070707" charset="2"/>
              <a:buNone/>
              <a:defRPr sz="1600" b="1" i="0" kern="1200">
                <a:solidFill>
                  <a:schemeClr val="tx1">
                    <a:lumMod val="75000"/>
                    <a:lumOff val="25000"/>
                  </a:schemeClr>
                </a:solidFill>
                <a:latin typeface="+mn-lt"/>
                <a:ea typeface="+mn-ea"/>
                <a:cs typeface="+mn-cs"/>
              </a:defRPr>
            </a:lvl4pPr>
            <a:lvl5pPr marL="1828800" indent="0" algn="l" defTabSz="457200" rtl="0" eaLnBrk="1" latinLnBrk="0" hangingPunct="1">
              <a:spcBef>
                <a:spcPts val="1000"/>
              </a:spcBef>
              <a:spcAft>
                <a:spcPts val="0"/>
              </a:spcAft>
              <a:buClr>
                <a:schemeClr val="accent1"/>
              </a:buClr>
              <a:buSzPct val="80000"/>
              <a:buFont typeface="Wingdings 3" panose="05040102010807070707" charset="2"/>
              <a:buNone/>
              <a:defRPr sz="1600" b="1" i="0" kern="1200">
                <a:solidFill>
                  <a:schemeClr val="tx1">
                    <a:lumMod val="75000"/>
                    <a:lumOff val="25000"/>
                  </a:schemeClr>
                </a:solidFill>
                <a:latin typeface="+mn-lt"/>
                <a:ea typeface="+mn-ea"/>
                <a:cs typeface="+mn-cs"/>
              </a:defRPr>
            </a:lvl5pPr>
            <a:lvl6pPr marL="2286000" indent="0" algn="l" defTabSz="457200" rtl="0" eaLnBrk="1" latinLnBrk="0" hangingPunct="1">
              <a:spcBef>
                <a:spcPts val="1000"/>
              </a:spcBef>
              <a:spcAft>
                <a:spcPts val="0"/>
              </a:spcAft>
              <a:buClr>
                <a:schemeClr val="accent1"/>
              </a:buClr>
              <a:buSzPct val="80000"/>
              <a:buFont typeface="Wingdings 3" panose="05040102010807070707" charset="2"/>
              <a:buNone/>
              <a:defRPr sz="1600" b="1" i="0" kern="1200">
                <a:solidFill>
                  <a:schemeClr val="tx1">
                    <a:lumMod val="75000"/>
                    <a:lumOff val="25000"/>
                  </a:schemeClr>
                </a:solidFill>
                <a:latin typeface="+mn-lt"/>
                <a:ea typeface="+mn-ea"/>
                <a:cs typeface="+mn-cs"/>
              </a:defRPr>
            </a:lvl6pPr>
            <a:lvl7pPr marL="2743200" indent="0" algn="l" defTabSz="457200" rtl="0" eaLnBrk="1" latinLnBrk="0" hangingPunct="1">
              <a:spcBef>
                <a:spcPts val="1000"/>
              </a:spcBef>
              <a:spcAft>
                <a:spcPts val="0"/>
              </a:spcAft>
              <a:buClr>
                <a:schemeClr val="accent1"/>
              </a:buClr>
              <a:buSzPct val="80000"/>
              <a:buFont typeface="Wingdings 3" panose="05040102010807070707" charset="2"/>
              <a:buNone/>
              <a:defRPr sz="1600" b="1" i="0" kern="1200">
                <a:solidFill>
                  <a:schemeClr val="tx1">
                    <a:lumMod val="75000"/>
                    <a:lumOff val="25000"/>
                  </a:schemeClr>
                </a:solidFill>
                <a:latin typeface="+mn-lt"/>
                <a:ea typeface="+mn-ea"/>
                <a:cs typeface="+mn-cs"/>
              </a:defRPr>
            </a:lvl7pPr>
            <a:lvl8pPr marL="3200400" indent="0" algn="l" defTabSz="457200" rtl="0" eaLnBrk="1" latinLnBrk="0" hangingPunct="1">
              <a:spcBef>
                <a:spcPts val="1000"/>
              </a:spcBef>
              <a:spcAft>
                <a:spcPts val="0"/>
              </a:spcAft>
              <a:buClr>
                <a:schemeClr val="accent1"/>
              </a:buClr>
              <a:buSzPct val="80000"/>
              <a:buFont typeface="Wingdings 3" panose="05040102010807070707" charset="2"/>
              <a:buNone/>
              <a:defRPr sz="1600" b="1" i="0" kern="1200">
                <a:solidFill>
                  <a:schemeClr val="tx1">
                    <a:lumMod val="75000"/>
                    <a:lumOff val="25000"/>
                  </a:schemeClr>
                </a:solidFill>
                <a:latin typeface="+mn-lt"/>
                <a:ea typeface="+mn-ea"/>
                <a:cs typeface="+mn-cs"/>
              </a:defRPr>
            </a:lvl8pPr>
            <a:lvl9pPr marL="3657600" indent="0" algn="l" defTabSz="457200" rtl="0" eaLnBrk="1" latinLnBrk="0" hangingPunct="1">
              <a:spcBef>
                <a:spcPts val="1000"/>
              </a:spcBef>
              <a:spcAft>
                <a:spcPts val="0"/>
              </a:spcAft>
              <a:buClr>
                <a:schemeClr val="accent1"/>
              </a:buClr>
              <a:buSzPct val="80000"/>
              <a:buFont typeface="Wingdings 3" panose="05040102010807070707" charset="2"/>
              <a:buNone/>
              <a:defRPr sz="1600" b="1" i="0" kern="1200">
                <a:solidFill>
                  <a:schemeClr val="tx1">
                    <a:lumMod val="75000"/>
                    <a:lumOff val="25000"/>
                  </a:schemeClr>
                </a:solidFill>
                <a:latin typeface="+mn-lt"/>
                <a:ea typeface="+mn-ea"/>
                <a:cs typeface="+mn-cs"/>
              </a:defRPr>
            </a:lvl9pPr>
          </a:lstStyle>
          <a:p>
            <a:r>
              <a:rPr lang="fr-FR" sz="1800" dirty="0"/>
              <a:t>Notons cependant que recherche appliquée et recherche fondamentale                                              sont intimement liées, l’une ne peut pas exister sans l’autre. </a:t>
            </a:r>
          </a:p>
          <a:p>
            <a:endParaRPr lang="fr-FR" sz="1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Au stade de la mise en œuvre : </a:t>
            </a:r>
            <a:br>
              <a:rPr lang="fr-FR" dirty="0"/>
            </a:br>
            <a:endParaRPr lang="fr-FR" dirty="0"/>
          </a:p>
        </p:txBody>
      </p:sp>
      <p:sp>
        <p:nvSpPr>
          <p:cNvPr id="3" name="Espace réservé du contenu 2"/>
          <p:cNvSpPr>
            <a:spLocks noGrp="1"/>
          </p:cNvSpPr>
          <p:nvPr>
            <p:ph idx="1"/>
          </p:nvPr>
        </p:nvSpPr>
        <p:spPr>
          <a:xfrm>
            <a:off x="-67377" y="2555372"/>
            <a:ext cx="12397338" cy="4066807"/>
          </a:xfrm>
        </p:spPr>
        <p:txBody>
          <a:bodyPr>
            <a:normAutofit/>
          </a:bodyPr>
          <a:lstStyle/>
          <a:p>
            <a:pPr marL="0" indent="0">
              <a:buNone/>
            </a:pPr>
            <a:endParaRPr lang="fr-FR" sz="1600" dirty="0"/>
          </a:p>
          <a:p>
            <a:r>
              <a:rPr lang="fr-FR" sz="1600" dirty="0"/>
              <a:t>Rechercher les matières, produits bruts, composants nécessaires à la fabrication </a:t>
            </a:r>
          </a:p>
          <a:p>
            <a:r>
              <a:rPr lang="fr-FR" sz="1600" dirty="0"/>
              <a:t>Établir la liste des pièces (nomenclature), le matériel, les outillages et installations spécifiques nécessaires à la fabrication.  </a:t>
            </a:r>
          </a:p>
          <a:p>
            <a:r>
              <a:rPr lang="fr-FR" sz="1600" dirty="0"/>
              <a:t>À partir de ces éléments, estimer le prix de revient du produit ou service à développer </a:t>
            </a:r>
          </a:p>
          <a:p>
            <a:r>
              <a:rPr lang="fr-FR" sz="1600" dirty="0"/>
              <a:t>Rédiger les notices d’utilisation, les spécifications particulières à la réalisation ou à l’utilisation du produit. </a:t>
            </a:r>
          </a:p>
          <a:p>
            <a:r>
              <a:rPr lang="fr-FR" sz="1600" dirty="0"/>
              <a:t>Établir les plans, les spécifications</a:t>
            </a:r>
          </a:p>
          <a:p>
            <a:r>
              <a:rPr lang="fr-FR" sz="1600" dirty="0"/>
              <a:t>Le Département études, parfois appelé Service technique regroupe le Bureau de calcul, le Bureau d’étude, le Bureau des projets et parfois un bureau des méthodes chargé des études particulières à l'outil de production.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25642" y="1233550"/>
            <a:ext cx="9721516" cy="706964"/>
          </a:xfrm>
        </p:spPr>
        <p:txBody>
          <a:bodyPr/>
          <a:lstStyle/>
          <a:p>
            <a:r>
              <a:rPr lang="fr-FR" dirty="0"/>
              <a:t>2. Le financement des activités de R &amp; D: </a:t>
            </a:r>
            <a:br>
              <a:rPr lang="fr-FR" dirty="0"/>
            </a:br>
            <a:endParaRPr lang="fr-FR" dirty="0"/>
          </a:p>
        </p:txBody>
      </p:sp>
      <p:sp>
        <p:nvSpPr>
          <p:cNvPr id="3" name="Espace réservé du contenu 2"/>
          <p:cNvSpPr>
            <a:spLocks noGrp="1"/>
          </p:cNvSpPr>
          <p:nvPr>
            <p:ph idx="1"/>
          </p:nvPr>
        </p:nvSpPr>
        <p:spPr>
          <a:xfrm>
            <a:off x="77002" y="3142515"/>
            <a:ext cx="12114997" cy="3008028"/>
          </a:xfrm>
        </p:spPr>
        <p:txBody>
          <a:bodyPr>
            <a:normAutofit/>
          </a:bodyPr>
          <a:lstStyle/>
          <a:p>
            <a:pPr marL="0" indent="0">
              <a:buNone/>
            </a:pPr>
            <a:endParaRPr lang="fr-FR" dirty="0"/>
          </a:p>
          <a:p>
            <a:r>
              <a:rPr lang="fr-FR" dirty="0"/>
              <a:t> La fonction R&amp;D nécessite de mobiliser des capitaux, du temps et du personnel. Or les résultats des programmes de recherche (ou de faisabilité) sont souvent aléatoires.</a:t>
            </a:r>
          </a:p>
          <a:p>
            <a:endParaRPr lang="fr-FR" dirty="0"/>
          </a:p>
          <a:p>
            <a:r>
              <a:rPr lang="fr-FR" dirty="0"/>
              <a:t> La question du financement de ces activités se pose donc logiquement.</a:t>
            </a:r>
          </a:p>
          <a:p>
            <a:pPr marL="0" indent="0">
              <a:buNone/>
            </a:pPr>
            <a:endParaRPr lang="fr-FR" dirty="0">
              <a:solidFill>
                <a:srgbClr val="C00000"/>
              </a:solidFill>
            </a:endParaRPr>
          </a:p>
          <a:p>
            <a:pPr marL="0" indent="0">
              <a:buNone/>
            </a:pPr>
            <a:r>
              <a:rPr lang="fr-FR" dirty="0">
                <a:solidFill>
                  <a:srgbClr val="C00000"/>
                </a:solidFill>
              </a:rPr>
              <a:t>( http://www.oseo.fr ) est là pour soutenir l'innovation et la croissance, en partageant avec elles les risques lors des phases clés de leur cycle de vie. </a:t>
            </a:r>
          </a:p>
          <a:p>
            <a:pPr marL="0" indent="0">
              <a:buNone/>
            </a:pPr>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a:xfrm>
            <a:off x="-74014" y="2806257"/>
            <a:ext cx="5364590" cy="576262"/>
          </a:xfrm>
        </p:spPr>
        <p:txBody>
          <a:bodyPr/>
          <a:lstStyle/>
          <a:p>
            <a:r>
              <a:rPr lang="fr-FR" sz="1800" dirty="0"/>
              <a:t>Etablissement Public, OSEO exerce 3 métiers : </a:t>
            </a:r>
          </a:p>
          <a:p>
            <a:endParaRPr lang="fr-FR" sz="1800" dirty="0"/>
          </a:p>
        </p:txBody>
      </p:sp>
      <p:sp>
        <p:nvSpPr>
          <p:cNvPr id="4" name="Espace réservé du contenu 3"/>
          <p:cNvSpPr>
            <a:spLocks noGrp="1"/>
          </p:cNvSpPr>
          <p:nvPr>
            <p:ph sz="half" idx="2"/>
          </p:nvPr>
        </p:nvSpPr>
        <p:spPr>
          <a:xfrm>
            <a:off x="102559" y="3094388"/>
            <a:ext cx="6779504" cy="2287387"/>
          </a:xfrm>
        </p:spPr>
        <p:txBody>
          <a:bodyPr>
            <a:normAutofit/>
          </a:bodyPr>
          <a:lstStyle/>
          <a:p>
            <a:r>
              <a:rPr lang="fr-FR" dirty="0"/>
              <a:t>l'aide à l'innovation, </a:t>
            </a:r>
          </a:p>
          <a:p>
            <a:r>
              <a:rPr lang="fr-FR" dirty="0"/>
              <a:t>la garantie des concours bancaires et des investisseurs en fonds propres,</a:t>
            </a:r>
          </a:p>
          <a:p>
            <a:r>
              <a:rPr lang="fr-FR" dirty="0"/>
              <a:t>le financement en partenariat </a:t>
            </a:r>
          </a:p>
          <a:p>
            <a:r>
              <a:rPr lang="fr-FR" dirty="0"/>
              <a:t>OSEO est présent sur l'ensemble du territoire français à travers 37 implantations régionales.  </a:t>
            </a:r>
          </a:p>
          <a:p>
            <a:pPr marL="0" indent="0">
              <a:buNone/>
            </a:pPr>
            <a:endParaRPr lang="fr-FR" dirty="0"/>
          </a:p>
        </p:txBody>
      </p:sp>
      <p:sp>
        <p:nvSpPr>
          <p:cNvPr id="5" name="Espace réservé du texte 4"/>
          <p:cNvSpPr>
            <a:spLocks noGrp="1"/>
          </p:cNvSpPr>
          <p:nvPr>
            <p:ph type="body" sz="quarter" idx="3"/>
          </p:nvPr>
        </p:nvSpPr>
        <p:spPr>
          <a:xfrm>
            <a:off x="7503880" y="3817989"/>
            <a:ext cx="4735212" cy="576262"/>
          </a:xfrm>
        </p:spPr>
        <p:txBody>
          <a:bodyPr/>
          <a:lstStyle/>
          <a:p>
            <a:r>
              <a:rPr lang="fr-FR" sz="1600" dirty="0"/>
              <a:t>Pour les étudiants, OSEO peut intervenir pour : </a:t>
            </a:r>
          </a:p>
          <a:p>
            <a:endParaRPr lang="fr-FR" sz="1600" dirty="0"/>
          </a:p>
        </p:txBody>
      </p:sp>
      <p:sp>
        <p:nvSpPr>
          <p:cNvPr id="6" name="Espace réservé du contenu 5"/>
          <p:cNvSpPr>
            <a:spLocks noGrp="1"/>
          </p:cNvSpPr>
          <p:nvPr>
            <p:ph sz="quarter" idx="4"/>
          </p:nvPr>
        </p:nvSpPr>
        <p:spPr>
          <a:xfrm>
            <a:off x="8181893" y="4123037"/>
            <a:ext cx="4010108" cy="1440364"/>
          </a:xfrm>
        </p:spPr>
        <p:txBody>
          <a:bodyPr>
            <a:normAutofit/>
          </a:bodyPr>
          <a:lstStyle/>
          <a:p>
            <a:r>
              <a:rPr lang="fr-FR" sz="1400" dirty="0"/>
              <a:t>Obtenir un prêt garanti par l'Etat </a:t>
            </a:r>
          </a:p>
          <a:p>
            <a:r>
              <a:rPr lang="fr-FR" sz="1400" dirty="0"/>
              <a:t>Elaborer un projet d'innovation </a:t>
            </a:r>
          </a:p>
          <a:p>
            <a:r>
              <a:rPr lang="fr-FR" sz="1400" dirty="0"/>
              <a:t>Faire un stage</a:t>
            </a:r>
          </a:p>
          <a:p>
            <a:r>
              <a:rPr lang="fr-FR" sz="1400" dirty="0"/>
              <a:t>Créer une entreprise  </a:t>
            </a:r>
          </a:p>
          <a:p>
            <a:endParaRPr lang="fr-FR" sz="1400" dirty="0"/>
          </a:p>
        </p:txBody>
      </p:sp>
      <p:sp>
        <p:nvSpPr>
          <p:cNvPr id="7" name="Titre 1"/>
          <p:cNvSpPr txBox="1"/>
          <p:nvPr/>
        </p:nvSpPr>
        <p:spPr bwMode="gray">
          <a:xfrm>
            <a:off x="490889" y="1143113"/>
            <a:ext cx="9380598" cy="706964"/>
          </a:xfrm>
          <a:prstGeom prst="rect">
            <a:avLst/>
          </a:prstGeom>
        </p:spPr>
        <p:txBody>
          <a:bodyPr vert="horz" lIns="91440" tIns="45720" rIns="91440" bIns="45720" rtlCol="0" anchor="ctr">
            <a:noAutofit/>
          </a:bodyPr>
          <a:lst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fr-FR" dirty="0"/>
              <a:t>2. Le financement des activités de R &amp; D: </a:t>
            </a:r>
            <a:br>
              <a:rPr lang="fr-FR" dirty="0"/>
            </a:br>
            <a:endParaRPr lang="fr-FR" dirty="0"/>
          </a:p>
        </p:txBody>
      </p:sp>
      <p:sp>
        <p:nvSpPr>
          <p:cNvPr id="8" name="Espace réservé du contenu 2"/>
          <p:cNvSpPr txBox="1"/>
          <p:nvPr/>
        </p:nvSpPr>
        <p:spPr>
          <a:xfrm>
            <a:off x="1732548" y="6362164"/>
            <a:ext cx="10700084" cy="669090"/>
          </a:xfrm>
          <a:prstGeom prst="rect">
            <a:avLst/>
          </a:prstGeom>
        </p:spPr>
        <p:txBody>
          <a:bodyPr vert="horz" lIns="91440" tIns="45720" rIns="91440" bIns="45720" rtlCol="0" anchor="b">
            <a:noAutofit/>
          </a:bodyPr>
          <a:lstStyle>
            <a:lvl1pPr marL="0" indent="0" algn="l" defTabSz="457200" rtl="0" eaLnBrk="1" latinLnBrk="0" hangingPunct="1">
              <a:spcBef>
                <a:spcPts val="1000"/>
              </a:spcBef>
              <a:spcAft>
                <a:spcPts val="0"/>
              </a:spcAft>
              <a:buClr>
                <a:schemeClr val="accent1"/>
              </a:buClr>
              <a:buSzPct val="80000"/>
              <a:buFont typeface="Wingdings 3" panose="05040102010807070707" charset="2"/>
              <a:buNone/>
              <a:defRPr sz="2400" b="0" i="0" kern="1200">
                <a:solidFill>
                  <a:schemeClr val="accent1"/>
                </a:solidFill>
                <a:latin typeface="+mn-lt"/>
                <a:ea typeface="+mn-ea"/>
                <a:cs typeface="+mn-cs"/>
              </a:defRPr>
            </a:lvl1pPr>
            <a:lvl2pPr marL="457200" indent="0" algn="l" defTabSz="457200" rtl="0" eaLnBrk="1" latinLnBrk="0" hangingPunct="1">
              <a:spcBef>
                <a:spcPts val="1000"/>
              </a:spcBef>
              <a:spcAft>
                <a:spcPts val="0"/>
              </a:spcAft>
              <a:buClr>
                <a:schemeClr val="accent1"/>
              </a:buClr>
              <a:buSzPct val="80000"/>
              <a:buFont typeface="Wingdings 3" panose="05040102010807070707" charset="2"/>
              <a:buNone/>
              <a:defRPr sz="2000" b="1" i="0" kern="1200">
                <a:solidFill>
                  <a:schemeClr val="tx1">
                    <a:lumMod val="75000"/>
                    <a:lumOff val="25000"/>
                  </a:schemeClr>
                </a:solidFill>
                <a:latin typeface="+mn-lt"/>
                <a:ea typeface="+mn-ea"/>
                <a:cs typeface="+mn-cs"/>
              </a:defRPr>
            </a:lvl2pPr>
            <a:lvl3pPr marL="914400" indent="0" algn="l" defTabSz="457200" rtl="0" eaLnBrk="1" latinLnBrk="0" hangingPunct="1">
              <a:spcBef>
                <a:spcPts val="1000"/>
              </a:spcBef>
              <a:spcAft>
                <a:spcPts val="0"/>
              </a:spcAft>
              <a:buClr>
                <a:schemeClr val="accent1"/>
              </a:buClr>
              <a:buSzPct val="80000"/>
              <a:buFont typeface="Wingdings 3" panose="05040102010807070707" charset="2"/>
              <a:buNone/>
              <a:defRPr sz="1800" b="1" i="0" kern="1200">
                <a:solidFill>
                  <a:schemeClr val="tx1">
                    <a:lumMod val="75000"/>
                    <a:lumOff val="25000"/>
                  </a:schemeClr>
                </a:solidFill>
                <a:latin typeface="+mn-lt"/>
                <a:ea typeface="+mn-ea"/>
                <a:cs typeface="+mn-cs"/>
              </a:defRPr>
            </a:lvl3pPr>
            <a:lvl4pPr marL="1371600" indent="0" algn="l" defTabSz="457200" rtl="0" eaLnBrk="1" latinLnBrk="0" hangingPunct="1">
              <a:spcBef>
                <a:spcPts val="1000"/>
              </a:spcBef>
              <a:spcAft>
                <a:spcPts val="0"/>
              </a:spcAft>
              <a:buClr>
                <a:schemeClr val="accent1"/>
              </a:buClr>
              <a:buSzPct val="80000"/>
              <a:buFont typeface="Wingdings 3" panose="05040102010807070707" charset="2"/>
              <a:buNone/>
              <a:defRPr sz="1600" b="1" i="0" kern="1200">
                <a:solidFill>
                  <a:schemeClr val="tx1">
                    <a:lumMod val="75000"/>
                    <a:lumOff val="25000"/>
                  </a:schemeClr>
                </a:solidFill>
                <a:latin typeface="+mn-lt"/>
                <a:ea typeface="+mn-ea"/>
                <a:cs typeface="+mn-cs"/>
              </a:defRPr>
            </a:lvl4pPr>
            <a:lvl5pPr marL="1828800" indent="0" algn="l" defTabSz="457200" rtl="0" eaLnBrk="1" latinLnBrk="0" hangingPunct="1">
              <a:spcBef>
                <a:spcPts val="1000"/>
              </a:spcBef>
              <a:spcAft>
                <a:spcPts val="0"/>
              </a:spcAft>
              <a:buClr>
                <a:schemeClr val="accent1"/>
              </a:buClr>
              <a:buSzPct val="80000"/>
              <a:buFont typeface="Wingdings 3" panose="05040102010807070707" charset="2"/>
              <a:buNone/>
              <a:defRPr sz="1600" b="1" i="0" kern="1200">
                <a:solidFill>
                  <a:schemeClr val="tx1">
                    <a:lumMod val="75000"/>
                    <a:lumOff val="25000"/>
                  </a:schemeClr>
                </a:solidFill>
                <a:latin typeface="+mn-lt"/>
                <a:ea typeface="+mn-ea"/>
                <a:cs typeface="+mn-cs"/>
              </a:defRPr>
            </a:lvl5pPr>
            <a:lvl6pPr marL="2286000" indent="0" algn="l" defTabSz="457200" rtl="0" eaLnBrk="1" latinLnBrk="0" hangingPunct="1">
              <a:spcBef>
                <a:spcPts val="1000"/>
              </a:spcBef>
              <a:spcAft>
                <a:spcPts val="0"/>
              </a:spcAft>
              <a:buClr>
                <a:schemeClr val="accent1"/>
              </a:buClr>
              <a:buSzPct val="80000"/>
              <a:buFont typeface="Wingdings 3" panose="05040102010807070707" charset="2"/>
              <a:buNone/>
              <a:defRPr sz="1600" b="1" i="0" kern="1200">
                <a:solidFill>
                  <a:schemeClr val="tx1">
                    <a:lumMod val="75000"/>
                    <a:lumOff val="25000"/>
                  </a:schemeClr>
                </a:solidFill>
                <a:latin typeface="+mn-lt"/>
                <a:ea typeface="+mn-ea"/>
                <a:cs typeface="+mn-cs"/>
              </a:defRPr>
            </a:lvl6pPr>
            <a:lvl7pPr marL="2743200" indent="0" algn="l" defTabSz="457200" rtl="0" eaLnBrk="1" latinLnBrk="0" hangingPunct="1">
              <a:spcBef>
                <a:spcPts val="1000"/>
              </a:spcBef>
              <a:spcAft>
                <a:spcPts val="0"/>
              </a:spcAft>
              <a:buClr>
                <a:schemeClr val="accent1"/>
              </a:buClr>
              <a:buSzPct val="80000"/>
              <a:buFont typeface="Wingdings 3" panose="05040102010807070707" charset="2"/>
              <a:buNone/>
              <a:defRPr sz="1600" b="1" i="0" kern="1200">
                <a:solidFill>
                  <a:schemeClr val="tx1">
                    <a:lumMod val="75000"/>
                    <a:lumOff val="25000"/>
                  </a:schemeClr>
                </a:solidFill>
                <a:latin typeface="+mn-lt"/>
                <a:ea typeface="+mn-ea"/>
                <a:cs typeface="+mn-cs"/>
              </a:defRPr>
            </a:lvl7pPr>
            <a:lvl8pPr marL="3200400" indent="0" algn="l" defTabSz="457200" rtl="0" eaLnBrk="1" latinLnBrk="0" hangingPunct="1">
              <a:spcBef>
                <a:spcPts val="1000"/>
              </a:spcBef>
              <a:spcAft>
                <a:spcPts val="0"/>
              </a:spcAft>
              <a:buClr>
                <a:schemeClr val="accent1"/>
              </a:buClr>
              <a:buSzPct val="80000"/>
              <a:buFont typeface="Wingdings 3" panose="05040102010807070707" charset="2"/>
              <a:buNone/>
              <a:defRPr sz="1600" b="1" i="0" kern="1200">
                <a:solidFill>
                  <a:schemeClr val="tx1">
                    <a:lumMod val="75000"/>
                    <a:lumOff val="25000"/>
                  </a:schemeClr>
                </a:solidFill>
                <a:latin typeface="+mn-lt"/>
                <a:ea typeface="+mn-ea"/>
                <a:cs typeface="+mn-cs"/>
              </a:defRPr>
            </a:lvl8pPr>
            <a:lvl9pPr marL="3657600" indent="0" algn="l" defTabSz="457200" rtl="0" eaLnBrk="1" latinLnBrk="0" hangingPunct="1">
              <a:spcBef>
                <a:spcPts val="1000"/>
              </a:spcBef>
              <a:spcAft>
                <a:spcPts val="0"/>
              </a:spcAft>
              <a:buClr>
                <a:schemeClr val="accent1"/>
              </a:buClr>
              <a:buSzPct val="80000"/>
              <a:buFont typeface="Wingdings 3" panose="05040102010807070707" charset="2"/>
              <a:buNone/>
              <a:defRPr sz="1600" b="1" i="0" kern="1200">
                <a:solidFill>
                  <a:schemeClr val="tx1">
                    <a:lumMod val="75000"/>
                    <a:lumOff val="25000"/>
                  </a:schemeClr>
                </a:solidFill>
                <a:latin typeface="+mn-lt"/>
                <a:ea typeface="+mn-ea"/>
                <a:cs typeface="+mn-cs"/>
              </a:defRPr>
            </a:lvl9pPr>
          </a:lstStyle>
          <a:p>
            <a:r>
              <a:rPr lang="fr-FR" sz="1600" dirty="0"/>
              <a:t>D’autre part, certaines banques développent des activités de « capital-risque » en prêtant de l’argent. Mais ce phénomène reste encore marginal en France. </a:t>
            </a:r>
          </a:p>
          <a:p>
            <a:endParaRPr lang="fr-FR" sz="16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half" idx="2"/>
          </p:nvPr>
        </p:nvSpPr>
        <p:spPr>
          <a:xfrm>
            <a:off x="-2" y="2794752"/>
            <a:ext cx="8364356" cy="2258512"/>
          </a:xfrm>
        </p:spPr>
        <p:txBody>
          <a:bodyPr>
            <a:normAutofit/>
          </a:bodyPr>
          <a:lstStyle/>
          <a:p>
            <a:r>
              <a:rPr lang="fr-FR" dirty="0"/>
              <a:t>Dans certains cas, l’ensemble du personnel est associé à l’effort d’innovation dans en le poussant à être inventif. </a:t>
            </a:r>
          </a:p>
          <a:p>
            <a:r>
              <a:rPr lang="fr-FR" dirty="0"/>
              <a:t>Un des principes est celui de la boite à idées: les salariés sont invités à proposer des idées qui pourraient permettre à l’entreprise d’être plus innovante que les concurrents.  Si cela est très courant dans des pays comme le Japon (avec +20 idées /an et par salarié), ce système se développe petit à petit en Europe (avec -  5 idées/an et par salarié). </a:t>
            </a:r>
          </a:p>
          <a:p>
            <a:endParaRPr lang="fr-FR" dirty="0"/>
          </a:p>
        </p:txBody>
      </p:sp>
      <p:sp>
        <p:nvSpPr>
          <p:cNvPr id="6" name="Espace réservé du contenu 5"/>
          <p:cNvSpPr>
            <a:spLocks noGrp="1"/>
          </p:cNvSpPr>
          <p:nvPr>
            <p:ph sz="quarter" idx="4"/>
          </p:nvPr>
        </p:nvSpPr>
        <p:spPr>
          <a:xfrm>
            <a:off x="4360243" y="5717406"/>
            <a:ext cx="7719461" cy="899161"/>
          </a:xfrm>
        </p:spPr>
        <p:txBody>
          <a:bodyPr>
            <a:normAutofit fontScale="85000" lnSpcReduction="10000"/>
          </a:bodyPr>
          <a:lstStyle/>
          <a:p>
            <a:r>
              <a:rPr lang="fr-FR" dirty="0"/>
              <a:t>Les entreprises vont essayer quelques fois de trouver des modes alternatifs : développement de partenariats de recherche entre entreprises, rachats de brevets, contrats de recherche avec une université ou une école … </a:t>
            </a:r>
          </a:p>
          <a:p>
            <a:pPr marL="0" indent="0">
              <a:buNone/>
            </a:pPr>
            <a:endParaRPr lang="fr-FR" dirty="0"/>
          </a:p>
        </p:txBody>
      </p:sp>
      <p:sp>
        <p:nvSpPr>
          <p:cNvPr id="7" name="Titre 1"/>
          <p:cNvSpPr>
            <a:spLocks noGrp="1"/>
          </p:cNvSpPr>
          <p:nvPr>
            <p:ph type="title"/>
          </p:nvPr>
        </p:nvSpPr>
        <p:spPr>
          <a:xfrm>
            <a:off x="827695" y="1112537"/>
            <a:ext cx="9413585" cy="706964"/>
          </a:xfrm>
        </p:spPr>
        <p:txBody>
          <a:bodyPr/>
          <a:lstStyle/>
          <a:p>
            <a:r>
              <a:rPr lang="fr-FR" dirty="0"/>
              <a:t>2. Le financement des activités de R &amp; D : </a:t>
            </a:r>
            <a:br>
              <a:rPr lang="fr-FR" dirty="0"/>
            </a:br>
            <a:endParaRPr lang="fr-FR" dirty="0"/>
          </a:p>
        </p:txBody>
      </p:sp>
      <p:sp>
        <p:nvSpPr>
          <p:cNvPr id="8" name="Moins 7"/>
          <p:cNvSpPr/>
          <p:nvPr/>
        </p:nvSpPr>
        <p:spPr>
          <a:xfrm>
            <a:off x="4966636" y="4745255"/>
            <a:ext cx="231007" cy="48126"/>
          </a:xfrm>
          <a:prstGeom prst="mathMin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Plus 8"/>
          <p:cNvSpPr/>
          <p:nvPr/>
        </p:nvSpPr>
        <p:spPr>
          <a:xfrm flipV="1">
            <a:off x="3118587" y="4369870"/>
            <a:ext cx="173254" cy="211754"/>
          </a:xfrm>
          <a:prstGeom prst="mathPl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irection Ion">
  <a:themeElements>
    <a:clrScheme name="Direction Ion">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Direction Ion">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irection 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fillRect/>
          </a:stretch>
        </a:blip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 Boardroom</Template>
  <TotalTime>15</TotalTime>
  <Words>1803</Words>
  <Application>Microsoft Office PowerPoint</Application>
  <PresentationFormat>Grand écran</PresentationFormat>
  <Paragraphs>154</Paragraphs>
  <Slides>17</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17</vt:i4>
      </vt:variant>
    </vt:vector>
  </HeadingPairs>
  <TitlesOfParts>
    <vt:vector size="22" baseType="lpstr">
      <vt:lpstr>Arial</vt:lpstr>
      <vt:lpstr>Century Gothic</vt:lpstr>
      <vt:lpstr>Wingdings</vt:lpstr>
      <vt:lpstr>Wingdings 3</vt:lpstr>
      <vt:lpstr>Direction Ion</vt:lpstr>
      <vt:lpstr>La fonction Recherche &amp; Développement </vt:lpstr>
      <vt:lpstr>Plan:</vt:lpstr>
      <vt:lpstr>  1. Recherche et Développement  technologique  (R &amp; D)    </vt:lpstr>
      <vt:lpstr>Étudier, en relation avec le service commercial, le marché (étude de marché) en observant les concurrents:   la mode, les évolutions économiques, les dépôts de brevets, les enquêtes et études effectuées par les organismes professionnels et gouvernementaux.  </vt:lpstr>
      <vt:lpstr>Au stade de l'innovation : </vt:lpstr>
      <vt:lpstr>Au stade de la mise en œuvre :  </vt:lpstr>
      <vt:lpstr>2. Le financement des activités de R &amp; D:  </vt:lpstr>
      <vt:lpstr>Présentation PowerPoint</vt:lpstr>
      <vt:lpstr>2. Le financement des activités de R &amp; D :  </vt:lpstr>
      <vt:lpstr>3. Protéger les innovations à l’aide         de brevets :  </vt:lpstr>
      <vt:lpstr>Présentation PowerPoint</vt:lpstr>
      <vt:lpstr>3. Protéger les innovations à l’aide         de brevets :  </vt:lpstr>
      <vt:lpstr>3. Protéger les innovations à l’aide         de brevets :  </vt:lpstr>
      <vt:lpstr>4. Les métiers de la R&amp;D :</vt:lpstr>
      <vt:lpstr>4. Les métiers de la R&amp;D :   </vt:lpstr>
      <vt:lpstr>4. Les métiers de la R&amp;D :   </vt:lpstr>
      <vt:lpstr>4. Les métiers de la R&amp;D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fonction Recherche &amp; Développement </dc:title>
  <dc:creator>hadj moh</dc:creator>
  <cp:lastModifiedBy>ALLIOUA MERYEM</cp:lastModifiedBy>
  <cp:revision>42</cp:revision>
  <dcterms:created xsi:type="dcterms:W3CDTF">2018-09-22T16:18:00Z</dcterms:created>
  <dcterms:modified xsi:type="dcterms:W3CDTF">2026-02-27T09:50:02Z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DF3960E3752C4B72AC3EE65A4F5FEE1F_12</vt:lpwstr>
  </property>
  <property fmtid="{D5CDD505-2E9C-101B-9397-08002B2CF9AE}" pid="3" name="KSOProductBuildVer">
    <vt:lpwstr>1036-12.2.0.20795</vt:lpwstr>
  </property>
</Properties>
</file>