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747" r:id="rId1"/>
  </p:sldMasterIdLst>
  <p:sldIdLst>
    <p:sldId id="256" r:id="rId2"/>
    <p:sldId id="258" r:id="rId3"/>
    <p:sldId id="257" r:id="rId4"/>
    <p:sldId id="259" r:id="rId5"/>
  </p:sldIdLst>
  <p:sldSz cx="9144000" cy="6858000" type="screen4x3"/>
  <p:notesSz cx="6858000" cy="9144000"/>
  <p:defaultTextStyle>
    <a:defPPr>
      <a:defRPr lang="ar-SA"/>
    </a:defPPr>
    <a:lvl1pPr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ahoma" pitchFamily="34" charset="0"/>
        <a:ea typeface="+mn-ea"/>
        <a:cs typeface="Arial" pitchFamily="34" charset="0"/>
      </a:defRPr>
    </a:lvl1pPr>
    <a:lvl2pPr marL="457200"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ahoma" pitchFamily="34" charset="0"/>
        <a:ea typeface="+mn-ea"/>
        <a:cs typeface="Arial" pitchFamily="34" charset="0"/>
      </a:defRPr>
    </a:lvl2pPr>
    <a:lvl3pPr marL="914400"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ahoma" pitchFamily="34" charset="0"/>
        <a:ea typeface="+mn-ea"/>
        <a:cs typeface="Arial" pitchFamily="34" charset="0"/>
      </a:defRPr>
    </a:lvl3pPr>
    <a:lvl4pPr marL="1371600"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ahoma" pitchFamily="34" charset="0"/>
        <a:ea typeface="+mn-ea"/>
        <a:cs typeface="Arial" pitchFamily="34" charset="0"/>
      </a:defRPr>
    </a:lvl4pPr>
    <a:lvl5pPr marL="1828800"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ahoma" pitchFamily="34" charset="0"/>
        <a:ea typeface="+mn-ea"/>
        <a:cs typeface="Arial" pitchFamily="34" charset="0"/>
      </a:defRPr>
    </a:lvl5pPr>
    <a:lvl6pPr marL="2286000" algn="r" defTabSz="914400" rtl="1" eaLnBrk="1" latinLnBrk="0" hangingPunct="1">
      <a:defRPr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ahoma" pitchFamily="34" charset="0"/>
        <a:ea typeface="+mn-ea"/>
        <a:cs typeface="Arial" pitchFamily="34" charset="0"/>
      </a:defRPr>
    </a:lvl6pPr>
    <a:lvl7pPr marL="2743200" algn="r" defTabSz="914400" rtl="1" eaLnBrk="1" latinLnBrk="0" hangingPunct="1">
      <a:defRPr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ahoma" pitchFamily="34" charset="0"/>
        <a:ea typeface="+mn-ea"/>
        <a:cs typeface="Arial" pitchFamily="34" charset="0"/>
      </a:defRPr>
    </a:lvl7pPr>
    <a:lvl8pPr marL="3200400" algn="r" defTabSz="914400" rtl="1" eaLnBrk="1" latinLnBrk="0" hangingPunct="1">
      <a:defRPr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ahoma" pitchFamily="34" charset="0"/>
        <a:ea typeface="+mn-ea"/>
        <a:cs typeface="Arial" pitchFamily="34" charset="0"/>
      </a:defRPr>
    </a:lvl8pPr>
    <a:lvl9pPr marL="3657600" algn="r" defTabSz="914400" rtl="1" eaLnBrk="1" latinLnBrk="0" hangingPunct="1">
      <a:defRPr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ahoma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FFFFCC"/>
    <a:srgbClr val="FF3399"/>
    <a:srgbClr val="0000CC"/>
    <a:srgbClr val="00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84380"/>
    <p:restoredTop sz="94660"/>
  </p:normalViewPr>
  <p:slideViewPr>
    <p:cSldViewPr>
      <p:cViewPr>
        <p:scale>
          <a:sx n="75" d="100"/>
          <a:sy n="75" d="100"/>
        </p:scale>
        <p:origin x="-366" y="13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50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997075"/>
            <a:ext cx="7772400" cy="1431925"/>
          </a:xfrm>
        </p:spPr>
        <p:txBody>
          <a:bodyPr anchor="b" anchorCtr="1"/>
          <a:lstStyle>
            <a:lvl1pPr algn="ctr">
              <a:defRPr/>
            </a:lvl1pPr>
          </a:lstStyle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155651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ar-SA"/>
              <a:t>انقر لتحرير نمط العنوان الثانوي الرئيسي</a:t>
            </a:r>
          </a:p>
        </p:txBody>
      </p:sp>
      <p:sp>
        <p:nvSpPr>
          <p:cNvPr id="155652" name="Freeform 4"/>
          <p:cNvSpPr>
            <a:spLocks/>
          </p:cNvSpPr>
          <p:nvPr/>
        </p:nvSpPr>
        <p:spPr bwMode="auto">
          <a:xfrm>
            <a:off x="285750" y="2803525"/>
            <a:ext cx="1588" cy="3035300"/>
          </a:xfrm>
          <a:custGeom>
            <a:avLst/>
            <a:gdLst>
              <a:gd name="T0" fmla="*/ 0 h 1912"/>
              <a:gd name="T1" fmla="*/ 6 h 1912"/>
              <a:gd name="T2" fmla="*/ 6 h 1912"/>
              <a:gd name="T3" fmla="*/ 60 h 1912"/>
              <a:gd name="T4" fmla="*/ 1912 h 1912"/>
              <a:gd name="T5" fmla="*/ 1912 h 1912"/>
              <a:gd name="T6" fmla="*/ 0 h 1912"/>
              <a:gd name="T7" fmla="*/ 0 h 1912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  <a:cxn ang="0">
                <a:pos x="0" y="T5"/>
              </a:cxn>
              <a:cxn ang="0">
                <a:pos x="0" y="T6"/>
              </a:cxn>
              <a:cxn ang="0">
                <a:pos x="0" y="T7"/>
              </a:cxn>
            </a:cxnLst>
            <a:rect l="0" t="0" r="r" b="b"/>
            <a:pathLst>
              <a:path h="1912">
                <a:moveTo>
                  <a:pt x="0" y="0"/>
                </a:moveTo>
                <a:lnTo>
                  <a:pt x="0" y="6"/>
                </a:lnTo>
                <a:lnTo>
                  <a:pt x="0" y="6"/>
                </a:lnTo>
                <a:lnTo>
                  <a:pt x="0" y="60"/>
                </a:lnTo>
                <a:lnTo>
                  <a:pt x="0" y="1912"/>
                </a:lnTo>
                <a:lnTo>
                  <a:pt x="0" y="1912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6BBA27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ar-SA"/>
          </a:p>
        </p:txBody>
      </p:sp>
      <p:sp>
        <p:nvSpPr>
          <p:cNvPr id="155653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155654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AD43E4DF-E959-49D0-953A-9F863C29AA14}" type="slidenum">
              <a:rPr lang="ar-SA"/>
              <a:pPr/>
              <a:t>‹N°›</a:t>
            </a:fld>
            <a:endParaRPr lang="fr-FR"/>
          </a:p>
        </p:txBody>
      </p:sp>
      <p:sp>
        <p:nvSpPr>
          <p:cNvPr id="155655" name="Rectangle 7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ar-SA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ar-S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F671586-308E-4AC2-B659-42B9BC17D9B6}" type="slidenum">
              <a:rPr lang="ar-SA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92100"/>
            <a:ext cx="2057400" cy="5727700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ar-SA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92100"/>
            <a:ext cx="6019800" cy="5727700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ar-S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4D95C9F-C878-404A-9D7F-7BABD2E7AC09}" type="slidenum">
              <a:rPr lang="ar-SA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ar-SA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ar-S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ED1C3A8-5DBA-4EA9-A458-4D427C9C8233}" type="slidenum">
              <a:rPr lang="ar-SA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ar-SA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5EE29AB-1068-40B7-8273-E0BEB644BEDC}" type="slidenum">
              <a:rPr lang="ar-SA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ar-SA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9050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ar-SA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9050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ar-SA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B8EC945-1234-4020-8299-8C640AC6D126}" type="slidenum">
              <a:rPr lang="ar-SA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ar-SA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ar-SA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ar-SA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99AD18C-D2D1-40E6-8AD2-4C194917E6FA}" type="slidenum">
              <a:rPr lang="ar-SA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ar-SA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7590943-A89C-47A8-A8F1-3E2B912B88FE}" type="slidenum">
              <a:rPr lang="ar-SA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48EA0D9-5DE3-4481-A6C7-099ADE313607}" type="slidenum">
              <a:rPr lang="ar-SA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ar-SA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ar-SA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D3F7369-8213-4520-ABB3-FABE1FD418EE}" type="slidenum">
              <a:rPr lang="ar-SA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ar-SA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7DBAEC-E07D-49E9-ADD6-CC83FFC258DF}" type="slidenum">
              <a:rPr lang="ar-SA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>
            <a:duotone>
              <a:schemeClr val="bg1"/>
              <a:srgbClr val="FFFFFF"/>
            </a:duotone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92100"/>
            <a:ext cx="8229600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ar-SA" smtClean="0"/>
              <a:t>انقر لتحرير نمط العنوان الرئيسي</a:t>
            </a:r>
          </a:p>
        </p:txBody>
      </p:sp>
      <p:sp>
        <p:nvSpPr>
          <p:cNvPr id="1546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05000"/>
            <a:ext cx="82296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</a:p>
        </p:txBody>
      </p:sp>
      <p:sp>
        <p:nvSpPr>
          <p:cNvPr id="1546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rtl="0">
              <a:defRPr sz="1400"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</a:defRPr>
            </a:lvl1pPr>
          </a:lstStyle>
          <a:p>
            <a:endParaRPr lang="en-US"/>
          </a:p>
        </p:txBody>
      </p:sp>
      <p:sp>
        <p:nvSpPr>
          <p:cNvPr id="1546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rtl="0">
              <a:defRPr sz="1400"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</a:defRPr>
            </a:lvl1pPr>
          </a:lstStyle>
          <a:p>
            <a:endParaRPr lang="fr-FR"/>
          </a:p>
        </p:txBody>
      </p:sp>
      <p:sp>
        <p:nvSpPr>
          <p:cNvPr id="1546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rtl="0">
              <a:defRPr sz="1400"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</a:defRPr>
            </a:lvl1pPr>
          </a:lstStyle>
          <a:p>
            <a:fld id="{559B1780-120C-40CD-8981-528210A340CE}" type="slidenum">
              <a:rPr lang="ar-SA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8" r:id="rId1"/>
    <p:sldLayoutId id="2147483749" r:id="rId2"/>
    <p:sldLayoutId id="2147483750" r:id="rId3"/>
    <p:sldLayoutId id="2147483751" r:id="rId4"/>
    <p:sldLayoutId id="2147483752" r:id="rId5"/>
    <p:sldLayoutId id="2147483753" r:id="rId6"/>
    <p:sldLayoutId id="2147483754" r:id="rId7"/>
    <p:sldLayoutId id="2147483755" r:id="rId8"/>
    <p:sldLayoutId id="2147483756" r:id="rId9"/>
    <p:sldLayoutId id="2147483757" r:id="rId10"/>
    <p:sldLayoutId id="2147483758" r:id="rId11"/>
  </p:sldLayoutIdLst>
  <p:txStyles>
    <p:titleStyle>
      <a:lvl1pPr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rial" pitchFamily="34" charset="0"/>
        </a:defRPr>
      </a:lvl2pPr>
      <a:lvl3pPr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rial" pitchFamily="34" charset="0"/>
        </a:defRPr>
      </a:lvl3pPr>
      <a:lvl4pPr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rial" pitchFamily="34" charset="0"/>
        </a:defRPr>
      </a:lvl4pPr>
      <a:lvl5pPr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rial" pitchFamily="34" charset="0"/>
        </a:defRPr>
      </a:lvl5pPr>
      <a:lvl6pPr marL="457200"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rial" pitchFamily="34" charset="0"/>
        </a:defRPr>
      </a:lvl6pPr>
      <a:lvl7pPr marL="914400"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rial" pitchFamily="34" charset="0"/>
        </a:defRPr>
      </a:lvl7pPr>
      <a:lvl8pPr marL="1371600"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rial" pitchFamily="34" charset="0"/>
        </a:defRPr>
      </a:lvl8pPr>
      <a:lvl9pPr marL="1828800"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rial" pitchFamily="34" charset="0"/>
        </a:defRPr>
      </a:lvl9pPr>
    </p:titleStyle>
    <p:bodyStyle>
      <a:lvl1pPr marL="342900" indent="-342900" algn="r" rtl="1" fontAlgn="base">
        <a:spcBef>
          <a:spcPct val="20000"/>
        </a:spcBef>
        <a:spcAft>
          <a:spcPct val="0"/>
        </a:spcAft>
        <a:buClr>
          <a:schemeClr val="hlink"/>
        </a:buClr>
        <a:buSzPct val="120000"/>
        <a:buChar char="•"/>
        <a:defRPr sz="32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  <a:ea typeface="+mn-ea"/>
          <a:cs typeface="+mn-cs"/>
        </a:defRPr>
      </a:lvl1pPr>
      <a:lvl2pPr marL="742950" indent="-285750" algn="r" rtl="1" fontAlgn="base">
        <a:spcBef>
          <a:spcPct val="20000"/>
        </a:spcBef>
        <a:spcAft>
          <a:spcPct val="0"/>
        </a:spcAft>
        <a:buFont typeface="Tahoma" pitchFamily="34" charset="0"/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  <a:cs typeface="+mn-cs"/>
        </a:defRPr>
      </a:lvl2pPr>
      <a:lvl3pPr marL="1143000" indent="-228600" algn="r" rtl="1" fontAlgn="base">
        <a:spcBef>
          <a:spcPct val="20000"/>
        </a:spcBef>
        <a:spcAft>
          <a:spcPct val="0"/>
        </a:spcAft>
        <a:buClr>
          <a:schemeClr val="hlink"/>
        </a:buClr>
        <a:buSzPct val="120000"/>
        <a:buChar char="•"/>
        <a:defRPr sz="24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  <a:cs typeface="+mn-cs"/>
        </a:defRPr>
      </a:lvl3pPr>
      <a:lvl4pPr marL="1600200" indent="-228600" algn="r" rtl="1" fontAlgn="base">
        <a:spcBef>
          <a:spcPct val="20000"/>
        </a:spcBef>
        <a:spcAft>
          <a:spcPct val="0"/>
        </a:spcAft>
        <a:buFont typeface="Tahoma" pitchFamily="34" charset="0"/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  <a:cs typeface="+mn-cs"/>
        </a:defRPr>
      </a:lvl4pPr>
      <a:lvl5pPr marL="2057400" indent="-228600" algn="r" rtl="1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  <a:cs typeface="+mn-cs"/>
        </a:defRPr>
      </a:lvl5pPr>
      <a:lvl6pPr marL="2514600" indent="-228600" algn="r" rtl="1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  <a:cs typeface="+mn-cs"/>
        </a:defRPr>
      </a:lvl6pPr>
      <a:lvl7pPr marL="2971800" indent="-228600" algn="r" rtl="1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  <a:cs typeface="+mn-cs"/>
        </a:defRPr>
      </a:lvl7pPr>
      <a:lvl8pPr marL="3429000" indent="-228600" algn="r" rtl="1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  <a:cs typeface="+mn-cs"/>
        </a:defRPr>
      </a:lvl8pPr>
      <a:lvl9pPr marL="3886200" indent="-228600" algn="r" rtl="1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ar-QA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</a:t>
            </a:r>
            <a:r>
              <a:rPr lang="ar-QA" b="1">
                <a:solidFill>
                  <a:schemeClr val="tx1"/>
                </a:solidFill>
                <a:effectLst/>
              </a:rPr>
              <a:t>المفعول لأجله</a:t>
            </a:r>
            <a:r>
              <a:rPr lang="ar-QA"/>
              <a:t> </a:t>
            </a:r>
            <a:endParaRPr lang="fr-FR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1905000"/>
            <a:ext cx="8229600" cy="4114800"/>
          </a:xfrm>
        </p:spPr>
        <p:txBody>
          <a:bodyPr/>
          <a:lstStyle/>
          <a:p>
            <a:pPr marL="609600" indent="-609600">
              <a:lnSpc>
                <a:spcPct val="80000"/>
              </a:lnSpc>
            </a:pPr>
            <a:endParaRPr lang="ar-QA">
              <a:solidFill>
                <a:schemeClr val="bg2"/>
              </a:solidFill>
            </a:endParaRPr>
          </a:p>
          <a:p>
            <a:pPr marL="609600" indent="-609600">
              <a:lnSpc>
                <a:spcPct val="80000"/>
              </a:lnSpc>
              <a:buFontTx/>
              <a:buNone/>
            </a:pPr>
            <a:r>
              <a:rPr lang="ar-QA"/>
              <a:t>    </a:t>
            </a:r>
            <a:r>
              <a:rPr lang="ar-QA" b="1" u="sng">
                <a:effectLst/>
              </a:rPr>
              <a:t>تعريفه:</a:t>
            </a:r>
          </a:p>
          <a:p>
            <a:pPr marL="609600" indent="-609600">
              <a:lnSpc>
                <a:spcPct val="80000"/>
              </a:lnSpc>
              <a:buFontTx/>
              <a:buNone/>
            </a:pPr>
            <a:r>
              <a:rPr lang="ar-QA" sz="2800">
                <a:effectLst/>
              </a:rPr>
              <a:t>    هو اسم يذكر لبيان سبب الفعل ويسمى المفعول له وحكمه النصب. </a:t>
            </a:r>
          </a:p>
          <a:p>
            <a:pPr marL="609600" indent="-609600">
              <a:lnSpc>
                <a:spcPct val="80000"/>
              </a:lnSpc>
            </a:pPr>
            <a:endParaRPr lang="ar-QA" sz="2800">
              <a:effectLst/>
            </a:endParaRPr>
          </a:p>
          <a:p>
            <a:pPr marL="609600" indent="-609600">
              <a:lnSpc>
                <a:spcPct val="80000"/>
              </a:lnSpc>
              <a:buFontTx/>
              <a:buNone/>
            </a:pPr>
            <a:r>
              <a:rPr lang="ar-QA">
                <a:effectLst/>
              </a:rPr>
              <a:t>   </a:t>
            </a:r>
            <a:r>
              <a:rPr lang="ar-QA" b="1" u="sng">
                <a:effectLst/>
              </a:rPr>
              <a:t>أشكال المفعول لأجله  :</a:t>
            </a:r>
            <a:r>
              <a:rPr lang="ar-QA" sz="2800">
                <a:effectLst/>
              </a:rPr>
              <a:t> </a:t>
            </a:r>
          </a:p>
          <a:p>
            <a:pPr marL="609600" indent="-609600">
              <a:lnSpc>
                <a:spcPct val="80000"/>
              </a:lnSpc>
            </a:pPr>
            <a:endParaRPr lang="ar-QA" sz="2800">
              <a:effectLst/>
            </a:endParaRPr>
          </a:p>
          <a:p>
            <a:pPr marL="609600" indent="-609600">
              <a:lnSpc>
                <a:spcPct val="80000"/>
              </a:lnSpc>
              <a:buFontTx/>
              <a:buNone/>
            </a:pPr>
            <a:r>
              <a:rPr lang="ar-QA" sz="2800" b="1">
                <a:effectLst/>
              </a:rPr>
              <a:t>   1- أن يكون مجردًا من ( أل ) والإضافة:</a:t>
            </a:r>
            <a:r>
              <a:rPr lang="ar-QA" sz="2800">
                <a:effectLst/>
              </a:rPr>
              <a:t>  ويكون  الأكثر منصوبا  .</a:t>
            </a:r>
          </a:p>
          <a:p>
            <a:pPr marL="609600" indent="-609600">
              <a:lnSpc>
                <a:spcPct val="80000"/>
              </a:lnSpc>
              <a:buFontTx/>
              <a:buNone/>
            </a:pPr>
            <a:r>
              <a:rPr lang="ar-QA" sz="2800">
                <a:effectLst/>
              </a:rPr>
              <a:t>              يتعلم الأبناء حباًً في النجاح  .</a:t>
            </a:r>
          </a:p>
          <a:p>
            <a:pPr marL="609600" indent="-609600">
              <a:lnSpc>
                <a:spcPct val="80000"/>
              </a:lnSpc>
              <a:buFontTx/>
              <a:buNone/>
            </a:pPr>
            <a:r>
              <a:rPr lang="ar-QA" sz="2800">
                <a:effectLst/>
              </a:rPr>
              <a:t>             ذهبت إلى الطبيب سعياً في العلاج . </a:t>
            </a:r>
          </a:p>
          <a:p>
            <a:pPr marL="609600" indent="-609600">
              <a:lnSpc>
                <a:spcPct val="80000"/>
              </a:lnSpc>
            </a:pPr>
            <a:endParaRPr lang="ar-QA" sz="2800">
              <a:effectLst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9685338" y="0"/>
            <a:ext cx="82550" cy="90488"/>
          </a:xfrm>
        </p:spPr>
        <p:txBody>
          <a:bodyPr/>
          <a:lstStyle/>
          <a:p>
            <a:endParaRPr lang="en-US" sz="400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908050"/>
            <a:ext cx="8640763" cy="4537075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ar-QA" sz="2800" b="1" dirty="0"/>
              <a:t> </a:t>
            </a:r>
            <a:r>
              <a:rPr lang="ar-QA" sz="2800" b="1" dirty="0">
                <a:effectLst/>
              </a:rPr>
              <a:t>2- أن يكون مضافاً  :</a:t>
            </a:r>
            <a:r>
              <a:rPr lang="ar-QA" sz="2800" dirty="0">
                <a:effectLst/>
              </a:rPr>
              <a:t>    جاز فيه النصب والجر بحرف جر يفيد التعليل  .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ar-QA" sz="2800" dirty="0">
                <a:effectLst/>
              </a:rPr>
              <a:t>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ar-QA" sz="2800" dirty="0">
                <a:effectLst/>
              </a:rPr>
              <a:t>         يصوم المسلمون رمضان ابتغاءَ مرضاة الله. 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ar-QA" sz="2800" dirty="0">
                <a:effectLst/>
              </a:rPr>
              <a:t>        جلست  ابتغاء الراحة          جلست لابتغاء الراحة  . </a:t>
            </a:r>
          </a:p>
          <a:p>
            <a:pPr>
              <a:lnSpc>
                <a:spcPct val="90000"/>
              </a:lnSpc>
            </a:pPr>
            <a:endParaRPr lang="ar-QA" sz="2800" dirty="0">
              <a:effectLst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ar-QA" sz="2800" b="1" dirty="0">
                <a:effectLst/>
              </a:rPr>
              <a:t> 3- أن يكون معرفا </a:t>
            </a:r>
            <a:r>
              <a:rPr lang="ar-QA" sz="2800" b="1" dirty="0" err="1">
                <a:effectLst/>
              </a:rPr>
              <a:t>ب</a:t>
            </a:r>
            <a:r>
              <a:rPr lang="ar-QA" sz="2800" b="1" dirty="0">
                <a:effectLst/>
              </a:rPr>
              <a:t> ( أل ):</a:t>
            </a:r>
            <a:r>
              <a:rPr lang="ar-QA" sz="2800" dirty="0">
                <a:effectLst/>
              </a:rPr>
              <a:t>  ويكون الأكثر جره بحرف جر يفيد التعليل . </a:t>
            </a:r>
          </a:p>
          <a:p>
            <a:pPr>
              <a:lnSpc>
                <a:spcPct val="90000"/>
              </a:lnSpc>
              <a:buFontTx/>
              <a:buNone/>
            </a:pPr>
            <a:endParaRPr lang="ar-QA" sz="2800" dirty="0">
              <a:effectLst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ar-QA" sz="2800" dirty="0">
                <a:effectLst/>
              </a:rPr>
              <a:t>         نصحتك للرغبة في مصلحتك  .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ar-QA" sz="2800" dirty="0">
                <a:effectLst/>
              </a:rPr>
              <a:t>         زرتك للرغبة في الاطمئنان عليك  .</a:t>
            </a:r>
            <a:endParaRPr lang="fr-FR" sz="2800" dirty="0">
              <a:effectLst/>
            </a:endParaRPr>
          </a:p>
          <a:p>
            <a:pPr>
              <a:lnSpc>
                <a:spcPct val="90000"/>
              </a:lnSpc>
            </a:pPr>
            <a:endParaRPr lang="fr-FR" sz="2800" dirty="0">
              <a:effectLst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188913"/>
            <a:ext cx="8229600" cy="1008062"/>
          </a:xfrm>
        </p:spPr>
        <p:txBody>
          <a:bodyPr/>
          <a:lstStyle/>
          <a:p>
            <a:pPr algn="ctr"/>
            <a:r>
              <a:rPr lang="ar-QA">
                <a:solidFill>
                  <a:schemeClr val="tx1"/>
                </a:solidFill>
                <a:effectLst/>
              </a:rPr>
              <a:t>التعليل بالجار والمجرور :</a:t>
            </a:r>
            <a:endParaRPr lang="fr-FR">
              <a:solidFill>
                <a:schemeClr val="tx1"/>
              </a:solidFill>
              <a:effectLst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341438"/>
            <a:ext cx="9144000" cy="5183187"/>
          </a:xfrm>
        </p:spPr>
        <p:txBody>
          <a:bodyPr/>
          <a:lstStyle/>
          <a:p>
            <a:pPr>
              <a:buFontTx/>
              <a:buNone/>
            </a:pPr>
            <a:r>
              <a:rPr lang="ar-QA" sz="2800" dirty="0"/>
              <a:t>    </a:t>
            </a:r>
            <a:r>
              <a:rPr lang="ar-QA" sz="2800" dirty="0">
                <a:effectLst/>
              </a:rPr>
              <a:t>إ</a:t>
            </a:r>
            <a:r>
              <a:rPr lang="ar-QA" sz="2800" dirty="0" smtClean="0">
                <a:effectLst/>
              </a:rPr>
              <a:t>ن </a:t>
            </a:r>
            <a:r>
              <a:rPr lang="ar-QA" sz="2800" dirty="0">
                <a:effectLst/>
              </a:rPr>
              <a:t>التعليل يكون عادة بحرف الجر ولكن </a:t>
            </a:r>
            <a:r>
              <a:rPr lang="ar-QA" sz="2800" dirty="0" smtClean="0">
                <a:effectLst/>
              </a:rPr>
              <a:t>قد يستخدم أسلوب آخر </a:t>
            </a:r>
            <a:r>
              <a:rPr lang="ar-QA" sz="2800" dirty="0">
                <a:effectLst/>
              </a:rPr>
              <a:t>هو المصدر المنصوب  </a:t>
            </a:r>
            <a:r>
              <a:rPr lang="ar-QA" sz="2800" dirty="0" smtClean="0">
                <a:effectLst/>
              </a:rPr>
              <a:t>الذي</a:t>
            </a:r>
            <a:r>
              <a:rPr lang="ar-QA" sz="2800" dirty="0" smtClean="0">
                <a:effectLst/>
              </a:rPr>
              <a:t> </a:t>
            </a:r>
            <a:r>
              <a:rPr lang="ar-QA" sz="2800" dirty="0">
                <a:effectLst/>
              </a:rPr>
              <a:t>يجب أن يكون </a:t>
            </a:r>
            <a:r>
              <a:rPr lang="ar-QA" sz="2800" dirty="0" smtClean="0">
                <a:effectLst/>
              </a:rPr>
              <a:t> </a:t>
            </a:r>
            <a:r>
              <a:rPr lang="ar-QA" sz="2800" dirty="0">
                <a:effectLst/>
              </a:rPr>
              <a:t>متحداً مع الحدث العامل فيه في الفاعل والزمان  </a:t>
            </a:r>
            <a:r>
              <a:rPr lang="ar-QA" sz="2800" dirty="0" smtClean="0">
                <a:effectLst/>
              </a:rPr>
              <a:t>. فإذا اختل </a:t>
            </a:r>
            <a:r>
              <a:rPr lang="ar-QA" sz="2800" dirty="0">
                <a:effectLst/>
              </a:rPr>
              <a:t>شرط من </a:t>
            </a:r>
            <a:r>
              <a:rPr lang="ar-QA" sz="2800" dirty="0" smtClean="0">
                <a:effectLst/>
              </a:rPr>
              <a:t>هذين</a:t>
            </a:r>
            <a:r>
              <a:rPr lang="ar-QA" sz="2800" dirty="0" smtClean="0">
                <a:effectLst/>
              </a:rPr>
              <a:t> عدت </a:t>
            </a:r>
            <a:r>
              <a:rPr lang="ar-QA" sz="2800" dirty="0">
                <a:effectLst/>
              </a:rPr>
              <a:t>إلى التعليل بحرف الجر :</a:t>
            </a:r>
          </a:p>
          <a:p>
            <a:pPr>
              <a:buFontTx/>
              <a:buNone/>
            </a:pPr>
            <a:r>
              <a:rPr lang="ar-QA" sz="2800" dirty="0">
                <a:effectLst/>
              </a:rPr>
              <a:t> </a:t>
            </a:r>
          </a:p>
          <a:p>
            <a:pPr>
              <a:buFontTx/>
              <a:buNone/>
            </a:pPr>
            <a:r>
              <a:rPr lang="ar-QA" sz="2800" dirty="0">
                <a:effectLst/>
              </a:rPr>
              <a:t>   </a:t>
            </a:r>
            <a:r>
              <a:rPr lang="ar-QA" sz="2800" b="1" dirty="0">
                <a:effectLst/>
              </a:rPr>
              <a:t>1- اختلال شرط المصدرية:</a:t>
            </a:r>
            <a:r>
              <a:rPr lang="ar-QA" sz="2800" dirty="0">
                <a:effectLst/>
              </a:rPr>
              <a:t>  </a:t>
            </a:r>
          </a:p>
          <a:p>
            <a:pPr>
              <a:buFontTx/>
              <a:buNone/>
            </a:pPr>
            <a:endParaRPr lang="ar-QA" sz="2800" dirty="0">
              <a:effectLst/>
            </a:endParaRPr>
          </a:p>
          <a:p>
            <a:pPr>
              <a:buFontTx/>
              <a:buNone/>
            </a:pPr>
            <a:r>
              <a:rPr lang="ar-QA" sz="2800" dirty="0">
                <a:effectLst/>
              </a:rPr>
              <a:t>     </a:t>
            </a:r>
            <a:r>
              <a:rPr lang="ar-QA" sz="2800" dirty="0" smtClean="0">
                <a:effectLst/>
              </a:rPr>
              <a:t>كلفظ ( الهرة)  </a:t>
            </a:r>
            <a:r>
              <a:rPr lang="ar-QA" sz="2800" dirty="0">
                <a:effectLst/>
              </a:rPr>
              <a:t>في قول الرسول </a:t>
            </a:r>
            <a:r>
              <a:rPr lang="ar-QA" sz="2800" dirty="0" smtClean="0">
                <a:effectLst/>
              </a:rPr>
              <a:t>صلى الله عليه وسلم : </a:t>
            </a:r>
            <a:r>
              <a:rPr lang="ar-QA" sz="2800" dirty="0">
                <a:effectLst/>
              </a:rPr>
              <a:t>"  دخلت امرأةٌ النار في هرة حبستها ..."  </a:t>
            </a:r>
          </a:p>
          <a:p>
            <a:pPr>
              <a:buFontTx/>
              <a:buNone/>
            </a:pPr>
            <a:r>
              <a:rPr lang="ar-QA" sz="2800" dirty="0">
                <a:effectLst/>
              </a:rPr>
              <a:t>     في هذه الحال يجب استخدام حرف الجر لإفادة التعليل ولا يمكن النصب لأن النصب وقف على المصدر في هذا الأسلوب التعليلي  . </a:t>
            </a:r>
          </a:p>
          <a:p>
            <a:pPr>
              <a:buFontTx/>
              <a:buNone/>
            </a:pPr>
            <a:r>
              <a:rPr lang="ar-QA" sz="2800" dirty="0">
                <a:effectLst/>
              </a:rPr>
              <a:t>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Rectangle 4"/>
          <p:cNvSpPr>
            <a:spLocks noGrp="1" noChangeArrowheads="1"/>
          </p:cNvSpPr>
          <p:nvPr>
            <p:ph type="title"/>
          </p:nvPr>
        </p:nvSpPr>
        <p:spPr>
          <a:xfrm>
            <a:off x="9540875" y="0"/>
            <a:ext cx="201613" cy="109538"/>
          </a:xfrm>
        </p:spPr>
        <p:txBody>
          <a:bodyPr/>
          <a:lstStyle/>
          <a:p>
            <a:endParaRPr lang="en-US" sz="4000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95288" y="549275"/>
            <a:ext cx="8229600" cy="4525963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ar-QA" sz="2800" b="1" dirty="0">
                <a:effectLst/>
                <a:latin typeface="Arial" pitchFamily="34" charset="0"/>
              </a:rPr>
              <a:t>2- اختلال الاتحاد في الفاعل :</a:t>
            </a:r>
            <a:r>
              <a:rPr lang="ar-QA" sz="2400" dirty="0">
                <a:effectLst/>
                <a:latin typeface="Arial" pitchFamily="34" charset="0"/>
              </a:rPr>
              <a:t> </a:t>
            </a:r>
          </a:p>
          <a:p>
            <a:pPr>
              <a:lnSpc>
                <a:spcPct val="80000"/>
              </a:lnSpc>
              <a:buFontTx/>
              <a:buNone/>
            </a:pPr>
            <a:endParaRPr lang="ar-QA" sz="2400" dirty="0">
              <a:effectLst/>
              <a:latin typeface="Arial" pitchFamily="34" charset="0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ar-QA" sz="2400" dirty="0">
                <a:effectLst/>
                <a:latin typeface="Arial" pitchFamily="34" charset="0"/>
              </a:rPr>
              <a:t>     يكون فاعل المصدر المعلل غير فاعل الحدث وفي هذه الحال لا ينصب بل يجر بحرف جر.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ar-QA" sz="2400" dirty="0">
                <a:effectLst/>
                <a:latin typeface="Arial" pitchFamily="34" charset="0"/>
              </a:rPr>
              <a:t>       أحببت صديقك لمحبتك له .</a:t>
            </a:r>
          </a:p>
          <a:p>
            <a:pPr>
              <a:lnSpc>
                <a:spcPct val="80000"/>
              </a:lnSpc>
              <a:buFontTx/>
              <a:buNone/>
            </a:pPr>
            <a:endParaRPr lang="ar-QA" sz="2400" dirty="0">
              <a:effectLst/>
              <a:latin typeface="Arial" pitchFamily="34" charset="0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ar-QA" sz="2800" b="1">
                <a:effectLst/>
                <a:latin typeface="Arial" pitchFamily="34" charset="0"/>
              </a:rPr>
              <a:t>3-  اختلال الاتحاد في الزمان :</a:t>
            </a:r>
            <a:r>
              <a:rPr lang="ar-QA" sz="2400" b="1">
                <a:effectLst/>
                <a:latin typeface="Arial" pitchFamily="34" charset="0"/>
              </a:rPr>
              <a:t> </a:t>
            </a:r>
          </a:p>
          <a:p>
            <a:pPr>
              <a:lnSpc>
                <a:spcPct val="80000"/>
              </a:lnSpc>
              <a:buFontTx/>
              <a:buNone/>
            </a:pPr>
            <a:endParaRPr lang="ar-QA" sz="2400" b="1">
              <a:effectLst/>
              <a:latin typeface="Arial" pitchFamily="34" charset="0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ar-QA" sz="2400" dirty="0">
                <a:effectLst/>
                <a:latin typeface="Arial" pitchFamily="34" charset="0"/>
              </a:rPr>
              <a:t>    يكون زمن الحدث غير زمن المصدر المعلل  وفي هذه الحال لا يجور النصب بل يكون الجر وجوبا  كقول امرئ </a:t>
            </a:r>
            <a:r>
              <a:rPr lang="ar-QA" sz="2400" dirty="0" err="1">
                <a:effectLst/>
                <a:latin typeface="Arial" pitchFamily="34" charset="0"/>
              </a:rPr>
              <a:t>القيس</a:t>
            </a:r>
            <a:r>
              <a:rPr lang="ar-QA" sz="2400" dirty="0">
                <a:effectLst/>
                <a:latin typeface="Arial" pitchFamily="34" charset="0"/>
              </a:rPr>
              <a:t>  :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ar-QA" sz="2400" dirty="0">
                <a:effectLst/>
                <a:latin typeface="Arial" pitchFamily="34" charset="0"/>
              </a:rPr>
              <a:t>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ar-QA" sz="2400" dirty="0">
                <a:effectLst/>
                <a:latin typeface="Arial" pitchFamily="34" charset="0"/>
              </a:rPr>
              <a:t>   فجئت وقد </a:t>
            </a:r>
            <a:r>
              <a:rPr lang="ar-QA" sz="2400" dirty="0" err="1">
                <a:effectLst/>
                <a:latin typeface="Arial" pitchFamily="34" charset="0"/>
              </a:rPr>
              <a:t>نضّت</a:t>
            </a:r>
            <a:r>
              <a:rPr lang="ar-QA" sz="2400" dirty="0">
                <a:effectLst/>
                <a:latin typeface="Arial" pitchFamily="34" charset="0"/>
              </a:rPr>
              <a:t> لنوم ثيابها                    لدى الستر إلا </a:t>
            </a:r>
            <a:r>
              <a:rPr lang="ar-QA" sz="2400" dirty="0" err="1">
                <a:effectLst/>
                <a:latin typeface="Arial" pitchFamily="34" charset="0"/>
              </a:rPr>
              <a:t>لبسة</a:t>
            </a:r>
            <a:r>
              <a:rPr lang="ar-QA" sz="2400" dirty="0">
                <a:effectLst/>
                <a:latin typeface="Arial" pitchFamily="34" charset="0"/>
              </a:rPr>
              <a:t> المتفضل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ar-QA" sz="2400" dirty="0">
                <a:effectLst/>
                <a:latin typeface="Arial" pitchFamily="34" charset="0"/>
              </a:rPr>
              <a:t>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ar-QA" sz="2400" dirty="0">
                <a:effectLst/>
                <a:latin typeface="Arial" pitchFamily="34" charset="0"/>
              </a:rPr>
              <a:t>     فنضو الثياب - أي خلعها - يكون قبل النوم لا في زمنه ومن هنا كان فاعل الحدث مختلفاً عن فاعل المصدر  ولذلك وجب الجر بحرف الجر . </a:t>
            </a:r>
            <a:endParaRPr lang="fr-FR" sz="2400" dirty="0">
              <a:effectLst/>
              <a:latin typeface="Arial" pitchFamily="34" charset="0"/>
            </a:endParaRPr>
          </a:p>
          <a:p>
            <a:pPr>
              <a:lnSpc>
                <a:spcPct val="80000"/>
              </a:lnSpc>
            </a:pPr>
            <a:endParaRPr lang="fr-FR" sz="2400" dirty="0">
              <a:effectLst/>
              <a:latin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cean">
  <a:themeElements>
    <a:clrScheme name="Ocean 11">
      <a:dk1>
        <a:srgbClr val="000000"/>
      </a:dk1>
      <a:lt1>
        <a:srgbClr val="006B80"/>
      </a:lt1>
      <a:dk2>
        <a:srgbClr val="C1CB75"/>
      </a:dk2>
      <a:lt2>
        <a:srgbClr val="000000"/>
      </a:lt2>
      <a:accent1>
        <a:srgbClr val="6F8406"/>
      </a:accent1>
      <a:accent2>
        <a:srgbClr val="D9E288"/>
      </a:accent2>
      <a:accent3>
        <a:srgbClr val="AABAC0"/>
      </a:accent3>
      <a:accent4>
        <a:srgbClr val="000000"/>
      </a:accent4>
      <a:accent5>
        <a:srgbClr val="BBC2AA"/>
      </a:accent5>
      <a:accent6>
        <a:srgbClr val="C4CD7B"/>
      </a:accent6>
      <a:hlink>
        <a:srgbClr val="00CC00"/>
      </a:hlink>
      <a:folHlink>
        <a:srgbClr val="C0FF73"/>
      </a:folHlink>
    </a:clrScheme>
    <a:fontScheme name="Ocean">
      <a:majorFont>
        <a:latin typeface="Tahoma"/>
        <a:ea typeface=""/>
        <a:cs typeface="Arial"/>
      </a:majorFont>
      <a:minorFont>
        <a:latin typeface="Tahoma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ar-SA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ahoma" pitchFamily="34" charset="0"/>
            <a:cs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ar-SA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ahoma" pitchFamily="34" charset="0"/>
            <a:cs typeface="Arial" pitchFamily="34" charset="0"/>
          </a:defRPr>
        </a:defPPr>
      </a:lstStyle>
    </a:lnDef>
  </a:objectDefaults>
  <a:extraClrSchemeLst>
    <a:extraClrScheme>
      <a:clrScheme name="Ocean 1">
        <a:dk1>
          <a:srgbClr val="010199"/>
        </a:dk1>
        <a:lt1>
          <a:srgbClr val="FFFFFF"/>
        </a:lt1>
        <a:dk2>
          <a:srgbClr val="000099"/>
        </a:dk2>
        <a:lt2>
          <a:srgbClr val="FFFFFF"/>
        </a:lt2>
        <a:accent1>
          <a:srgbClr val="33CCCC"/>
        </a:accent1>
        <a:accent2>
          <a:srgbClr val="00C600"/>
        </a:accent2>
        <a:accent3>
          <a:srgbClr val="AAAACA"/>
        </a:accent3>
        <a:accent4>
          <a:srgbClr val="DADADA"/>
        </a:accent4>
        <a:accent5>
          <a:srgbClr val="ADE2E2"/>
        </a:accent5>
        <a:accent6>
          <a:srgbClr val="00B300"/>
        </a:accent6>
        <a:hlink>
          <a:srgbClr val="FFCC00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cean 2">
        <a:dk1>
          <a:srgbClr val="000066"/>
        </a:dk1>
        <a:lt1>
          <a:srgbClr val="FFFFFF"/>
        </a:lt1>
        <a:dk2>
          <a:srgbClr val="5D93FF"/>
        </a:dk2>
        <a:lt2>
          <a:srgbClr val="FFFFFF"/>
        </a:lt2>
        <a:accent1>
          <a:srgbClr val="6666FF"/>
        </a:accent1>
        <a:accent2>
          <a:srgbClr val="9999FF"/>
        </a:accent2>
        <a:accent3>
          <a:srgbClr val="B6C8FF"/>
        </a:accent3>
        <a:accent4>
          <a:srgbClr val="DADADA"/>
        </a:accent4>
        <a:accent5>
          <a:srgbClr val="B8B8FF"/>
        </a:accent5>
        <a:accent6>
          <a:srgbClr val="8A8AE7"/>
        </a:accent6>
        <a:hlink>
          <a:srgbClr val="FF3300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cean 3">
        <a:dk1>
          <a:srgbClr val="000000"/>
        </a:dk1>
        <a:lt1>
          <a:srgbClr val="FFFFFF"/>
        </a:lt1>
        <a:dk2>
          <a:srgbClr val="572E88"/>
        </a:dk2>
        <a:lt2>
          <a:srgbClr val="FFFFFF"/>
        </a:lt2>
        <a:accent1>
          <a:srgbClr val="FF6600"/>
        </a:accent1>
        <a:accent2>
          <a:srgbClr val="FFCC00"/>
        </a:accent2>
        <a:accent3>
          <a:srgbClr val="B4ADC3"/>
        </a:accent3>
        <a:accent4>
          <a:srgbClr val="DADADA"/>
        </a:accent4>
        <a:accent5>
          <a:srgbClr val="FFB8AA"/>
        </a:accent5>
        <a:accent6>
          <a:srgbClr val="E7B900"/>
        </a:accent6>
        <a:hlink>
          <a:srgbClr val="33CCCC"/>
        </a:hlink>
        <a:folHlink>
          <a:srgbClr val="36CC6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cean 4">
        <a:dk1>
          <a:srgbClr val="003366"/>
        </a:dk1>
        <a:lt1>
          <a:srgbClr val="FFFFFF"/>
        </a:lt1>
        <a:dk2>
          <a:srgbClr val="666699"/>
        </a:dk2>
        <a:lt2>
          <a:srgbClr val="FFFFFF"/>
        </a:lt2>
        <a:accent1>
          <a:srgbClr val="9966FF"/>
        </a:accent1>
        <a:accent2>
          <a:srgbClr val="00CC66"/>
        </a:accent2>
        <a:accent3>
          <a:srgbClr val="B8B8CA"/>
        </a:accent3>
        <a:accent4>
          <a:srgbClr val="DADADA"/>
        </a:accent4>
        <a:accent5>
          <a:srgbClr val="CAB8FF"/>
        </a:accent5>
        <a:accent6>
          <a:srgbClr val="00B95C"/>
        </a:accent6>
        <a:hlink>
          <a:srgbClr val="65C8FF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cean 5">
        <a:dk1>
          <a:srgbClr val="000000"/>
        </a:dk1>
        <a:lt1>
          <a:srgbClr val="FFFFFF"/>
        </a:lt1>
        <a:dk2>
          <a:srgbClr val="336600"/>
        </a:dk2>
        <a:lt2>
          <a:srgbClr val="FFFFFF"/>
        </a:lt2>
        <a:accent1>
          <a:srgbClr val="B7C533"/>
        </a:accent1>
        <a:accent2>
          <a:srgbClr val="CCCCFF"/>
        </a:accent2>
        <a:accent3>
          <a:srgbClr val="ADB8AA"/>
        </a:accent3>
        <a:accent4>
          <a:srgbClr val="DADADA"/>
        </a:accent4>
        <a:accent5>
          <a:srgbClr val="D8DFAD"/>
        </a:accent5>
        <a:accent6>
          <a:srgbClr val="B9B9E7"/>
        </a:accent6>
        <a:hlink>
          <a:srgbClr val="FFFFCC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cean 6">
        <a:dk1>
          <a:srgbClr val="000000"/>
        </a:dk1>
        <a:lt1>
          <a:srgbClr val="FFFFFF"/>
        </a:lt1>
        <a:dk2>
          <a:srgbClr val="006B80"/>
        </a:dk2>
        <a:lt2>
          <a:srgbClr val="C1CB75"/>
        </a:lt2>
        <a:accent1>
          <a:srgbClr val="6F8406"/>
        </a:accent1>
        <a:accent2>
          <a:srgbClr val="D9E288"/>
        </a:accent2>
        <a:accent3>
          <a:srgbClr val="AABAC0"/>
        </a:accent3>
        <a:accent4>
          <a:srgbClr val="DADADA"/>
        </a:accent4>
        <a:accent5>
          <a:srgbClr val="BBC2AA"/>
        </a:accent5>
        <a:accent6>
          <a:srgbClr val="C4CD7B"/>
        </a:accent6>
        <a:hlink>
          <a:srgbClr val="00CC00"/>
        </a:hlink>
        <a:folHlink>
          <a:srgbClr val="C0FF7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cean 7">
        <a:dk1>
          <a:srgbClr val="5F5F5F"/>
        </a:dk1>
        <a:lt1>
          <a:srgbClr val="FFFFFF"/>
        </a:lt1>
        <a:dk2>
          <a:srgbClr val="FF6600"/>
        </a:dk2>
        <a:lt2>
          <a:srgbClr val="FFFFFF"/>
        </a:lt2>
        <a:accent1>
          <a:srgbClr val="CC6600"/>
        </a:accent1>
        <a:accent2>
          <a:srgbClr val="FF6600"/>
        </a:accent2>
        <a:accent3>
          <a:srgbClr val="FFB8AA"/>
        </a:accent3>
        <a:accent4>
          <a:srgbClr val="DADADA"/>
        </a:accent4>
        <a:accent5>
          <a:srgbClr val="E2B8AA"/>
        </a:accent5>
        <a:accent6>
          <a:srgbClr val="E75C00"/>
        </a:accent6>
        <a:hlink>
          <a:srgbClr val="FFFF99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cean 8">
        <a:dk1>
          <a:srgbClr val="000000"/>
        </a:dk1>
        <a:lt1>
          <a:srgbClr val="FFFFFF"/>
        </a:lt1>
        <a:dk2>
          <a:srgbClr val="FFBA2F"/>
        </a:dk2>
        <a:lt2>
          <a:srgbClr val="A50021"/>
        </a:lt2>
        <a:accent1>
          <a:srgbClr val="FF6600"/>
        </a:accent1>
        <a:accent2>
          <a:srgbClr val="CC6600"/>
        </a:accent2>
        <a:accent3>
          <a:srgbClr val="FFD9AD"/>
        </a:accent3>
        <a:accent4>
          <a:srgbClr val="DADADA"/>
        </a:accent4>
        <a:accent5>
          <a:srgbClr val="FFB8AA"/>
        </a:accent5>
        <a:accent6>
          <a:srgbClr val="B95C00"/>
        </a:accent6>
        <a:hlink>
          <a:srgbClr val="6633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cean 9">
        <a:dk1>
          <a:srgbClr val="000000"/>
        </a:dk1>
        <a:lt1>
          <a:srgbClr val="006B80"/>
        </a:lt1>
        <a:dk2>
          <a:srgbClr val="000000"/>
        </a:dk2>
        <a:lt2>
          <a:srgbClr val="FFFFFF"/>
        </a:lt2>
        <a:accent1>
          <a:srgbClr val="6F8406"/>
        </a:accent1>
        <a:accent2>
          <a:srgbClr val="D9E288"/>
        </a:accent2>
        <a:accent3>
          <a:srgbClr val="AABAC0"/>
        </a:accent3>
        <a:accent4>
          <a:srgbClr val="000000"/>
        </a:accent4>
        <a:accent5>
          <a:srgbClr val="BBC2AA"/>
        </a:accent5>
        <a:accent6>
          <a:srgbClr val="C4CD7B"/>
        </a:accent6>
        <a:hlink>
          <a:srgbClr val="00CC00"/>
        </a:hlink>
        <a:folHlink>
          <a:srgbClr val="C0FF7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cean 10">
        <a:dk1>
          <a:srgbClr val="000000"/>
        </a:dk1>
        <a:lt1>
          <a:srgbClr val="006B80"/>
        </a:lt1>
        <a:dk2>
          <a:srgbClr val="000000"/>
        </a:dk2>
        <a:lt2>
          <a:srgbClr val="000000"/>
        </a:lt2>
        <a:accent1>
          <a:srgbClr val="6F8406"/>
        </a:accent1>
        <a:accent2>
          <a:srgbClr val="D9E288"/>
        </a:accent2>
        <a:accent3>
          <a:srgbClr val="AABAC0"/>
        </a:accent3>
        <a:accent4>
          <a:srgbClr val="000000"/>
        </a:accent4>
        <a:accent5>
          <a:srgbClr val="BBC2AA"/>
        </a:accent5>
        <a:accent6>
          <a:srgbClr val="C4CD7B"/>
        </a:accent6>
        <a:hlink>
          <a:srgbClr val="00CC00"/>
        </a:hlink>
        <a:folHlink>
          <a:srgbClr val="C0FF7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cean 11">
        <a:dk1>
          <a:srgbClr val="000000"/>
        </a:dk1>
        <a:lt1>
          <a:srgbClr val="006B80"/>
        </a:lt1>
        <a:dk2>
          <a:srgbClr val="C1CB75"/>
        </a:dk2>
        <a:lt2>
          <a:srgbClr val="000000"/>
        </a:lt2>
        <a:accent1>
          <a:srgbClr val="6F8406"/>
        </a:accent1>
        <a:accent2>
          <a:srgbClr val="D9E288"/>
        </a:accent2>
        <a:accent3>
          <a:srgbClr val="AABAC0"/>
        </a:accent3>
        <a:accent4>
          <a:srgbClr val="000000"/>
        </a:accent4>
        <a:accent5>
          <a:srgbClr val="BBC2AA"/>
        </a:accent5>
        <a:accent6>
          <a:srgbClr val="C4CD7B"/>
        </a:accent6>
        <a:hlink>
          <a:srgbClr val="00CC00"/>
        </a:hlink>
        <a:folHlink>
          <a:srgbClr val="C0FF7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Ocean</Template>
  <TotalTime>68</TotalTime>
  <Words>310</Words>
  <Application>Microsoft Office PowerPoint</Application>
  <PresentationFormat>Affichage à l'écran (4:3)</PresentationFormat>
  <Paragraphs>39</Paragraphs>
  <Slides>4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4</vt:i4>
      </vt:variant>
    </vt:vector>
  </HeadingPairs>
  <TitlesOfParts>
    <vt:vector size="5" baseType="lpstr">
      <vt:lpstr>Ocean</vt:lpstr>
      <vt:lpstr> المفعول لأجله </vt:lpstr>
      <vt:lpstr>Diapositive 2</vt:lpstr>
      <vt:lpstr>التعليل بالجار والمجرور :</vt:lpstr>
      <vt:lpstr>Diapositive 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المفعول لأجله</dc:title>
  <dc:creator>HAMAD AL BARIDI</dc:creator>
  <cp:lastModifiedBy>TAHAR</cp:lastModifiedBy>
  <cp:revision>3</cp:revision>
  <dcterms:created xsi:type="dcterms:W3CDTF">2007-04-24T21:40:29Z</dcterms:created>
  <dcterms:modified xsi:type="dcterms:W3CDTF">2020-04-09T11:55:42Z</dcterms:modified>
</cp:coreProperties>
</file>