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11"/>
  </p:notesMasterIdLst>
  <p:sldIdLst>
    <p:sldId id="256" r:id="rId2"/>
    <p:sldId id="257" r:id="rId3"/>
    <p:sldId id="258" r:id="rId4"/>
    <p:sldId id="259" r:id="rId5"/>
    <p:sldId id="260" r:id="rId6"/>
    <p:sldId id="261" r:id="rId7"/>
    <p:sldId id="262" r:id="rId8"/>
    <p:sldId id="263" r:id="rId9"/>
    <p:sldId id="264" r:id="rId10"/>
  </p:sldIdLst>
  <p:sldSz cx="14630400" cy="8229600"/>
  <p:notesSz cx="8229600" cy="14630400"/>
  <p:embeddedFontLst>
    <p:embeddedFont>
      <p:font typeface="Alexandria" panose="020B0604020202020204" charset="-78"/>
      <p:regular r:id="rId12"/>
    </p:embeddedFont>
    <p:embeddedFont>
      <p:font typeface="Nobile" panose="020B0604020202020204" charset="0"/>
      <p:regular r:id="rId13"/>
    </p:embeddedFont>
  </p:embeddedFontLst>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52" d="100"/>
          <a:sy n="52" d="100"/>
        </p:scale>
        <p:origin x="812"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590573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lide 9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C73E6"/>
          </a:solidFill>
          <a:ln/>
        </p:spPr>
      </p:sp>
      <p:sp>
        <p:nvSpPr>
          <p:cNvPr id="3" name="Shape 1"/>
          <p:cNvSpPr/>
          <p:nvPr/>
        </p:nvSpPr>
        <p:spPr>
          <a:xfrm>
            <a:off x="0" y="0"/>
            <a:ext cx="14630400" cy="8229600"/>
          </a:xfrm>
          <a:prstGeom prst="rect">
            <a:avLst/>
          </a:prstGeom>
          <a:solidFill>
            <a:srgbClr val="F9F9FF"/>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C73E6"/>
          </a:solidFill>
          <a:ln/>
        </p:spPr>
      </p:sp>
      <p:sp>
        <p:nvSpPr>
          <p:cNvPr id="3" name="Shape 1"/>
          <p:cNvSpPr/>
          <p:nvPr/>
        </p:nvSpPr>
        <p:spPr>
          <a:xfrm>
            <a:off x="0" y="0"/>
            <a:ext cx="14630400" cy="8229600"/>
          </a:xfrm>
          <a:prstGeom prst="rect">
            <a:avLst/>
          </a:prstGeom>
          <a:solidFill>
            <a:srgbClr val="F9F9FF"/>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C73E6"/>
          </a:solidFill>
          <a:ln/>
        </p:spPr>
      </p:sp>
      <p:sp>
        <p:nvSpPr>
          <p:cNvPr id="3" name="Shape 1"/>
          <p:cNvSpPr/>
          <p:nvPr/>
        </p:nvSpPr>
        <p:spPr>
          <a:xfrm>
            <a:off x="0" y="0"/>
            <a:ext cx="14630400" cy="8229600"/>
          </a:xfrm>
          <a:prstGeom prst="rect">
            <a:avLst/>
          </a:prstGeom>
          <a:solidFill>
            <a:srgbClr val="F9F9FF"/>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C73E6"/>
          </a:solidFill>
          <a:ln/>
        </p:spPr>
      </p:sp>
      <p:sp>
        <p:nvSpPr>
          <p:cNvPr id="3" name="Shape 1"/>
          <p:cNvSpPr/>
          <p:nvPr/>
        </p:nvSpPr>
        <p:spPr>
          <a:xfrm>
            <a:off x="0" y="0"/>
            <a:ext cx="14630400" cy="8229600"/>
          </a:xfrm>
          <a:prstGeom prst="rect">
            <a:avLst/>
          </a:prstGeom>
          <a:solidFill>
            <a:srgbClr val="F9F9FF"/>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C73E6"/>
          </a:solidFill>
          <a:ln/>
        </p:spPr>
      </p:sp>
      <p:sp>
        <p:nvSpPr>
          <p:cNvPr id="3" name="Shape 1"/>
          <p:cNvSpPr/>
          <p:nvPr/>
        </p:nvSpPr>
        <p:spPr>
          <a:xfrm>
            <a:off x="0" y="0"/>
            <a:ext cx="14630400" cy="8229600"/>
          </a:xfrm>
          <a:prstGeom prst="rect">
            <a:avLst/>
          </a:prstGeom>
          <a:solidFill>
            <a:srgbClr val="F9F9FF"/>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C73E6"/>
          </a:solidFill>
          <a:ln/>
        </p:spPr>
      </p:sp>
      <p:sp>
        <p:nvSpPr>
          <p:cNvPr id="3" name="Shape 1"/>
          <p:cNvSpPr/>
          <p:nvPr/>
        </p:nvSpPr>
        <p:spPr>
          <a:xfrm>
            <a:off x="0" y="0"/>
            <a:ext cx="14630400" cy="8229600"/>
          </a:xfrm>
          <a:prstGeom prst="rect">
            <a:avLst/>
          </a:prstGeom>
          <a:solidFill>
            <a:srgbClr val="F9F9FF"/>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C73E6"/>
          </a:solidFill>
          <a:ln/>
        </p:spPr>
      </p:sp>
      <p:sp>
        <p:nvSpPr>
          <p:cNvPr id="3" name="Shape 1"/>
          <p:cNvSpPr/>
          <p:nvPr/>
        </p:nvSpPr>
        <p:spPr>
          <a:xfrm>
            <a:off x="0" y="0"/>
            <a:ext cx="14630400" cy="8229600"/>
          </a:xfrm>
          <a:prstGeom prst="rect">
            <a:avLst/>
          </a:prstGeom>
          <a:solidFill>
            <a:srgbClr val="F9F9FF"/>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C73E6"/>
          </a:solidFill>
          <a:ln/>
        </p:spPr>
      </p:sp>
      <p:sp>
        <p:nvSpPr>
          <p:cNvPr id="3" name="Shape 1"/>
          <p:cNvSpPr/>
          <p:nvPr/>
        </p:nvSpPr>
        <p:spPr>
          <a:xfrm>
            <a:off x="0" y="0"/>
            <a:ext cx="14630400" cy="8229600"/>
          </a:xfrm>
          <a:prstGeom prst="rect">
            <a:avLst/>
          </a:prstGeom>
          <a:solidFill>
            <a:srgbClr val="F9F9FF"/>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C73E6"/>
          </a:solidFill>
          <a:ln/>
        </p:spPr>
      </p:sp>
      <p:sp>
        <p:nvSpPr>
          <p:cNvPr id="3" name="Shape 1"/>
          <p:cNvSpPr/>
          <p:nvPr/>
        </p:nvSpPr>
        <p:spPr>
          <a:xfrm>
            <a:off x="0" y="0"/>
            <a:ext cx="14630400" cy="8229600"/>
          </a:xfrm>
          <a:prstGeom prst="rect">
            <a:avLst/>
          </a:prstGeom>
          <a:solidFill>
            <a:srgbClr val="F9F9FF"/>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793790" y="435424"/>
            <a:ext cx="7556421" cy="872516"/>
          </a:xfrm>
          <a:prstGeom prst="rect">
            <a:avLst/>
          </a:prstGeom>
          <a:noFill/>
          <a:ln/>
        </p:spPr>
        <p:txBody>
          <a:bodyPr wrap="square" lIns="0" tIns="0" rIns="0" bIns="0" rtlCol="0" anchor="t"/>
          <a:lstStyle/>
          <a:p>
            <a:pPr marL="0" indent="0">
              <a:lnSpc>
                <a:spcPts val="5550"/>
              </a:lnSpc>
              <a:buNone/>
            </a:pPr>
            <a:r>
              <a:rPr lang="en-US" sz="2800" dirty="0">
                <a:solidFill>
                  <a:srgbClr val="1B1B27"/>
                </a:solidFill>
                <a:latin typeface="Alexandria" pitchFamily="34" charset="0"/>
                <a:ea typeface="Alexandria" pitchFamily="34" charset="-122"/>
                <a:cs typeface="Alexandria" pitchFamily="34" charset="-120"/>
              </a:rPr>
              <a:t>Les troubles neurodéveloppementaux</a:t>
            </a:r>
            <a:endParaRPr lang="en-US" sz="2800" dirty="0"/>
          </a:p>
        </p:txBody>
      </p:sp>
      <p:sp>
        <p:nvSpPr>
          <p:cNvPr id="4" name="Text 1"/>
          <p:cNvSpPr/>
          <p:nvPr/>
        </p:nvSpPr>
        <p:spPr>
          <a:xfrm>
            <a:off x="793787" y="1117640"/>
            <a:ext cx="7556421" cy="2177415"/>
          </a:xfrm>
          <a:prstGeom prst="rect">
            <a:avLst/>
          </a:prstGeom>
          <a:noFill/>
          <a:ln/>
        </p:spPr>
        <p:txBody>
          <a:bodyPr wrap="square" lIns="0" tIns="0" rIns="0" bIns="0" rtlCol="0" anchor="t"/>
          <a:lstStyle/>
          <a:p>
            <a:pPr marL="0" indent="0">
              <a:lnSpc>
                <a:spcPts val="2850"/>
              </a:lnSpc>
              <a:buNone/>
            </a:pPr>
            <a:r>
              <a:rPr lang="en-US" sz="1750" dirty="0">
                <a:solidFill>
                  <a:srgbClr val="404155"/>
                </a:solidFill>
                <a:latin typeface="Nobile" pitchFamily="34" charset="0"/>
                <a:ea typeface="Nobile" pitchFamily="34" charset="-122"/>
                <a:cs typeface="Nobile" pitchFamily="34" charset="-120"/>
              </a:rPr>
              <a:t>Dans le domaine de la psychopathologie de l'enfant, les troubles neurodéveloppementaux (TND) occupent une place majeure. Toutefois, ils ne rendent pas compte de l'ensemble des manifestations psychopathologiques rencontrées chez l'enfant. Il s'agit de constater qu'il existe une solidarité entre le développement cérébral, celui des comportements et celui de la subjectivité.</a:t>
            </a:r>
            <a:endParaRPr lang="en-US" sz="1750" dirty="0"/>
          </a:p>
        </p:txBody>
      </p:sp>
      <p:sp>
        <p:nvSpPr>
          <p:cNvPr id="5" name="Text 2"/>
          <p:cNvSpPr/>
          <p:nvPr/>
        </p:nvSpPr>
        <p:spPr>
          <a:xfrm>
            <a:off x="793788" y="3619354"/>
            <a:ext cx="7556421" cy="1451610"/>
          </a:xfrm>
          <a:prstGeom prst="rect">
            <a:avLst/>
          </a:prstGeom>
          <a:noFill/>
          <a:ln/>
        </p:spPr>
        <p:txBody>
          <a:bodyPr wrap="square" lIns="0" tIns="0" rIns="0" bIns="0" rtlCol="0" anchor="t"/>
          <a:lstStyle/>
          <a:p>
            <a:pPr marL="0" indent="0">
              <a:lnSpc>
                <a:spcPts val="2850"/>
              </a:lnSpc>
              <a:buNone/>
            </a:pPr>
            <a:r>
              <a:rPr lang="en-US" sz="1750" dirty="0">
                <a:solidFill>
                  <a:srgbClr val="404155"/>
                </a:solidFill>
                <a:latin typeface="Nobile" pitchFamily="34" charset="0"/>
                <a:ea typeface="Nobile" pitchFamily="34" charset="-122"/>
                <a:cs typeface="Nobile" pitchFamily="34" charset="-120"/>
              </a:rPr>
              <a:t>Nous disposons aujourd'hui d'informations obtenues avec des méthodes différentes : méthodes d'imagerie cérébrale, longitudinale, épidémiologique, génétique… pour lesquelles le terme de « neurodéveloppement » apparaissait comme étant le plus approprié.</a:t>
            </a:r>
            <a:endParaRPr lang="en-US" sz="1750" dirty="0"/>
          </a:p>
        </p:txBody>
      </p:sp>
      <p:sp>
        <p:nvSpPr>
          <p:cNvPr id="6" name="Shape 3"/>
          <p:cNvSpPr/>
          <p:nvPr/>
        </p:nvSpPr>
        <p:spPr>
          <a:xfrm>
            <a:off x="793790" y="6881813"/>
            <a:ext cx="362903" cy="362903"/>
          </a:xfrm>
          <a:prstGeom prst="roundRect">
            <a:avLst>
              <a:gd name="adj" fmla="val 25194296"/>
            </a:avLst>
          </a:prstGeom>
          <a:solidFill>
            <a:srgbClr val="74B5B1"/>
          </a:solidFill>
          <a:ln w="7620">
            <a:solidFill>
              <a:srgbClr val="FFFFFF"/>
            </a:solidFill>
            <a:prstDash val="solid"/>
          </a:ln>
        </p:spPr>
      </p:sp>
      <p:sp>
        <p:nvSpPr>
          <p:cNvPr id="7" name="Text 4"/>
          <p:cNvSpPr/>
          <p:nvPr/>
        </p:nvSpPr>
        <p:spPr>
          <a:xfrm>
            <a:off x="912495" y="7014448"/>
            <a:ext cx="125373" cy="97512"/>
          </a:xfrm>
          <a:prstGeom prst="rect">
            <a:avLst/>
          </a:prstGeom>
          <a:noFill/>
          <a:ln/>
        </p:spPr>
        <p:txBody>
          <a:bodyPr wrap="none" lIns="0" tIns="0" rIns="0" bIns="0" rtlCol="0" anchor="t"/>
          <a:lstStyle/>
          <a:p>
            <a:pPr marL="0" indent="0" algn="ctr">
              <a:lnSpc>
                <a:spcPts val="750"/>
              </a:lnSpc>
              <a:buNone/>
            </a:pPr>
            <a:r>
              <a:rPr lang="en-US" sz="750" dirty="0">
                <a:solidFill>
                  <a:srgbClr val="3C3838"/>
                </a:solidFill>
                <a:latin typeface="Nobile Medium" pitchFamily="34" charset="0"/>
                <a:ea typeface="Nobile Medium" pitchFamily="34" charset="-122"/>
                <a:cs typeface="Nobile Medium" pitchFamily="34" charset="-120"/>
              </a:rPr>
              <a:t>fb</a:t>
            </a:r>
            <a:endParaRPr lang="en-US" sz="750" dirty="0"/>
          </a:p>
        </p:txBody>
      </p:sp>
      <p:sp>
        <p:nvSpPr>
          <p:cNvPr id="12" name="TextBox 11">
            <a:extLst>
              <a:ext uri="{FF2B5EF4-FFF2-40B4-BE49-F238E27FC236}">
                <a16:creationId xmlns:a16="http://schemas.microsoft.com/office/drawing/2014/main" id="{C04C9AE4-0798-4D08-AC74-0F594EF90E86}"/>
              </a:ext>
            </a:extLst>
          </p:cNvPr>
          <p:cNvSpPr txBox="1"/>
          <p:nvPr/>
        </p:nvSpPr>
        <p:spPr>
          <a:xfrm>
            <a:off x="1275398" y="5395263"/>
            <a:ext cx="7315200" cy="1754326"/>
          </a:xfrm>
          <a:prstGeom prst="rect">
            <a:avLst/>
          </a:prstGeom>
          <a:noFill/>
        </p:spPr>
        <p:txBody>
          <a:bodyPr wrap="square">
            <a:spAutoFit/>
          </a:bodyPr>
          <a:lstStyle/>
          <a:p>
            <a:pPr algn="r" rtl="1"/>
            <a:r>
              <a:rPr lang="ar-DZ" dirty="0"/>
              <a:t>تعتبر الاضطرابات النمائية العصبية (</a:t>
            </a:r>
            <a:r>
              <a:rPr lang="fr-FR" dirty="0"/>
              <a:t>TND) </a:t>
            </a:r>
            <a:r>
              <a:rPr lang="ar-DZ" dirty="0"/>
              <a:t>من المواضيع الرئيسية في مجال الأمراض النفسية للأطفال. ومع ذلك، فهي لا تفسر جميع الظواهر النفسية التي تظهر لدى الأطفال. من المهم ملاحظة أن هناك تضامنًا بين تطور الدماغ، تطور السلوكيات، وتطور الذات.اليوم، لدينا معلومات تم الحصول عليها باستخدام طرق مختلفة مثل: تقنيات التصوير الدماغي، الدراسات الطولية، الدراسات الوبائية، والبحوث الجينية، حيث يظهر أن مصطلح "النمو العصبي" هو الأكثر ملاءمة لوصف هذه الاضطرابات.</a:t>
            </a:r>
            <a:endParaRPr lang="fr-F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Text 0"/>
          <p:cNvSpPr/>
          <p:nvPr/>
        </p:nvSpPr>
        <p:spPr>
          <a:xfrm>
            <a:off x="673474" y="708228"/>
            <a:ext cx="5670590" cy="708779"/>
          </a:xfrm>
          <a:prstGeom prst="rect">
            <a:avLst/>
          </a:prstGeom>
          <a:noFill/>
          <a:ln/>
        </p:spPr>
        <p:txBody>
          <a:bodyPr wrap="none" lIns="0" tIns="0" rIns="0" bIns="0" rtlCol="0" anchor="t"/>
          <a:lstStyle/>
          <a:p>
            <a:pPr marL="0" indent="0">
              <a:lnSpc>
                <a:spcPts val="5550"/>
              </a:lnSpc>
              <a:buNone/>
            </a:pPr>
            <a:r>
              <a:rPr lang="en-US" sz="4450" dirty="0">
                <a:solidFill>
                  <a:srgbClr val="1B1B27"/>
                </a:solidFill>
                <a:latin typeface="Alexandria" pitchFamily="34" charset="0"/>
                <a:ea typeface="Alexandria" pitchFamily="34" charset="-122"/>
                <a:cs typeface="Alexandria" pitchFamily="34" charset="-120"/>
              </a:rPr>
              <a:t>Les troubles</a:t>
            </a:r>
            <a:endParaRPr lang="en-US" sz="4450" dirty="0"/>
          </a:p>
        </p:txBody>
      </p:sp>
      <p:sp>
        <p:nvSpPr>
          <p:cNvPr id="3" name="Text 1"/>
          <p:cNvSpPr/>
          <p:nvPr/>
        </p:nvSpPr>
        <p:spPr>
          <a:xfrm>
            <a:off x="673534" y="2371189"/>
            <a:ext cx="2835235" cy="354330"/>
          </a:xfrm>
          <a:prstGeom prst="rect">
            <a:avLst/>
          </a:prstGeom>
          <a:noFill/>
          <a:ln/>
        </p:spPr>
        <p:txBody>
          <a:bodyPr wrap="none" lIns="0" tIns="0" rIns="0" bIns="0" rtlCol="0" anchor="t"/>
          <a:lstStyle/>
          <a:p>
            <a:pPr marL="0" indent="0">
              <a:lnSpc>
                <a:spcPts val="2750"/>
              </a:lnSpc>
              <a:buNone/>
            </a:pPr>
            <a:r>
              <a:rPr lang="en-US" sz="2200" dirty="0">
                <a:solidFill>
                  <a:srgbClr val="1B1B27"/>
                </a:solidFill>
                <a:latin typeface="Alexandria" pitchFamily="34" charset="0"/>
                <a:ea typeface="Alexandria" pitchFamily="34" charset="-122"/>
                <a:cs typeface="Alexandria" pitchFamily="34" charset="-120"/>
              </a:rPr>
              <a:t>Contraintes</a:t>
            </a:r>
            <a:endParaRPr lang="en-US" sz="2200" dirty="0"/>
          </a:p>
        </p:txBody>
      </p:sp>
      <p:sp>
        <p:nvSpPr>
          <p:cNvPr id="4" name="Text 2"/>
          <p:cNvSpPr/>
          <p:nvPr/>
        </p:nvSpPr>
        <p:spPr>
          <a:xfrm>
            <a:off x="599001" y="2907929"/>
            <a:ext cx="6244709" cy="2177415"/>
          </a:xfrm>
          <a:prstGeom prst="rect">
            <a:avLst/>
          </a:prstGeom>
          <a:noFill/>
          <a:ln/>
        </p:spPr>
        <p:txBody>
          <a:bodyPr wrap="square" lIns="0" tIns="0" rIns="0" bIns="0" rtlCol="0" anchor="t"/>
          <a:lstStyle/>
          <a:p>
            <a:pPr marL="0" indent="0">
              <a:lnSpc>
                <a:spcPts val="2850"/>
              </a:lnSpc>
              <a:buNone/>
            </a:pPr>
            <a:r>
              <a:rPr lang="en-US" sz="1750" dirty="0">
                <a:solidFill>
                  <a:srgbClr val="404155"/>
                </a:solidFill>
                <a:latin typeface="Nobile" pitchFamily="34" charset="0"/>
                <a:ea typeface="Nobile" pitchFamily="34" charset="-122"/>
                <a:cs typeface="Nobile" pitchFamily="34" charset="-120"/>
              </a:rPr>
              <a:t>Ces troubles contraignent le fonctionnement et le développement de ces enfants. Ces contraintes concernent les aspects moteurs, cognitifs, émotionnels et linguistiques. De plus ces contraintes vont entraîner et se traduire par des limitations dans les domaines personnels, sociaux et scolaires.</a:t>
            </a:r>
            <a:endParaRPr lang="en-US" sz="1750" dirty="0"/>
          </a:p>
        </p:txBody>
      </p:sp>
      <p:sp>
        <p:nvSpPr>
          <p:cNvPr id="5" name="Text 3"/>
          <p:cNvSpPr/>
          <p:nvPr/>
        </p:nvSpPr>
        <p:spPr>
          <a:xfrm>
            <a:off x="7719837" y="2345897"/>
            <a:ext cx="2835235" cy="354330"/>
          </a:xfrm>
          <a:prstGeom prst="rect">
            <a:avLst/>
          </a:prstGeom>
          <a:noFill/>
          <a:ln/>
        </p:spPr>
        <p:txBody>
          <a:bodyPr wrap="none" lIns="0" tIns="0" rIns="0" bIns="0" rtlCol="0" anchor="t"/>
          <a:lstStyle/>
          <a:p>
            <a:pPr marL="0" indent="0">
              <a:lnSpc>
                <a:spcPts val="2750"/>
              </a:lnSpc>
              <a:buNone/>
            </a:pPr>
            <a:r>
              <a:rPr lang="en-US" sz="2200" dirty="0">
                <a:solidFill>
                  <a:srgbClr val="1B1B27"/>
                </a:solidFill>
                <a:latin typeface="Alexandria" pitchFamily="34" charset="0"/>
                <a:ea typeface="Alexandria" pitchFamily="34" charset="-122"/>
                <a:cs typeface="Alexandria" pitchFamily="34" charset="-120"/>
              </a:rPr>
              <a:t>Épidémiologie</a:t>
            </a:r>
            <a:endParaRPr lang="en-US" sz="2200" dirty="0"/>
          </a:p>
        </p:txBody>
      </p:sp>
      <p:sp>
        <p:nvSpPr>
          <p:cNvPr id="6" name="Text 4"/>
          <p:cNvSpPr/>
          <p:nvPr/>
        </p:nvSpPr>
        <p:spPr>
          <a:xfrm>
            <a:off x="7599521" y="2978889"/>
            <a:ext cx="6244709" cy="2177415"/>
          </a:xfrm>
          <a:prstGeom prst="rect">
            <a:avLst/>
          </a:prstGeom>
          <a:noFill/>
          <a:ln/>
        </p:spPr>
        <p:txBody>
          <a:bodyPr wrap="square" lIns="0" tIns="0" rIns="0" bIns="0" rtlCol="0" anchor="t"/>
          <a:lstStyle/>
          <a:p>
            <a:pPr marL="0" indent="0">
              <a:lnSpc>
                <a:spcPts val="2850"/>
              </a:lnSpc>
              <a:buNone/>
            </a:pPr>
            <a:r>
              <a:rPr lang="en-US" sz="1750" dirty="0">
                <a:solidFill>
                  <a:srgbClr val="404155"/>
                </a:solidFill>
                <a:latin typeface="Nobile" pitchFamily="34" charset="0"/>
                <a:ea typeface="Nobile" pitchFamily="34" charset="-122"/>
                <a:cs typeface="Nobile" pitchFamily="34" charset="-120"/>
              </a:rPr>
              <a:t>Les données épidémiologiques sont peu précises, dans la mesure où la prévalence réelle des troubles du neurodéveloppement est difficile à estimer. On estime néanmoins aujourd'hui que le pourcentage d'enfants de moins de 15 ans susceptibles de présenter ces troubles oscille entre 10 et 15 %.</a:t>
            </a:r>
            <a:endParaRPr lang="en-US" sz="1750" dirty="0"/>
          </a:p>
        </p:txBody>
      </p:sp>
      <p:sp>
        <p:nvSpPr>
          <p:cNvPr id="10" name="TextBox 9">
            <a:extLst>
              <a:ext uri="{FF2B5EF4-FFF2-40B4-BE49-F238E27FC236}">
                <a16:creationId xmlns:a16="http://schemas.microsoft.com/office/drawing/2014/main" id="{E94CCB97-D094-4E29-B955-40580B7FFDD6}"/>
              </a:ext>
            </a:extLst>
          </p:cNvPr>
          <p:cNvSpPr txBox="1"/>
          <p:nvPr/>
        </p:nvSpPr>
        <p:spPr>
          <a:xfrm>
            <a:off x="541421" y="5584288"/>
            <a:ext cx="13302809" cy="1754326"/>
          </a:xfrm>
          <a:prstGeom prst="rect">
            <a:avLst/>
          </a:prstGeom>
          <a:noFill/>
        </p:spPr>
        <p:txBody>
          <a:bodyPr wrap="square">
            <a:spAutoFit/>
          </a:bodyPr>
          <a:lstStyle/>
          <a:p>
            <a:pPr algn="r" rtl="1"/>
            <a:r>
              <a:rPr lang="ar-DZ" dirty="0"/>
              <a:t>القيود </a:t>
            </a:r>
            <a:r>
              <a:rPr lang="fr-FR" dirty="0"/>
              <a:t> </a:t>
            </a:r>
          </a:p>
          <a:p>
            <a:pPr algn="r" rtl="1"/>
            <a:r>
              <a:rPr lang="ar-DZ" dirty="0"/>
              <a:t>تفرض هذه الاضطرابات قيودًا على وظيفة وتطور هؤلاء الأطفال. تتعلق هذه القيود بالجوانب الحركية، المعرفية، العاطفية واللغوية. بالإضافة إلى ذلك، تؤدي هذه القيود إلى حدوث وتترجم إلى محدوديات في المجالات الشخصية، الاجتماعية والتعليمية.</a:t>
            </a:r>
            <a:endParaRPr lang="fr-FR" dirty="0"/>
          </a:p>
          <a:p>
            <a:pPr algn="r" rtl="1"/>
            <a:r>
              <a:rPr lang="ar-DZ" dirty="0"/>
              <a:t>علم الأوبئة </a:t>
            </a:r>
            <a:endParaRPr lang="fr-FR" dirty="0"/>
          </a:p>
          <a:p>
            <a:pPr algn="r" rtl="1"/>
            <a:r>
              <a:rPr lang="ar-DZ" dirty="0"/>
              <a:t>تعد البيانات الوبائية غير دقيقة إلى حد ما، نظرًا لأن تقدير الانتشار الفعلي للاضطرابات النمائية العصبية صعب. ومع ذلك، يُقدر حاليًا أن نسبة الأطفال الذين تقل أعمارهم عن 15 عامًا والذين قد يعانون من هذه الاضطرابات تتراوح بين 10 و 15%.</a:t>
            </a:r>
            <a:endParaRPr lang="fr-F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31862"/>
          </a:xfrm>
          <a:prstGeom prst="rect">
            <a:avLst/>
          </a:prstGeom>
        </p:spPr>
      </p:pic>
      <p:sp>
        <p:nvSpPr>
          <p:cNvPr id="3" name="Text 0"/>
          <p:cNvSpPr/>
          <p:nvPr/>
        </p:nvSpPr>
        <p:spPr>
          <a:xfrm>
            <a:off x="5486400" y="571857"/>
            <a:ext cx="8416171" cy="990725"/>
          </a:xfrm>
          <a:prstGeom prst="rect">
            <a:avLst/>
          </a:prstGeom>
          <a:noFill/>
          <a:ln/>
        </p:spPr>
        <p:txBody>
          <a:bodyPr wrap="square" lIns="0" tIns="0" rIns="0" bIns="0" rtlCol="0" anchor="t"/>
          <a:lstStyle/>
          <a:p>
            <a:pPr marL="0" indent="0">
              <a:lnSpc>
                <a:spcPts val="5100"/>
              </a:lnSpc>
              <a:buNone/>
            </a:pPr>
            <a:r>
              <a:rPr lang="en-US" sz="3200" dirty="0">
                <a:solidFill>
                  <a:srgbClr val="1B1B27"/>
                </a:solidFill>
                <a:latin typeface="Alexandria" pitchFamily="34" charset="0"/>
                <a:ea typeface="Alexandria" pitchFamily="34" charset="-122"/>
                <a:cs typeface="Alexandria" pitchFamily="34" charset="-120"/>
              </a:rPr>
              <a:t>Les six troubles neurodéveloppementaux</a:t>
            </a:r>
            <a:endParaRPr lang="en-US" sz="3200" dirty="0"/>
          </a:p>
        </p:txBody>
      </p:sp>
      <p:sp>
        <p:nvSpPr>
          <p:cNvPr id="4" name="Shape 1"/>
          <p:cNvSpPr/>
          <p:nvPr/>
        </p:nvSpPr>
        <p:spPr>
          <a:xfrm>
            <a:off x="6086908" y="1483721"/>
            <a:ext cx="7688342" cy="1213247"/>
          </a:xfrm>
          <a:prstGeom prst="roundRect">
            <a:avLst>
              <a:gd name="adj" fmla="val 7199"/>
            </a:avLst>
          </a:prstGeom>
          <a:solidFill>
            <a:srgbClr val="D2DDF9"/>
          </a:solidFill>
          <a:ln w="7620">
            <a:solidFill>
              <a:srgbClr val="B8C3DF"/>
            </a:solidFill>
            <a:prstDash val="solid"/>
          </a:ln>
        </p:spPr>
      </p:sp>
      <p:sp>
        <p:nvSpPr>
          <p:cNvPr id="5" name="Text 2"/>
          <p:cNvSpPr/>
          <p:nvPr/>
        </p:nvSpPr>
        <p:spPr>
          <a:xfrm>
            <a:off x="6429732" y="1633909"/>
            <a:ext cx="2782372" cy="324802"/>
          </a:xfrm>
          <a:prstGeom prst="rect">
            <a:avLst/>
          </a:prstGeom>
          <a:noFill/>
          <a:ln/>
        </p:spPr>
        <p:txBody>
          <a:bodyPr wrap="none" lIns="0" tIns="0" rIns="0" bIns="0" rtlCol="0" anchor="t"/>
          <a:lstStyle/>
          <a:p>
            <a:pPr marL="0" indent="0">
              <a:lnSpc>
                <a:spcPts val="2550"/>
              </a:lnSpc>
              <a:buNone/>
            </a:pPr>
            <a:r>
              <a:rPr lang="en-US" sz="2000" dirty="0">
                <a:solidFill>
                  <a:srgbClr val="404155"/>
                </a:solidFill>
                <a:latin typeface="Alexandria" pitchFamily="34" charset="0"/>
                <a:ea typeface="Alexandria" pitchFamily="34" charset="-122"/>
                <a:cs typeface="Alexandria" pitchFamily="34" charset="-120"/>
              </a:rPr>
              <a:t>Handicap intellectuel</a:t>
            </a:r>
            <a:endParaRPr lang="en-US" sz="2000" dirty="0"/>
          </a:p>
        </p:txBody>
      </p:sp>
      <p:sp>
        <p:nvSpPr>
          <p:cNvPr id="6" name="Text 3"/>
          <p:cNvSpPr/>
          <p:nvPr/>
        </p:nvSpPr>
        <p:spPr>
          <a:xfrm>
            <a:off x="6214229" y="2137332"/>
            <a:ext cx="7257336" cy="332780"/>
          </a:xfrm>
          <a:prstGeom prst="rect">
            <a:avLst/>
          </a:prstGeom>
          <a:noFill/>
          <a:ln/>
        </p:spPr>
        <p:txBody>
          <a:bodyPr wrap="none" lIns="0" tIns="0" rIns="0" bIns="0" rtlCol="0" anchor="t"/>
          <a:lstStyle/>
          <a:p>
            <a:pPr marL="0" indent="0">
              <a:lnSpc>
                <a:spcPts val="2600"/>
              </a:lnSpc>
              <a:buNone/>
            </a:pPr>
            <a:r>
              <a:rPr lang="en-US" sz="1600" dirty="0">
                <a:solidFill>
                  <a:srgbClr val="404155"/>
                </a:solidFill>
                <a:latin typeface="Nobile" pitchFamily="34" charset="0"/>
                <a:ea typeface="Nobile" pitchFamily="34" charset="-122"/>
                <a:cs typeface="Nobile" pitchFamily="34" charset="-120"/>
              </a:rPr>
              <a:t>Trouble du développement intellectuel (TDI).</a:t>
            </a:r>
            <a:endParaRPr lang="en-US" sz="1600" dirty="0"/>
          </a:p>
        </p:txBody>
      </p:sp>
      <p:sp>
        <p:nvSpPr>
          <p:cNvPr id="7" name="Shape 4"/>
          <p:cNvSpPr/>
          <p:nvPr/>
        </p:nvSpPr>
        <p:spPr>
          <a:xfrm>
            <a:off x="6086908" y="2759698"/>
            <a:ext cx="7688342" cy="1072425"/>
          </a:xfrm>
          <a:prstGeom prst="roundRect">
            <a:avLst>
              <a:gd name="adj" fmla="val 7199"/>
            </a:avLst>
          </a:prstGeom>
          <a:solidFill>
            <a:srgbClr val="D2DDF9"/>
          </a:solidFill>
          <a:ln w="7620">
            <a:solidFill>
              <a:srgbClr val="B8C3DF"/>
            </a:solidFill>
            <a:prstDash val="solid"/>
          </a:ln>
        </p:spPr>
      </p:sp>
      <p:sp>
        <p:nvSpPr>
          <p:cNvPr id="8" name="Text 5"/>
          <p:cNvSpPr/>
          <p:nvPr/>
        </p:nvSpPr>
        <p:spPr>
          <a:xfrm>
            <a:off x="6429732" y="2827414"/>
            <a:ext cx="3942398" cy="324802"/>
          </a:xfrm>
          <a:prstGeom prst="rect">
            <a:avLst/>
          </a:prstGeom>
          <a:noFill/>
          <a:ln/>
        </p:spPr>
        <p:txBody>
          <a:bodyPr wrap="none" lIns="0" tIns="0" rIns="0" bIns="0" rtlCol="0" anchor="t"/>
          <a:lstStyle/>
          <a:p>
            <a:pPr marL="0" indent="0">
              <a:lnSpc>
                <a:spcPts val="2550"/>
              </a:lnSpc>
              <a:buNone/>
            </a:pPr>
            <a:r>
              <a:rPr lang="en-US" sz="2000" dirty="0">
                <a:solidFill>
                  <a:srgbClr val="404155"/>
                </a:solidFill>
                <a:latin typeface="Alexandria" pitchFamily="34" charset="0"/>
                <a:ea typeface="Alexandria" pitchFamily="34" charset="-122"/>
                <a:cs typeface="Alexandria" pitchFamily="34" charset="-120"/>
              </a:rPr>
              <a:t>Troubles de la communication</a:t>
            </a:r>
            <a:endParaRPr lang="en-US" sz="2000" dirty="0"/>
          </a:p>
        </p:txBody>
      </p:sp>
      <p:sp>
        <p:nvSpPr>
          <p:cNvPr id="9" name="Text 6"/>
          <p:cNvSpPr/>
          <p:nvPr/>
        </p:nvSpPr>
        <p:spPr>
          <a:xfrm>
            <a:off x="6429732" y="3276052"/>
            <a:ext cx="7257336" cy="332780"/>
          </a:xfrm>
          <a:prstGeom prst="rect">
            <a:avLst/>
          </a:prstGeom>
          <a:noFill/>
          <a:ln/>
        </p:spPr>
        <p:txBody>
          <a:bodyPr wrap="none" lIns="0" tIns="0" rIns="0" bIns="0" rtlCol="0" anchor="t"/>
          <a:lstStyle/>
          <a:p>
            <a:pPr marL="0" indent="0">
              <a:lnSpc>
                <a:spcPts val="2600"/>
              </a:lnSpc>
              <a:buNone/>
            </a:pPr>
            <a:r>
              <a:rPr lang="en-US" sz="1600" dirty="0">
                <a:solidFill>
                  <a:srgbClr val="404155"/>
                </a:solidFill>
                <a:latin typeface="Nobile" pitchFamily="34" charset="0"/>
                <a:ea typeface="Nobile" pitchFamily="34" charset="-122"/>
                <a:cs typeface="Nobile" pitchFamily="34" charset="-120"/>
              </a:rPr>
              <a:t>Difficultés dans le langage et la communication sociale.</a:t>
            </a:r>
            <a:endParaRPr lang="en-US" sz="1600" dirty="0"/>
          </a:p>
        </p:txBody>
      </p:sp>
      <p:sp>
        <p:nvSpPr>
          <p:cNvPr id="10" name="Shape 7"/>
          <p:cNvSpPr/>
          <p:nvPr/>
        </p:nvSpPr>
        <p:spPr>
          <a:xfrm>
            <a:off x="6086908" y="3965554"/>
            <a:ext cx="7688342" cy="1072425"/>
          </a:xfrm>
          <a:prstGeom prst="roundRect">
            <a:avLst>
              <a:gd name="adj" fmla="val 7199"/>
            </a:avLst>
          </a:prstGeom>
          <a:solidFill>
            <a:srgbClr val="D2DDF9"/>
          </a:solidFill>
          <a:ln w="7620">
            <a:solidFill>
              <a:srgbClr val="B8C3DF"/>
            </a:solidFill>
            <a:prstDash val="solid"/>
          </a:ln>
        </p:spPr>
      </p:sp>
      <p:sp>
        <p:nvSpPr>
          <p:cNvPr id="11" name="Text 8"/>
          <p:cNvSpPr/>
          <p:nvPr/>
        </p:nvSpPr>
        <p:spPr>
          <a:xfrm>
            <a:off x="6509742" y="4047626"/>
            <a:ext cx="4077057" cy="324802"/>
          </a:xfrm>
          <a:prstGeom prst="rect">
            <a:avLst/>
          </a:prstGeom>
          <a:noFill/>
          <a:ln/>
        </p:spPr>
        <p:txBody>
          <a:bodyPr wrap="none" lIns="0" tIns="0" rIns="0" bIns="0" rtlCol="0" anchor="t"/>
          <a:lstStyle/>
          <a:p>
            <a:pPr marL="0" indent="0">
              <a:lnSpc>
                <a:spcPts val="2550"/>
              </a:lnSpc>
              <a:buNone/>
            </a:pPr>
            <a:r>
              <a:rPr lang="en-US" sz="2000" dirty="0">
                <a:solidFill>
                  <a:srgbClr val="404155"/>
                </a:solidFill>
                <a:latin typeface="Alexandria" pitchFamily="34" charset="0"/>
                <a:ea typeface="Alexandria" pitchFamily="34" charset="-122"/>
                <a:cs typeface="Alexandria" pitchFamily="34" charset="-120"/>
              </a:rPr>
              <a:t>Trouble du spectre de l'autisme</a:t>
            </a:r>
            <a:endParaRPr lang="en-US" sz="2000" dirty="0"/>
          </a:p>
        </p:txBody>
      </p:sp>
      <p:sp>
        <p:nvSpPr>
          <p:cNvPr id="12" name="Text 9"/>
          <p:cNvSpPr/>
          <p:nvPr/>
        </p:nvSpPr>
        <p:spPr>
          <a:xfrm>
            <a:off x="6544468" y="4398052"/>
            <a:ext cx="7257336" cy="332780"/>
          </a:xfrm>
          <a:prstGeom prst="rect">
            <a:avLst/>
          </a:prstGeom>
          <a:noFill/>
          <a:ln/>
        </p:spPr>
        <p:txBody>
          <a:bodyPr wrap="none" lIns="0" tIns="0" rIns="0" bIns="0" rtlCol="0" anchor="t"/>
          <a:lstStyle/>
          <a:p>
            <a:pPr marL="0" indent="0">
              <a:lnSpc>
                <a:spcPts val="2600"/>
              </a:lnSpc>
              <a:buNone/>
            </a:pPr>
            <a:r>
              <a:rPr lang="en-US" sz="1600" dirty="0">
                <a:solidFill>
                  <a:srgbClr val="404155"/>
                </a:solidFill>
                <a:latin typeface="Nobile" pitchFamily="34" charset="0"/>
                <a:ea typeface="Nobile" pitchFamily="34" charset="-122"/>
                <a:cs typeface="Nobile" pitchFamily="34" charset="-120"/>
              </a:rPr>
              <a:t>(TSA), affectant la communication et les interactions sociales.</a:t>
            </a:r>
            <a:endParaRPr lang="en-US" sz="1600" dirty="0"/>
          </a:p>
        </p:txBody>
      </p:sp>
      <p:sp>
        <p:nvSpPr>
          <p:cNvPr id="13" name="Shape 10"/>
          <p:cNvSpPr/>
          <p:nvPr/>
        </p:nvSpPr>
        <p:spPr>
          <a:xfrm>
            <a:off x="6086908" y="5242168"/>
            <a:ext cx="7688342" cy="1053910"/>
          </a:xfrm>
          <a:prstGeom prst="roundRect">
            <a:avLst>
              <a:gd name="adj" fmla="val 7199"/>
            </a:avLst>
          </a:prstGeom>
          <a:solidFill>
            <a:srgbClr val="D2DDF9"/>
          </a:solidFill>
          <a:ln w="7620">
            <a:solidFill>
              <a:srgbClr val="B8C3DF"/>
            </a:solidFill>
            <a:prstDash val="solid"/>
          </a:ln>
        </p:spPr>
      </p:sp>
      <p:sp>
        <p:nvSpPr>
          <p:cNvPr id="14" name="Text 11"/>
          <p:cNvSpPr/>
          <p:nvPr/>
        </p:nvSpPr>
        <p:spPr>
          <a:xfrm>
            <a:off x="6544468" y="5384075"/>
            <a:ext cx="4157067" cy="324802"/>
          </a:xfrm>
          <a:prstGeom prst="rect">
            <a:avLst/>
          </a:prstGeom>
          <a:noFill/>
          <a:ln/>
        </p:spPr>
        <p:txBody>
          <a:bodyPr wrap="none" lIns="0" tIns="0" rIns="0" bIns="0" rtlCol="0" anchor="t"/>
          <a:lstStyle/>
          <a:p>
            <a:pPr marL="0" indent="0">
              <a:lnSpc>
                <a:spcPts val="2550"/>
              </a:lnSpc>
              <a:buNone/>
            </a:pPr>
            <a:r>
              <a:rPr lang="en-US" sz="2000" dirty="0">
                <a:solidFill>
                  <a:srgbClr val="404155"/>
                </a:solidFill>
                <a:latin typeface="Alexandria" pitchFamily="34" charset="0"/>
                <a:ea typeface="Alexandria" pitchFamily="34" charset="-122"/>
                <a:cs typeface="Alexandria" pitchFamily="34" charset="-120"/>
              </a:rPr>
              <a:t>Trouble déficitaire de l'attention</a:t>
            </a:r>
            <a:endParaRPr lang="en-US" sz="2000" dirty="0"/>
          </a:p>
        </p:txBody>
      </p:sp>
      <p:sp>
        <p:nvSpPr>
          <p:cNvPr id="15" name="Text 12"/>
          <p:cNvSpPr/>
          <p:nvPr/>
        </p:nvSpPr>
        <p:spPr>
          <a:xfrm>
            <a:off x="6544468" y="5829379"/>
            <a:ext cx="7257336" cy="332780"/>
          </a:xfrm>
          <a:prstGeom prst="rect">
            <a:avLst/>
          </a:prstGeom>
          <a:noFill/>
          <a:ln/>
        </p:spPr>
        <p:txBody>
          <a:bodyPr wrap="none" lIns="0" tIns="0" rIns="0" bIns="0" rtlCol="0" anchor="t"/>
          <a:lstStyle/>
          <a:p>
            <a:pPr marL="0" indent="0">
              <a:lnSpc>
                <a:spcPts val="2600"/>
              </a:lnSpc>
              <a:buNone/>
            </a:pPr>
            <a:r>
              <a:rPr lang="en-US" sz="1600" dirty="0">
                <a:solidFill>
                  <a:srgbClr val="404155"/>
                </a:solidFill>
                <a:latin typeface="Nobile" pitchFamily="34" charset="0"/>
                <a:ea typeface="Nobile" pitchFamily="34" charset="-122"/>
                <a:cs typeface="Nobile" pitchFamily="34" charset="-120"/>
              </a:rPr>
              <a:t>Difficulté à maintenir l'attention et impulsivité.</a:t>
            </a:r>
            <a:endParaRPr lang="en-US" sz="1600" dirty="0"/>
          </a:p>
        </p:txBody>
      </p:sp>
      <p:sp>
        <p:nvSpPr>
          <p:cNvPr id="16" name="Shape 10">
            <a:extLst>
              <a:ext uri="{FF2B5EF4-FFF2-40B4-BE49-F238E27FC236}">
                <a16:creationId xmlns:a16="http://schemas.microsoft.com/office/drawing/2014/main" id="{1A36004B-DEA4-43DB-9590-47FEFDA81C40}"/>
              </a:ext>
            </a:extLst>
          </p:cNvPr>
          <p:cNvSpPr/>
          <p:nvPr/>
        </p:nvSpPr>
        <p:spPr>
          <a:xfrm>
            <a:off x="6113462" y="6500267"/>
            <a:ext cx="7688342" cy="1053910"/>
          </a:xfrm>
          <a:prstGeom prst="roundRect">
            <a:avLst>
              <a:gd name="adj" fmla="val 7199"/>
            </a:avLst>
          </a:prstGeom>
          <a:solidFill>
            <a:srgbClr val="D2DDF9"/>
          </a:solidFill>
          <a:ln w="7620">
            <a:solidFill>
              <a:srgbClr val="B8C3DF"/>
            </a:solidFill>
            <a:prstDash val="solid"/>
          </a:ln>
        </p:spPr>
      </p:sp>
      <p:sp>
        <p:nvSpPr>
          <p:cNvPr id="17" name="Text 11">
            <a:extLst>
              <a:ext uri="{FF2B5EF4-FFF2-40B4-BE49-F238E27FC236}">
                <a16:creationId xmlns:a16="http://schemas.microsoft.com/office/drawing/2014/main" id="{01EFCACA-21B7-4450-AB22-08CB2F897D1D}"/>
              </a:ext>
            </a:extLst>
          </p:cNvPr>
          <p:cNvSpPr/>
          <p:nvPr/>
        </p:nvSpPr>
        <p:spPr>
          <a:xfrm>
            <a:off x="6544468" y="6628757"/>
            <a:ext cx="4157067" cy="324802"/>
          </a:xfrm>
          <a:prstGeom prst="rect">
            <a:avLst/>
          </a:prstGeom>
          <a:noFill/>
          <a:ln/>
        </p:spPr>
        <p:txBody>
          <a:bodyPr wrap="none" lIns="0" tIns="0" rIns="0" bIns="0" rtlCol="0" anchor="t"/>
          <a:lstStyle/>
          <a:p>
            <a:pPr marL="0" indent="0">
              <a:lnSpc>
                <a:spcPts val="2550"/>
              </a:lnSpc>
              <a:buNone/>
            </a:pPr>
            <a:r>
              <a:rPr lang="en-US" sz="2000" dirty="0">
                <a:solidFill>
                  <a:srgbClr val="404155"/>
                </a:solidFill>
                <a:latin typeface="Alexandria" pitchFamily="34" charset="0"/>
                <a:ea typeface="Alexandria" pitchFamily="34" charset="-122"/>
                <a:cs typeface="Alexandria" pitchFamily="34" charset="-120"/>
              </a:rPr>
              <a:t>Troubles </a:t>
            </a:r>
            <a:r>
              <a:rPr lang="fr-FR" sz="2000" dirty="0">
                <a:solidFill>
                  <a:srgbClr val="404155"/>
                </a:solidFill>
                <a:latin typeface="Alexandria" pitchFamily="34" charset="0"/>
                <a:ea typeface="Alexandria" pitchFamily="34" charset="-122"/>
                <a:cs typeface="Alexandria" pitchFamily="34" charset="-120"/>
              </a:rPr>
              <a:t>moteurs</a:t>
            </a:r>
            <a:r>
              <a:rPr lang="en-US" sz="2000" dirty="0">
                <a:solidFill>
                  <a:srgbClr val="404155"/>
                </a:solidFill>
                <a:latin typeface="Alexandria" pitchFamily="34" charset="0"/>
                <a:ea typeface="Alexandria" pitchFamily="34" charset="-122"/>
                <a:cs typeface="Alexandria" pitchFamily="34" charset="-120"/>
              </a:rPr>
              <a:t> </a:t>
            </a:r>
            <a:endParaRPr lang="en-US" sz="20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280190" y="571559"/>
            <a:ext cx="6932414" cy="708779"/>
          </a:xfrm>
          <a:prstGeom prst="rect">
            <a:avLst/>
          </a:prstGeom>
          <a:noFill/>
          <a:ln/>
        </p:spPr>
        <p:txBody>
          <a:bodyPr wrap="none" lIns="0" tIns="0" rIns="0" bIns="0" rtlCol="0" anchor="t"/>
          <a:lstStyle/>
          <a:p>
            <a:pPr marL="0" indent="0">
              <a:lnSpc>
                <a:spcPts val="5550"/>
              </a:lnSpc>
              <a:buNone/>
            </a:pPr>
            <a:r>
              <a:rPr lang="en-US" sz="4400" dirty="0">
                <a:solidFill>
                  <a:srgbClr val="1B1B27"/>
                </a:solidFill>
                <a:latin typeface="Alexandria" pitchFamily="34" charset="0"/>
                <a:ea typeface="Alexandria" pitchFamily="34" charset="-122"/>
                <a:cs typeface="Alexandria" pitchFamily="34" charset="-120"/>
              </a:rPr>
              <a:t>Le </a:t>
            </a:r>
            <a:r>
              <a:rPr lang="en-US" sz="4400" dirty="0" err="1">
                <a:solidFill>
                  <a:srgbClr val="1B1B27"/>
                </a:solidFill>
                <a:latin typeface="Alexandria" pitchFamily="34" charset="0"/>
                <a:ea typeface="Alexandria" pitchFamily="34" charset="-122"/>
                <a:cs typeface="Alexandria" pitchFamily="34" charset="-120"/>
              </a:rPr>
              <a:t>neurodéveloppement</a:t>
            </a:r>
            <a:endParaRPr lang="en-US" sz="4400" dirty="0">
              <a:solidFill>
                <a:srgbClr val="1B1B27"/>
              </a:solidFill>
              <a:latin typeface="Alexandria" pitchFamily="34" charset="0"/>
              <a:ea typeface="Alexandria" pitchFamily="34" charset="-122"/>
              <a:cs typeface="Alexandria" pitchFamily="34" charset="-120"/>
            </a:endParaRPr>
          </a:p>
          <a:p>
            <a:pPr>
              <a:lnSpc>
                <a:spcPts val="5550"/>
              </a:lnSpc>
            </a:pPr>
            <a:r>
              <a:rPr lang="ar-DZ" sz="4800" dirty="0"/>
              <a:t>النمو العصبي</a:t>
            </a:r>
            <a:endParaRPr lang="en-US" sz="4450" dirty="0"/>
          </a:p>
        </p:txBody>
      </p:sp>
      <p:sp>
        <p:nvSpPr>
          <p:cNvPr id="4" name="Shape 1"/>
          <p:cNvSpPr/>
          <p:nvPr/>
        </p:nvSpPr>
        <p:spPr>
          <a:xfrm>
            <a:off x="6605111" y="2089071"/>
            <a:ext cx="30480" cy="5100280"/>
          </a:xfrm>
          <a:prstGeom prst="roundRect">
            <a:avLst>
              <a:gd name="adj" fmla="val 312558"/>
            </a:avLst>
          </a:prstGeom>
          <a:solidFill>
            <a:srgbClr val="B8C3DF"/>
          </a:solidFill>
          <a:ln/>
        </p:spPr>
      </p:sp>
      <p:sp>
        <p:nvSpPr>
          <p:cNvPr id="5" name="Shape 2"/>
          <p:cNvSpPr/>
          <p:nvPr/>
        </p:nvSpPr>
        <p:spPr>
          <a:xfrm>
            <a:off x="6845022" y="2584133"/>
            <a:ext cx="793790" cy="30480"/>
          </a:xfrm>
          <a:prstGeom prst="roundRect">
            <a:avLst>
              <a:gd name="adj" fmla="val 312558"/>
            </a:avLst>
          </a:prstGeom>
          <a:solidFill>
            <a:srgbClr val="B8C3DF"/>
          </a:solidFill>
          <a:ln/>
        </p:spPr>
      </p:sp>
      <p:sp>
        <p:nvSpPr>
          <p:cNvPr id="6" name="Shape 3"/>
          <p:cNvSpPr/>
          <p:nvPr/>
        </p:nvSpPr>
        <p:spPr>
          <a:xfrm>
            <a:off x="6365200" y="2344222"/>
            <a:ext cx="510302" cy="510302"/>
          </a:xfrm>
          <a:prstGeom prst="roundRect">
            <a:avLst>
              <a:gd name="adj" fmla="val 18669"/>
            </a:avLst>
          </a:prstGeom>
          <a:solidFill>
            <a:srgbClr val="D2DDF9"/>
          </a:solidFill>
          <a:ln w="7620">
            <a:solidFill>
              <a:srgbClr val="B8C3DF"/>
            </a:solidFill>
            <a:prstDash val="solid"/>
          </a:ln>
        </p:spPr>
      </p:sp>
      <p:sp>
        <p:nvSpPr>
          <p:cNvPr id="7" name="Text 4"/>
          <p:cNvSpPr/>
          <p:nvPr/>
        </p:nvSpPr>
        <p:spPr>
          <a:xfrm>
            <a:off x="6556534" y="2429232"/>
            <a:ext cx="127635" cy="340281"/>
          </a:xfrm>
          <a:prstGeom prst="rect">
            <a:avLst/>
          </a:prstGeom>
          <a:noFill/>
          <a:ln/>
        </p:spPr>
        <p:txBody>
          <a:bodyPr wrap="none" lIns="0" tIns="0" rIns="0" bIns="0" rtlCol="0" anchor="t"/>
          <a:lstStyle/>
          <a:p>
            <a:pPr marL="0" indent="0" algn="ctr">
              <a:lnSpc>
                <a:spcPts val="2650"/>
              </a:lnSpc>
              <a:buNone/>
            </a:pPr>
            <a:r>
              <a:rPr lang="en-US" sz="2650" dirty="0">
                <a:solidFill>
                  <a:srgbClr val="404155"/>
                </a:solidFill>
                <a:latin typeface="Alexandria" pitchFamily="34" charset="0"/>
                <a:ea typeface="Alexandria" pitchFamily="34" charset="-122"/>
                <a:cs typeface="Alexandria" pitchFamily="34" charset="-120"/>
              </a:rPr>
              <a:t>1</a:t>
            </a:r>
            <a:endParaRPr lang="en-US" sz="2650" dirty="0"/>
          </a:p>
        </p:txBody>
      </p:sp>
      <p:sp>
        <p:nvSpPr>
          <p:cNvPr id="8" name="Text 5"/>
          <p:cNvSpPr/>
          <p:nvPr/>
        </p:nvSpPr>
        <p:spPr>
          <a:xfrm>
            <a:off x="7867888" y="2315885"/>
            <a:ext cx="3249454" cy="354330"/>
          </a:xfrm>
          <a:prstGeom prst="rect">
            <a:avLst/>
          </a:prstGeom>
          <a:noFill/>
          <a:ln/>
        </p:spPr>
        <p:txBody>
          <a:bodyPr wrap="none" lIns="0" tIns="0" rIns="0" bIns="0" rtlCol="0" anchor="t"/>
          <a:lstStyle/>
          <a:p>
            <a:pPr marL="0" indent="0" algn="l">
              <a:lnSpc>
                <a:spcPts val="2750"/>
              </a:lnSpc>
              <a:buNone/>
            </a:pPr>
            <a:r>
              <a:rPr lang="en-US" sz="2200" dirty="0">
                <a:solidFill>
                  <a:srgbClr val="404155"/>
                </a:solidFill>
                <a:latin typeface="Alexandria" pitchFamily="34" charset="0"/>
                <a:ea typeface="Alexandria" pitchFamily="34" charset="-122"/>
                <a:cs typeface="Alexandria" pitchFamily="34" charset="-120"/>
              </a:rPr>
              <a:t>Prolifération neuronale</a:t>
            </a:r>
            <a:endParaRPr lang="en-US" sz="2200" dirty="0"/>
          </a:p>
        </p:txBody>
      </p:sp>
      <p:sp>
        <p:nvSpPr>
          <p:cNvPr id="9" name="Text 6"/>
          <p:cNvSpPr/>
          <p:nvPr/>
        </p:nvSpPr>
        <p:spPr>
          <a:xfrm>
            <a:off x="7867888" y="2806303"/>
            <a:ext cx="5968722" cy="362903"/>
          </a:xfrm>
          <a:prstGeom prst="rect">
            <a:avLst/>
          </a:prstGeom>
          <a:noFill/>
          <a:ln/>
        </p:spPr>
        <p:txBody>
          <a:bodyPr wrap="none" lIns="0" tIns="0" rIns="0" bIns="0" rtlCol="0" anchor="t"/>
          <a:lstStyle/>
          <a:p>
            <a:pPr marL="0" indent="0" algn="l">
              <a:lnSpc>
                <a:spcPts val="2850"/>
              </a:lnSpc>
              <a:buNone/>
            </a:pPr>
            <a:r>
              <a:rPr lang="en-US" sz="1750" dirty="0">
                <a:solidFill>
                  <a:srgbClr val="404155"/>
                </a:solidFill>
                <a:latin typeface="Nobile" pitchFamily="34" charset="0"/>
                <a:ea typeface="Nobile" pitchFamily="34" charset="-122"/>
                <a:cs typeface="Nobile" pitchFamily="34" charset="-120"/>
              </a:rPr>
              <a:t>Débute entre les 8e et 12e semaines de gestation.</a:t>
            </a:r>
          </a:p>
          <a:p>
            <a:pPr algn="r" rtl="1"/>
            <a:endParaRPr lang="ar-DZ" sz="1600" b="1" dirty="0"/>
          </a:p>
          <a:p>
            <a:pPr algn="r" rtl="1"/>
            <a:r>
              <a:rPr lang="ar-DZ" sz="1600" b="1" dirty="0"/>
              <a:t>تكاثر الخلايا العصبية</a:t>
            </a:r>
            <a:br>
              <a:rPr lang="ar-DZ" sz="1600" dirty="0"/>
            </a:br>
            <a:r>
              <a:rPr lang="ar-DZ" sz="1600" dirty="0"/>
              <a:t>يبدأ بين الأسبوع الثامن والثاني عشر من الحمل.</a:t>
            </a:r>
          </a:p>
          <a:p>
            <a:pPr marL="0" indent="0" algn="l">
              <a:lnSpc>
                <a:spcPts val="2850"/>
              </a:lnSpc>
              <a:buNone/>
            </a:pPr>
            <a:endParaRPr lang="en-US" sz="1750" dirty="0"/>
          </a:p>
        </p:txBody>
      </p:sp>
      <p:sp>
        <p:nvSpPr>
          <p:cNvPr id="10" name="Shape 7"/>
          <p:cNvSpPr/>
          <p:nvPr/>
        </p:nvSpPr>
        <p:spPr>
          <a:xfrm>
            <a:off x="6845022" y="4117896"/>
            <a:ext cx="793790" cy="30480"/>
          </a:xfrm>
          <a:prstGeom prst="roundRect">
            <a:avLst>
              <a:gd name="adj" fmla="val 312558"/>
            </a:avLst>
          </a:prstGeom>
          <a:solidFill>
            <a:srgbClr val="B8C3DF"/>
          </a:solidFill>
          <a:ln/>
        </p:spPr>
      </p:sp>
      <p:sp>
        <p:nvSpPr>
          <p:cNvPr id="11" name="Shape 8"/>
          <p:cNvSpPr/>
          <p:nvPr/>
        </p:nvSpPr>
        <p:spPr>
          <a:xfrm>
            <a:off x="6365200" y="3877985"/>
            <a:ext cx="510302" cy="510302"/>
          </a:xfrm>
          <a:prstGeom prst="roundRect">
            <a:avLst>
              <a:gd name="adj" fmla="val 18669"/>
            </a:avLst>
          </a:prstGeom>
          <a:solidFill>
            <a:srgbClr val="D2DDF9"/>
          </a:solidFill>
          <a:ln w="7620">
            <a:solidFill>
              <a:srgbClr val="B8C3DF"/>
            </a:solidFill>
            <a:prstDash val="solid"/>
          </a:ln>
        </p:spPr>
      </p:sp>
      <p:sp>
        <p:nvSpPr>
          <p:cNvPr id="12" name="Text 9"/>
          <p:cNvSpPr/>
          <p:nvPr/>
        </p:nvSpPr>
        <p:spPr>
          <a:xfrm>
            <a:off x="6520815" y="3962995"/>
            <a:ext cx="199072" cy="340281"/>
          </a:xfrm>
          <a:prstGeom prst="rect">
            <a:avLst/>
          </a:prstGeom>
          <a:noFill/>
          <a:ln/>
        </p:spPr>
        <p:txBody>
          <a:bodyPr wrap="none" lIns="0" tIns="0" rIns="0" bIns="0" rtlCol="0" anchor="t"/>
          <a:lstStyle/>
          <a:p>
            <a:pPr marL="0" indent="0" algn="ctr">
              <a:lnSpc>
                <a:spcPts val="2650"/>
              </a:lnSpc>
              <a:buNone/>
            </a:pPr>
            <a:r>
              <a:rPr lang="en-US" sz="2650" dirty="0">
                <a:solidFill>
                  <a:srgbClr val="404155"/>
                </a:solidFill>
                <a:latin typeface="Alexandria" pitchFamily="34" charset="0"/>
                <a:ea typeface="Alexandria" pitchFamily="34" charset="-122"/>
                <a:cs typeface="Alexandria" pitchFamily="34" charset="-120"/>
              </a:rPr>
              <a:t>2</a:t>
            </a:r>
            <a:endParaRPr lang="en-US" sz="2650" dirty="0"/>
          </a:p>
        </p:txBody>
      </p:sp>
      <p:sp>
        <p:nvSpPr>
          <p:cNvPr id="13" name="Text 10"/>
          <p:cNvSpPr/>
          <p:nvPr/>
        </p:nvSpPr>
        <p:spPr>
          <a:xfrm>
            <a:off x="7867888" y="3849648"/>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404155"/>
                </a:solidFill>
                <a:latin typeface="Alexandria" pitchFamily="34" charset="0"/>
                <a:ea typeface="Alexandria" pitchFamily="34" charset="-122"/>
                <a:cs typeface="Alexandria" pitchFamily="34" charset="-120"/>
              </a:rPr>
              <a:t>Synaptogénèse</a:t>
            </a:r>
            <a:endParaRPr lang="en-US" sz="2200" dirty="0"/>
          </a:p>
        </p:txBody>
      </p:sp>
      <p:sp>
        <p:nvSpPr>
          <p:cNvPr id="14" name="Text 11"/>
          <p:cNvSpPr/>
          <p:nvPr/>
        </p:nvSpPr>
        <p:spPr>
          <a:xfrm>
            <a:off x="7867888" y="4340066"/>
            <a:ext cx="5968722" cy="725805"/>
          </a:xfrm>
          <a:prstGeom prst="rect">
            <a:avLst/>
          </a:prstGeom>
          <a:noFill/>
          <a:ln/>
        </p:spPr>
        <p:txBody>
          <a:bodyPr wrap="square" lIns="0" tIns="0" rIns="0" bIns="0" rtlCol="0" anchor="t"/>
          <a:lstStyle/>
          <a:p>
            <a:pPr marL="0" indent="0" algn="l">
              <a:lnSpc>
                <a:spcPts val="2850"/>
              </a:lnSpc>
              <a:buNone/>
            </a:pPr>
            <a:r>
              <a:rPr lang="en-US" sz="1750" dirty="0">
                <a:solidFill>
                  <a:srgbClr val="404155"/>
                </a:solidFill>
                <a:latin typeface="Nobile" pitchFamily="34" charset="0"/>
                <a:ea typeface="Nobile" pitchFamily="34" charset="-122"/>
                <a:cs typeface="Nobile" pitchFamily="34" charset="-120"/>
              </a:rPr>
              <a:t>Entre la 20e et la 24e semaine, précédant la mort cellulaire </a:t>
            </a:r>
            <a:r>
              <a:rPr lang="en-US" sz="1750" dirty="0" err="1">
                <a:solidFill>
                  <a:srgbClr val="404155"/>
                </a:solidFill>
                <a:latin typeface="Nobile" pitchFamily="34" charset="0"/>
                <a:ea typeface="Nobile" pitchFamily="34" charset="-122"/>
                <a:cs typeface="Nobile" pitchFamily="34" charset="-120"/>
              </a:rPr>
              <a:t>programmée</a:t>
            </a:r>
            <a:r>
              <a:rPr lang="en-US" sz="1750" dirty="0">
                <a:solidFill>
                  <a:srgbClr val="404155"/>
                </a:solidFill>
                <a:latin typeface="Nobile" pitchFamily="34" charset="0"/>
                <a:ea typeface="Nobile" pitchFamily="34" charset="-122"/>
                <a:cs typeface="Nobile" pitchFamily="34" charset="-120"/>
              </a:rPr>
              <a:t>.</a:t>
            </a:r>
          </a:p>
          <a:p>
            <a:pPr algn="r" rtl="1">
              <a:lnSpc>
                <a:spcPts val="2850"/>
              </a:lnSpc>
            </a:pPr>
            <a:r>
              <a:rPr lang="ar-DZ" sz="1750" dirty="0"/>
              <a:t>تكوين المشابك العصبية </a:t>
            </a:r>
            <a:r>
              <a:rPr lang="fr-FR" sz="1750" dirty="0"/>
              <a:t>(</a:t>
            </a:r>
            <a:r>
              <a:rPr lang="en-US" sz="1750" dirty="0" err="1"/>
              <a:t>Synaptogenèse</a:t>
            </a:r>
            <a:r>
              <a:rPr lang="en-US" sz="1750" dirty="0"/>
              <a:t>)</a:t>
            </a:r>
            <a:r>
              <a:rPr lang="ar-DZ" sz="1750" dirty="0"/>
              <a:t>بين الأسبوع العشرين والرابع والعشرين، ويَسبق موت الخلايا المبرمج.</a:t>
            </a:r>
            <a:endParaRPr lang="en-US" sz="1750" dirty="0"/>
          </a:p>
        </p:txBody>
      </p:sp>
      <p:sp>
        <p:nvSpPr>
          <p:cNvPr id="15" name="Shape 12"/>
          <p:cNvSpPr/>
          <p:nvPr/>
        </p:nvSpPr>
        <p:spPr>
          <a:xfrm>
            <a:off x="6845022" y="6014561"/>
            <a:ext cx="793790" cy="30480"/>
          </a:xfrm>
          <a:prstGeom prst="roundRect">
            <a:avLst>
              <a:gd name="adj" fmla="val 312558"/>
            </a:avLst>
          </a:prstGeom>
          <a:solidFill>
            <a:srgbClr val="B8C3DF"/>
          </a:solidFill>
          <a:ln/>
        </p:spPr>
      </p:sp>
      <p:sp>
        <p:nvSpPr>
          <p:cNvPr id="16" name="Shape 13"/>
          <p:cNvSpPr/>
          <p:nvPr/>
        </p:nvSpPr>
        <p:spPr>
          <a:xfrm>
            <a:off x="6365200" y="5774650"/>
            <a:ext cx="510302" cy="510302"/>
          </a:xfrm>
          <a:prstGeom prst="roundRect">
            <a:avLst>
              <a:gd name="adj" fmla="val 18669"/>
            </a:avLst>
          </a:prstGeom>
          <a:solidFill>
            <a:srgbClr val="D2DDF9"/>
          </a:solidFill>
          <a:ln w="7620">
            <a:solidFill>
              <a:srgbClr val="B8C3DF"/>
            </a:solidFill>
            <a:prstDash val="solid"/>
          </a:ln>
        </p:spPr>
      </p:sp>
      <p:sp>
        <p:nvSpPr>
          <p:cNvPr id="17" name="Text 14"/>
          <p:cNvSpPr/>
          <p:nvPr/>
        </p:nvSpPr>
        <p:spPr>
          <a:xfrm>
            <a:off x="6520101" y="5859661"/>
            <a:ext cx="200382" cy="340281"/>
          </a:xfrm>
          <a:prstGeom prst="rect">
            <a:avLst/>
          </a:prstGeom>
          <a:noFill/>
          <a:ln/>
        </p:spPr>
        <p:txBody>
          <a:bodyPr wrap="none" lIns="0" tIns="0" rIns="0" bIns="0" rtlCol="0" anchor="t"/>
          <a:lstStyle/>
          <a:p>
            <a:pPr marL="0" indent="0" algn="ctr">
              <a:lnSpc>
                <a:spcPts val="2650"/>
              </a:lnSpc>
              <a:buNone/>
            </a:pPr>
            <a:r>
              <a:rPr lang="en-US" sz="2650" dirty="0">
                <a:solidFill>
                  <a:srgbClr val="404155"/>
                </a:solidFill>
                <a:latin typeface="Alexandria" pitchFamily="34" charset="0"/>
                <a:ea typeface="Alexandria" pitchFamily="34" charset="-122"/>
                <a:cs typeface="Alexandria" pitchFamily="34" charset="-120"/>
              </a:rPr>
              <a:t>3</a:t>
            </a:r>
            <a:endParaRPr lang="en-US" sz="2650" dirty="0"/>
          </a:p>
        </p:txBody>
      </p:sp>
      <p:sp>
        <p:nvSpPr>
          <p:cNvPr id="18" name="Text 15"/>
          <p:cNvSpPr/>
          <p:nvPr/>
        </p:nvSpPr>
        <p:spPr>
          <a:xfrm>
            <a:off x="7867888" y="5746313"/>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404155"/>
                </a:solidFill>
                <a:latin typeface="Alexandria" pitchFamily="34" charset="0"/>
                <a:ea typeface="Alexandria" pitchFamily="34" charset="-122"/>
                <a:cs typeface="Alexandria" pitchFamily="34" charset="-120"/>
              </a:rPr>
              <a:t>Myélinisation</a:t>
            </a:r>
            <a:endParaRPr lang="en-US" sz="2200" dirty="0"/>
          </a:p>
        </p:txBody>
      </p:sp>
      <p:sp>
        <p:nvSpPr>
          <p:cNvPr id="19" name="Text 16"/>
          <p:cNvSpPr/>
          <p:nvPr/>
        </p:nvSpPr>
        <p:spPr>
          <a:xfrm>
            <a:off x="7867888" y="6236732"/>
            <a:ext cx="5968722" cy="725805"/>
          </a:xfrm>
          <a:prstGeom prst="rect">
            <a:avLst/>
          </a:prstGeom>
          <a:noFill/>
          <a:ln/>
        </p:spPr>
        <p:txBody>
          <a:bodyPr wrap="square" lIns="0" tIns="0" rIns="0" bIns="0" rtlCol="0" anchor="t"/>
          <a:lstStyle/>
          <a:p>
            <a:pPr marL="0" indent="0" algn="l">
              <a:lnSpc>
                <a:spcPts val="2850"/>
              </a:lnSpc>
              <a:buNone/>
            </a:pPr>
            <a:r>
              <a:rPr lang="en-US" sz="1750" dirty="0">
                <a:solidFill>
                  <a:srgbClr val="404155"/>
                </a:solidFill>
                <a:latin typeface="Nobile" pitchFamily="34" charset="0"/>
                <a:ea typeface="Nobile" pitchFamily="34" charset="-122"/>
                <a:cs typeface="Nobile" pitchFamily="34" charset="-120"/>
              </a:rPr>
              <a:t>Mise en place des réseaux, le cortex préfrontal n'arrivant à maturité qu'entre 20 et 24 ans.</a:t>
            </a:r>
          </a:p>
          <a:p>
            <a:pPr algn="r" rtl="1">
              <a:lnSpc>
                <a:spcPts val="2850"/>
              </a:lnSpc>
            </a:pPr>
            <a:r>
              <a:rPr lang="ar-DZ" sz="1750" dirty="0"/>
              <a:t>.تغليف الألياف العصبية (</a:t>
            </a:r>
            <a:r>
              <a:rPr lang="fr-FR" sz="1750" dirty="0"/>
              <a:t> (</a:t>
            </a:r>
            <a:r>
              <a:rPr lang="en-US" sz="1750" dirty="0" err="1"/>
              <a:t>Myélinisation</a:t>
            </a:r>
            <a:r>
              <a:rPr lang="en-US" sz="1750" dirty="0"/>
              <a:t>)</a:t>
            </a:r>
            <a:r>
              <a:rPr lang="ar-DZ" sz="1750" dirty="0"/>
              <a:t>بناء الشبكات العصبية، حيث لا يصل الفص الجبهي الأمامي (القشرة الجبهية الأمامية) إلى النضج إلا بين سن 20 و24 عامًا.</a:t>
            </a:r>
            <a:endParaRPr lang="en-US" sz="175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280190" y="613923"/>
            <a:ext cx="6827044" cy="708779"/>
          </a:xfrm>
          <a:prstGeom prst="rect">
            <a:avLst/>
          </a:prstGeom>
          <a:noFill/>
          <a:ln/>
        </p:spPr>
        <p:txBody>
          <a:bodyPr wrap="none" lIns="0" tIns="0" rIns="0" bIns="0" rtlCol="0" anchor="t"/>
          <a:lstStyle/>
          <a:p>
            <a:pPr marL="0" indent="0">
              <a:lnSpc>
                <a:spcPts val="5550"/>
              </a:lnSpc>
              <a:buNone/>
            </a:pPr>
            <a:r>
              <a:rPr lang="en-US" sz="4450" dirty="0">
                <a:solidFill>
                  <a:srgbClr val="1B1B27"/>
                </a:solidFill>
                <a:latin typeface="Alexandria" pitchFamily="34" charset="0"/>
                <a:ea typeface="Alexandria" pitchFamily="34" charset="-122"/>
                <a:cs typeface="Alexandria" pitchFamily="34" charset="-120"/>
              </a:rPr>
              <a:t>Démarche </a:t>
            </a:r>
            <a:r>
              <a:rPr lang="en-US" sz="4450" dirty="0" err="1">
                <a:solidFill>
                  <a:srgbClr val="1B1B27"/>
                </a:solidFill>
                <a:latin typeface="Alexandria" pitchFamily="34" charset="0"/>
                <a:ea typeface="Alexandria" pitchFamily="34" charset="-122"/>
                <a:cs typeface="Alexandria" pitchFamily="34" charset="-120"/>
              </a:rPr>
              <a:t>diagnostique</a:t>
            </a:r>
            <a:endParaRPr lang="en-US" sz="4450" dirty="0">
              <a:solidFill>
                <a:srgbClr val="1B1B27"/>
              </a:solidFill>
              <a:latin typeface="Alexandria" pitchFamily="34" charset="0"/>
              <a:ea typeface="Alexandria" pitchFamily="34" charset="-122"/>
              <a:cs typeface="Alexandria" pitchFamily="34" charset="-120"/>
            </a:endParaRPr>
          </a:p>
          <a:p>
            <a:pPr>
              <a:lnSpc>
                <a:spcPts val="5550"/>
              </a:lnSpc>
            </a:pPr>
            <a:r>
              <a:rPr lang="ar-DZ" sz="4800" dirty="0"/>
              <a:t>التشخيص</a:t>
            </a:r>
            <a:endParaRPr lang="en-US" sz="4450" dirty="0"/>
          </a:p>
        </p:txBody>
      </p:sp>
      <p:pic>
        <p:nvPicPr>
          <p:cNvPr id="4" name="Image 1" descr="preencoded.png"/>
          <p:cNvPicPr>
            <a:picLocks noChangeAspect="1"/>
          </p:cNvPicPr>
          <p:nvPr/>
        </p:nvPicPr>
        <p:blipFill>
          <a:blip r:embed="rId4"/>
          <a:stretch>
            <a:fillRect/>
          </a:stretch>
        </p:blipFill>
        <p:spPr>
          <a:xfrm>
            <a:off x="6280190" y="2134433"/>
            <a:ext cx="1134070" cy="1669852"/>
          </a:xfrm>
          <a:prstGeom prst="rect">
            <a:avLst/>
          </a:prstGeom>
        </p:spPr>
      </p:pic>
      <p:sp>
        <p:nvSpPr>
          <p:cNvPr id="5" name="Text 1"/>
          <p:cNvSpPr/>
          <p:nvPr/>
        </p:nvSpPr>
        <p:spPr>
          <a:xfrm>
            <a:off x="7754421" y="2274030"/>
            <a:ext cx="2835235" cy="354330"/>
          </a:xfrm>
          <a:prstGeom prst="rect">
            <a:avLst/>
          </a:prstGeom>
          <a:noFill/>
          <a:ln/>
        </p:spPr>
        <p:txBody>
          <a:bodyPr wrap="none" lIns="0" tIns="0" rIns="0" bIns="0" rtlCol="0" anchor="t"/>
          <a:lstStyle/>
          <a:p>
            <a:pPr marL="0" indent="0" algn="l">
              <a:lnSpc>
                <a:spcPts val="2750"/>
              </a:lnSpc>
              <a:buNone/>
            </a:pPr>
            <a:r>
              <a:rPr lang="en-US" sz="2000" dirty="0">
                <a:solidFill>
                  <a:srgbClr val="404155"/>
                </a:solidFill>
                <a:latin typeface="Alexandria" pitchFamily="34" charset="0"/>
                <a:ea typeface="Alexandria" pitchFamily="34" charset="-122"/>
                <a:cs typeface="Alexandria" pitchFamily="34" charset="-120"/>
              </a:rPr>
              <a:t>Critères</a:t>
            </a:r>
            <a:endParaRPr lang="en-US" sz="2200" dirty="0"/>
          </a:p>
        </p:txBody>
      </p:sp>
      <p:sp>
        <p:nvSpPr>
          <p:cNvPr id="6" name="Text 2"/>
          <p:cNvSpPr/>
          <p:nvPr/>
        </p:nvSpPr>
        <p:spPr>
          <a:xfrm>
            <a:off x="7754421" y="2737481"/>
            <a:ext cx="6623315" cy="725805"/>
          </a:xfrm>
          <a:prstGeom prst="rect">
            <a:avLst/>
          </a:prstGeom>
          <a:noFill/>
          <a:ln/>
        </p:spPr>
        <p:txBody>
          <a:bodyPr wrap="square" lIns="0" tIns="0" rIns="0" bIns="0" rtlCol="0" anchor="t"/>
          <a:lstStyle/>
          <a:p>
            <a:pPr marL="0" indent="0" algn="l">
              <a:lnSpc>
                <a:spcPts val="2850"/>
              </a:lnSpc>
              <a:buNone/>
            </a:pPr>
            <a:r>
              <a:rPr lang="en-US" sz="1400" dirty="0">
                <a:solidFill>
                  <a:srgbClr val="404155"/>
                </a:solidFill>
                <a:latin typeface="Nobile" pitchFamily="34" charset="0"/>
                <a:ea typeface="Nobile" pitchFamily="34" charset="-122"/>
                <a:cs typeface="Nobile" pitchFamily="34" charset="-120"/>
              </a:rPr>
              <a:t>Les diagnostics sont établis à partir de critères définis à partir de </a:t>
            </a:r>
            <a:r>
              <a:rPr lang="en-US" sz="1400" dirty="0" err="1">
                <a:solidFill>
                  <a:srgbClr val="404155"/>
                </a:solidFill>
                <a:latin typeface="Nobile" pitchFamily="34" charset="0"/>
                <a:ea typeface="Nobile" pitchFamily="34" charset="-122"/>
                <a:cs typeface="Nobile" pitchFamily="34" charset="-120"/>
              </a:rPr>
              <a:t>marqueurs</a:t>
            </a:r>
            <a:r>
              <a:rPr lang="en-US" sz="1400" dirty="0">
                <a:solidFill>
                  <a:srgbClr val="404155"/>
                </a:solidFill>
                <a:latin typeface="Nobile" pitchFamily="34" charset="0"/>
                <a:ea typeface="Nobile" pitchFamily="34" charset="-122"/>
                <a:cs typeface="Nobile" pitchFamily="34" charset="-120"/>
              </a:rPr>
              <a:t>.</a:t>
            </a:r>
            <a:endParaRPr lang="en-US" dirty="0">
              <a:solidFill>
                <a:srgbClr val="404155"/>
              </a:solidFill>
              <a:latin typeface="Nobile" pitchFamily="34" charset="0"/>
              <a:ea typeface="Nobile" pitchFamily="34" charset="-122"/>
              <a:cs typeface="Nobile" pitchFamily="34" charset="-120"/>
            </a:endParaRPr>
          </a:p>
          <a:p>
            <a:pPr algn="r" rtl="1"/>
            <a:r>
              <a:rPr lang="ar-DZ" b="1" dirty="0"/>
              <a:t>المعايير</a:t>
            </a:r>
            <a:br>
              <a:rPr lang="ar-DZ" dirty="0"/>
            </a:br>
            <a:r>
              <a:rPr lang="ar-DZ" dirty="0"/>
              <a:t>تُوضع التشخيصات استنادًا إلى معايير محددة تعتمد على مؤشرات.</a:t>
            </a:r>
          </a:p>
          <a:p>
            <a:pPr marL="0" indent="0" algn="l">
              <a:lnSpc>
                <a:spcPts val="2850"/>
              </a:lnSpc>
              <a:buNone/>
            </a:pPr>
            <a:endParaRPr lang="en-US" sz="1400" dirty="0"/>
          </a:p>
        </p:txBody>
      </p:sp>
      <p:pic>
        <p:nvPicPr>
          <p:cNvPr id="7" name="Image 2" descr="preencoded.png"/>
          <p:cNvPicPr>
            <a:picLocks noChangeAspect="1"/>
          </p:cNvPicPr>
          <p:nvPr/>
        </p:nvPicPr>
        <p:blipFill>
          <a:blip r:embed="rId5"/>
          <a:stretch>
            <a:fillRect/>
          </a:stretch>
        </p:blipFill>
        <p:spPr>
          <a:xfrm>
            <a:off x="6280190" y="3804285"/>
            <a:ext cx="1134070" cy="1669852"/>
          </a:xfrm>
          <a:prstGeom prst="rect">
            <a:avLst/>
          </a:prstGeom>
        </p:spPr>
      </p:pic>
      <p:sp>
        <p:nvSpPr>
          <p:cNvPr id="8" name="Text 3"/>
          <p:cNvSpPr/>
          <p:nvPr/>
        </p:nvSpPr>
        <p:spPr>
          <a:xfrm>
            <a:off x="7754422" y="4031099"/>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404155"/>
                </a:solidFill>
                <a:latin typeface="Alexandria" pitchFamily="34" charset="0"/>
                <a:ea typeface="Alexandria" pitchFamily="34" charset="-122"/>
                <a:cs typeface="Alexandria" pitchFamily="34" charset="-120"/>
              </a:rPr>
              <a:t>Marqueurs</a:t>
            </a:r>
            <a:endParaRPr lang="en-US" sz="2200" dirty="0"/>
          </a:p>
        </p:txBody>
      </p:sp>
      <p:sp>
        <p:nvSpPr>
          <p:cNvPr id="9" name="Text 4"/>
          <p:cNvSpPr/>
          <p:nvPr/>
        </p:nvSpPr>
        <p:spPr>
          <a:xfrm>
            <a:off x="7754422" y="4521517"/>
            <a:ext cx="6623314" cy="725805"/>
          </a:xfrm>
          <a:prstGeom prst="rect">
            <a:avLst/>
          </a:prstGeom>
          <a:noFill/>
          <a:ln/>
        </p:spPr>
        <p:txBody>
          <a:bodyPr wrap="square" lIns="0" tIns="0" rIns="0" bIns="0" rtlCol="0" anchor="t"/>
          <a:lstStyle/>
          <a:p>
            <a:pPr marL="0" indent="0" algn="l">
              <a:lnSpc>
                <a:spcPts val="2850"/>
              </a:lnSpc>
              <a:buNone/>
            </a:pPr>
            <a:r>
              <a:rPr lang="en-US" sz="1400" dirty="0">
                <a:solidFill>
                  <a:srgbClr val="404155"/>
                </a:solidFill>
                <a:latin typeface="Nobile" pitchFamily="34" charset="0"/>
                <a:ea typeface="Nobile" pitchFamily="34" charset="-122"/>
                <a:cs typeface="Nobile" pitchFamily="34" charset="-120"/>
              </a:rPr>
              <a:t>Un marqueur peut être un symptôme, un comportement, un critère </a:t>
            </a:r>
            <a:r>
              <a:rPr lang="en-US" sz="1400" dirty="0" err="1">
                <a:solidFill>
                  <a:srgbClr val="404155"/>
                </a:solidFill>
                <a:latin typeface="Nobile" pitchFamily="34" charset="0"/>
                <a:ea typeface="Nobile" pitchFamily="34" charset="-122"/>
                <a:cs typeface="Nobile" pitchFamily="34" charset="-120"/>
              </a:rPr>
              <a:t>d'âge</a:t>
            </a:r>
            <a:r>
              <a:rPr lang="en-US" sz="1400" dirty="0">
                <a:solidFill>
                  <a:srgbClr val="404155"/>
                </a:solidFill>
                <a:latin typeface="Nobile" pitchFamily="34" charset="0"/>
                <a:ea typeface="Nobile" pitchFamily="34" charset="-122"/>
                <a:cs typeface="Nobile" pitchFamily="34" charset="-120"/>
              </a:rPr>
              <a:t>.</a:t>
            </a:r>
          </a:p>
          <a:p>
            <a:pPr lvl="0" algn="r" rtl="1"/>
            <a:r>
              <a:rPr lang="ar-DZ" sz="1600" b="1" dirty="0">
                <a:solidFill>
                  <a:prstClr val="black"/>
                </a:solidFill>
              </a:rPr>
              <a:t>المؤشرات</a:t>
            </a:r>
            <a:br>
              <a:rPr lang="ar-DZ" sz="1600" dirty="0">
                <a:solidFill>
                  <a:prstClr val="black"/>
                </a:solidFill>
              </a:rPr>
            </a:br>
            <a:r>
              <a:rPr lang="ar-DZ" sz="1600" dirty="0">
                <a:solidFill>
                  <a:prstClr val="black"/>
                </a:solidFill>
              </a:rPr>
              <a:t>يمكن أن يكون المؤشر عرضًا، سلوكًا، أو معيارًا متعلقًا بالعمر.</a:t>
            </a:r>
          </a:p>
          <a:p>
            <a:pPr marL="0" indent="0" algn="l">
              <a:lnSpc>
                <a:spcPts val="2850"/>
              </a:lnSpc>
              <a:buNone/>
            </a:pPr>
            <a:endParaRPr lang="en-US" sz="1750" dirty="0"/>
          </a:p>
        </p:txBody>
      </p:sp>
      <p:pic>
        <p:nvPicPr>
          <p:cNvPr id="10" name="Image 3" descr="preencoded.png"/>
          <p:cNvPicPr>
            <a:picLocks noChangeAspect="1"/>
          </p:cNvPicPr>
          <p:nvPr/>
        </p:nvPicPr>
        <p:blipFill>
          <a:blip r:embed="rId6"/>
          <a:stretch>
            <a:fillRect/>
          </a:stretch>
        </p:blipFill>
        <p:spPr>
          <a:xfrm>
            <a:off x="6280190" y="5474137"/>
            <a:ext cx="1134070" cy="1669852"/>
          </a:xfrm>
          <a:prstGeom prst="rect">
            <a:avLst/>
          </a:prstGeom>
        </p:spPr>
      </p:pic>
      <p:sp>
        <p:nvSpPr>
          <p:cNvPr id="11" name="Text 5"/>
          <p:cNvSpPr/>
          <p:nvPr/>
        </p:nvSpPr>
        <p:spPr>
          <a:xfrm>
            <a:off x="7754422" y="5700951"/>
            <a:ext cx="3517225" cy="354330"/>
          </a:xfrm>
          <a:prstGeom prst="rect">
            <a:avLst/>
          </a:prstGeom>
          <a:noFill/>
          <a:ln/>
        </p:spPr>
        <p:txBody>
          <a:bodyPr wrap="none" lIns="0" tIns="0" rIns="0" bIns="0" rtlCol="0" anchor="t"/>
          <a:lstStyle/>
          <a:p>
            <a:pPr marL="0" indent="0" algn="l">
              <a:lnSpc>
                <a:spcPts val="2750"/>
              </a:lnSpc>
              <a:buNone/>
            </a:pPr>
            <a:r>
              <a:rPr lang="en-US" sz="2200" dirty="0">
                <a:solidFill>
                  <a:srgbClr val="404155"/>
                </a:solidFill>
                <a:latin typeface="Alexandria" pitchFamily="34" charset="0"/>
                <a:ea typeface="Alexandria" pitchFamily="34" charset="-122"/>
                <a:cs typeface="Alexandria" pitchFamily="34" charset="-120"/>
              </a:rPr>
              <a:t>Particularités génétiques</a:t>
            </a:r>
            <a:endParaRPr lang="en-US" sz="2200" dirty="0"/>
          </a:p>
        </p:txBody>
      </p:sp>
      <p:sp>
        <p:nvSpPr>
          <p:cNvPr id="12" name="Text 6"/>
          <p:cNvSpPr/>
          <p:nvPr/>
        </p:nvSpPr>
        <p:spPr>
          <a:xfrm>
            <a:off x="7754422" y="6191369"/>
            <a:ext cx="6490967" cy="725805"/>
          </a:xfrm>
          <a:prstGeom prst="rect">
            <a:avLst/>
          </a:prstGeom>
          <a:noFill/>
          <a:ln/>
        </p:spPr>
        <p:txBody>
          <a:bodyPr wrap="square" lIns="0" tIns="0" rIns="0" bIns="0" rtlCol="0" anchor="t"/>
          <a:lstStyle/>
          <a:p>
            <a:pPr marL="0" indent="0" algn="l">
              <a:lnSpc>
                <a:spcPts val="2850"/>
              </a:lnSpc>
              <a:buNone/>
            </a:pPr>
            <a:r>
              <a:rPr lang="en-US" sz="1750" dirty="0">
                <a:solidFill>
                  <a:srgbClr val="404155"/>
                </a:solidFill>
                <a:latin typeface="Nobile" pitchFamily="34" charset="0"/>
                <a:ea typeface="Nobile" pitchFamily="34" charset="-122"/>
                <a:cs typeface="Nobile" pitchFamily="34" charset="-120"/>
              </a:rPr>
              <a:t>Il </a:t>
            </a:r>
            <a:r>
              <a:rPr lang="en-US" sz="1400" dirty="0">
                <a:solidFill>
                  <a:srgbClr val="404155"/>
                </a:solidFill>
                <a:latin typeface="Nobile" pitchFamily="34" charset="0"/>
                <a:ea typeface="Nobile" pitchFamily="34" charset="-122"/>
                <a:cs typeface="Nobile" pitchFamily="34" charset="-120"/>
              </a:rPr>
              <a:t>n'existe pas à ce jour de critères portant sur des particularités </a:t>
            </a:r>
            <a:r>
              <a:rPr lang="en-US" sz="1400" dirty="0" err="1">
                <a:solidFill>
                  <a:srgbClr val="404155"/>
                </a:solidFill>
                <a:latin typeface="Nobile" pitchFamily="34" charset="0"/>
                <a:ea typeface="Nobile" pitchFamily="34" charset="-122"/>
                <a:cs typeface="Nobile" pitchFamily="34" charset="-120"/>
              </a:rPr>
              <a:t>génétiques</a:t>
            </a:r>
            <a:r>
              <a:rPr lang="en-US" sz="1400" dirty="0">
                <a:solidFill>
                  <a:srgbClr val="404155"/>
                </a:solidFill>
                <a:latin typeface="Nobile" pitchFamily="34" charset="0"/>
                <a:ea typeface="Nobile" pitchFamily="34" charset="-122"/>
                <a:cs typeface="Nobile" pitchFamily="34" charset="-120"/>
              </a:rPr>
              <a:t>.</a:t>
            </a:r>
          </a:p>
          <a:p>
            <a:pPr algn="r" rtl="1">
              <a:lnSpc>
                <a:spcPts val="2850"/>
              </a:lnSpc>
            </a:pPr>
            <a:r>
              <a:rPr lang="ar-DZ" b="1" dirty="0">
                <a:solidFill>
                  <a:prstClr val="black"/>
                </a:solidFill>
              </a:rPr>
              <a:t>الخصائص الجينية</a:t>
            </a:r>
            <a:br>
              <a:rPr lang="ar-DZ" dirty="0">
                <a:solidFill>
                  <a:prstClr val="black"/>
                </a:solidFill>
              </a:rPr>
            </a:br>
            <a:r>
              <a:rPr lang="ar-DZ" dirty="0">
                <a:solidFill>
                  <a:prstClr val="black"/>
                </a:solidFill>
              </a:rPr>
              <a:t>لا توجد حتى الآن معايير تشخيصية تستند إلى خصائص جينية محددة.</a:t>
            </a:r>
          </a:p>
          <a:p>
            <a:pPr marL="0" indent="0" algn="l">
              <a:lnSpc>
                <a:spcPts val="2850"/>
              </a:lnSpc>
              <a:buNone/>
            </a:pPr>
            <a:endParaRPr lang="en-US" sz="175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Text 0"/>
          <p:cNvSpPr/>
          <p:nvPr/>
        </p:nvSpPr>
        <p:spPr>
          <a:xfrm>
            <a:off x="785098" y="794623"/>
            <a:ext cx="5608320" cy="700921"/>
          </a:xfrm>
          <a:prstGeom prst="rect">
            <a:avLst/>
          </a:prstGeom>
          <a:noFill/>
          <a:ln/>
        </p:spPr>
        <p:txBody>
          <a:bodyPr wrap="none" lIns="0" tIns="0" rIns="0" bIns="0" rtlCol="0" anchor="t"/>
          <a:lstStyle/>
          <a:p>
            <a:pPr>
              <a:lnSpc>
                <a:spcPts val="5500"/>
              </a:lnSpc>
            </a:pPr>
            <a:r>
              <a:rPr lang="en-US" sz="4400" dirty="0">
                <a:solidFill>
                  <a:srgbClr val="1B1B27"/>
                </a:solidFill>
                <a:latin typeface="Alexandria" pitchFamily="34" charset="0"/>
                <a:ea typeface="Alexandria" pitchFamily="34" charset="-122"/>
                <a:cs typeface="Alexandria" pitchFamily="34" charset="-120"/>
              </a:rPr>
              <a:t>Les determinants </a:t>
            </a:r>
            <a:r>
              <a:rPr lang="ar-DZ" sz="4400" b="1" dirty="0"/>
              <a:t>العوامل المحددة</a:t>
            </a:r>
            <a:endParaRPr lang="ar-DZ" sz="4400" dirty="0"/>
          </a:p>
          <a:p>
            <a:pPr marL="0" indent="0">
              <a:lnSpc>
                <a:spcPts val="5500"/>
              </a:lnSpc>
              <a:buNone/>
            </a:pPr>
            <a:endParaRPr lang="en-US" sz="4400" dirty="0"/>
          </a:p>
        </p:txBody>
      </p:sp>
      <p:sp>
        <p:nvSpPr>
          <p:cNvPr id="3" name="Text 1"/>
          <p:cNvSpPr/>
          <p:nvPr/>
        </p:nvSpPr>
        <p:spPr>
          <a:xfrm>
            <a:off x="1802011" y="3603188"/>
            <a:ext cx="2804160" cy="350401"/>
          </a:xfrm>
          <a:prstGeom prst="rect">
            <a:avLst/>
          </a:prstGeom>
          <a:noFill/>
          <a:ln/>
        </p:spPr>
        <p:txBody>
          <a:bodyPr wrap="none" lIns="0" tIns="0" rIns="0" bIns="0" rtlCol="0" anchor="t"/>
          <a:lstStyle/>
          <a:p>
            <a:pPr marL="0" indent="0" algn="r">
              <a:lnSpc>
                <a:spcPts val="2750"/>
              </a:lnSpc>
              <a:buNone/>
            </a:pPr>
            <a:r>
              <a:rPr lang="en-US" sz="2200" dirty="0">
                <a:solidFill>
                  <a:srgbClr val="404155"/>
                </a:solidFill>
                <a:latin typeface="Alexandria" pitchFamily="34" charset="0"/>
                <a:ea typeface="Alexandria" pitchFamily="34" charset="-122"/>
                <a:cs typeface="Alexandria" pitchFamily="34" charset="-120"/>
              </a:rPr>
              <a:t>Facteurs de risque</a:t>
            </a:r>
            <a:endParaRPr lang="en-US" sz="2200" dirty="0"/>
          </a:p>
        </p:txBody>
      </p:sp>
      <p:sp>
        <p:nvSpPr>
          <p:cNvPr id="4" name="Text 2"/>
          <p:cNvSpPr/>
          <p:nvPr/>
        </p:nvSpPr>
        <p:spPr>
          <a:xfrm>
            <a:off x="785098" y="4088130"/>
            <a:ext cx="3821073" cy="717709"/>
          </a:xfrm>
          <a:prstGeom prst="rect">
            <a:avLst/>
          </a:prstGeom>
          <a:noFill/>
          <a:ln/>
        </p:spPr>
        <p:txBody>
          <a:bodyPr wrap="square" lIns="0" tIns="0" rIns="0" bIns="0" rtlCol="0" anchor="t"/>
          <a:lstStyle/>
          <a:p>
            <a:pPr marL="0" indent="0" algn="r">
              <a:lnSpc>
                <a:spcPts val="2800"/>
              </a:lnSpc>
              <a:buNone/>
            </a:pPr>
            <a:r>
              <a:rPr lang="en-US" sz="1750" dirty="0">
                <a:solidFill>
                  <a:srgbClr val="404155"/>
                </a:solidFill>
                <a:latin typeface="Nobile" pitchFamily="34" charset="0"/>
                <a:ea typeface="Nobile" pitchFamily="34" charset="-122"/>
                <a:cs typeface="Nobile" pitchFamily="34" charset="-120"/>
              </a:rPr>
              <a:t>Facteurs de prédisposition ou de risque repérés </a:t>
            </a:r>
            <a:r>
              <a:rPr lang="en-US" sz="1750" dirty="0" err="1">
                <a:solidFill>
                  <a:srgbClr val="404155"/>
                </a:solidFill>
                <a:latin typeface="Nobile" pitchFamily="34" charset="0"/>
                <a:ea typeface="Nobile" pitchFamily="34" charset="-122"/>
                <a:cs typeface="Nobile" pitchFamily="34" charset="-120"/>
              </a:rPr>
              <a:t>précocement</a:t>
            </a:r>
            <a:r>
              <a:rPr lang="en-US" sz="1750" dirty="0">
                <a:solidFill>
                  <a:srgbClr val="404155"/>
                </a:solidFill>
                <a:latin typeface="Nobile" pitchFamily="34" charset="0"/>
                <a:ea typeface="Nobile" pitchFamily="34" charset="-122"/>
                <a:cs typeface="Nobile" pitchFamily="34" charset="-120"/>
              </a:rPr>
              <a:t>.</a:t>
            </a:r>
          </a:p>
          <a:p>
            <a:pPr algn="r" rtl="1">
              <a:lnSpc>
                <a:spcPts val="2800"/>
              </a:lnSpc>
            </a:pPr>
            <a:r>
              <a:rPr lang="ar-DZ" sz="1600" b="1" dirty="0"/>
              <a:t>عوامل الخطر</a:t>
            </a:r>
            <a:br>
              <a:rPr lang="ar-DZ" sz="1600" dirty="0"/>
            </a:br>
            <a:r>
              <a:rPr lang="ar-DZ" sz="1600" dirty="0"/>
              <a:t>عوامل الخطر التي يتم التعرف عليها في وقت مبكر.</a:t>
            </a:r>
            <a:endParaRPr lang="en-US" sz="1750" dirty="0"/>
          </a:p>
        </p:txBody>
      </p:sp>
      <p:pic>
        <p:nvPicPr>
          <p:cNvPr id="5" name="Image 0" descr="preencoded.png"/>
          <p:cNvPicPr>
            <a:picLocks noChangeAspect="1"/>
          </p:cNvPicPr>
          <p:nvPr/>
        </p:nvPicPr>
        <p:blipFill>
          <a:blip r:embed="rId3"/>
          <a:stretch>
            <a:fillRect/>
          </a:stretch>
        </p:blipFill>
        <p:spPr>
          <a:xfrm>
            <a:off x="5054798" y="1944172"/>
            <a:ext cx="4520803" cy="4520803"/>
          </a:xfrm>
          <a:prstGeom prst="rect">
            <a:avLst/>
          </a:prstGeom>
        </p:spPr>
      </p:pic>
      <p:sp>
        <p:nvSpPr>
          <p:cNvPr id="6" name="Text 3"/>
          <p:cNvSpPr/>
          <p:nvPr/>
        </p:nvSpPr>
        <p:spPr>
          <a:xfrm>
            <a:off x="5703808" y="3708202"/>
            <a:ext cx="105251" cy="448628"/>
          </a:xfrm>
          <a:prstGeom prst="rect">
            <a:avLst/>
          </a:prstGeom>
          <a:noFill/>
          <a:ln/>
        </p:spPr>
        <p:txBody>
          <a:bodyPr wrap="none" lIns="0" tIns="0" rIns="0" bIns="0" rtlCol="0" anchor="t"/>
          <a:lstStyle/>
          <a:p>
            <a:pPr marL="0" indent="0">
              <a:lnSpc>
                <a:spcPts val="3500"/>
              </a:lnSpc>
              <a:buNone/>
            </a:pPr>
            <a:r>
              <a:rPr lang="en-US" sz="2200" dirty="0">
                <a:solidFill>
                  <a:srgbClr val="404155"/>
                </a:solidFill>
                <a:latin typeface="Alexandria" pitchFamily="34" charset="0"/>
                <a:ea typeface="Alexandria" pitchFamily="34" charset="-122"/>
                <a:cs typeface="Alexandria" pitchFamily="34" charset="-120"/>
              </a:rPr>
              <a:t>1</a:t>
            </a:r>
            <a:endParaRPr lang="en-US" sz="2200" dirty="0"/>
          </a:p>
        </p:txBody>
      </p:sp>
      <p:sp>
        <p:nvSpPr>
          <p:cNvPr id="7" name="Text 4"/>
          <p:cNvSpPr/>
          <p:nvPr/>
        </p:nvSpPr>
        <p:spPr>
          <a:xfrm>
            <a:off x="9912072" y="2299216"/>
            <a:ext cx="2804160" cy="350401"/>
          </a:xfrm>
          <a:prstGeom prst="rect">
            <a:avLst/>
          </a:prstGeom>
          <a:noFill/>
          <a:ln/>
        </p:spPr>
        <p:txBody>
          <a:bodyPr wrap="none" lIns="0" tIns="0" rIns="0" bIns="0" rtlCol="0" anchor="t"/>
          <a:lstStyle/>
          <a:p>
            <a:pPr marL="0" indent="0" algn="l">
              <a:lnSpc>
                <a:spcPts val="2750"/>
              </a:lnSpc>
              <a:buNone/>
            </a:pPr>
            <a:r>
              <a:rPr lang="en-US" sz="2200" dirty="0">
                <a:solidFill>
                  <a:srgbClr val="404155"/>
                </a:solidFill>
                <a:latin typeface="Alexandria" pitchFamily="34" charset="0"/>
                <a:ea typeface="Alexandria" pitchFamily="34" charset="-122"/>
                <a:cs typeface="Alexandria" pitchFamily="34" charset="-120"/>
              </a:rPr>
              <a:t>Vulnérabilité</a:t>
            </a:r>
            <a:endParaRPr lang="en-US" sz="2200" dirty="0"/>
          </a:p>
        </p:txBody>
      </p:sp>
      <p:sp>
        <p:nvSpPr>
          <p:cNvPr id="8" name="Text 5"/>
          <p:cNvSpPr/>
          <p:nvPr/>
        </p:nvSpPr>
        <p:spPr>
          <a:xfrm>
            <a:off x="9912072" y="2784158"/>
            <a:ext cx="3933230" cy="717709"/>
          </a:xfrm>
          <a:prstGeom prst="rect">
            <a:avLst/>
          </a:prstGeom>
          <a:noFill/>
          <a:ln/>
        </p:spPr>
        <p:txBody>
          <a:bodyPr wrap="square" lIns="0" tIns="0" rIns="0" bIns="0" rtlCol="0" anchor="t"/>
          <a:lstStyle/>
          <a:p>
            <a:pPr marL="0" indent="0" algn="l">
              <a:lnSpc>
                <a:spcPts val="2800"/>
              </a:lnSpc>
              <a:buNone/>
            </a:pPr>
            <a:r>
              <a:rPr lang="en-US" sz="1750" dirty="0">
                <a:solidFill>
                  <a:srgbClr val="404155"/>
                </a:solidFill>
                <a:latin typeface="Nobile" pitchFamily="34" charset="0"/>
                <a:ea typeface="Nobile" pitchFamily="34" charset="-122"/>
                <a:cs typeface="Nobile" pitchFamily="34" charset="-120"/>
              </a:rPr>
              <a:t>Enfants vulnérables associés à des situations </a:t>
            </a:r>
            <a:r>
              <a:rPr lang="en-US" sz="1750" dirty="0" err="1">
                <a:solidFill>
                  <a:srgbClr val="404155"/>
                </a:solidFill>
                <a:latin typeface="Nobile" pitchFamily="34" charset="0"/>
                <a:ea typeface="Nobile" pitchFamily="34" charset="-122"/>
                <a:cs typeface="Nobile" pitchFamily="34" charset="-120"/>
              </a:rPr>
              <a:t>particulières</a:t>
            </a:r>
            <a:r>
              <a:rPr lang="en-US" sz="1750" dirty="0">
                <a:solidFill>
                  <a:srgbClr val="404155"/>
                </a:solidFill>
                <a:latin typeface="Nobile" pitchFamily="34" charset="0"/>
                <a:ea typeface="Nobile" pitchFamily="34" charset="-122"/>
                <a:cs typeface="Nobile" pitchFamily="34" charset="-120"/>
              </a:rPr>
              <a:t>.</a:t>
            </a:r>
          </a:p>
          <a:p>
            <a:endParaRPr lang="ar-DZ" sz="1600" dirty="0"/>
          </a:p>
          <a:p>
            <a:pPr algn="r" rtl="1"/>
            <a:r>
              <a:rPr lang="ar-DZ" sz="1600" b="1" dirty="0"/>
              <a:t>الهشاشة</a:t>
            </a:r>
            <a:br>
              <a:rPr lang="ar-DZ" sz="1600" dirty="0"/>
            </a:br>
            <a:r>
              <a:rPr lang="ar-DZ" sz="1600" dirty="0"/>
              <a:t>أطفال معرضون للاظطرابات  بسبب أوضاع خاصة.</a:t>
            </a:r>
          </a:p>
          <a:p>
            <a:pPr marL="0" indent="0" algn="l">
              <a:lnSpc>
                <a:spcPts val="2800"/>
              </a:lnSpc>
              <a:buNone/>
            </a:pPr>
            <a:endParaRPr lang="en-US" sz="1750" dirty="0"/>
          </a:p>
        </p:txBody>
      </p:sp>
      <p:pic>
        <p:nvPicPr>
          <p:cNvPr id="9" name="Image 1" descr="preencoded.png"/>
          <p:cNvPicPr>
            <a:picLocks noChangeAspect="1"/>
          </p:cNvPicPr>
          <p:nvPr/>
        </p:nvPicPr>
        <p:blipFill>
          <a:blip r:embed="rId4"/>
          <a:stretch>
            <a:fillRect/>
          </a:stretch>
        </p:blipFill>
        <p:spPr>
          <a:xfrm>
            <a:off x="5054798" y="1944172"/>
            <a:ext cx="4520803" cy="4520803"/>
          </a:xfrm>
          <a:prstGeom prst="rect">
            <a:avLst/>
          </a:prstGeom>
        </p:spPr>
      </p:pic>
      <p:sp>
        <p:nvSpPr>
          <p:cNvPr id="10" name="Text 6"/>
          <p:cNvSpPr/>
          <p:nvPr/>
        </p:nvSpPr>
        <p:spPr>
          <a:xfrm>
            <a:off x="8248055" y="2766298"/>
            <a:ext cx="164068" cy="448628"/>
          </a:xfrm>
          <a:prstGeom prst="rect">
            <a:avLst/>
          </a:prstGeom>
          <a:noFill/>
          <a:ln/>
        </p:spPr>
        <p:txBody>
          <a:bodyPr wrap="none" lIns="0" tIns="0" rIns="0" bIns="0" rtlCol="0" anchor="t"/>
          <a:lstStyle/>
          <a:p>
            <a:pPr marL="0" indent="0">
              <a:lnSpc>
                <a:spcPts val="3500"/>
              </a:lnSpc>
              <a:buNone/>
            </a:pPr>
            <a:r>
              <a:rPr lang="en-US" sz="2200" dirty="0">
                <a:solidFill>
                  <a:srgbClr val="404155"/>
                </a:solidFill>
                <a:latin typeface="Alexandria" pitchFamily="34" charset="0"/>
                <a:ea typeface="Alexandria" pitchFamily="34" charset="-122"/>
                <a:cs typeface="Alexandria" pitchFamily="34" charset="-120"/>
              </a:rPr>
              <a:t>2</a:t>
            </a:r>
            <a:endParaRPr lang="en-US" sz="2200" dirty="0"/>
          </a:p>
        </p:txBody>
      </p:sp>
      <p:sp>
        <p:nvSpPr>
          <p:cNvPr id="11" name="Text 7"/>
          <p:cNvSpPr/>
          <p:nvPr/>
        </p:nvSpPr>
        <p:spPr>
          <a:xfrm>
            <a:off x="9912072" y="4548426"/>
            <a:ext cx="2804160" cy="350401"/>
          </a:xfrm>
          <a:prstGeom prst="rect">
            <a:avLst/>
          </a:prstGeom>
          <a:noFill/>
          <a:ln/>
        </p:spPr>
        <p:txBody>
          <a:bodyPr wrap="none" lIns="0" tIns="0" rIns="0" bIns="0" rtlCol="0" anchor="t"/>
          <a:lstStyle/>
          <a:p>
            <a:pPr marL="0" indent="0" algn="l">
              <a:lnSpc>
                <a:spcPts val="2750"/>
              </a:lnSpc>
              <a:buNone/>
            </a:pPr>
            <a:r>
              <a:rPr lang="en-US" sz="2200" dirty="0">
                <a:solidFill>
                  <a:srgbClr val="404155"/>
                </a:solidFill>
                <a:latin typeface="Alexandria" pitchFamily="34" charset="0"/>
                <a:ea typeface="Alexandria" pitchFamily="34" charset="-122"/>
                <a:cs typeface="Alexandria" pitchFamily="34" charset="-120"/>
              </a:rPr>
              <a:t>Héritabilité</a:t>
            </a:r>
            <a:endParaRPr lang="en-US" sz="2200" dirty="0"/>
          </a:p>
        </p:txBody>
      </p:sp>
      <p:sp>
        <p:nvSpPr>
          <p:cNvPr id="12" name="Text 8"/>
          <p:cNvSpPr/>
          <p:nvPr/>
        </p:nvSpPr>
        <p:spPr>
          <a:xfrm>
            <a:off x="9248172" y="5033368"/>
            <a:ext cx="5184702" cy="717710"/>
          </a:xfrm>
          <a:prstGeom prst="rect">
            <a:avLst/>
          </a:prstGeom>
          <a:noFill/>
          <a:ln/>
        </p:spPr>
        <p:txBody>
          <a:bodyPr wrap="square" lIns="0" tIns="0" rIns="0" bIns="0" rtlCol="0" anchor="t"/>
          <a:lstStyle/>
          <a:p>
            <a:pPr marL="0" indent="0" algn="l">
              <a:lnSpc>
                <a:spcPts val="2800"/>
              </a:lnSpc>
              <a:buNone/>
            </a:pPr>
            <a:r>
              <a:rPr lang="en-US" sz="1750" dirty="0">
                <a:solidFill>
                  <a:srgbClr val="404155"/>
                </a:solidFill>
                <a:latin typeface="Nobile" pitchFamily="34" charset="0"/>
                <a:ea typeface="Nobile" pitchFamily="34" charset="-122"/>
                <a:cs typeface="Nobile" pitchFamily="34" charset="-120"/>
              </a:rPr>
              <a:t>Présence d'une autre personne avec TND dans la fratrie ou chez les parents.</a:t>
            </a:r>
            <a:endParaRPr lang="ar-DZ" sz="1600" dirty="0"/>
          </a:p>
          <a:p>
            <a:pPr algn="r" rtl="1"/>
            <a:r>
              <a:rPr lang="ar-DZ" sz="1600" b="1" dirty="0"/>
              <a:t>الوراثة</a:t>
            </a:r>
            <a:br>
              <a:rPr lang="ar-DZ" sz="1600" dirty="0"/>
            </a:br>
            <a:r>
              <a:rPr lang="ar-DZ" sz="1600" dirty="0"/>
              <a:t>وجود شخص آخر يعاني من اضطراب نمائي عصبي (</a:t>
            </a:r>
            <a:r>
              <a:rPr lang="fr-FR" sz="1600" dirty="0"/>
              <a:t>TND) </a:t>
            </a:r>
            <a:r>
              <a:rPr lang="ar-DZ" sz="1600" dirty="0"/>
              <a:t>في الإخوة أو لدى الوالدين.</a:t>
            </a:r>
          </a:p>
          <a:p>
            <a:pPr marL="0" indent="0" algn="l">
              <a:lnSpc>
                <a:spcPts val="2800"/>
              </a:lnSpc>
              <a:buNone/>
            </a:pPr>
            <a:endParaRPr lang="en-US" sz="1750" dirty="0"/>
          </a:p>
        </p:txBody>
      </p:sp>
      <p:pic>
        <p:nvPicPr>
          <p:cNvPr id="13" name="Image 2" descr="preencoded.png"/>
          <p:cNvPicPr>
            <a:picLocks noChangeAspect="1"/>
          </p:cNvPicPr>
          <p:nvPr/>
        </p:nvPicPr>
        <p:blipFill>
          <a:blip r:embed="rId5"/>
          <a:stretch>
            <a:fillRect/>
          </a:stretch>
        </p:blipFill>
        <p:spPr>
          <a:xfrm>
            <a:off x="5054798" y="1944172"/>
            <a:ext cx="4520803" cy="4520803"/>
          </a:xfrm>
          <a:prstGeom prst="rect">
            <a:avLst/>
          </a:prstGeom>
        </p:spPr>
      </p:pic>
      <p:sp>
        <p:nvSpPr>
          <p:cNvPr id="14" name="Text 9"/>
          <p:cNvSpPr/>
          <p:nvPr/>
        </p:nvSpPr>
        <p:spPr>
          <a:xfrm>
            <a:off x="7776329" y="5466159"/>
            <a:ext cx="165259" cy="448628"/>
          </a:xfrm>
          <a:prstGeom prst="rect">
            <a:avLst/>
          </a:prstGeom>
          <a:noFill/>
          <a:ln/>
        </p:spPr>
        <p:txBody>
          <a:bodyPr wrap="none" lIns="0" tIns="0" rIns="0" bIns="0" rtlCol="0" anchor="t"/>
          <a:lstStyle/>
          <a:p>
            <a:pPr marL="0" indent="0">
              <a:lnSpc>
                <a:spcPts val="3500"/>
              </a:lnSpc>
              <a:buNone/>
            </a:pPr>
            <a:r>
              <a:rPr lang="en-US" sz="2200" dirty="0">
                <a:solidFill>
                  <a:srgbClr val="404155"/>
                </a:solidFill>
                <a:latin typeface="Alexandria" pitchFamily="34" charset="0"/>
                <a:ea typeface="Alexandria" pitchFamily="34" charset="-122"/>
                <a:cs typeface="Alexandria" pitchFamily="34" charset="-120"/>
              </a:rPr>
              <a:t>3</a:t>
            </a:r>
            <a:endParaRPr lang="en-US" sz="2200" dirty="0"/>
          </a:p>
        </p:txBody>
      </p:sp>
      <p:sp>
        <p:nvSpPr>
          <p:cNvPr id="15" name="Text 10"/>
          <p:cNvSpPr/>
          <p:nvPr/>
        </p:nvSpPr>
        <p:spPr>
          <a:xfrm>
            <a:off x="81022" y="6464975"/>
            <a:ext cx="6099859" cy="717709"/>
          </a:xfrm>
          <a:prstGeom prst="rect">
            <a:avLst/>
          </a:prstGeom>
          <a:noFill/>
          <a:ln/>
        </p:spPr>
        <p:txBody>
          <a:bodyPr wrap="square" lIns="0" tIns="0" rIns="0" bIns="0" rtlCol="0" anchor="t"/>
          <a:lstStyle/>
          <a:p>
            <a:pPr marL="0" indent="0">
              <a:lnSpc>
                <a:spcPts val="2800"/>
              </a:lnSpc>
              <a:buNone/>
            </a:pPr>
            <a:r>
              <a:rPr lang="en-US" sz="1750" dirty="0">
                <a:solidFill>
                  <a:srgbClr val="404155"/>
                </a:solidFill>
                <a:latin typeface="Nobile" pitchFamily="34" charset="0"/>
                <a:ea typeface="Nobile" pitchFamily="34" charset="-122"/>
                <a:cs typeface="Nobile" pitchFamily="34" charset="-120"/>
              </a:rPr>
              <a:t>L'exposition prénatale à un toxique majeur affecte aussi le développement cérébral. Une grande prématurité, un poids de naissance inférieur à 1500 gr, des encéphalopathies aiguës néonatales, des anomalies cérébrales de pronostic </a:t>
            </a:r>
            <a:r>
              <a:rPr lang="en-US" sz="1750" dirty="0" err="1">
                <a:solidFill>
                  <a:srgbClr val="404155"/>
                </a:solidFill>
                <a:latin typeface="Nobile" pitchFamily="34" charset="0"/>
                <a:ea typeface="Nobile" pitchFamily="34" charset="-122"/>
                <a:cs typeface="Nobile" pitchFamily="34" charset="-120"/>
              </a:rPr>
              <a:t>incertain</a:t>
            </a:r>
            <a:r>
              <a:rPr lang="en-US" sz="1750" dirty="0">
                <a:solidFill>
                  <a:srgbClr val="404155"/>
                </a:solidFill>
                <a:latin typeface="Nobile" pitchFamily="34" charset="0"/>
                <a:ea typeface="Nobile" pitchFamily="34" charset="-122"/>
                <a:cs typeface="Nobile" pitchFamily="34" charset="-120"/>
              </a:rPr>
              <a:t>.</a:t>
            </a:r>
            <a:endParaRPr lang="ar-DZ" sz="1750" dirty="0">
              <a:solidFill>
                <a:srgbClr val="404155"/>
              </a:solidFill>
              <a:latin typeface="Nobile" pitchFamily="34" charset="0"/>
              <a:ea typeface="Nobile" pitchFamily="34" charset="-122"/>
              <a:cs typeface="Nobile" pitchFamily="34" charset="-120"/>
            </a:endParaRPr>
          </a:p>
          <a:p>
            <a:pPr marL="0" indent="0">
              <a:lnSpc>
                <a:spcPts val="2800"/>
              </a:lnSpc>
              <a:buNone/>
            </a:pPr>
            <a:endParaRPr lang="ar-DZ" sz="1750" dirty="0">
              <a:solidFill>
                <a:srgbClr val="404155"/>
              </a:solidFill>
              <a:latin typeface="Nobile" pitchFamily="34" charset="0"/>
              <a:ea typeface="Nobile" pitchFamily="34" charset="-122"/>
              <a:cs typeface="Nobile" pitchFamily="34" charset="-120"/>
            </a:endParaRPr>
          </a:p>
          <a:p>
            <a:pPr marL="0" indent="0">
              <a:lnSpc>
                <a:spcPts val="2800"/>
              </a:lnSpc>
              <a:buNone/>
            </a:pPr>
            <a:endParaRPr lang="en-US" sz="1750" dirty="0"/>
          </a:p>
        </p:txBody>
      </p:sp>
      <p:sp>
        <p:nvSpPr>
          <p:cNvPr id="19" name="Rectangle 4">
            <a:extLst>
              <a:ext uri="{FF2B5EF4-FFF2-40B4-BE49-F238E27FC236}">
                <a16:creationId xmlns:a16="http://schemas.microsoft.com/office/drawing/2014/main" id="{D7459C0C-6F5D-4C6F-B8B2-3ACFF877B194}"/>
              </a:ext>
            </a:extLst>
          </p:cNvPr>
          <p:cNvSpPr>
            <a:spLocks noChangeArrowheads="1"/>
          </p:cNvSpPr>
          <p:nvPr/>
        </p:nvSpPr>
        <p:spPr bwMode="auto">
          <a:xfrm>
            <a:off x="6516547" y="6495871"/>
            <a:ext cx="6308202" cy="203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r" defTabSz="914400" rtl="1" eaLnBrk="0" fontAlgn="base" latinLnBrk="0" hangingPunct="0">
              <a:lnSpc>
                <a:spcPct val="100000"/>
              </a:lnSpc>
              <a:spcBef>
                <a:spcPct val="0"/>
              </a:spcBef>
              <a:spcAft>
                <a:spcPct val="0"/>
              </a:spcAft>
              <a:buClrTx/>
              <a:buSzTx/>
              <a:buFontTx/>
              <a:buNone/>
              <a:tabLst/>
            </a:pPr>
            <a:r>
              <a:rPr kumimoji="0" lang="ar-SA" altLang="fr-FR" sz="18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لتعرض قبل الولادة لمواد سامة</a:t>
            </a:r>
            <a:r>
              <a:rPr kumimoji="0" lang="fr-FR" altLang="fr-FR" sz="1800" b="0" i="0" u="none" strike="noStrike" cap="none" normalizeH="0" baseline="0" dirty="0">
                <a:ln>
                  <a:noFill/>
                </a:ln>
                <a:solidFill>
                  <a:schemeClr val="tx1"/>
                </a:solidFill>
                <a:effectLst/>
                <a:latin typeface="Arial" panose="020B0604020202020204" pitchFamily="34" charset="0"/>
              </a:rPr>
              <a:t> </a:t>
            </a:r>
            <a:r>
              <a:rPr kumimoji="0" lang="ar-SA" altLang="fr-FR" sz="18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يؤثر أيضًا على نمو الدماغ. وتشمل العوامل الأخرى ذات التأثير السلبي</a:t>
            </a:r>
            <a:r>
              <a:rPr kumimoji="0" lang="fr-FR" altLang="fr-FR" sz="1800" b="0" i="0" u="none" strike="noStrike" cap="none" normalizeH="0" baseline="0" dirty="0">
                <a:ln>
                  <a:noFill/>
                </a:ln>
                <a:solidFill>
                  <a:schemeClr val="tx1"/>
                </a:solidFill>
                <a:effectLst/>
                <a:latin typeface="Arial" panose="020B0604020202020204" pitchFamily="34" charset="0"/>
              </a:rPr>
              <a:t>:</a:t>
            </a:r>
          </a:p>
          <a:p>
            <a:pPr marL="0" marR="0" lvl="0" indent="0" algn="r" defTabSz="914400" rtl="1" eaLnBrk="0" fontAlgn="base" latinLnBrk="0" hangingPunct="0">
              <a:lnSpc>
                <a:spcPct val="100000"/>
              </a:lnSpc>
              <a:spcBef>
                <a:spcPct val="0"/>
              </a:spcBef>
              <a:spcAft>
                <a:spcPct val="0"/>
              </a:spcAft>
              <a:buClrTx/>
              <a:buSzTx/>
              <a:buFontTx/>
              <a:buChar char="•"/>
              <a:tabLst/>
            </a:pPr>
            <a:r>
              <a:rPr kumimoji="0" lang="ar-SA" altLang="fr-FR" sz="18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الولادة المبكرة جدًا</a:t>
            </a:r>
            <a:r>
              <a:rPr kumimoji="0" lang="fr-FR" altLang="fr-FR" sz="18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a:t>
            </a:r>
            <a:endParaRPr kumimoji="0" lang="fr-FR" altLang="fr-FR" sz="1800" b="0" i="0" u="none" strike="noStrike" cap="none" normalizeH="0" baseline="0" dirty="0">
              <a:ln>
                <a:noFill/>
              </a:ln>
              <a:solidFill>
                <a:schemeClr val="tx1"/>
              </a:solidFill>
              <a:effectLst/>
              <a:latin typeface="Arial" panose="020B0604020202020204" pitchFamily="34" charset="0"/>
            </a:endParaRPr>
          </a:p>
          <a:p>
            <a:pPr marL="0" marR="0" lvl="0" indent="0" algn="r" defTabSz="914400" rtl="1" eaLnBrk="0" fontAlgn="base" latinLnBrk="0" hangingPunct="0">
              <a:lnSpc>
                <a:spcPct val="100000"/>
              </a:lnSpc>
              <a:spcBef>
                <a:spcPct val="0"/>
              </a:spcBef>
              <a:spcAft>
                <a:spcPct val="0"/>
              </a:spcAft>
              <a:buClrTx/>
              <a:buSzTx/>
              <a:buFontTx/>
              <a:buChar char="•"/>
              <a:tabLst/>
            </a:pPr>
            <a:r>
              <a:rPr kumimoji="0" lang="ar-SA" altLang="fr-FR" sz="18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وزن الولادة أقل من 1500 غرام</a:t>
            </a:r>
            <a:r>
              <a:rPr kumimoji="0" lang="fr-FR" altLang="fr-FR" sz="18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a:t>
            </a:r>
            <a:endParaRPr kumimoji="0" lang="fr-FR" altLang="fr-FR" sz="1800" b="0" i="0" u="none" strike="noStrike" cap="none" normalizeH="0" baseline="0" dirty="0">
              <a:ln>
                <a:noFill/>
              </a:ln>
              <a:solidFill>
                <a:schemeClr val="tx1"/>
              </a:solidFill>
              <a:effectLst/>
              <a:latin typeface="Arial" panose="020B0604020202020204" pitchFamily="34" charset="0"/>
            </a:endParaRPr>
          </a:p>
          <a:p>
            <a:pPr marL="0" marR="0" lvl="0" indent="0" algn="r" defTabSz="914400" rtl="1" eaLnBrk="0" fontAlgn="base" latinLnBrk="0" hangingPunct="0">
              <a:lnSpc>
                <a:spcPct val="100000"/>
              </a:lnSpc>
              <a:spcBef>
                <a:spcPct val="0"/>
              </a:spcBef>
              <a:spcAft>
                <a:spcPct val="0"/>
              </a:spcAft>
              <a:buClrTx/>
              <a:buSzTx/>
              <a:buFontTx/>
              <a:buChar char="•"/>
              <a:tabLst/>
            </a:pPr>
            <a:r>
              <a:rPr kumimoji="0" lang="ar-SA" altLang="fr-FR" sz="18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الاعتلالات الدماغية الحادة عند الولادة</a:t>
            </a:r>
            <a:r>
              <a:rPr kumimoji="0" lang="fr-FR" altLang="fr-FR" sz="18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a:t>
            </a:r>
            <a:endParaRPr kumimoji="0" lang="fr-FR" altLang="fr-FR" sz="1800" b="0" i="0" u="none" strike="noStrike" cap="none" normalizeH="0" baseline="0" dirty="0">
              <a:ln>
                <a:noFill/>
              </a:ln>
              <a:solidFill>
                <a:schemeClr val="tx1"/>
              </a:solidFill>
              <a:effectLst/>
              <a:latin typeface="Arial" panose="020B0604020202020204" pitchFamily="34" charset="0"/>
            </a:endParaRPr>
          </a:p>
          <a:p>
            <a:pPr marL="0" marR="0" lvl="0" indent="0" algn="r" defTabSz="914400" rtl="1" eaLnBrk="0" fontAlgn="base" latinLnBrk="0" hangingPunct="0">
              <a:lnSpc>
                <a:spcPct val="100000"/>
              </a:lnSpc>
              <a:spcBef>
                <a:spcPct val="0"/>
              </a:spcBef>
              <a:spcAft>
                <a:spcPct val="0"/>
              </a:spcAft>
              <a:buClrTx/>
              <a:buSzTx/>
              <a:buFontTx/>
              <a:buChar char="•"/>
              <a:tabLst/>
            </a:pPr>
            <a:r>
              <a:rPr kumimoji="0" lang="ar-SA" altLang="fr-FR" sz="18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التشوهات الدماغية ذات التنبؤ غير المؤكد</a:t>
            </a:r>
            <a:r>
              <a:rPr kumimoji="0" lang="fr-FR" altLang="fr-FR" sz="18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a:t>
            </a:r>
            <a:endParaRPr kumimoji="0" lang="fr-FR" altLang="fr-FR"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793790" y="1690807"/>
            <a:ext cx="7556421" cy="1417558"/>
          </a:xfrm>
          <a:prstGeom prst="rect">
            <a:avLst/>
          </a:prstGeom>
          <a:noFill/>
          <a:ln/>
        </p:spPr>
        <p:txBody>
          <a:bodyPr wrap="square" lIns="0" tIns="0" rIns="0" bIns="0" rtlCol="0" anchor="t"/>
          <a:lstStyle/>
          <a:p>
            <a:pPr marL="0" indent="0">
              <a:lnSpc>
                <a:spcPts val="5550"/>
              </a:lnSpc>
              <a:buNone/>
            </a:pPr>
            <a:r>
              <a:rPr lang="en-US" sz="4450" dirty="0">
                <a:solidFill>
                  <a:srgbClr val="1B1B27"/>
                </a:solidFill>
                <a:latin typeface="Alexandria" pitchFamily="34" charset="0"/>
                <a:ea typeface="Alexandria" pitchFamily="34" charset="-122"/>
                <a:cs typeface="Alexandria" pitchFamily="34" charset="-120"/>
              </a:rPr>
              <a:t>Les premiers développements</a:t>
            </a:r>
            <a:endParaRPr lang="en-US" sz="4450" dirty="0"/>
          </a:p>
        </p:txBody>
      </p:sp>
      <p:pic>
        <p:nvPicPr>
          <p:cNvPr id="4" name="Image 1" descr="preencoded.png"/>
          <p:cNvPicPr>
            <a:picLocks noChangeAspect="1"/>
          </p:cNvPicPr>
          <p:nvPr/>
        </p:nvPicPr>
        <p:blipFill>
          <a:blip r:embed="rId4"/>
          <a:stretch>
            <a:fillRect/>
          </a:stretch>
        </p:blipFill>
        <p:spPr>
          <a:xfrm>
            <a:off x="793790" y="3448526"/>
            <a:ext cx="566976" cy="566976"/>
          </a:xfrm>
          <a:prstGeom prst="rect">
            <a:avLst/>
          </a:prstGeom>
        </p:spPr>
      </p:pic>
      <p:sp>
        <p:nvSpPr>
          <p:cNvPr id="5" name="Text 1"/>
          <p:cNvSpPr/>
          <p:nvPr/>
        </p:nvSpPr>
        <p:spPr>
          <a:xfrm>
            <a:off x="793790" y="4242316"/>
            <a:ext cx="2291953" cy="708660"/>
          </a:xfrm>
          <a:prstGeom prst="rect">
            <a:avLst/>
          </a:prstGeom>
          <a:noFill/>
          <a:ln/>
        </p:spPr>
        <p:txBody>
          <a:bodyPr wrap="square" lIns="0" tIns="0" rIns="0" bIns="0" rtlCol="0" anchor="t"/>
          <a:lstStyle/>
          <a:p>
            <a:pPr marL="0" indent="0" algn="l">
              <a:lnSpc>
                <a:spcPts val="2750"/>
              </a:lnSpc>
              <a:buNone/>
            </a:pPr>
            <a:r>
              <a:rPr lang="en-US" sz="2200" dirty="0">
                <a:solidFill>
                  <a:srgbClr val="404155"/>
                </a:solidFill>
                <a:latin typeface="Alexandria" pitchFamily="34" charset="0"/>
                <a:ea typeface="Alexandria" pitchFamily="34" charset="-122"/>
                <a:cs typeface="Alexandria" pitchFamily="34" charset="-120"/>
              </a:rPr>
              <a:t>Fonctions physiologiques</a:t>
            </a:r>
            <a:endParaRPr lang="en-US" sz="2200" dirty="0"/>
          </a:p>
        </p:txBody>
      </p:sp>
      <p:sp>
        <p:nvSpPr>
          <p:cNvPr id="6" name="Text 2"/>
          <p:cNvSpPr/>
          <p:nvPr/>
        </p:nvSpPr>
        <p:spPr>
          <a:xfrm>
            <a:off x="793790" y="5087064"/>
            <a:ext cx="2291953" cy="1088708"/>
          </a:xfrm>
          <a:prstGeom prst="rect">
            <a:avLst/>
          </a:prstGeom>
          <a:noFill/>
          <a:ln/>
        </p:spPr>
        <p:txBody>
          <a:bodyPr wrap="square" lIns="0" tIns="0" rIns="0" bIns="0" rtlCol="0" anchor="t"/>
          <a:lstStyle/>
          <a:p>
            <a:pPr marL="0" indent="0" algn="l">
              <a:lnSpc>
                <a:spcPts val="2850"/>
              </a:lnSpc>
              <a:buNone/>
            </a:pPr>
            <a:r>
              <a:rPr lang="en-US" sz="1750" dirty="0">
                <a:solidFill>
                  <a:srgbClr val="404155"/>
                </a:solidFill>
                <a:latin typeface="Nobile" pitchFamily="34" charset="0"/>
                <a:ea typeface="Nobile" pitchFamily="34" charset="-122"/>
                <a:cs typeface="Nobile" pitchFamily="34" charset="-120"/>
              </a:rPr>
              <a:t>Concentration sur le sommeil et l'alimentation.</a:t>
            </a:r>
            <a:endParaRPr lang="en-US" sz="1750" dirty="0"/>
          </a:p>
        </p:txBody>
      </p:sp>
      <p:pic>
        <p:nvPicPr>
          <p:cNvPr id="7" name="Image 2" descr="preencoded.png"/>
          <p:cNvPicPr>
            <a:picLocks noChangeAspect="1"/>
          </p:cNvPicPr>
          <p:nvPr/>
        </p:nvPicPr>
        <p:blipFill>
          <a:blip r:embed="rId5"/>
          <a:stretch>
            <a:fillRect/>
          </a:stretch>
        </p:blipFill>
        <p:spPr>
          <a:xfrm>
            <a:off x="3425904" y="3448526"/>
            <a:ext cx="566976" cy="566976"/>
          </a:xfrm>
          <a:prstGeom prst="rect">
            <a:avLst/>
          </a:prstGeom>
        </p:spPr>
      </p:pic>
      <p:sp>
        <p:nvSpPr>
          <p:cNvPr id="8" name="Text 3"/>
          <p:cNvSpPr/>
          <p:nvPr/>
        </p:nvSpPr>
        <p:spPr>
          <a:xfrm>
            <a:off x="3425904" y="4242316"/>
            <a:ext cx="2292072" cy="708660"/>
          </a:xfrm>
          <a:prstGeom prst="rect">
            <a:avLst/>
          </a:prstGeom>
          <a:noFill/>
          <a:ln/>
        </p:spPr>
        <p:txBody>
          <a:bodyPr wrap="square" lIns="0" tIns="0" rIns="0" bIns="0" rtlCol="0" anchor="t"/>
          <a:lstStyle/>
          <a:p>
            <a:pPr marL="0" indent="0" algn="l">
              <a:lnSpc>
                <a:spcPts val="2750"/>
              </a:lnSpc>
              <a:buNone/>
            </a:pPr>
            <a:r>
              <a:rPr lang="en-US" sz="2200" dirty="0">
                <a:solidFill>
                  <a:srgbClr val="404155"/>
                </a:solidFill>
                <a:latin typeface="Alexandria" pitchFamily="34" charset="0"/>
                <a:ea typeface="Alexandria" pitchFamily="34" charset="-122"/>
                <a:cs typeface="Alexandria" pitchFamily="34" charset="-120"/>
              </a:rPr>
              <a:t>Développements moteurs</a:t>
            </a:r>
            <a:endParaRPr lang="en-US" sz="2200" dirty="0"/>
          </a:p>
        </p:txBody>
      </p:sp>
      <p:sp>
        <p:nvSpPr>
          <p:cNvPr id="9" name="Text 4"/>
          <p:cNvSpPr/>
          <p:nvPr/>
        </p:nvSpPr>
        <p:spPr>
          <a:xfrm>
            <a:off x="3425904" y="5087064"/>
            <a:ext cx="2292072" cy="1451610"/>
          </a:xfrm>
          <a:prstGeom prst="rect">
            <a:avLst/>
          </a:prstGeom>
          <a:noFill/>
          <a:ln/>
        </p:spPr>
        <p:txBody>
          <a:bodyPr wrap="square" lIns="0" tIns="0" rIns="0" bIns="0" rtlCol="0" anchor="t"/>
          <a:lstStyle/>
          <a:p>
            <a:pPr marL="0" indent="0" algn="l">
              <a:lnSpc>
                <a:spcPts val="2850"/>
              </a:lnSpc>
              <a:buNone/>
            </a:pPr>
            <a:r>
              <a:rPr lang="en-US" sz="1750" dirty="0">
                <a:solidFill>
                  <a:srgbClr val="404155"/>
                </a:solidFill>
                <a:latin typeface="Nobile" pitchFamily="34" charset="0"/>
                <a:ea typeface="Nobile" pitchFamily="34" charset="-122"/>
                <a:cs typeface="Nobile" pitchFamily="34" charset="-120"/>
              </a:rPr>
              <a:t>Premiers développements moteurs et </a:t>
            </a:r>
            <a:r>
              <a:rPr lang="en-US" sz="1750" dirty="0" err="1">
                <a:solidFill>
                  <a:srgbClr val="404155"/>
                </a:solidFill>
                <a:latin typeface="Nobile" pitchFamily="34" charset="0"/>
                <a:ea typeface="Nobile" pitchFamily="34" charset="-122"/>
                <a:cs typeface="Nobile" pitchFamily="34" charset="-120"/>
              </a:rPr>
              <a:t>posturaux</a:t>
            </a:r>
            <a:r>
              <a:rPr lang="en-US" sz="1750" dirty="0">
                <a:solidFill>
                  <a:srgbClr val="404155"/>
                </a:solidFill>
                <a:latin typeface="Nobile" pitchFamily="34" charset="0"/>
                <a:ea typeface="Nobile" pitchFamily="34" charset="-122"/>
                <a:cs typeface="Nobile" pitchFamily="34" charset="-120"/>
              </a:rPr>
              <a:t>.</a:t>
            </a:r>
            <a:endParaRPr lang="ar-DZ" sz="1750" dirty="0">
              <a:solidFill>
                <a:srgbClr val="404155"/>
              </a:solidFill>
              <a:latin typeface="Nobile" pitchFamily="34" charset="0"/>
              <a:ea typeface="Nobile" pitchFamily="34" charset="-122"/>
              <a:cs typeface="Nobile" pitchFamily="34" charset="-120"/>
            </a:endParaRPr>
          </a:p>
          <a:p>
            <a:pPr lvl="0" eaLnBrk="0" fontAlgn="base" hangingPunct="0">
              <a:spcBef>
                <a:spcPct val="0"/>
              </a:spcBef>
              <a:spcAft>
                <a:spcPct val="0"/>
              </a:spcAft>
            </a:pPr>
            <a:endParaRPr lang="fr-FR" altLang="fr-FR" dirty="0">
              <a:solidFill>
                <a:prstClr val="black"/>
              </a:solidFill>
              <a:latin typeface="Arial" panose="020B0604020202020204" pitchFamily="34" charset="0"/>
            </a:endParaRPr>
          </a:p>
          <a:p>
            <a:pPr lvl="0" algn="r" rtl="1" eaLnBrk="0" fontAlgn="base" hangingPunct="0">
              <a:spcBef>
                <a:spcPct val="0"/>
              </a:spcBef>
              <a:spcAft>
                <a:spcPct val="0"/>
              </a:spcAft>
            </a:pPr>
            <a:r>
              <a:rPr lang="ar-SA" altLang="fr-FR" b="1" dirty="0">
                <a:solidFill>
                  <a:prstClr val="black"/>
                </a:solidFill>
                <a:latin typeface="Arial" panose="020B0604020202020204" pitchFamily="34" charset="0"/>
              </a:rPr>
              <a:t>التطورات الحركية</a:t>
            </a:r>
            <a:br>
              <a:rPr lang="fr-FR" altLang="fr-FR" dirty="0">
                <a:solidFill>
                  <a:prstClr val="black"/>
                </a:solidFill>
                <a:latin typeface="Arial" panose="020B0604020202020204" pitchFamily="34" charset="0"/>
              </a:rPr>
            </a:br>
            <a:r>
              <a:rPr lang="ar-SA" altLang="fr-FR" dirty="0">
                <a:solidFill>
                  <a:prstClr val="black"/>
                </a:solidFill>
                <a:latin typeface="Arial" panose="020B0604020202020204" pitchFamily="34" charset="0"/>
              </a:rPr>
              <a:t>البدايات الأولى للتطورات الحركية وتطور الوضعيات</a:t>
            </a:r>
            <a:r>
              <a:rPr lang="fr-FR" altLang="fr-FR" dirty="0">
                <a:solidFill>
                  <a:prstClr val="black"/>
                </a:solidFill>
                <a:latin typeface="Arial" panose="020B0604020202020204" pitchFamily="34" charset="0"/>
              </a:rPr>
              <a:t>.</a:t>
            </a:r>
            <a:endParaRPr lang="en-US" sz="1750" dirty="0"/>
          </a:p>
        </p:txBody>
      </p:sp>
      <p:pic>
        <p:nvPicPr>
          <p:cNvPr id="10" name="Image 3" descr="preencoded.png"/>
          <p:cNvPicPr>
            <a:picLocks noChangeAspect="1"/>
          </p:cNvPicPr>
          <p:nvPr/>
        </p:nvPicPr>
        <p:blipFill>
          <a:blip r:embed="rId6"/>
          <a:stretch>
            <a:fillRect/>
          </a:stretch>
        </p:blipFill>
        <p:spPr>
          <a:xfrm>
            <a:off x="6058138" y="3448526"/>
            <a:ext cx="566976" cy="566976"/>
          </a:xfrm>
          <a:prstGeom prst="rect">
            <a:avLst/>
          </a:prstGeom>
        </p:spPr>
      </p:pic>
      <p:sp>
        <p:nvSpPr>
          <p:cNvPr id="11" name="Text 5"/>
          <p:cNvSpPr/>
          <p:nvPr/>
        </p:nvSpPr>
        <p:spPr>
          <a:xfrm>
            <a:off x="6058138" y="4242316"/>
            <a:ext cx="2291953" cy="708660"/>
          </a:xfrm>
          <a:prstGeom prst="rect">
            <a:avLst/>
          </a:prstGeom>
          <a:noFill/>
          <a:ln/>
        </p:spPr>
        <p:txBody>
          <a:bodyPr wrap="square" lIns="0" tIns="0" rIns="0" bIns="0" rtlCol="0" anchor="t"/>
          <a:lstStyle/>
          <a:p>
            <a:pPr marL="0" indent="0" algn="l">
              <a:lnSpc>
                <a:spcPts val="2750"/>
              </a:lnSpc>
              <a:buNone/>
            </a:pPr>
            <a:r>
              <a:rPr lang="en-US" sz="2200" dirty="0">
                <a:solidFill>
                  <a:srgbClr val="404155"/>
                </a:solidFill>
                <a:latin typeface="Alexandria" pitchFamily="34" charset="0"/>
                <a:ea typeface="Alexandria" pitchFamily="34" charset="-122"/>
                <a:cs typeface="Alexandria" pitchFamily="34" charset="-120"/>
              </a:rPr>
              <a:t>Informations sensorielles</a:t>
            </a:r>
            <a:endParaRPr lang="en-US" sz="2200" dirty="0"/>
          </a:p>
        </p:txBody>
      </p:sp>
      <p:sp>
        <p:nvSpPr>
          <p:cNvPr id="12" name="Text 6"/>
          <p:cNvSpPr/>
          <p:nvPr/>
        </p:nvSpPr>
        <p:spPr>
          <a:xfrm>
            <a:off x="6058138" y="5087064"/>
            <a:ext cx="2291953" cy="1451610"/>
          </a:xfrm>
          <a:prstGeom prst="rect">
            <a:avLst/>
          </a:prstGeom>
          <a:noFill/>
          <a:ln/>
        </p:spPr>
        <p:txBody>
          <a:bodyPr wrap="square" lIns="0" tIns="0" rIns="0" bIns="0" rtlCol="0" anchor="t"/>
          <a:lstStyle/>
          <a:p>
            <a:pPr marL="0" indent="0" algn="l">
              <a:lnSpc>
                <a:spcPts val="2850"/>
              </a:lnSpc>
              <a:buNone/>
            </a:pPr>
            <a:r>
              <a:rPr lang="en-US" sz="1750" dirty="0">
                <a:solidFill>
                  <a:srgbClr val="404155"/>
                </a:solidFill>
                <a:latin typeface="Nobile" pitchFamily="34" charset="0"/>
                <a:ea typeface="Nobile" pitchFamily="34" charset="-122"/>
                <a:cs typeface="Nobile" pitchFamily="34" charset="-120"/>
              </a:rPr>
              <a:t>Traitement des informations sensorielles de </a:t>
            </a:r>
            <a:r>
              <a:rPr lang="en-US" sz="1750" dirty="0" err="1">
                <a:solidFill>
                  <a:srgbClr val="404155"/>
                </a:solidFill>
                <a:latin typeface="Nobile" pitchFamily="34" charset="0"/>
                <a:ea typeface="Nobile" pitchFamily="34" charset="-122"/>
                <a:cs typeface="Nobile" pitchFamily="34" charset="-120"/>
              </a:rPr>
              <a:t>l'environnement</a:t>
            </a:r>
            <a:r>
              <a:rPr lang="en-US" sz="1750" dirty="0">
                <a:solidFill>
                  <a:srgbClr val="404155"/>
                </a:solidFill>
                <a:latin typeface="Nobile" pitchFamily="34" charset="0"/>
                <a:ea typeface="Nobile" pitchFamily="34" charset="-122"/>
                <a:cs typeface="Nobile" pitchFamily="34" charset="-120"/>
              </a:rPr>
              <a:t>.</a:t>
            </a:r>
            <a:endParaRPr lang="ar-DZ" sz="1750" dirty="0">
              <a:solidFill>
                <a:srgbClr val="404155"/>
              </a:solidFill>
              <a:latin typeface="Nobile" pitchFamily="34" charset="0"/>
              <a:ea typeface="Nobile" pitchFamily="34" charset="-122"/>
              <a:cs typeface="Nobile" pitchFamily="34" charset="-120"/>
            </a:endParaRPr>
          </a:p>
          <a:p>
            <a:pPr lvl="0" algn="r" rtl="1" eaLnBrk="0" fontAlgn="base" hangingPunct="0">
              <a:spcBef>
                <a:spcPct val="0"/>
              </a:spcBef>
              <a:spcAft>
                <a:spcPct val="0"/>
              </a:spcAft>
            </a:pPr>
            <a:endParaRPr lang="fr-FR" altLang="fr-FR" dirty="0">
              <a:solidFill>
                <a:prstClr val="black"/>
              </a:solidFill>
              <a:latin typeface="Arial" panose="020B0604020202020204" pitchFamily="34" charset="0"/>
            </a:endParaRPr>
          </a:p>
          <a:p>
            <a:pPr lvl="0" algn="r" rtl="1" eaLnBrk="0" fontAlgn="base" hangingPunct="0">
              <a:spcBef>
                <a:spcPct val="0"/>
              </a:spcBef>
              <a:spcAft>
                <a:spcPct val="0"/>
              </a:spcAft>
            </a:pPr>
            <a:r>
              <a:rPr lang="ar-SA" altLang="fr-FR" b="1" dirty="0">
                <a:solidFill>
                  <a:prstClr val="black"/>
                </a:solidFill>
                <a:latin typeface="Arial" panose="020B0604020202020204" pitchFamily="34" charset="0"/>
              </a:rPr>
              <a:t>المعلومات الحسية</a:t>
            </a:r>
            <a:br>
              <a:rPr lang="fr-FR" altLang="fr-FR" dirty="0">
                <a:solidFill>
                  <a:prstClr val="black"/>
                </a:solidFill>
                <a:latin typeface="Arial" panose="020B0604020202020204" pitchFamily="34" charset="0"/>
              </a:rPr>
            </a:br>
            <a:r>
              <a:rPr lang="ar-SA" altLang="fr-FR" dirty="0">
                <a:solidFill>
                  <a:prstClr val="black"/>
                </a:solidFill>
                <a:latin typeface="Arial" panose="020B0604020202020204" pitchFamily="34" charset="0"/>
              </a:rPr>
              <a:t>معالجة المعلومات الحسية القادمة من البيئة المحيطة</a:t>
            </a:r>
            <a:r>
              <a:rPr lang="fr-FR" altLang="fr-FR" dirty="0">
                <a:solidFill>
                  <a:prstClr val="black"/>
                </a:solidFill>
                <a:latin typeface="Arial" panose="020B0604020202020204" pitchFamily="34" charset="0"/>
              </a:rPr>
              <a:t>.</a:t>
            </a:r>
          </a:p>
          <a:p>
            <a:pPr marL="0" indent="0" algn="l">
              <a:lnSpc>
                <a:spcPts val="2850"/>
              </a:lnSpc>
              <a:buNone/>
            </a:pPr>
            <a:endParaRPr lang="en-US" sz="1750" dirty="0"/>
          </a:p>
        </p:txBody>
      </p:sp>
      <p:sp>
        <p:nvSpPr>
          <p:cNvPr id="13" name="Rectangle 1">
            <a:extLst>
              <a:ext uri="{FF2B5EF4-FFF2-40B4-BE49-F238E27FC236}">
                <a16:creationId xmlns:a16="http://schemas.microsoft.com/office/drawing/2014/main" id="{929398DB-FFC1-47DE-AB16-2725FCCFC618}"/>
              </a:ext>
            </a:extLst>
          </p:cNvPr>
          <p:cNvSpPr>
            <a:spLocks noChangeArrowheads="1"/>
          </p:cNvSpPr>
          <p:nvPr/>
        </p:nvSpPr>
        <p:spPr bwMode="auto">
          <a:xfrm>
            <a:off x="420551" y="6446850"/>
            <a:ext cx="2165978"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1" eaLnBrk="0" fontAlgn="base" latinLnBrk="0" hangingPunct="0">
              <a:lnSpc>
                <a:spcPct val="100000"/>
              </a:lnSpc>
              <a:spcBef>
                <a:spcPct val="0"/>
              </a:spcBef>
              <a:spcAft>
                <a:spcPct val="0"/>
              </a:spcAft>
              <a:buClrTx/>
              <a:buSzTx/>
              <a:buFontTx/>
              <a:buNone/>
              <a:tabLst/>
            </a:pPr>
            <a:r>
              <a:rPr kumimoji="0" lang="ar-SA" altLang="fr-FR" sz="18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التطورات الأولى</a:t>
            </a:r>
            <a:endParaRPr kumimoji="0" lang="fr-FR" altLang="fr-FR" sz="1800" b="0" i="0" u="none" strike="noStrike" cap="none" normalizeH="0" baseline="0" dirty="0">
              <a:ln>
                <a:noFill/>
              </a:ln>
              <a:solidFill>
                <a:schemeClr val="tx1"/>
              </a:solidFill>
              <a:effectLst/>
              <a:latin typeface="Arial" panose="020B0604020202020204"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ar-SA" altLang="fr-FR" sz="18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الوظائف الفسيولوجية</a:t>
            </a:r>
            <a:br>
              <a:rPr kumimoji="0" lang="fr-FR" altLang="fr-FR" sz="1800" b="0" i="0" u="none" strike="noStrike" cap="none" normalizeH="0" baseline="0" dirty="0">
                <a:ln>
                  <a:noFill/>
                </a:ln>
                <a:solidFill>
                  <a:schemeClr val="tx1"/>
                </a:solidFill>
                <a:effectLst/>
                <a:latin typeface="Arial" panose="020B0604020202020204" pitchFamily="34" charset="0"/>
              </a:rPr>
            </a:br>
            <a:r>
              <a:rPr kumimoji="0" lang="ar-SA" altLang="fr-FR" sz="18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التركيز على النوم والتغذية</a:t>
            </a:r>
            <a:r>
              <a:rPr kumimoji="0" lang="fr-FR" altLang="fr-FR" sz="1800" b="0" i="0" u="none" strike="noStrike" cap="none" normalizeH="0" baseline="0" dirty="0">
                <a:ln>
                  <a:noFill/>
                </a:ln>
                <a:solidFill>
                  <a:schemeClr val="tx1"/>
                </a:solidFill>
                <a:effectLst/>
                <a:latin typeface="Arial" panose="020B0604020202020204" pitchFamily="34" charset="0"/>
              </a:rPr>
              <a: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Text 0"/>
          <p:cNvSpPr/>
          <p:nvPr/>
        </p:nvSpPr>
        <p:spPr>
          <a:xfrm>
            <a:off x="793790" y="2230874"/>
            <a:ext cx="9105662" cy="708779"/>
          </a:xfrm>
          <a:prstGeom prst="rect">
            <a:avLst/>
          </a:prstGeom>
          <a:noFill/>
          <a:ln/>
        </p:spPr>
        <p:txBody>
          <a:bodyPr wrap="none" lIns="0" tIns="0" rIns="0" bIns="0" rtlCol="0" anchor="t"/>
          <a:lstStyle/>
          <a:p>
            <a:pPr marL="0" indent="0">
              <a:lnSpc>
                <a:spcPts val="5550"/>
              </a:lnSpc>
              <a:buNone/>
            </a:pPr>
            <a:r>
              <a:rPr lang="en-US" sz="4450" dirty="0">
                <a:solidFill>
                  <a:srgbClr val="1B1B27"/>
                </a:solidFill>
                <a:latin typeface="Alexandria" pitchFamily="34" charset="0"/>
                <a:ea typeface="Alexandria" pitchFamily="34" charset="-122"/>
                <a:cs typeface="Alexandria" pitchFamily="34" charset="-120"/>
              </a:rPr>
              <a:t>Les développements plus tardifs</a:t>
            </a:r>
            <a:endParaRPr lang="en-US" sz="4450" dirty="0"/>
          </a:p>
        </p:txBody>
      </p:sp>
      <p:sp>
        <p:nvSpPr>
          <p:cNvPr id="3" name="Text 1"/>
          <p:cNvSpPr/>
          <p:nvPr/>
        </p:nvSpPr>
        <p:spPr>
          <a:xfrm>
            <a:off x="793790" y="3506629"/>
            <a:ext cx="2835235" cy="354330"/>
          </a:xfrm>
          <a:prstGeom prst="rect">
            <a:avLst/>
          </a:prstGeom>
          <a:noFill/>
          <a:ln/>
        </p:spPr>
        <p:txBody>
          <a:bodyPr wrap="none" lIns="0" tIns="0" rIns="0" bIns="0" rtlCol="0" anchor="t"/>
          <a:lstStyle/>
          <a:p>
            <a:pPr marL="0" indent="0">
              <a:lnSpc>
                <a:spcPts val="2750"/>
              </a:lnSpc>
              <a:buNone/>
            </a:pPr>
            <a:r>
              <a:rPr lang="en-US" sz="2200" dirty="0">
                <a:solidFill>
                  <a:srgbClr val="1B1B27"/>
                </a:solidFill>
                <a:latin typeface="Alexandria" pitchFamily="34" charset="0"/>
                <a:ea typeface="Alexandria" pitchFamily="34" charset="-122"/>
                <a:cs typeface="Alexandria" pitchFamily="34" charset="-120"/>
              </a:rPr>
              <a:t>Évolutions des TND</a:t>
            </a:r>
            <a:endParaRPr lang="ar-DZ" sz="2200" dirty="0">
              <a:solidFill>
                <a:srgbClr val="1B1B27"/>
              </a:solidFill>
              <a:latin typeface="Alexandria" pitchFamily="34" charset="0"/>
              <a:ea typeface="Alexandria" pitchFamily="34" charset="-122"/>
              <a:cs typeface="Alexandria" pitchFamily="34" charset="-120"/>
            </a:endParaRPr>
          </a:p>
          <a:p>
            <a:pPr lvl="0" algn="r" rtl="1" eaLnBrk="0" fontAlgn="base" hangingPunct="0">
              <a:spcBef>
                <a:spcPct val="0"/>
              </a:spcBef>
              <a:spcAft>
                <a:spcPct val="0"/>
              </a:spcAft>
            </a:pPr>
            <a:r>
              <a:rPr lang="ar-SA" altLang="fr-FR" b="1" dirty="0">
                <a:solidFill>
                  <a:prstClr val="black"/>
                </a:solidFill>
                <a:latin typeface="Arial" panose="020B0604020202020204" pitchFamily="34" charset="0"/>
              </a:rPr>
              <a:t>تطورات الاضطرابات النمائية العصبية</a:t>
            </a:r>
            <a:r>
              <a:rPr lang="fr-FR" altLang="fr-FR" b="1" dirty="0">
                <a:solidFill>
                  <a:prstClr val="black"/>
                </a:solidFill>
                <a:latin typeface="Arial" panose="020B0604020202020204" pitchFamily="34" charset="0"/>
                <a:cs typeface="Arial" panose="020B0604020202020204" pitchFamily="34" charset="0"/>
              </a:rPr>
              <a:t> (TND)</a:t>
            </a:r>
            <a:endParaRPr lang="fr-FR" altLang="fr-FR" dirty="0">
              <a:solidFill>
                <a:prstClr val="black"/>
              </a:solidFill>
              <a:latin typeface="Arial" panose="020B0604020202020204" pitchFamily="34" charset="0"/>
            </a:endParaRPr>
          </a:p>
          <a:p>
            <a:pPr marL="0" indent="0">
              <a:lnSpc>
                <a:spcPts val="2750"/>
              </a:lnSpc>
              <a:buNone/>
            </a:pPr>
            <a:endParaRPr lang="en-US" sz="2200" dirty="0"/>
          </a:p>
        </p:txBody>
      </p:sp>
      <p:sp>
        <p:nvSpPr>
          <p:cNvPr id="4" name="Text 2"/>
          <p:cNvSpPr/>
          <p:nvPr/>
        </p:nvSpPr>
        <p:spPr>
          <a:xfrm>
            <a:off x="423400" y="4203978"/>
            <a:ext cx="6244709" cy="725805"/>
          </a:xfrm>
          <a:prstGeom prst="rect">
            <a:avLst/>
          </a:prstGeom>
          <a:noFill/>
          <a:ln/>
        </p:spPr>
        <p:txBody>
          <a:bodyPr wrap="square" lIns="0" tIns="0" rIns="0" bIns="0" rtlCol="0" anchor="t"/>
          <a:lstStyle/>
          <a:p>
            <a:pPr marL="0" indent="0">
              <a:lnSpc>
                <a:spcPts val="2850"/>
              </a:lnSpc>
              <a:buNone/>
            </a:pPr>
            <a:r>
              <a:rPr lang="en-US" sz="1750" dirty="0">
                <a:solidFill>
                  <a:srgbClr val="404155"/>
                </a:solidFill>
                <a:latin typeface="Nobile" pitchFamily="34" charset="0"/>
                <a:ea typeface="Nobile" pitchFamily="34" charset="-122"/>
                <a:cs typeface="Nobile" pitchFamily="34" charset="-120"/>
              </a:rPr>
              <a:t>Diminution de la symptomatologie et amélioration des limitations </a:t>
            </a:r>
            <a:r>
              <a:rPr lang="en-US" sz="1750" dirty="0" err="1">
                <a:solidFill>
                  <a:srgbClr val="404155"/>
                </a:solidFill>
                <a:latin typeface="Nobile" pitchFamily="34" charset="0"/>
                <a:ea typeface="Nobile" pitchFamily="34" charset="-122"/>
                <a:cs typeface="Nobile" pitchFamily="34" charset="-120"/>
              </a:rPr>
              <a:t>adaptatives</a:t>
            </a:r>
            <a:r>
              <a:rPr lang="en-US" sz="1750" dirty="0">
                <a:solidFill>
                  <a:srgbClr val="404155"/>
                </a:solidFill>
                <a:latin typeface="Nobile" pitchFamily="34" charset="0"/>
                <a:ea typeface="Nobile" pitchFamily="34" charset="-122"/>
                <a:cs typeface="Nobile" pitchFamily="34" charset="-120"/>
              </a:rPr>
              <a:t>.</a:t>
            </a:r>
            <a:endParaRPr lang="ar-DZ" sz="1750" dirty="0">
              <a:solidFill>
                <a:srgbClr val="404155"/>
              </a:solidFill>
              <a:latin typeface="Nobile" pitchFamily="34" charset="0"/>
              <a:ea typeface="Nobile" pitchFamily="34" charset="-122"/>
              <a:cs typeface="Nobile" pitchFamily="34" charset="-120"/>
            </a:endParaRPr>
          </a:p>
          <a:p>
            <a:pPr algn="r" rtl="1">
              <a:lnSpc>
                <a:spcPts val="2850"/>
              </a:lnSpc>
            </a:pPr>
            <a:r>
              <a:rPr lang="ar-SA" altLang="fr-FR" b="1" dirty="0">
                <a:solidFill>
                  <a:prstClr val="black"/>
                </a:solidFill>
                <a:latin typeface="Arial" panose="020B0604020202020204" pitchFamily="34" charset="0"/>
              </a:rPr>
              <a:t>تراجع الأعراض</a:t>
            </a:r>
            <a:r>
              <a:rPr lang="fr-FR" altLang="fr-FR" dirty="0">
                <a:solidFill>
                  <a:prstClr val="black"/>
                </a:solidFill>
                <a:latin typeface="Arial" panose="020B0604020202020204" pitchFamily="34" charset="0"/>
              </a:rPr>
              <a:t> </a:t>
            </a:r>
            <a:r>
              <a:rPr lang="ar-SA" altLang="fr-FR" dirty="0">
                <a:solidFill>
                  <a:prstClr val="black"/>
                </a:solidFill>
                <a:latin typeface="Arial" panose="020B0604020202020204" pitchFamily="34" charset="0"/>
              </a:rPr>
              <a:t>وتحسن في القيود المتعلقة بالتكيف مع البيئة</a:t>
            </a:r>
            <a:endParaRPr lang="en-US" sz="1750" dirty="0"/>
          </a:p>
        </p:txBody>
      </p:sp>
      <p:sp>
        <p:nvSpPr>
          <p:cNvPr id="5" name="Text 3"/>
          <p:cNvSpPr/>
          <p:nvPr/>
        </p:nvSpPr>
        <p:spPr>
          <a:xfrm>
            <a:off x="7599521" y="3506629"/>
            <a:ext cx="3317200" cy="354330"/>
          </a:xfrm>
          <a:prstGeom prst="rect">
            <a:avLst/>
          </a:prstGeom>
          <a:noFill/>
          <a:ln/>
        </p:spPr>
        <p:txBody>
          <a:bodyPr wrap="none" lIns="0" tIns="0" rIns="0" bIns="0" rtlCol="0" anchor="t"/>
          <a:lstStyle/>
          <a:p>
            <a:pPr marL="0" indent="0">
              <a:lnSpc>
                <a:spcPts val="2750"/>
              </a:lnSpc>
              <a:buNone/>
            </a:pPr>
            <a:r>
              <a:rPr lang="en-US" sz="2200" dirty="0">
                <a:solidFill>
                  <a:srgbClr val="1B1B27"/>
                </a:solidFill>
                <a:latin typeface="Alexandria" pitchFamily="34" charset="0"/>
                <a:ea typeface="Alexandria" pitchFamily="34" charset="-122"/>
                <a:cs typeface="Alexandria" pitchFamily="34" charset="-120"/>
              </a:rPr>
              <a:t>Environnement imposé</a:t>
            </a:r>
            <a:endParaRPr lang="en-US" sz="2200" dirty="0"/>
          </a:p>
        </p:txBody>
      </p:sp>
      <p:sp>
        <p:nvSpPr>
          <p:cNvPr id="6" name="Text 4"/>
          <p:cNvSpPr/>
          <p:nvPr/>
        </p:nvSpPr>
        <p:spPr>
          <a:xfrm>
            <a:off x="7599521" y="4087773"/>
            <a:ext cx="6244709" cy="725805"/>
          </a:xfrm>
          <a:prstGeom prst="rect">
            <a:avLst/>
          </a:prstGeom>
          <a:noFill/>
          <a:ln/>
        </p:spPr>
        <p:txBody>
          <a:bodyPr wrap="square" lIns="0" tIns="0" rIns="0" bIns="0" rtlCol="0" anchor="t"/>
          <a:lstStyle/>
          <a:p>
            <a:pPr marL="0" indent="0">
              <a:lnSpc>
                <a:spcPts val="2850"/>
              </a:lnSpc>
              <a:buNone/>
            </a:pPr>
            <a:r>
              <a:rPr lang="en-US" sz="1750" dirty="0">
                <a:solidFill>
                  <a:srgbClr val="404155"/>
                </a:solidFill>
                <a:latin typeface="Nobile" pitchFamily="34" charset="0"/>
                <a:ea typeface="Nobile" pitchFamily="34" charset="-122"/>
                <a:cs typeface="Nobile" pitchFamily="34" charset="-120"/>
              </a:rPr>
              <a:t>L'enfant et l'adolescent ne choisissent pas le contexte dans lequel ils vont être </a:t>
            </a:r>
            <a:r>
              <a:rPr lang="en-US" sz="1750" dirty="0" err="1">
                <a:solidFill>
                  <a:srgbClr val="404155"/>
                </a:solidFill>
                <a:latin typeface="Nobile" pitchFamily="34" charset="0"/>
                <a:ea typeface="Nobile" pitchFamily="34" charset="-122"/>
                <a:cs typeface="Nobile" pitchFamily="34" charset="-120"/>
              </a:rPr>
              <a:t>éduqués</a:t>
            </a:r>
            <a:r>
              <a:rPr lang="en-US" sz="1750" dirty="0">
                <a:solidFill>
                  <a:srgbClr val="404155"/>
                </a:solidFill>
                <a:latin typeface="Nobile" pitchFamily="34" charset="0"/>
                <a:ea typeface="Nobile" pitchFamily="34" charset="-122"/>
                <a:cs typeface="Nobile" pitchFamily="34" charset="-120"/>
              </a:rPr>
              <a:t>.</a:t>
            </a:r>
            <a:endParaRPr lang="ar-DZ" sz="1750" dirty="0">
              <a:solidFill>
                <a:srgbClr val="404155"/>
              </a:solidFill>
              <a:latin typeface="Nobile" pitchFamily="34" charset="0"/>
              <a:ea typeface="Nobile" pitchFamily="34" charset="-122"/>
              <a:cs typeface="Nobile" pitchFamily="34" charset="-120"/>
            </a:endParaRPr>
          </a:p>
          <a:p>
            <a:pPr lvl="0" algn="r" rtl="1" eaLnBrk="0" fontAlgn="base" hangingPunct="0">
              <a:spcBef>
                <a:spcPct val="0"/>
              </a:spcBef>
              <a:spcAft>
                <a:spcPct val="0"/>
              </a:spcAft>
              <a:buFontTx/>
              <a:buChar char="•"/>
            </a:pPr>
            <a:r>
              <a:rPr lang="ar-SA" altLang="fr-FR" b="1" dirty="0">
                <a:solidFill>
                  <a:prstClr val="black"/>
                </a:solidFill>
                <a:latin typeface="Arial" panose="020B0604020202020204" pitchFamily="34" charset="0"/>
              </a:rPr>
              <a:t>البيئة المفروضة</a:t>
            </a:r>
            <a:r>
              <a:rPr lang="fr-FR" altLang="fr-FR" dirty="0">
                <a:solidFill>
                  <a:prstClr val="black"/>
                </a:solidFill>
                <a:latin typeface="Arial" panose="020B0604020202020204" pitchFamily="34" charset="0"/>
              </a:rPr>
              <a:t>: </a:t>
            </a:r>
            <a:r>
              <a:rPr lang="ar-SA" altLang="fr-FR" dirty="0">
                <a:solidFill>
                  <a:prstClr val="black"/>
                </a:solidFill>
                <a:latin typeface="Arial" panose="020B0604020202020204" pitchFamily="34" charset="0"/>
              </a:rPr>
              <a:t>لا يختار الطفل أو المراهق السياق الذي سينشأ ويُربى فيه</a:t>
            </a:r>
            <a:r>
              <a:rPr lang="fr-FR" altLang="fr-FR" dirty="0">
                <a:solidFill>
                  <a:prstClr val="black"/>
                </a:solidFill>
                <a:latin typeface="Arial" panose="020B0604020202020204" pitchFamily="34" charset="0"/>
              </a:rPr>
              <a:t>.</a:t>
            </a:r>
          </a:p>
          <a:p>
            <a:pPr marL="0" indent="0">
              <a:lnSpc>
                <a:spcPts val="2850"/>
              </a:lnSpc>
              <a:buNone/>
            </a:pPr>
            <a:endParaRPr lang="en-US" sz="1750" dirty="0"/>
          </a:p>
        </p:txBody>
      </p:sp>
      <p:sp>
        <p:nvSpPr>
          <p:cNvPr id="7" name="Text 5"/>
          <p:cNvSpPr/>
          <p:nvPr/>
        </p:nvSpPr>
        <p:spPr>
          <a:xfrm>
            <a:off x="909537" y="5951985"/>
            <a:ext cx="13042821" cy="725805"/>
          </a:xfrm>
          <a:prstGeom prst="rect">
            <a:avLst/>
          </a:prstGeom>
          <a:noFill/>
          <a:ln/>
        </p:spPr>
        <p:txBody>
          <a:bodyPr wrap="square" lIns="0" tIns="0" rIns="0" bIns="0" rtlCol="0" anchor="t"/>
          <a:lstStyle/>
          <a:p>
            <a:pPr marL="0" indent="0">
              <a:lnSpc>
                <a:spcPts val="2850"/>
              </a:lnSpc>
              <a:buNone/>
            </a:pPr>
            <a:r>
              <a:rPr lang="en-US" sz="1750" dirty="0">
                <a:solidFill>
                  <a:srgbClr val="404155"/>
                </a:solidFill>
                <a:latin typeface="Nobile" pitchFamily="34" charset="0"/>
                <a:ea typeface="Nobile" pitchFamily="34" charset="-122"/>
                <a:cs typeface="Nobile" pitchFamily="34" charset="-120"/>
              </a:rPr>
              <a:t>On continue d'observer chez l'adulte des « cicatrices cognitives » plus ou moins importantes qui impacteront les apprentissages et l'adaptation. Au moment du passage à l'âge adulte, on devient « maître » de son </a:t>
            </a:r>
            <a:r>
              <a:rPr lang="en-US" sz="1750" dirty="0" err="1">
                <a:solidFill>
                  <a:srgbClr val="404155"/>
                </a:solidFill>
                <a:latin typeface="Nobile" pitchFamily="34" charset="0"/>
                <a:ea typeface="Nobile" pitchFamily="34" charset="-122"/>
                <a:cs typeface="Nobile" pitchFamily="34" charset="-120"/>
              </a:rPr>
              <a:t>environnement</a:t>
            </a:r>
            <a:r>
              <a:rPr lang="en-US" sz="1750" dirty="0">
                <a:solidFill>
                  <a:srgbClr val="404155"/>
                </a:solidFill>
                <a:latin typeface="Nobile" pitchFamily="34" charset="0"/>
                <a:ea typeface="Nobile" pitchFamily="34" charset="-122"/>
                <a:cs typeface="Nobile" pitchFamily="34" charset="-120"/>
              </a:rPr>
              <a:t>.</a:t>
            </a:r>
            <a:endParaRPr lang="ar-DZ" sz="1750" dirty="0">
              <a:solidFill>
                <a:srgbClr val="404155"/>
              </a:solidFill>
              <a:latin typeface="Nobile" pitchFamily="34" charset="0"/>
              <a:ea typeface="Nobile" pitchFamily="34" charset="-122"/>
              <a:cs typeface="Nobile" pitchFamily="34" charset="-120"/>
            </a:endParaRPr>
          </a:p>
          <a:p>
            <a:pPr lvl="0" algn="ctr" rtl="1" eaLnBrk="0" fontAlgn="base" hangingPunct="0">
              <a:spcBef>
                <a:spcPct val="0"/>
              </a:spcBef>
              <a:spcAft>
                <a:spcPct val="0"/>
              </a:spcAft>
              <a:buFontTx/>
              <a:buChar char="•"/>
            </a:pPr>
            <a:r>
              <a:rPr lang="ar-SA" altLang="fr-FR" b="1" dirty="0">
                <a:solidFill>
                  <a:prstClr val="black"/>
                </a:solidFill>
                <a:latin typeface="Arial" panose="020B0604020202020204" pitchFamily="34" charset="0"/>
              </a:rPr>
              <a:t>الندوب المعرفية</a:t>
            </a:r>
            <a:r>
              <a:rPr lang="fr-FR" altLang="fr-FR" dirty="0">
                <a:solidFill>
                  <a:prstClr val="black"/>
                </a:solidFill>
                <a:latin typeface="Arial" panose="020B0604020202020204" pitchFamily="34" charset="0"/>
              </a:rPr>
              <a:t>: </a:t>
            </a:r>
            <a:r>
              <a:rPr lang="ar-SA" altLang="fr-FR" dirty="0">
                <a:solidFill>
                  <a:prstClr val="black"/>
                </a:solidFill>
                <a:latin typeface="Arial" panose="020B0604020202020204" pitchFamily="34" charset="0"/>
              </a:rPr>
              <a:t>تُلاحظ لدى البالغين آثار معرفية دائمة بدرجات متفاوتة، تؤثر على التعلم والقدرة على التكيف</a:t>
            </a:r>
            <a:r>
              <a:rPr lang="fr-FR" altLang="fr-FR" dirty="0">
                <a:solidFill>
                  <a:prstClr val="black"/>
                </a:solidFill>
                <a:latin typeface="Arial" panose="020B0604020202020204" pitchFamily="34" charset="0"/>
              </a:rPr>
              <a:t>.</a:t>
            </a:r>
          </a:p>
          <a:p>
            <a:pPr lvl="0" algn="ctr" rtl="1" eaLnBrk="0" fontAlgn="base" hangingPunct="0">
              <a:spcBef>
                <a:spcPct val="0"/>
              </a:spcBef>
              <a:spcAft>
                <a:spcPct val="0"/>
              </a:spcAft>
              <a:buFontTx/>
              <a:buChar char="•"/>
            </a:pPr>
            <a:r>
              <a:rPr lang="ar-SA" altLang="fr-FR" b="1" dirty="0">
                <a:solidFill>
                  <a:prstClr val="black"/>
                </a:solidFill>
                <a:latin typeface="Arial" panose="020B0604020202020204" pitchFamily="34" charset="0"/>
              </a:rPr>
              <a:t>الانتقال إلى سن الرشد</a:t>
            </a:r>
            <a:r>
              <a:rPr lang="fr-FR" altLang="fr-FR" dirty="0">
                <a:solidFill>
                  <a:prstClr val="black"/>
                </a:solidFill>
                <a:latin typeface="Arial" panose="020B0604020202020204" pitchFamily="34" charset="0"/>
              </a:rPr>
              <a:t>: </a:t>
            </a:r>
            <a:r>
              <a:rPr lang="ar-SA" altLang="fr-FR" dirty="0">
                <a:solidFill>
                  <a:prstClr val="black"/>
                </a:solidFill>
                <a:latin typeface="Arial" panose="020B0604020202020204" pitchFamily="34" charset="0"/>
              </a:rPr>
              <a:t>في هذه المرحلة، يصبح الفرد "سيدًا" على بيئته، أي أكثر قدرة على اختيار وتكييف محيطه</a:t>
            </a:r>
            <a:r>
              <a:rPr lang="fr-FR" altLang="fr-FR" dirty="0">
                <a:solidFill>
                  <a:prstClr val="black"/>
                </a:solidFill>
                <a:latin typeface="Arial" panose="020B0604020202020204" pitchFamily="34" charset="0"/>
              </a:rPr>
              <a:t>.</a:t>
            </a:r>
          </a:p>
          <a:p>
            <a:pPr marL="0" indent="0">
              <a:lnSpc>
                <a:spcPts val="2850"/>
              </a:lnSpc>
              <a:buNone/>
            </a:pPr>
            <a:endParaRPr lang="en-US" sz="1750" dirty="0"/>
          </a:p>
        </p:txBody>
      </p:sp>
      <p:sp>
        <p:nvSpPr>
          <p:cNvPr id="8" name="Rectangle 1">
            <a:extLst>
              <a:ext uri="{FF2B5EF4-FFF2-40B4-BE49-F238E27FC236}">
                <a16:creationId xmlns:a16="http://schemas.microsoft.com/office/drawing/2014/main" id="{7885F45B-093C-4A07-8776-D0F53E51A660}"/>
              </a:ext>
            </a:extLst>
          </p:cNvPr>
          <p:cNvSpPr>
            <a:spLocks noChangeArrowheads="1"/>
          </p:cNvSpPr>
          <p:nvPr/>
        </p:nvSpPr>
        <p:spPr bwMode="auto">
          <a:xfrm>
            <a:off x="-166584" y="741134"/>
            <a:ext cx="877823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1" eaLnBrk="0" fontAlgn="base" latinLnBrk="0" hangingPunct="0">
              <a:lnSpc>
                <a:spcPct val="100000"/>
              </a:lnSpc>
              <a:spcBef>
                <a:spcPct val="0"/>
              </a:spcBef>
              <a:spcAft>
                <a:spcPct val="0"/>
              </a:spcAft>
              <a:buClrTx/>
              <a:buSzTx/>
              <a:buFontTx/>
              <a:buChar char="•"/>
              <a:tabLst/>
            </a:pPr>
            <a:r>
              <a:rPr kumimoji="0" lang="fr-FR" altLang="fr-FR" sz="1800" b="0" i="0" u="none" strike="noStrike" cap="none" normalizeH="0" baseline="0" dirty="0">
                <a:ln>
                  <a:noFill/>
                </a:ln>
                <a:solidFill>
                  <a:schemeClr val="tx1"/>
                </a:solidFill>
                <a:effectLst/>
                <a:latin typeface="Arial" panose="020B0604020202020204" pitchFamily="34" charset="0"/>
              </a:rPr>
              <a: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5753339" y="137993"/>
            <a:ext cx="7687151" cy="1300639"/>
          </a:xfrm>
          <a:prstGeom prst="rect">
            <a:avLst/>
          </a:prstGeom>
          <a:noFill/>
          <a:ln/>
        </p:spPr>
        <p:txBody>
          <a:bodyPr wrap="square" lIns="0" tIns="0" rIns="0" bIns="0" rtlCol="0" anchor="t"/>
          <a:lstStyle/>
          <a:p>
            <a:pPr>
              <a:lnSpc>
                <a:spcPts val="5100"/>
              </a:lnSpc>
            </a:pPr>
            <a:r>
              <a:rPr lang="en-US" sz="4050" dirty="0">
                <a:solidFill>
                  <a:srgbClr val="1B1B27"/>
                </a:solidFill>
                <a:latin typeface="Alexandria" pitchFamily="34" charset="0"/>
                <a:ea typeface="Alexandria" pitchFamily="34" charset="-122"/>
                <a:cs typeface="Alexandria" pitchFamily="34" charset="-120"/>
              </a:rPr>
              <a:t>L'approche « réponse à </a:t>
            </a:r>
            <a:r>
              <a:rPr lang="en-US" sz="4050" dirty="0" err="1">
                <a:solidFill>
                  <a:srgbClr val="1B1B27"/>
                </a:solidFill>
                <a:latin typeface="Alexandria" pitchFamily="34" charset="0"/>
                <a:ea typeface="Alexandria" pitchFamily="34" charset="-122"/>
                <a:cs typeface="Alexandria" pitchFamily="34" charset="-120"/>
              </a:rPr>
              <a:t>l'intervention</a:t>
            </a:r>
            <a:r>
              <a:rPr lang="en-US" sz="4050" dirty="0">
                <a:solidFill>
                  <a:srgbClr val="1B1B27"/>
                </a:solidFill>
                <a:latin typeface="Alexandria" pitchFamily="34" charset="0"/>
                <a:ea typeface="Alexandria" pitchFamily="34" charset="-122"/>
                <a:cs typeface="Alexandria" pitchFamily="34" charset="-120"/>
              </a:rPr>
              <a:t> »</a:t>
            </a:r>
            <a:r>
              <a:rPr lang="ar-DZ" sz="4400" b="1" dirty="0"/>
              <a:t> "الاستجابة للتدخل"</a:t>
            </a:r>
            <a:endParaRPr lang="ar-DZ" sz="4400" dirty="0"/>
          </a:p>
          <a:p>
            <a:pPr marL="0" indent="0">
              <a:lnSpc>
                <a:spcPts val="5100"/>
              </a:lnSpc>
              <a:buNone/>
            </a:pPr>
            <a:endParaRPr lang="en-US" sz="4050" dirty="0"/>
          </a:p>
        </p:txBody>
      </p:sp>
      <p:sp>
        <p:nvSpPr>
          <p:cNvPr id="4" name="Shape 1"/>
          <p:cNvSpPr/>
          <p:nvPr/>
        </p:nvSpPr>
        <p:spPr>
          <a:xfrm>
            <a:off x="5888712" y="1690695"/>
            <a:ext cx="468273" cy="468273"/>
          </a:xfrm>
          <a:prstGeom prst="roundRect">
            <a:avLst>
              <a:gd name="adj" fmla="val 18668"/>
            </a:avLst>
          </a:prstGeom>
          <a:solidFill>
            <a:srgbClr val="D2DDF9"/>
          </a:solidFill>
          <a:ln w="7620">
            <a:solidFill>
              <a:srgbClr val="B8C3DF"/>
            </a:solidFill>
            <a:prstDash val="solid"/>
          </a:ln>
        </p:spPr>
      </p:sp>
      <p:sp>
        <p:nvSpPr>
          <p:cNvPr id="5" name="Text 2"/>
          <p:cNvSpPr/>
          <p:nvPr/>
        </p:nvSpPr>
        <p:spPr>
          <a:xfrm>
            <a:off x="6013073" y="1846786"/>
            <a:ext cx="117157" cy="312182"/>
          </a:xfrm>
          <a:prstGeom prst="rect">
            <a:avLst/>
          </a:prstGeom>
          <a:noFill/>
          <a:ln/>
        </p:spPr>
        <p:txBody>
          <a:bodyPr wrap="none" lIns="0" tIns="0" rIns="0" bIns="0" rtlCol="0" anchor="t"/>
          <a:lstStyle/>
          <a:p>
            <a:pPr marL="0" indent="0" algn="ctr">
              <a:lnSpc>
                <a:spcPts val="2450"/>
              </a:lnSpc>
              <a:buNone/>
            </a:pPr>
            <a:r>
              <a:rPr lang="en-US" sz="2450" dirty="0">
                <a:solidFill>
                  <a:srgbClr val="404155"/>
                </a:solidFill>
                <a:latin typeface="Alexandria" pitchFamily="34" charset="0"/>
                <a:ea typeface="Alexandria" pitchFamily="34" charset="-122"/>
                <a:cs typeface="Alexandria" pitchFamily="34" charset="-120"/>
              </a:rPr>
              <a:t>1</a:t>
            </a:r>
            <a:endParaRPr lang="en-US" sz="2450" dirty="0"/>
          </a:p>
        </p:txBody>
      </p:sp>
      <p:sp>
        <p:nvSpPr>
          <p:cNvPr id="6" name="Text 3"/>
          <p:cNvSpPr/>
          <p:nvPr/>
        </p:nvSpPr>
        <p:spPr>
          <a:xfrm>
            <a:off x="6523613" y="1773459"/>
            <a:ext cx="2601635" cy="325160"/>
          </a:xfrm>
          <a:prstGeom prst="rect">
            <a:avLst/>
          </a:prstGeom>
          <a:noFill/>
          <a:ln/>
        </p:spPr>
        <p:txBody>
          <a:bodyPr wrap="none" lIns="0" tIns="0" rIns="0" bIns="0" rtlCol="0" anchor="t"/>
          <a:lstStyle/>
          <a:p>
            <a:pPr marL="0" indent="0">
              <a:lnSpc>
                <a:spcPts val="2550"/>
              </a:lnSpc>
              <a:buNone/>
            </a:pPr>
            <a:r>
              <a:rPr lang="en-US" sz="2000" dirty="0">
                <a:solidFill>
                  <a:srgbClr val="404155"/>
                </a:solidFill>
                <a:latin typeface="Alexandria" pitchFamily="34" charset="0"/>
                <a:ea typeface="Alexandria" pitchFamily="34" charset="-122"/>
                <a:cs typeface="Alexandria" pitchFamily="34" charset="-120"/>
              </a:rPr>
              <a:t>Inclusion</a:t>
            </a:r>
            <a:endParaRPr lang="en-US" sz="2000" dirty="0"/>
          </a:p>
        </p:txBody>
      </p:sp>
      <p:sp>
        <p:nvSpPr>
          <p:cNvPr id="7" name="Text 4"/>
          <p:cNvSpPr/>
          <p:nvPr/>
        </p:nvSpPr>
        <p:spPr>
          <a:xfrm>
            <a:off x="6013073" y="2332695"/>
            <a:ext cx="3063121" cy="1331595"/>
          </a:xfrm>
          <a:prstGeom prst="rect">
            <a:avLst/>
          </a:prstGeom>
          <a:noFill/>
          <a:ln/>
        </p:spPr>
        <p:txBody>
          <a:bodyPr wrap="square" lIns="0" tIns="0" rIns="0" bIns="0" rtlCol="0" anchor="t"/>
          <a:lstStyle/>
          <a:p>
            <a:pPr marL="0" indent="0" algn="l">
              <a:lnSpc>
                <a:spcPts val="2600"/>
              </a:lnSpc>
              <a:buNone/>
            </a:pPr>
            <a:r>
              <a:rPr lang="en-US" sz="1600" dirty="0">
                <a:solidFill>
                  <a:srgbClr val="404155"/>
                </a:solidFill>
                <a:latin typeface="Nobile" pitchFamily="34" charset="0"/>
                <a:ea typeface="Nobile" pitchFamily="34" charset="-122"/>
                <a:cs typeface="Nobile" pitchFamily="34" charset="-120"/>
              </a:rPr>
              <a:t>Inclusion dans un cadre scolaire de tous les enfants, quelles que soient leurs </a:t>
            </a:r>
            <a:r>
              <a:rPr lang="en-US" sz="1600" dirty="0" err="1">
                <a:solidFill>
                  <a:srgbClr val="404155"/>
                </a:solidFill>
                <a:latin typeface="Nobile" pitchFamily="34" charset="0"/>
                <a:ea typeface="Nobile" pitchFamily="34" charset="-122"/>
                <a:cs typeface="Nobile" pitchFamily="34" charset="-120"/>
              </a:rPr>
              <a:t>difficultés</a:t>
            </a:r>
            <a:r>
              <a:rPr lang="en-US" sz="1600" dirty="0">
                <a:solidFill>
                  <a:srgbClr val="404155"/>
                </a:solidFill>
                <a:latin typeface="Nobile" pitchFamily="34" charset="0"/>
                <a:ea typeface="Nobile" pitchFamily="34" charset="-122"/>
                <a:cs typeface="Nobile" pitchFamily="34" charset="-120"/>
              </a:rPr>
              <a:t>.</a:t>
            </a:r>
            <a:r>
              <a:rPr lang="ar-DZ" sz="1600" b="1" dirty="0"/>
              <a:t>الدمج                         </a:t>
            </a:r>
            <a:br>
              <a:rPr lang="ar-DZ" sz="1600" dirty="0"/>
            </a:br>
            <a:r>
              <a:rPr lang="ar-DZ" sz="1600" dirty="0"/>
              <a:t>الدمج في الإطار المدرسي لجميع الأطفال مهما كانت صعوباتهم.</a:t>
            </a:r>
          </a:p>
          <a:p>
            <a:pPr marL="0" indent="0">
              <a:lnSpc>
                <a:spcPts val="2600"/>
              </a:lnSpc>
              <a:buNone/>
            </a:pPr>
            <a:endParaRPr lang="en-US" sz="1600" dirty="0"/>
          </a:p>
        </p:txBody>
      </p:sp>
      <p:sp>
        <p:nvSpPr>
          <p:cNvPr id="8" name="Shape 5"/>
          <p:cNvSpPr/>
          <p:nvPr/>
        </p:nvSpPr>
        <p:spPr>
          <a:xfrm>
            <a:off x="10005944" y="1683067"/>
            <a:ext cx="468273" cy="468273"/>
          </a:xfrm>
          <a:prstGeom prst="roundRect">
            <a:avLst>
              <a:gd name="adj" fmla="val 18668"/>
            </a:avLst>
          </a:prstGeom>
          <a:solidFill>
            <a:srgbClr val="D2DDF9"/>
          </a:solidFill>
          <a:ln w="7620">
            <a:solidFill>
              <a:srgbClr val="B8C3DF"/>
            </a:solidFill>
            <a:prstDash val="solid"/>
          </a:ln>
        </p:spPr>
      </p:sp>
      <p:sp>
        <p:nvSpPr>
          <p:cNvPr id="9" name="Text 6"/>
          <p:cNvSpPr/>
          <p:nvPr/>
        </p:nvSpPr>
        <p:spPr>
          <a:xfrm>
            <a:off x="10142976" y="1812770"/>
            <a:ext cx="182642" cy="312182"/>
          </a:xfrm>
          <a:prstGeom prst="rect">
            <a:avLst/>
          </a:prstGeom>
          <a:noFill/>
          <a:ln/>
        </p:spPr>
        <p:txBody>
          <a:bodyPr wrap="none" lIns="0" tIns="0" rIns="0" bIns="0" rtlCol="0" anchor="t"/>
          <a:lstStyle/>
          <a:p>
            <a:pPr marL="0" indent="0" algn="ctr">
              <a:lnSpc>
                <a:spcPts val="2450"/>
              </a:lnSpc>
              <a:buNone/>
            </a:pPr>
            <a:r>
              <a:rPr lang="en-US" sz="2450" dirty="0">
                <a:solidFill>
                  <a:srgbClr val="404155"/>
                </a:solidFill>
                <a:latin typeface="Alexandria" pitchFamily="34" charset="0"/>
                <a:ea typeface="Alexandria" pitchFamily="34" charset="-122"/>
                <a:cs typeface="Alexandria" pitchFamily="34" charset="-120"/>
              </a:rPr>
              <a:t>2</a:t>
            </a:r>
            <a:endParaRPr lang="en-US" sz="2450" dirty="0"/>
          </a:p>
        </p:txBody>
      </p:sp>
      <p:sp>
        <p:nvSpPr>
          <p:cNvPr id="10" name="Text 7"/>
          <p:cNvSpPr/>
          <p:nvPr/>
        </p:nvSpPr>
        <p:spPr>
          <a:xfrm>
            <a:off x="10611249" y="1700539"/>
            <a:ext cx="2601635" cy="325160"/>
          </a:xfrm>
          <a:prstGeom prst="rect">
            <a:avLst/>
          </a:prstGeom>
          <a:noFill/>
          <a:ln/>
        </p:spPr>
        <p:txBody>
          <a:bodyPr wrap="none" lIns="0" tIns="0" rIns="0" bIns="0" rtlCol="0" anchor="t"/>
          <a:lstStyle/>
          <a:p>
            <a:pPr marL="0" indent="0">
              <a:lnSpc>
                <a:spcPts val="2550"/>
              </a:lnSpc>
              <a:buNone/>
            </a:pPr>
            <a:r>
              <a:rPr lang="en-US" sz="2000" dirty="0">
                <a:solidFill>
                  <a:srgbClr val="404155"/>
                </a:solidFill>
                <a:latin typeface="Alexandria" pitchFamily="34" charset="0"/>
                <a:ea typeface="Alexandria" pitchFamily="34" charset="-122"/>
                <a:cs typeface="Alexandria" pitchFamily="34" charset="-120"/>
              </a:rPr>
              <a:t>Repérage</a:t>
            </a:r>
            <a:endParaRPr lang="en-US" sz="2000" dirty="0"/>
          </a:p>
        </p:txBody>
      </p:sp>
      <p:sp>
        <p:nvSpPr>
          <p:cNvPr id="11" name="Text 8"/>
          <p:cNvSpPr/>
          <p:nvPr/>
        </p:nvSpPr>
        <p:spPr>
          <a:xfrm>
            <a:off x="10325618" y="2259775"/>
            <a:ext cx="3063121" cy="998696"/>
          </a:xfrm>
          <a:prstGeom prst="rect">
            <a:avLst/>
          </a:prstGeom>
          <a:noFill/>
          <a:ln/>
        </p:spPr>
        <p:txBody>
          <a:bodyPr wrap="square" lIns="0" tIns="0" rIns="0" bIns="0" rtlCol="0" anchor="t"/>
          <a:lstStyle/>
          <a:p>
            <a:pPr marL="0" indent="0">
              <a:lnSpc>
                <a:spcPts val="2600"/>
              </a:lnSpc>
              <a:buNone/>
            </a:pPr>
            <a:r>
              <a:rPr lang="en-US" sz="1600" dirty="0">
                <a:solidFill>
                  <a:srgbClr val="404155"/>
                </a:solidFill>
                <a:latin typeface="Nobile" pitchFamily="34" charset="0"/>
                <a:ea typeface="Nobile" pitchFamily="34" charset="-122"/>
                <a:cs typeface="Nobile" pitchFamily="34" charset="-120"/>
              </a:rPr>
              <a:t>Les enseignants doivent repérer le plus tôt possible les enfants en </a:t>
            </a:r>
            <a:r>
              <a:rPr lang="en-US" sz="1600" dirty="0" err="1">
                <a:solidFill>
                  <a:srgbClr val="404155"/>
                </a:solidFill>
                <a:latin typeface="Nobile" pitchFamily="34" charset="0"/>
                <a:ea typeface="Nobile" pitchFamily="34" charset="-122"/>
                <a:cs typeface="Nobile" pitchFamily="34" charset="-120"/>
              </a:rPr>
              <a:t>difficulté</a:t>
            </a:r>
            <a:r>
              <a:rPr lang="en-US" sz="1600" dirty="0">
                <a:solidFill>
                  <a:srgbClr val="404155"/>
                </a:solidFill>
                <a:latin typeface="Nobile" pitchFamily="34" charset="0"/>
                <a:ea typeface="Nobile" pitchFamily="34" charset="-122"/>
                <a:cs typeface="Nobile" pitchFamily="34" charset="-120"/>
              </a:rPr>
              <a:t>.</a:t>
            </a:r>
            <a:endParaRPr lang="ar-DZ" sz="1600" dirty="0">
              <a:solidFill>
                <a:srgbClr val="404155"/>
              </a:solidFill>
              <a:latin typeface="Nobile" pitchFamily="34" charset="0"/>
              <a:ea typeface="Nobile" pitchFamily="34" charset="-122"/>
              <a:cs typeface="Nobile" pitchFamily="34" charset="-120"/>
            </a:endParaRPr>
          </a:p>
          <a:p>
            <a:pPr>
              <a:buNone/>
            </a:pPr>
            <a:endParaRPr lang="ar-DZ" sz="1600" dirty="0"/>
          </a:p>
          <a:p>
            <a:pPr algn="r" rtl="1"/>
            <a:r>
              <a:rPr lang="ar-DZ" sz="1600" b="1" dirty="0"/>
              <a:t>الكشف المبكر</a:t>
            </a:r>
            <a:br>
              <a:rPr lang="ar-DZ" sz="1600" dirty="0"/>
            </a:br>
            <a:r>
              <a:rPr lang="ar-DZ" sz="1600" dirty="0"/>
              <a:t>يجب على المعلمين الكشف في أقرب وقت ممكن عن الأطفال الذين يواجهون صعوبات.</a:t>
            </a:r>
          </a:p>
          <a:p>
            <a:pPr marL="0" indent="0">
              <a:lnSpc>
                <a:spcPts val="2600"/>
              </a:lnSpc>
              <a:buNone/>
            </a:pPr>
            <a:endParaRPr lang="en-US" sz="1600" dirty="0">
              <a:solidFill>
                <a:srgbClr val="404155"/>
              </a:solidFill>
              <a:latin typeface="Nobile" pitchFamily="34" charset="0"/>
              <a:ea typeface="Nobile" pitchFamily="34" charset="-122"/>
              <a:cs typeface="Nobile" pitchFamily="34" charset="-120"/>
            </a:endParaRPr>
          </a:p>
          <a:p>
            <a:pPr marL="0" indent="0">
              <a:lnSpc>
                <a:spcPts val="2600"/>
              </a:lnSpc>
              <a:buNone/>
            </a:pPr>
            <a:endParaRPr lang="en-US" sz="1600" dirty="0"/>
          </a:p>
        </p:txBody>
      </p:sp>
      <p:sp>
        <p:nvSpPr>
          <p:cNvPr id="12" name="Shape 9"/>
          <p:cNvSpPr/>
          <p:nvPr/>
        </p:nvSpPr>
        <p:spPr>
          <a:xfrm>
            <a:off x="5899160" y="4421114"/>
            <a:ext cx="468273" cy="468273"/>
          </a:xfrm>
          <a:prstGeom prst="roundRect">
            <a:avLst>
              <a:gd name="adj" fmla="val 18668"/>
            </a:avLst>
          </a:prstGeom>
          <a:solidFill>
            <a:srgbClr val="D2DDF9"/>
          </a:solidFill>
          <a:ln w="7620">
            <a:solidFill>
              <a:srgbClr val="B8C3DF"/>
            </a:solidFill>
            <a:prstDash val="solid"/>
          </a:ln>
        </p:spPr>
      </p:sp>
      <p:sp>
        <p:nvSpPr>
          <p:cNvPr id="13" name="Text 10"/>
          <p:cNvSpPr/>
          <p:nvPr/>
        </p:nvSpPr>
        <p:spPr>
          <a:xfrm flipH="1">
            <a:off x="6130230" y="4499156"/>
            <a:ext cx="226755" cy="700423"/>
          </a:xfrm>
          <a:prstGeom prst="rect">
            <a:avLst/>
          </a:prstGeom>
          <a:noFill/>
          <a:ln/>
        </p:spPr>
        <p:txBody>
          <a:bodyPr wrap="none" lIns="0" tIns="0" rIns="0" bIns="0" rtlCol="0" anchor="t"/>
          <a:lstStyle/>
          <a:p>
            <a:pPr marL="0" indent="0" algn="ctr">
              <a:lnSpc>
                <a:spcPts val="2450"/>
              </a:lnSpc>
              <a:buNone/>
            </a:pPr>
            <a:r>
              <a:rPr lang="en-US" sz="2450" dirty="0">
                <a:solidFill>
                  <a:srgbClr val="404155"/>
                </a:solidFill>
                <a:latin typeface="Alexandria" pitchFamily="34" charset="0"/>
                <a:ea typeface="Alexandria" pitchFamily="34" charset="-122"/>
                <a:cs typeface="Alexandria" pitchFamily="34" charset="-120"/>
              </a:rPr>
              <a:t>3</a:t>
            </a:r>
            <a:endParaRPr lang="en-US" sz="2450" dirty="0"/>
          </a:p>
        </p:txBody>
      </p:sp>
      <p:sp>
        <p:nvSpPr>
          <p:cNvPr id="14" name="Text 11"/>
          <p:cNvSpPr/>
          <p:nvPr/>
        </p:nvSpPr>
        <p:spPr>
          <a:xfrm>
            <a:off x="6474559" y="4512273"/>
            <a:ext cx="2601635" cy="325160"/>
          </a:xfrm>
          <a:prstGeom prst="rect">
            <a:avLst/>
          </a:prstGeom>
          <a:noFill/>
          <a:ln/>
        </p:spPr>
        <p:txBody>
          <a:bodyPr wrap="none" lIns="0" tIns="0" rIns="0" bIns="0" rtlCol="0" anchor="t"/>
          <a:lstStyle/>
          <a:p>
            <a:pPr marL="0" indent="0">
              <a:lnSpc>
                <a:spcPts val="2550"/>
              </a:lnSpc>
              <a:buNone/>
            </a:pPr>
            <a:r>
              <a:rPr lang="en-US" sz="2000" dirty="0">
                <a:solidFill>
                  <a:srgbClr val="404155"/>
                </a:solidFill>
                <a:latin typeface="Alexandria" pitchFamily="34" charset="0"/>
                <a:ea typeface="Alexandria" pitchFamily="34" charset="-122"/>
                <a:cs typeface="Alexandria" pitchFamily="34" charset="-120"/>
              </a:rPr>
              <a:t>Intervention</a:t>
            </a:r>
            <a:endParaRPr lang="en-US" sz="2000" dirty="0"/>
          </a:p>
        </p:txBody>
      </p:sp>
      <p:sp>
        <p:nvSpPr>
          <p:cNvPr id="15" name="Text 12"/>
          <p:cNvSpPr/>
          <p:nvPr/>
        </p:nvSpPr>
        <p:spPr>
          <a:xfrm>
            <a:off x="6598503" y="4788522"/>
            <a:ext cx="7010757" cy="665798"/>
          </a:xfrm>
          <a:prstGeom prst="rect">
            <a:avLst/>
          </a:prstGeom>
          <a:noFill/>
          <a:ln/>
        </p:spPr>
        <p:txBody>
          <a:bodyPr wrap="square" lIns="0" tIns="0" rIns="0" bIns="0" rtlCol="0" anchor="t"/>
          <a:lstStyle/>
          <a:p>
            <a:pPr marL="0" indent="0">
              <a:lnSpc>
                <a:spcPts val="2600"/>
              </a:lnSpc>
              <a:buNone/>
            </a:pPr>
            <a:r>
              <a:rPr lang="en-US" sz="1600" dirty="0">
                <a:solidFill>
                  <a:srgbClr val="404155"/>
                </a:solidFill>
                <a:latin typeface="Nobile" pitchFamily="34" charset="0"/>
                <a:ea typeface="Nobile" pitchFamily="34" charset="-122"/>
                <a:cs typeface="Nobile" pitchFamily="34" charset="-120"/>
              </a:rPr>
              <a:t>Poursuivre le même type d'intervention, individualisée sur la base d'un </a:t>
            </a:r>
            <a:r>
              <a:rPr lang="en-US" sz="1600" dirty="0" err="1">
                <a:solidFill>
                  <a:srgbClr val="404155"/>
                </a:solidFill>
                <a:latin typeface="Nobile" pitchFamily="34" charset="0"/>
                <a:ea typeface="Nobile" pitchFamily="34" charset="-122"/>
                <a:cs typeface="Nobile" pitchFamily="34" charset="-120"/>
              </a:rPr>
              <a:t>bilan</a:t>
            </a:r>
            <a:r>
              <a:rPr lang="en-US" sz="1600" dirty="0">
                <a:solidFill>
                  <a:srgbClr val="404155"/>
                </a:solidFill>
                <a:latin typeface="Nobile" pitchFamily="34" charset="0"/>
                <a:ea typeface="Nobile" pitchFamily="34" charset="-122"/>
                <a:cs typeface="Nobile" pitchFamily="34" charset="-120"/>
              </a:rPr>
              <a:t> précis</a:t>
            </a:r>
            <a:r>
              <a:rPr lang="ar-DZ" sz="1600" dirty="0">
                <a:solidFill>
                  <a:srgbClr val="404155"/>
                </a:solidFill>
                <a:latin typeface="Nobile" pitchFamily="34" charset="0"/>
                <a:ea typeface="Nobile" pitchFamily="34" charset="-122"/>
                <a:cs typeface="Nobile" pitchFamily="34" charset="-120"/>
              </a:rPr>
              <a:t>                                                      </a:t>
            </a:r>
            <a:r>
              <a:rPr lang="en-US" sz="1600" dirty="0">
                <a:solidFill>
                  <a:srgbClr val="404155"/>
                </a:solidFill>
                <a:latin typeface="Nobile" pitchFamily="34" charset="0"/>
                <a:ea typeface="Nobile" pitchFamily="34" charset="-122"/>
                <a:cs typeface="Nobile" pitchFamily="34" charset="-120"/>
              </a:rPr>
              <a:t>.</a:t>
            </a:r>
            <a:r>
              <a:rPr lang="ar-DZ" sz="1600" dirty="0">
                <a:solidFill>
                  <a:srgbClr val="404155"/>
                </a:solidFill>
                <a:latin typeface="Nobile" pitchFamily="34" charset="0"/>
                <a:ea typeface="Nobile" pitchFamily="34" charset="-122"/>
                <a:cs typeface="Nobile" pitchFamily="34" charset="-120"/>
              </a:rPr>
              <a:t>        </a:t>
            </a:r>
            <a:r>
              <a:rPr lang="ar-DZ" sz="1600" b="1" dirty="0"/>
              <a:t>التدخل</a:t>
            </a:r>
            <a:br>
              <a:rPr lang="ar-DZ" sz="1600" dirty="0"/>
            </a:br>
            <a:r>
              <a:rPr lang="ar-DZ" sz="1600" dirty="0"/>
              <a:t>الاستمرار في نفس نوع التدخل، بشكل فردي، على أساس تقييم دقيق.</a:t>
            </a:r>
            <a:endParaRPr lang="en-US" sz="1600" dirty="0"/>
          </a:p>
        </p:txBody>
      </p:sp>
      <p:sp>
        <p:nvSpPr>
          <p:cNvPr id="16" name="Text 13"/>
          <p:cNvSpPr/>
          <p:nvPr/>
        </p:nvSpPr>
        <p:spPr>
          <a:xfrm>
            <a:off x="5524720" y="5790343"/>
            <a:ext cx="9006826" cy="1331595"/>
          </a:xfrm>
          <a:prstGeom prst="rect">
            <a:avLst/>
          </a:prstGeom>
          <a:noFill/>
          <a:ln/>
        </p:spPr>
        <p:txBody>
          <a:bodyPr wrap="square" lIns="0" tIns="0" rIns="0" bIns="0" rtlCol="0" anchor="t"/>
          <a:lstStyle/>
          <a:p>
            <a:pPr marL="0" indent="0">
              <a:lnSpc>
                <a:spcPts val="2600"/>
              </a:lnSpc>
              <a:buNone/>
            </a:pPr>
            <a:r>
              <a:rPr lang="en-US" sz="1600" dirty="0">
                <a:solidFill>
                  <a:srgbClr val="404155"/>
                </a:solidFill>
                <a:latin typeface="Nobile" pitchFamily="34" charset="0"/>
                <a:ea typeface="Nobile" pitchFamily="34" charset="-122"/>
                <a:cs typeface="Nobile" pitchFamily="34" charset="-120"/>
              </a:rPr>
              <a:t>Le concept de « trouble du neurodéveloppement » semble cliniquement et scientifiquement pertinent. Les TND se manifestent par des particularités dans les développements moteurs, cognitifs, sociaux et linguistiques et se traduisent par un retentissement important sur le plan </a:t>
            </a:r>
            <a:r>
              <a:rPr lang="en-US" sz="1600" dirty="0" err="1">
                <a:solidFill>
                  <a:srgbClr val="404155"/>
                </a:solidFill>
                <a:latin typeface="Nobile" pitchFamily="34" charset="0"/>
                <a:ea typeface="Nobile" pitchFamily="34" charset="-122"/>
                <a:cs typeface="Nobile" pitchFamily="34" charset="-120"/>
              </a:rPr>
              <a:t>adaptatif</a:t>
            </a:r>
            <a:r>
              <a:rPr lang="en-US" sz="1600" dirty="0">
                <a:solidFill>
                  <a:srgbClr val="404155"/>
                </a:solidFill>
                <a:latin typeface="Nobile" pitchFamily="34" charset="0"/>
                <a:ea typeface="Nobile" pitchFamily="34" charset="-122"/>
                <a:cs typeface="Nobile" pitchFamily="34" charset="-120"/>
              </a:rPr>
              <a:t>.</a:t>
            </a:r>
            <a:endParaRPr lang="ar-DZ" sz="1600" dirty="0"/>
          </a:p>
          <a:p>
            <a:pPr algn="r" rtl="1"/>
            <a:r>
              <a:rPr lang="ar-DZ" sz="1600" dirty="0"/>
              <a:t>يبدو أن مفهوم </a:t>
            </a:r>
            <a:r>
              <a:rPr lang="ar-DZ" sz="1600" b="1" dirty="0"/>
              <a:t>"اضطرابات النمو العصبي"</a:t>
            </a:r>
            <a:r>
              <a:rPr lang="ar-DZ" sz="1600" dirty="0"/>
              <a:t> </a:t>
            </a:r>
            <a:r>
              <a:rPr lang="ar-DZ" sz="1600"/>
              <a:t>مفهوم اكلينيكي </a:t>
            </a:r>
            <a:r>
              <a:rPr lang="ar-DZ" sz="1600" dirty="0"/>
              <a:t>وعلمي مناسب.</a:t>
            </a:r>
            <a:br>
              <a:rPr lang="ar-DZ" sz="1600" dirty="0"/>
            </a:br>
            <a:r>
              <a:rPr lang="ar-DZ" sz="1600" dirty="0"/>
              <a:t>تظهر اضطرابات النمو العصبي من خلال خصائص في التطورات الحركية والمعرفية والاجتماعية واللغوية،</a:t>
            </a:r>
            <a:br>
              <a:rPr lang="ar-DZ" sz="1600" dirty="0"/>
            </a:br>
            <a:r>
              <a:rPr lang="ar-DZ" sz="1600" dirty="0"/>
              <a:t>وتؤدي إلى تأثير كبير على مستوى التكيف.</a:t>
            </a:r>
          </a:p>
          <a:p>
            <a:pPr marL="0" indent="0">
              <a:lnSpc>
                <a:spcPts val="2600"/>
              </a:lnSpc>
              <a:buNone/>
            </a:pPr>
            <a:endParaRPr lang="ar-DZ" sz="1600" dirty="0">
              <a:solidFill>
                <a:srgbClr val="404155"/>
              </a:solidFill>
              <a:latin typeface="Nobile" pitchFamily="34" charset="0"/>
              <a:ea typeface="Nobile" pitchFamily="34" charset="-122"/>
              <a:cs typeface="Nobile" pitchFamily="34" charset="-120"/>
            </a:endParaRPr>
          </a:p>
          <a:p>
            <a:pPr marL="0" indent="0">
              <a:lnSpc>
                <a:spcPts val="2600"/>
              </a:lnSpc>
              <a:buNone/>
            </a:pPr>
            <a:endParaRPr lang="en-US" sz="16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66594</TotalTime>
  <Words>1192</Words>
  <Application>Microsoft Office PowerPoint</Application>
  <PresentationFormat>Custom</PresentationFormat>
  <Paragraphs>118</Paragraphs>
  <Slides>9</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Alexandria</vt:lpstr>
      <vt:lpstr>Arial</vt:lpstr>
      <vt:lpstr>Nobile</vt:lpstr>
      <vt:lpstr>Nobile Medium</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tima borsali</cp:lastModifiedBy>
  <cp:revision>7</cp:revision>
  <dcterms:created xsi:type="dcterms:W3CDTF">2025-02-18T18:45:41Z</dcterms:created>
  <dcterms:modified xsi:type="dcterms:W3CDTF">2025-05-10T22:00:01Z</dcterms:modified>
</cp:coreProperties>
</file>