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5" d="100"/>
          <a:sy n="55" d="100"/>
        </p:scale>
        <p:origin x="61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B7BD9D5F-F442-4D3B-8C2C-22163ED77A6B}" type="datetimeFigureOut">
              <a:rPr lang="fr-FR" smtClean="0"/>
              <a:t>13/11/2021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9694014-F8E9-47D2-A55A-71832F2E9FF3}" type="slidenum">
              <a:rPr lang="fr-FR" smtClean="0"/>
              <a:t>‹N°›</a:t>
            </a:fld>
            <a:endParaRPr lang="fr-FR"/>
          </a:p>
        </p:txBody>
      </p:sp>
    </p:spTree>
    <p:extLst>
      <p:ext uri="{BB962C8B-B14F-4D97-AF65-F5344CB8AC3E}">
        <p14:creationId xmlns:p14="http://schemas.microsoft.com/office/powerpoint/2010/main" val="3339785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7BD9D5F-F442-4D3B-8C2C-22163ED77A6B}" type="datetimeFigureOut">
              <a:rPr lang="fr-FR" smtClean="0"/>
              <a:t>13/11/2021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9694014-F8E9-47D2-A55A-71832F2E9FF3}" type="slidenum">
              <a:rPr lang="fr-FR" smtClean="0"/>
              <a:t>‹N°›</a:t>
            </a:fld>
            <a:endParaRPr lang="fr-FR"/>
          </a:p>
        </p:txBody>
      </p:sp>
    </p:spTree>
    <p:extLst>
      <p:ext uri="{BB962C8B-B14F-4D97-AF65-F5344CB8AC3E}">
        <p14:creationId xmlns:p14="http://schemas.microsoft.com/office/powerpoint/2010/main" val="669704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7BD9D5F-F442-4D3B-8C2C-22163ED77A6B}" type="datetimeFigureOut">
              <a:rPr lang="fr-FR" smtClean="0"/>
              <a:t>13/11/2021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9694014-F8E9-47D2-A55A-71832F2E9FF3}" type="slidenum">
              <a:rPr lang="fr-FR" smtClean="0"/>
              <a:t>‹N°›</a:t>
            </a:fld>
            <a:endParaRPr lang="fr-FR"/>
          </a:p>
        </p:txBody>
      </p:sp>
    </p:spTree>
    <p:extLst>
      <p:ext uri="{BB962C8B-B14F-4D97-AF65-F5344CB8AC3E}">
        <p14:creationId xmlns:p14="http://schemas.microsoft.com/office/powerpoint/2010/main" val="986604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7BD9D5F-F442-4D3B-8C2C-22163ED77A6B}" type="datetimeFigureOut">
              <a:rPr lang="fr-FR" smtClean="0"/>
              <a:t>13/11/2021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9694014-F8E9-47D2-A55A-71832F2E9FF3}" type="slidenum">
              <a:rPr lang="fr-FR" smtClean="0"/>
              <a:t>‹N°›</a:t>
            </a:fld>
            <a:endParaRPr lang="fr-FR"/>
          </a:p>
        </p:txBody>
      </p:sp>
    </p:spTree>
    <p:extLst>
      <p:ext uri="{BB962C8B-B14F-4D97-AF65-F5344CB8AC3E}">
        <p14:creationId xmlns:p14="http://schemas.microsoft.com/office/powerpoint/2010/main" val="3502276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7BD9D5F-F442-4D3B-8C2C-22163ED77A6B}" type="datetimeFigureOut">
              <a:rPr lang="fr-FR" smtClean="0"/>
              <a:t>13/11/2021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9694014-F8E9-47D2-A55A-71832F2E9FF3}" type="slidenum">
              <a:rPr lang="fr-FR" smtClean="0"/>
              <a:t>‹N°›</a:t>
            </a:fld>
            <a:endParaRPr lang="fr-FR"/>
          </a:p>
        </p:txBody>
      </p:sp>
    </p:spTree>
    <p:extLst>
      <p:ext uri="{BB962C8B-B14F-4D97-AF65-F5344CB8AC3E}">
        <p14:creationId xmlns:p14="http://schemas.microsoft.com/office/powerpoint/2010/main" val="86862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7BD9D5F-F442-4D3B-8C2C-22163ED77A6B}" type="datetimeFigureOut">
              <a:rPr lang="fr-FR" smtClean="0"/>
              <a:t>13/11/2021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9694014-F8E9-47D2-A55A-71832F2E9FF3}" type="slidenum">
              <a:rPr lang="fr-FR" smtClean="0"/>
              <a:t>‹N°›</a:t>
            </a:fld>
            <a:endParaRPr lang="fr-FR"/>
          </a:p>
        </p:txBody>
      </p:sp>
    </p:spTree>
    <p:extLst>
      <p:ext uri="{BB962C8B-B14F-4D97-AF65-F5344CB8AC3E}">
        <p14:creationId xmlns:p14="http://schemas.microsoft.com/office/powerpoint/2010/main" val="2193903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7BD9D5F-F442-4D3B-8C2C-22163ED77A6B}" type="datetimeFigureOut">
              <a:rPr lang="fr-FR" smtClean="0"/>
              <a:t>13/11/2021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9694014-F8E9-47D2-A55A-71832F2E9FF3}" type="slidenum">
              <a:rPr lang="fr-FR" smtClean="0"/>
              <a:t>‹N°›</a:t>
            </a:fld>
            <a:endParaRPr lang="fr-FR"/>
          </a:p>
        </p:txBody>
      </p:sp>
    </p:spTree>
    <p:extLst>
      <p:ext uri="{BB962C8B-B14F-4D97-AF65-F5344CB8AC3E}">
        <p14:creationId xmlns:p14="http://schemas.microsoft.com/office/powerpoint/2010/main" val="1248726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B7BD9D5F-F442-4D3B-8C2C-22163ED77A6B}" type="datetimeFigureOut">
              <a:rPr lang="fr-FR" smtClean="0"/>
              <a:t>13/11/2021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9694014-F8E9-47D2-A55A-71832F2E9FF3}" type="slidenum">
              <a:rPr lang="fr-FR" smtClean="0"/>
              <a:t>‹N°›</a:t>
            </a:fld>
            <a:endParaRPr lang="fr-FR"/>
          </a:p>
        </p:txBody>
      </p:sp>
    </p:spTree>
    <p:extLst>
      <p:ext uri="{BB962C8B-B14F-4D97-AF65-F5344CB8AC3E}">
        <p14:creationId xmlns:p14="http://schemas.microsoft.com/office/powerpoint/2010/main" val="1720246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7BD9D5F-F442-4D3B-8C2C-22163ED77A6B}" type="datetimeFigureOut">
              <a:rPr lang="fr-FR" smtClean="0"/>
              <a:t>13/11/2021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9694014-F8E9-47D2-A55A-71832F2E9FF3}" type="slidenum">
              <a:rPr lang="fr-FR" smtClean="0"/>
              <a:t>‹N°›</a:t>
            </a:fld>
            <a:endParaRPr lang="fr-FR"/>
          </a:p>
        </p:txBody>
      </p:sp>
    </p:spTree>
    <p:extLst>
      <p:ext uri="{BB962C8B-B14F-4D97-AF65-F5344CB8AC3E}">
        <p14:creationId xmlns:p14="http://schemas.microsoft.com/office/powerpoint/2010/main" val="475617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7BD9D5F-F442-4D3B-8C2C-22163ED77A6B}" type="datetimeFigureOut">
              <a:rPr lang="fr-FR" smtClean="0"/>
              <a:t>13/11/2021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9694014-F8E9-47D2-A55A-71832F2E9FF3}" type="slidenum">
              <a:rPr lang="fr-FR" smtClean="0"/>
              <a:t>‹N°›</a:t>
            </a:fld>
            <a:endParaRPr lang="fr-FR"/>
          </a:p>
        </p:txBody>
      </p:sp>
    </p:spTree>
    <p:extLst>
      <p:ext uri="{BB962C8B-B14F-4D97-AF65-F5344CB8AC3E}">
        <p14:creationId xmlns:p14="http://schemas.microsoft.com/office/powerpoint/2010/main" val="663667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7BD9D5F-F442-4D3B-8C2C-22163ED77A6B}" type="datetimeFigureOut">
              <a:rPr lang="fr-FR" smtClean="0"/>
              <a:t>13/11/2021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9694014-F8E9-47D2-A55A-71832F2E9FF3}" type="slidenum">
              <a:rPr lang="fr-FR" smtClean="0"/>
              <a:t>‹N°›</a:t>
            </a:fld>
            <a:endParaRPr lang="fr-FR"/>
          </a:p>
        </p:txBody>
      </p:sp>
    </p:spTree>
    <p:extLst>
      <p:ext uri="{BB962C8B-B14F-4D97-AF65-F5344CB8AC3E}">
        <p14:creationId xmlns:p14="http://schemas.microsoft.com/office/powerpoint/2010/main" val="2350449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BD9D5F-F442-4D3B-8C2C-22163ED77A6B}" type="datetimeFigureOut">
              <a:rPr lang="fr-FR" smtClean="0"/>
              <a:t>13/11/2021</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694014-F8E9-47D2-A55A-71832F2E9FF3}" type="slidenum">
              <a:rPr lang="fr-FR" smtClean="0"/>
              <a:t>‹N°›</a:t>
            </a:fld>
            <a:endParaRPr lang="fr-FR"/>
          </a:p>
        </p:txBody>
      </p:sp>
    </p:spTree>
    <p:extLst>
      <p:ext uri="{BB962C8B-B14F-4D97-AF65-F5344CB8AC3E}">
        <p14:creationId xmlns:p14="http://schemas.microsoft.com/office/powerpoint/2010/main" val="3929110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المحاضرة 5:</a:t>
            </a:r>
            <a:endParaRPr lang="fr-FR" dirty="0"/>
          </a:p>
        </p:txBody>
      </p:sp>
      <p:sp>
        <p:nvSpPr>
          <p:cNvPr id="3" name="Sous-titre 2"/>
          <p:cNvSpPr>
            <a:spLocks noGrp="1"/>
          </p:cNvSpPr>
          <p:nvPr>
            <p:ph type="subTitle" idx="1"/>
          </p:nvPr>
        </p:nvSpPr>
        <p:spPr/>
        <p:txBody>
          <a:bodyPr>
            <a:normAutofit/>
          </a:bodyPr>
          <a:lstStyle/>
          <a:p>
            <a:r>
              <a:rPr lang="ar-DZ" sz="2800" b="1" dirty="0" smtClean="0">
                <a:solidFill>
                  <a:srgbClr val="FF0000"/>
                </a:solidFill>
              </a:rPr>
              <a:t>مؤتمر السّقيفة 11هـ/632م</a:t>
            </a:r>
            <a:endParaRPr lang="fr-FR" sz="2800" b="1" dirty="0">
              <a:solidFill>
                <a:srgbClr val="FF0000"/>
              </a:solidFill>
            </a:endParaRPr>
          </a:p>
        </p:txBody>
      </p:sp>
    </p:spTree>
    <p:extLst>
      <p:ext uri="{BB962C8B-B14F-4D97-AF65-F5344CB8AC3E}">
        <p14:creationId xmlns:p14="http://schemas.microsoft.com/office/powerpoint/2010/main" val="2782224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8546" y="614233"/>
            <a:ext cx="11568545" cy="5539978"/>
          </a:xfrm>
          <a:prstGeom prst="rect">
            <a:avLst/>
          </a:prstGeom>
        </p:spPr>
        <p:txBody>
          <a:bodyPr wrap="square">
            <a:spAutoFit/>
          </a:bodyPr>
          <a:lstStyle/>
          <a:p>
            <a:pPr algn="r" rtl="1"/>
            <a:r>
              <a:rPr lang="ar-DZ" sz="2800" dirty="0" smtClean="0"/>
              <a:t>لم يترك النبي ذرية من الأولاد ولا من الإناث ما عاد ابنته فاطمة، أمّا الزّعامة أو المشيخة عند العرب فكانت في الغالب تنتقل إلى أكبر قبيلة سنّا.</a:t>
            </a:r>
          </a:p>
          <a:p>
            <a:pPr algn="r" rtl="1"/>
            <a:r>
              <a:rPr lang="ar-DZ" sz="2800" dirty="0" smtClean="0"/>
              <a:t>وبعد وفاة الرسول صلى الله ظهرت عدّة أحزاب متضاربة. كلّ منها يتطلّع إلى خلافة الرّسول ويعتقد أنّه أحقّ بغيره.</a:t>
            </a:r>
          </a:p>
          <a:p>
            <a:pPr algn="r" rtl="1"/>
            <a:r>
              <a:rPr lang="ar-DZ" sz="2800" dirty="0" smtClean="0"/>
              <a:t>فحزب المهاجرين وهو حزب أهل قريش نادى بتخصيص الخلافة في قريش على اختلاف بطونهم فهم أول الداخلين للإسلام والسّابقين إليهم والمهاجرين بدينهم, وعلى رأس هذا الفريق أبا بكر الصّديق وعمر بن الخطاب وأبي عبيدة بن الجراح.</a:t>
            </a:r>
          </a:p>
          <a:p>
            <a:pPr algn="r" rtl="1"/>
            <a:r>
              <a:rPr lang="ar-DZ" sz="2800" dirty="0" smtClean="0"/>
              <a:t>كما نادى البعض الآخر بتخصيص الخلافة في البيت القرشي ولكن باقتصارها على القرابة القريبة ولكن باقتصارها على القرابة القريبة من الرسول وتزعّم هذا الحزب العباس بن عبد المطلب عم الرسول وعقيل وعلي بن أبي طالب.</a:t>
            </a:r>
          </a:p>
          <a:p>
            <a:pPr algn="r" rtl="1"/>
            <a:r>
              <a:rPr lang="ar-DZ" sz="2800" dirty="0" smtClean="0"/>
              <a:t>أمّا حزب الأنصار من أهل يثرب فقد تطلع سعد بن عبادة الخزرجي إلى الخلافة ورأى الأنصار عدم تخصيص الخلافة ببيت من البيوت. </a:t>
            </a:r>
          </a:p>
          <a:p>
            <a:pPr algn="r" rtl="1"/>
            <a:endParaRPr lang="fr-FR" dirty="0"/>
          </a:p>
        </p:txBody>
      </p:sp>
    </p:spTree>
    <p:extLst>
      <p:ext uri="{BB962C8B-B14F-4D97-AF65-F5344CB8AC3E}">
        <p14:creationId xmlns:p14="http://schemas.microsoft.com/office/powerpoint/2010/main" val="33687032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4910" y="792127"/>
            <a:ext cx="10945091" cy="6555641"/>
          </a:xfrm>
          <a:prstGeom prst="rect">
            <a:avLst/>
          </a:prstGeom>
          <a:ln>
            <a:solidFill>
              <a:schemeClr val="accent1"/>
            </a:solidFill>
          </a:ln>
        </p:spPr>
        <p:txBody>
          <a:bodyPr wrap="square">
            <a:spAutoFit/>
          </a:bodyPr>
          <a:lstStyle/>
          <a:p>
            <a:pPr algn="r" rtl="1"/>
            <a:r>
              <a:rPr lang="ar-DZ" sz="2800" dirty="0" smtClean="0"/>
              <a:t>اجتمع الأنصار بسقيفة بني ساعدة بن كعب من الخزرج وكانت مجاورة لسوق المدينة وهي عبارة عن مضلّة كبيرة، اعتاد أهل المدينة الاجتماع إليها والتّشاور في شؤنهم الخاصة والعامة.</a:t>
            </a:r>
          </a:p>
          <a:p>
            <a:pPr algn="r" rtl="1"/>
            <a:r>
              <a:rPr lang="ar-DZ" sz="2800" dirty="0" smtClean="0"/>
              <a:t>فأسرع أبو بكر وعمر وأبو عبيدة وعمر </a:t>
            </a:r>
            <a:r>
              <a:rPr lang="ar-DZ" sz="2800" dirty="0" smtClean="0"/>
              <a:t>إلى </a:t>
            </a:r>
            <a:r>
              <a:rPr lang="ar-DZ" sz="2800" dirty="0" smtClean="0"/>
              <a:t>الأنصار في السقيفة حيث دارت المناقشات بين المهاجرين والأنصار حول أحقية كل منهم بالخلافة حول أحقية كلّ منهم بالخلافة واقترح أبو بكر قائلا: «نحن الأمراء وأنتم الوزراء لا تفتاتون بمشورة ولا تقضى دونكم الأمور</a:t>
            </a:r>
            <a:r>
              <a:rPr lang="ar-DZ" sz="2800" dirty="0" smtClean="0"/>
              <a:t>»</a:t>
            </a:r>
          </a:p>
          <a:p>
            <a:pPr algn="r" rtl="1"/>
            <a:r>
              <a:rPr lang="ar-DZ" sz="2800" dirty="0" smtClean="0"/>
              <a:t>فأجابه الحباب بن المنذر الخزرجي: «منا أمير ومنكم أمير» فقال أبو بكر: «لا ولكننا الأمراء وأنتم الوزراء...لن يعرف هذا الأمر إلا لهذا الحيّ من قريش هم أوسط العرب درا وأعرابهم أحسابا... هذا عمر وهذا أبو عبيدة: </a:t>
            </a:r>
            <a:r>
              <a:rPr lang="ar-DZ" sz="2800" dirty="0" err="1" smtClean="0"/>
              <a:t>فأيهما</a:t>
            </a:r>
            <a:r>
              <a:rPr lang="ar-DZ" sz="2800" dirty="0" smtClean="0"/>
              <a:t> شئتم فبايعوا» فقال عمر: «لا والله لا نتولى هذا الأمر عليك فإنك أفضل المهاجرين وثاني اثنين إذ هما في الغار وخليفة رسول الله على الصّلاة، والصلاة أفضل دين المسلمين فمن ذا ينبغي له أن يتقدمك أو يتولى هذا الأمر عليك، أبسط يدك نبايعك»</a:t>
            </a:r>
          </a:p>
          <a:p>
            <a:pPr algn="r" rtl="1"/>
            <a:r>
              <a:rPr lang="ar-DZ" sz="2800" dirty="0" smtClean="0"/>
              <a:t>وأقبل الجموع على مبايعة أبو بكر الصّديق . وترتّب على مؤتمر السقيفة عدّة نتائج أثرت في تطور التاريخ الإسلامي بعد ذلك تتمثّل في يلي:</a:t>
            </a:r>
            <a:endParaRPr lang="ar-DZ" sz="2800" dirty="0" smtClean="0"/>
          </a:p>
          <a:p>
            <a:pPr algn="r" rtl="1"/>
            <a:r>
              <a:rPr lang="ar-DZ" sz="2800" dirty="0" smtClean="0"/>
              <a:t> </a:t>
            </a:r>
          </a:p>
          <a:p>
            <a:pPr algn="r" rtl="1"/>
            <a:endParaRPr lang="ar-DZ" sz="2800" dirty="0" smtClean="0"/>
          </a:p>
        </p:txBody>
      </p:sp>
    </p:spTree>
    <p:extLst>
      <p:ext uri="{BB962C8B-B14F-4D97-AF65-F5344CB8AC3E}">
        <p14:creationId xmlns:p14="http://schemas.microsoft.com/office/powerpoint/2010/main" val="2736421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1740" y="473425"/>
            <a:ext cx="11397671" cy="6124754"/>
          </a:xfrm>
          <a:prstGeom prst="rect">
            <a:avLst/>
          </a:prstGeom>
        </p:spPr>
        <p:txBody>
          <a:bodyPr wrap="none">
            <a:spAutoFit/>
          </a:bodyPr>
          <a:lstStyle/>
          <a:p>
            <a:pPr algn="r" rtl="1"/>
            <a:r>
              <a:rPr lang="ar-DZ" dirty="0" smtClean="0"/>
              <a:t>-</a:t>
            </a:r>
            <a:r>
              <a:rPr lang="ar-DZ" sz="2800" dirty="0" smtClean="0"/>
              <a:t>إرساء مبدأ الشّورى التي بدت واضحة في مبايعة أبي بكر الصّيق إذ عرضت مشكلة  الخلافة  </a:t>
            </a:r>
          </a:p>
          <a:p>
            <a:pPr algn="r" rtl="1"/>
            <a:r>
              <a:rPr lang="ar-DZ" sz="2800" dirty="0" smtClean="0"/>
              <a:t>على بساط البحث بين الأنصار والمهاجرين وأدلى كل منهم برأيه في الموضوع وانتهى البحث </a:t>
            </a:r>
          </a:p>
          <a:p>
            <a:pPr algn="r" rtl="1"/>
            <a:r>
              <a:rPr lang="ar-DZ" sz="2800" dirty="0" smtClean="0"/>
              <a:t>بالميل إلى رأي المهاجرين فبويع أبو بكر وظلت الشورى كمبدأ في بيعة الخليفة طوال دولة الخلفاء </a:t>
            </a:r>
          </a:p>
          <a:p>
            <a:pPr algn="r" rtl="1"/>
            <a:r>
              <a:rPr lang="ar-DZ" sz="2800" dirty="0" smtClean="0"/>
              <a:t>الراشدين </a:t>
            </a:r>
          </a:p>
          <a:p>
            <a:pPr marL="457200" indent="-457200" algn="r" rtl="1">
              <a:buFontTx/>
              <a:buChar char="-"/>
            </a:pPr>
            <a:r>
              <a:rPr lang="ar-DZ" sz="2800" dirty="0" smtClean="0"/>
              <a:t>سنت السقيفة مبدأ الانتخاب المباشر لصالح الموجودين من رجال الدولة وقد عمل بهذا المبدأ أيام </a:t>
            </a:r>
          </a:p>
          <a:p>
            <a:pPr algn="r" rtl="1"/>
            <a:r>
              <a:rPr lang="ar-DZ" sz="2800" dirty="0" smtClean="0"/>
              <a:t>الخلفاء الراشدين.</a:t>
            </a:r>
          </a:p>
          <a:p>
            <a:pPr marL="457200" indent="-457200" algn="r" rtl="1">
              <a:buFontTx/>
              <a:buChar char="-"/>
            </a:pPr>
            <a:r>
              <a:rPr lang="ar-DZ" sz="2800" dirty="0" smtClean="0"/>
              <a:t>كذلك مبدأ البيعة وهي أن يصافح الناس أميرهم علامة الرضا بإمارته وقد ظل هذا المبدأ وتطور</a:t>
            </a:r>
          </a:p>
          <a:p>
            <a:pPr algn="r" rtl="1"/>
            <a:r>
              <a:rPr lang="ar-DZ" sz="2800" dirty="0" smtClean="0"/>
              <a:t> مع مرور الزّمن.</a:t>
            </a:r>
          </a:p>
          <a:p>
            <a:pPr marL="457200" indent="-457200" algn="r" rtl="1">
              <a:buFontTx/>
              <a:buChar char="-"/>
            </a:pPr>
            <a:r>
              <a:rPr lang="ar-DZ" sz="2800" dirty="0" smtClean="0"/>
              <a:t>أن يتقدم رئيس الدولة بعد مبايعته بخطاب بعد مبايعته إلى عامة المسلمين يبين منهجه وخطته</a:t>
            </a:r>
          </a:p>
          <a:p>
            <a:pPr algn="r" rtl="1"/>
            <a:r>
              <a:rPr lang="ar-DZ" sz="2800" dirty="0" smtClean="0"/>
              <a:t> في الحكم ويعرفوا مسلكه في الحكم.</a:t>
            </a:r>
          </a:p>
          <a:p>
            <a:pPr marL="457200" indent="-457200" algn="r" rtl="1">
              <a:buFontTx/>
              <a:buChar char="-"/>
            </a:pPr>
            <a:r>
              <a:rPr lang="ar-DZ" sz="2800" dirty="0" smtClean="0"/>
              <a:t>نشوء الفرق الإسلامية فقد نشأ حزب نقم على الطريقة التي انتخب بها الخليفة الأول الذي</a:t>
            </a:r>
          </a:p>
          <a:p>
            <a:pPr algn="r" rtl="1"/>
            <a:r>
              <a:rPr lang="ar-DZ" sz="2800" dirty="0" smtClean="0"/>
              <a:t> لم يراع في انتخابه درجة القرابة من أسرة رسول الله صلى الله عليه وسلم وقد فضل هذا الحزب </a:t>
            </a:r>
          </a:p>
          <a:p>
            <a:pPr algn="r" rtl="1"/>
            <a:r>
              <a:rPr lang="ar-DZ" sz="2800" dirty="0" smtClean="0"/>
              <a:t>علي بن أبي طالب واطلق على هذا الحزب اسم: «الشيعة» وفي الجانب الآخر كانت أغلبية </a:t>
            </a:r>
          </a:p>
          <a:p>
            <a:pPr algn="r" rtl="1"/>
            <a:r>
              <a:rPr lang="ar-DZ" sz="2800" dirty="0" smtClean="0"/>
              <a:t>المسلمين المبايعين لأبي بكر وعرفوا بعد ذلك بأهل السنة والجماعة.</a:t>
            </a:r>
          </a:p>
        </p:txBody>
      </p:sp>
    </p:spTree>
    <p:extLst>
      <p:ext uri="{BB962C8B-B14F-4D97-AF65-F5344CB8AC3E}">
        <p14:creationId xmlns:p14="http://schemas.microsoft.com/office/powerpoint/2010/main" val="35231111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4619" y="1083024"/>
            <a:ext cx="11187678" cy="954107"/>
          </a:xfrm>
          <a:prstGeom prst="rect">
            <a:avLst/>
          </a:prstGeom>
        </p:spPr>
        <p:txBody>
          <a:bodyPr wrap="none">
            <a:spAutoFit/>
          </a:bodyPr>
          <a:lstStyle/>
          <a:p>
            <a:pPr algn="r" rtl="1"/>
            <a:r>
              <a:rPr lang="ar-DZ" sz="2800" dirty="0" smtClean="0"/>
              <a:t>ونتيجة للصراع  بين الشيعة وأهل السنة ظهر فريق ثالث أطلق عليهم </a:t>
            </a:r>
            <a:r>
              <a:rPr lang="ar-DZ" sz="2800" dirty="0" smtClean="0">
                <a:solidFill>
                  <a:srgbClr val="FF0000"/>
                </a:solidFill>
              </a:rPr>
              <a:t>الخوارج</a:t>
            </a:r>
            <a:r>
              <a:rPr lang="ar-DZ" sz="2800" dirty="0" smtClean="0"/>
              <a:t> الذين اعتقدوا بمبدأ </a:t>
            </a:r>
          </a:p>
          <a:p>
            <a:pPr algn="r" rtl="1"/>
            <a:r>
              <a:rPr lang="ar-DZ" sz="2800" dirty="0" smtClean="0"/>
              <a:t>الجمهوري</a:t>
            </a:r>
            <a:r>
              <a:rPr lang="ar-DZ" dirty="0" smtClean="0"/>
              <a:t>.</a:t>
            </a:r>
            <a:endParaRPr lang="ar-DZ" dirty="0"/>
          </a:p>
        </p:txBody>
      </p:sp>
    </p:spTree>
    <p:extLst>
      <p:ext uri="{BB962C8B-B14F-4D97-AF65-F5344CB8AC3E}">
        <p14:creationId xmlns:p14="http://schemas.microsoft.com/office/powerpoint/2010/main" val="391944555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TotalTime>
  <Words>538</Words>
  <Application>Microsoft Office PowerPoint</Application>
  <PresentationFormat>Grand écran</PresentationFormat>
  <Paragraphs>28</Paragraphs>
  <Slides>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5</vt:i4>
      </vt:variant>
    </vt:vector>
  </HeadingPairs>
  <TitlesOfParts>
    <vt:vector size="10" baseType="lpstr">
      <vt:lpstr>Arial</vt:lpstr>
      <vt:lpstr>Calibri</vt:lpstr>
      <vt:lpstr>Calibri Light</vt:lpstr>
      <vt:lpstr>Times New Roman</vt:lpstr>
      <vt:lpstr>Thème Office</vt:lpstr>
      <vt:lpstr>المحاضرة 5:</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5:</dc:title>
  <dc:creator>PC COM</dc:creator>
  <cp:lastModifiedBy>PC COM</cp:lastModifiedBy>
  <cp:revision>24</cp:revision>
  <dcterms:created xsi:type="dcterms:W3CDTF">2021-11-12T17:58:07Z</dcterms:created>
  <dcterms:modified xsi:type="dcterms:W3CDTF">2021-11-13T20:13:20Z</dcterms:modified>
</cp:coreProperties>
</file>