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handoutMasterIdLst>
    <p:handoutMasterId r:id="rId32"/>
  </p:handoutMasterIdLst>
  <p:sldIdLst>
    <p:sldId id="256" r:id="rId2"/>
    <p:sldId id="257" r:id="rId3"/>
    <p:sldId id="282" r:id="rId4"/>
    <p:sldId id="266" r:id="rId5"/>
    <p:sldId id="258" r:id="rId6"/>
    <p:sldId id="283" r:id="rId7"/>
    <p:sldId id="267" r:id="rId8"/>
    <p:sldId id="284" r:id="rId9"/>
    <p:sldId id="268" r:id="rId10"/>
    <p:sldId id="259" r:id="rId11"/>
    <p:sldId id="269" r:id="rId12"/>
    <p:sldId id="260" r:id="rId13"/>
    <p:sldId id="261" r:id="rId14"/>
    <p:sldId id="280" r:id="rId15"/>
    <p:sldId id="271" r:id="rId16"/>
    <p:sldId id="272" r:id="rId17"/>
    <p:sldId id="278" r:id="rId18"/>
    <p:sldId id="270" r:id="rId19"/>
    <p:sldId id="281" r:id="rId20"/>
    <p:sldId id="273" r:id="rId21"/>
    <p:sldId id="262" r:id="rId22"/>
    <p:sldId id="263" r:id="rId23"/>
    <p:sldId id="274" r:id="rId24"/>
    <p:sldId id="275" r:id="rId25"/>
    <p:sldId id="276" r:id="rId26"/>
    <p:sldId id="277" r:id="rId27"/>
    <p:sldId id="264" r:id="rId28"/>
    <p:sldId id="279" r:id="rId29"/>
    <p:sldId id="265" r:id="rId30"/>
  </p:sldIdLst>
  <p:sldSz cx="9144000" cy="6858000" type="screen4x3"/>
  <p:notesSz cx="7102475" cy="102330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7739" cy="511651"/>
          </a:xfrm>
          <a:prstGeom prst="rect">
            <a:avLst/>
          </a:prstGeom>
        </p:spPr>
        <p:txBody>
          <a:bodyPr vert="horz" lIns="99057" tIns="49528" rIns="99057" bIns="49528" rtlCol="0"/>
          <a:lstStyle>
            <a:lvl1pPr algn="l">
              <a:defRPr sz="1300"/>
            </a:lvl1pPr>
          </a:lstStyle>
          <a:p>
            <a:r>
              <a:rPr lang="fr-FR"/>
              <a:t>Mme BENALLEL</a:t>
            </a:r>
          </a:p>
        </p:txBody>
      </p:sp>
      <p:sp>
        <p:nvSpPr>
          <p:cNvPr id="3" name="Espace réservé de la date 2"/>
          <p:cNvSpPr>
            <a:spLocks noGrp="1"/>
          </p:cNvSpPr>
          <p:nvPr>
            <p:ph type="dt" sz="quarter" idx="1"/>
          </p:nvPr>
        </p:nvSpPr>
        <p:spPr>
          <a:xfrm>
            <a:off x="4023092" y="0"/>
            <a:ext cx="3077739" cy="511651"/>
          </a:xfrm>
          <a:prstGeom prst="rect">
            <a:avLst/>
          </a:prstGeom>
        </p:spPr>
        <p:txBody>
          <a:bodyPr vert="horz" lIns="99057" tIns="49528" rIns="99057" bIns="49528" rtlCol="0"/>
          <a:lstStyle>
            <a:lvl1pPr algn="r">
              <a:defRPr sz="1300"/>
            </a:lvl1pPr>
          </a:lstStyle>
          <a:p>
            <a:fld id="{0BB41433-2EAE-44F6-949A-CADAF4F157BB}" type="datetimeFigureOut">
              <a:rPr lang="fr-FR" smtClean="0"/>
              <a:pPr/>
              <a:t>16/04/2022</a:t>
            </a:fld>
            <a:endParaRPr lang="fr-FR"/>
          </a:p>
        </p:txBody>
      </p:sp>
      <p:sp>
        <p:nvSpPr>
          <p:cNvPr id="4" name="Espace réservé du pied de page 3"/>
          <p:cNvSpPr>
            <a:spLocks noGrp="1"/>
          </p:cNvSpPr>
          <p:nvPr>
            <p:ph type="ftr" sz="quarter" idx="2"/>
          </p:nvPr>
        </p:nvSpPr>
        <p:spPr>
          <a:xfrm>
            <a:off x="0" y="9719598"/>
            <a:ext cx="3077739" cy="511651"/>
          </a:xfrm>
          <a:prstGeom prst="rect">
            <a:avLst/>
          </a:prstGeom>
        </p:spPr>
        <p:txBody>
          <a:bodyPr vert="horz" lIns="99057" tIns="49528" rIns="99057" bIns="49528" rtlCol="0" anchor="b"/>
          <a:lstStyle>
            <a:lvl1pPr algn="l">
              <a:defRPr sz="1300"/>
            </a:lvl1pPr>
          </a:lstStyle>
          <a:p>
            <a:r>
              <a:rPr lang="fr-FR"/>
              <a:t>Mme BENALLEL</a:t>
            </a:r>
          </a:p>
        </p:txBody>
      </p:sp>
      <p:sp>
        <p:nvSpPr>
          <p:cNvPr id="5" name="Espace réservé du numéro de diapositive 4"/>
          <p:cNvSpPr>
            <a:spLocks noGrp="1"/>
          </p:cNvSpPr>
          <p:nvPr>
            <p:ph type="sldNum" sz="quarter" idx="3"/>
          </p:nvPr>
        </p:nvSpPr>
        <p:spPr>
          <a:xfrm>
            <a:off x="4023092" y="9719598"/>
            <a:ext cx="3077739" cy="511651"/>
          </a:xfrm>
          <a:prstGeom prst="rect">
            <a:avLst/>
          </a:prstGeom>
        </p:spPr>
        <p:txBody>
          <a:bodyPr vert="horz" lIns="99057" tIns="49528" rIns="99057" bIns="49528" rtlCol="0" anchor="b"/>
          <a:lstStyle>
            <a:lvl1pPr algn="r">
              <a:defRPr sz="1300"/>
            </a:lvl1pPr>
          </a:lstStyle>
          <a:p>
            <a:fld id="{23AF5C21-AC8C-48BE-A576-A7CC4DC1A764}"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7739" cy="511651"/>
          </a:xfrm>
          <a:prstGeom prst="rect">
            <a:avLst/>
          </a:prstGeom>
        </p:spPr>
        <p:txBody>
          <a:bodyPr vert="horz" lIns="99057" tIns="49528" rIns="99057" bIns="49528" rtlCol="0"/>
          <a:lstStyle>
            <a:lvl1pPr algn="l">
              <a:defRPr sz="1300"/>
            </a:lvl1pPr>
          </a:lstStyle>
          <a:p>
            <a:r>
              <a:rPr lang="fr-FR"/>
              <a:t>Mme BENALLEL</a:t>
            </a:r>
          </a:p>
        </p:txBody>
      </p:sp>
      <p:sp>
        <p:nvSpPr>
          <p:cNvPr id="3" name="Espace réservé de la date 2"/>
          <p:cNvSpPr>
            <a:spLocks noGrp="1"/>
          </p:cNvSpPr>
          <p:nvPr>
            <p:ph type="dt" idx="1"/>
          </p:nvPr>
        </p:nvSpPr>
        <p:spPr>
          <a:xfrm>
            <a:off x="4023092" y="0"/>
            <a:ext cx="3077739" cy="511651"/>
          </a:xfrm>
          <a:prstGeom prst="rect">
            <a:avLst/>
          </a:prstGeom>
        </p:spPr>
        <p:txBody>
          <a:bodyPr vert="horz" lIns="99057" tIns="49528" rIns="99057" bIns="49528" rtlCol="0"/>
          <a:lstStyle>
            <a:lvl1pPr algn="r">
              <a:defRPr sz="1300"/>
            </a:lvl1pPr>
          </a:lstStyle>
          <a:p>
            <a:fld id="{C7FCAB09-9D43-4D64-B28D-9D47EC9F19F7}" type="datetimeFigureOut">
              <a:rPr lang="fr-FR" smtClean="0"/>
              <a:pPr/>
              <a:t>16/04/2022</a:t>
            </a:fld>
            <a:endParaRPr lang="fr-FR"/>
          </a:p>
        </p:txBody>
      </p:sp>
      <p:sp>
        <p:nvSpPr>
          <p:cNvPr id="4" name="Espace réservé de l'image des diapositives 3"/>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9057" tIns="49528" rIns="99057" bIns="49528" rtlCol="0" anchor="ctr"/>
          <a:lstStyle/>
          <a:p>
            <a:endParaRPr lang="fr-FR"/>
          </a:p>
        </p:txBody>
      </p:sp>
      <p:sp>
        <p:nvSpPr>
          <p:cNvPr id="5" name="Espace réservé des commentaires 4"/>
          <p:cNvSpPr>
            <a:spLocks noGrp="1"/>
          </p:cNvSpPr>
          <p:nvPr>
            <p:ph type="body" sz="quarter" idx="3"/>
          </p:nvPr>
        </p:nvSpPr>
        <p:spPr>
          <a:xfrm>
            <a:off x="710248" y="4860687"/>
            <a:ext cx="5681980" cy="4604861"/>
          </a:xfrm>
          <a:prstGeom prst="rect">
            <a:avLst/>
          </a:prstGeom>
        </p:spPr>
        <p:txBody>
          <a:bodyPr vert="horz" lIns="99057" tIns="49528" rIns="99057" bIns="49528"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719598"/>
            <a:ext cx="3077739" cy="511651"/>
          </a:xfrm>
          <a:prstGeom prst="rect">
            <a:avLst/>
          </a:prstGeom>
        </p:spPr>
        <p:txBody>
          <a:bodyPr vert="horz" lIns="99057" tIns="49528" rIns="99057" bIns="49528" rtlCol="0" anchor="b"/>
          <a:lstStyle>
            <a:lvl1pPr algn="l">
              <a:defRPr sz="1300"/>
            </a:lvl1pPr>
          </a:lstStyle>
          <a:p>
            <a:r>
              <a:rPr lang="fr-FR"/>
              <a:t>Mme BENALLEL</a:t>
            </a:r>
          </a:p>
        </p:txBody>
      </p:sp>
      <p:sp>
        <p:nvSpPr>
          <p:cNvPr id="7" name="Espace réservé du numéro de diapositive 6"/>
          <p:cNvSpPr>
            <a:spLocks noGrp="1"/>
          </p:cNvSpPr>
          <p:nvPr>
            <p:ph type="sldNum" sz="quarter" idx="5"/>
          </p:nvPr>
        </p:nvSpPr>
        <p:spPr>
          <a:xfrm>
            <a:off x="4023092" y="9719598"/>
            <a:ext cx="3077739" cy="511651"/>
          </a:xfrm>
          <a:prstGeom prst="rect">
            <a:avLst/>
          </a:prstGeom>
        </p:spPr>
        <p:txBody>
          <a:bodyPr vert="horz" lIns="99057" tIns="49528" rIns="99057" bIns="49528" rtlCol="0" anchor="b"/>
          <a:lstStyle>
            <a:lvl1pPr algn="r">
              <a:defRPr sz="1300"/>
            </a:lvl1pPr>
          </a:lstStyle>
          <a:p>
            <a:fld id="{4E97086B-F5E7-49C8-BF61-47101165818F}" type="slidenum">
              <a:rPr lang="fr-FR" smtClean="0"/>
              <a:pPr/>
              <a:t>‹N°›</a:t>
            </a:fld>
            <a:endParaRPr lang="fr-FR"/>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E97086B-F5E7-49C8-BF61-47101165818F}" type="slidenum">
              <a:rPr lang="fr-FR" smtClean="0"/>
              <a:pPr/>
              <a:t>2</a:t>
            </a:fld>
            <a:endParaRPr lang="fr-FR"/>
          </a:p>
        </p:txBody>
      </p:sp>
      <p:sp>
        <p:nvSpPr>
          <p:cNvPr id="5" name="Espace réservé du pied de page 4"/>
          <p:cNvSpPr>
            <a:spLocks noGrp="1"/>
          </p:cNvSpPr>
          <p:nvPr>
            <p:ph type="ftr" sz="quarter" idx="11"/>
          </p:nvPr>
        </p:nvSpPr>
        <p:spPr/>
        <p:txBody>
          <a:bodyPr/>
          <a:lstStyle/>
          <a:p>
            <a:r>
              <a:rPr lang="fr-FR"/>
              <a:t>Mme BENALLEL</a:t>
            </a:r>
          </a:p>
        </p:txBody>
      </p:sp>
      <p:sp>
        <p:nvSpPr>
          <p:cNvPr id="6" name="Espace réservé de l'en-tête 5"/>
          <p:cNvSpPr>
            <a:spLocks noGrp="1"/>
          </p:cNvSpPr>
          <p:nvPr>
            <p:ph type="hdr" sz="quarter" idx="12"/>
          </p:nvPr>
        </p:nvSpPr>
        <p:spPr/>
        <p:txBody>
          <a:bodyPr/>
          <a:lstStyle/>
          <a:p>
            <a:r>
              <a:rPr lang="fr-FR"/>
              <a:t>Mme BENALLEL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6E62D9F0-37A5-441D-AC28-036E35A8C1F1}" type="datetime1">
              <a:rPr lang="fr-FR" smtClean="0"/>
              <a:pPr/>
              <a:t>16/04/2022</a:t>
            </a:fld>
            <a:endParaRPr lang="fr-FR"/>
          </a:p>
        </p:txBody>
      </p:sp>
      <p:sp>
        <p:nvSpPr>
          <p:cNvPr id="19" name="Espace réservé du pied de page 18"/>
          <p:cNvSpPr>
            <a:spLocks noGrp="1"/>
          </p:cNvSpPr>
          <p:nvPr>
            <p:ph type="ftr" sz="quarter" idx="11"/>
          </p:nvPr>
        </p:nvSpPr>
        <p:spPr/>
        <p:txBody>
          <a:bodyPr/>
          <a:lstStyle/>
          <a:p>
            <a:r>
              <a:rPr lang="fr-FR"/>
              <a:t>Diagnostic à base des Bond-graphs</a:t>
            </a:r>
          </a:p>
        </p:txBody>
      </p:sp>
      <p:sp>
        <p:nvSpPr>
          <p:cNvPr id="27" name="Espace réservé du numéro de diapositive 26"/>
          <p:cNvSpPr>
            <a:spLocks noGrp="1"/>
          </p:cNvSpPr>
          <p:nvPr>
            <p:ph type="sldNum" sz="quarter" idx="12"/>
          </p:nvPr>
        </p:nvSpPr>
        <p:spPr/>
        <p:txBody>
          <a:bodyPr/>
          <a:lstStyle/>
          <a:p>
            <a:fld id="{2248C1A2-5178-41A4-9518-6631B6A9CAF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5AC659E-9D1E-4AB7-98D6-7601A69805D3}" type="datetime1">
              <a:rPr lang="fr-FR" smtClean="0"/>
              <a:pPr/>
              <a:t>16/04/2022</a:t>
            </a:fld>
            <a:endParaRPr lang="fr-FR"/>
          </a:p>
        </p:txBody>
      </p:sp>
      <p:sp>
        <p:nvSpPr>
          <p:cNvPr id="5" name="Espace réservé du pied de page 4"/>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D9A5A6E-551F-4DAF-BA25-88EB66801FF3}" type="datetime1">
              <a:rPr lang="fr-FR" smtClean="0"/>
              <a:pPr/>
              <a:t>16/04/2022</a:t>
            </a:fld>
            <a:endParaRPr lang="fr-FR"/>
          </a:p>
        </p:txBody>
      </p:sp>
      <p:sp>
        <p:nvSpPr>
          <p:cNvPr id="5" name="Espace réservé du pied de page 4"/>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9CB5009-391F-40F1-B439-EB348DB2D584}" type="datetime1">
              <a:rPr lang="fr-FR" smtClean="0"/>
              <a:pPr/>
              <a:t>16/04/2022</a:t>
            </a:fld>
            <a:endParaRPr lang="fr-FR"/>
          </a:p>
        </p:txBody>
      </p:sp>
      <p:sp>
        <p:nvSpPr>
          <p:cNvPr id="5" name="Espace réservé du pied de page 4"/>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DAEE279F-8D45-4D05-AB4B-007763A59096}" type="datetime1">
              <a:rPr lang="fr-FR" smtClean="0"/>
              <a:pPr/>
              <a:t>16/04/2022</a:t>
            </a:fld>
            <a:endParaRPr lang="fr-FR"/>
          </a:p>
        </p:txBody>
      </p:sp>
      <p:sp>
        <p:nvSpPr>
          <p:cNvPr id="5" name="Espace réservé du pied de page 4"/>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6F0CAE6-4015-449B-8CA2-001078D71098}" type="datetime1">
              <a:rPr lang="fr-FR" smtClean="0"/>
              <a:pPr/>
              <a:t>16/04/2022</a:t>
            </a:fld>
            <a:endParaRPr lang="fr-FR"/>
          </a:p>
        </p:txBody>
      </p:sp>
      <p:sp>
        <p:nvSpPr>
          <p:cNvPr id="6" name="Espace réservé du pied de page 5"/>
          <p:cNvSpPr>
            <a:spLocks noGrp="1"/>
          </p:cNvSpPr>
          <p:nvPr>
            <p:ph type="ftr" sz="quarter" idx="11"/>
          </p:nvPr>
        </p:nvSpPr>
        <p:spPr/>
        <p:txBody>
          <a:bodyPr/>
          <a:lstStyle/>
          <a:p>
            <a:r>
              <a:rPr lang="fr-FR"/>
              <a:t>Diagnostic à base des Bond-graphs</a:t>
            </a:r>
          </a:p>
        </p:txBody>
      </p:sp>
      <p:sp>
        <p:nvSpPr>
          <p:cNvPr id="7" name="Espace réservé du numéro de diapositive 6"/>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46CD745C-23DD-4ACE-81F6-7B21E584F049}" type="datetime1">
              <a:rPr lang="fr-FR" smtClean="0"/>
              <a:pPr/>
              <a:t>16/04/2022</a:t>
            </a:fld>
            <a:endParaRPr lang="fr-FR"/>
          </a:p>
        </p:txBody>
      </p:sp>
      <p:sp>
        <p:nvSpPr>
          <p:cNvPr id="8" name="Espace réservé du pied de page 7"/>
          <p:cNvSpPr>
            <a:spLocks noGrp="1"/>
          </p:cNvSpPr>
          <p:nvPr>
            <p:ph type="ftr" sz="quarter" idx="11"/>
          </p:nvPr>
        </p:nvSpPr>
        <p:spPr/>
        <p:txBody>
          <a:bodyPr/>
          <a:lstStyle/>
          <a:p>
            <a:r>
              <a:rPr lang="fr-FR"/>
              <a:t>Diagnostic à base des Bond-graphs</a:t>
            </a:r>
          </a:p>
        </p:txBody>
      </p:sp>
      <p:sp>
        <p:nvSpPr>
          <p:cNvPr id="9" name="Espace réservé du numéro de diapositive 8"/>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813ACA9-0E0B-4FB1-8563-B1326A467C96}" type="datetime1">
              <a:rPr lang="fr-FR" smtClean="0"/>
              <a:pPr/>
              <a:t>16/04/2022</a:t>
            </a:fld>
            <a:endParaRPr lang="fr-FR"/>
          </a:p>
        </p:txBody>
      </p:sp>
      <p:sp>
        <p:nvSpPr>
          <p:cNvPr id="4" name="Espace réservé du pied de page 3"/>
          <p:cNvSpPr>
            <a:spLocks noGrp="1"/>
          </p:cNvSpPr>
          <p:nvPr>
            <p:ph type="ftr" sz="quarter" idx="11"/>
          </p:nvPr>
        </p:nvSpPr>
        <p:spPr/>
        <p:txBody>
          <a:bodyPr/>
          <a:lstStyle/>
          <a:p>
            <a:r>
              <a:rPr lang="fr-FR"/>
              <a:t>Diagnostic à base des Bond-graphs</a:t>
            </a:r>
          </a:p>
        </p:txBody>
      </p:sp>
      <p:sp>
        <p:nvSpPr>
          <p:cNvPr id="5" name="Espace réservé du numéro de diapositive 4"/>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E11EBFF-F2E9-4BB3-9A0F-CB66887CFB54}" type="datetime1">
              <a:rPr lang="fr-FR" smtClean="0"/>
              <a:pPr/>
              <a:t>16/04/2022</a:t>
            </a:fld>
            <a:endParaRPr lang="fr-FR"/>
          </a:p>
        </p:txBody>
      </p:sp>
      <p:sp>
        <p:nvSpPr>
          <p:cNvPr id="3" name="Espace réservé du pied de page 2"/>
          <p:cNvSpPr>
            <a:spLocks noGrp="1"/>
          </p:cNvSpPr>
          <p:nvPr>
            <p:ph type="ftr" sz="quarter" idx="11"/>
          </p:nvPr>
        </p:nvSpPr>
        <p:spPr/>
        <p:txBody>
          <a:bodyPr/>
          <a:lstStyle/>
          <a:p>
            <a:r>
              <a:rPr lang="fr-FR"/>
              <a:t>Diagnostic à base des Bond-graphs</a:t>
            </a:r>
          </a:p>
        </p:txBody>
      </p:sp>
      <p:sp>
        <p:nvSpPr>
          <p:cNvPr id="4" name="Espace réservé du numéro de diapositive 3"/>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31D261FB-1B1E-42D9-A468-4AD21D5AAE0D}" type="datetime1">
              <a:rPr lang="fr-FR" smtClean="0"/>
              <a:pPr/>
              <a:t>16/04/2022</a:t>
            </a:fld>
            <a:endParaRPr lang="fr-FR"/>
          </a:p>
        </p:txBody>
      </p:sp>
      <p:sp>
        <p:nvSpPr>
          <p:cNvPr id="6" name="Espace réservé du pied de page 5"/>
          <p:cNvSpPr>
            <a:spLocks noGrp="1"/>
          </p:cNvSpPr>
          <p:nvPr>
            <p:ph type="ftr" sz="quarter" idx="11"/>
          </p:nvPr>
        </p:nvSpPr>
        <p:spPr/>
        <p:txBody>
          <a:bodyPr/>
          <a:lstStyle/>
          <a:p>
            <a:r>
              <a:rPr lang="fr-FR"/>
              <a:t>Diagnostic à base des Bond-graphs</a:t>
            </a:r>
          </a:p>
        </p:txBody>
      </p:sp>
      <p:sp>
        <p:nvSpPr>
          <p:cNvPr id="7" name="Espace réservé du numéro de diapositive 6"/>
          <p:cNvSpPr>
            <a:spLocks noGrp="1"/>
          </p:cNvSpPr>
          <p:nvPr>
            <p:ph type="sldNum" sz="quarter" idx="12"/>
          </p:nvPr>
        </p:nvSpPr>
        <p:spPr/>
        <p:txBody>
          <a:bodyPr/>
          <a:lstStyle/>
          <a:p>
            <a:fld id="{2248C1A2-5178-41A4-9518-6631B6A9CAF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7EBE329A-4070-4FF1-BA39-33B466D2B38A}" type="datetime1">
              <a:rPr lang="fr-FR" smtClean="0"/>
              <a:pPr/>
              <a:t>16/04/2022</a:t>
            </a:fld>
            <a:endParaRPr lang="fr-FR"/>
          </a:p>
        </p:txBody>
      </p:sp>
      <p:sp>
        <p:nvSpPr>
          <p:cNvPr id="6" name="Espace réservé du pied de page 5"/>
          <p:cNvSpPr>
            <a:spLocks noGrp="1"/>
          </p:cNvSpPr>
          <p:nvPr>
            <p:ph type="ftr" sz="quarter" idx="11"/>
          </p:nvPr>
        </p:nvSpPr>
        <p:spPr/>
        <p:txBody>
          <a:bodyPr/>
          <a:lstStyle/>
          <a:p>
            <a:r>
              <a:rPr lang="fr-FR"/>
              <a:t>Diagnostic à base des Bond-graphs</a:t>
            </a: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2248C1A2-5178-41A4-9518-6631B6A9CAF8}"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4E3C40-0D44-46E6-8910-D8B6D63EBF39}" type="datetime1">
              <a:rPr lang="fr-FR" smtClean="0"/>
              <a:pPr/>
              <a:t>16/04/2022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fr-FR"/>
              <a:t>Diagnostic à base des Bond-graphs</a:t>
            </a: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248C1A2-5178-41A4-9518-6631B6A9CAF8}"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b="1" dirty="0"/>
              <a:t>Diagnostic à base</a:t>
            </a:r>
            <a:br>
              <a:rPr lang="en-US" dirty="0"/>
            </a:br>
            <a:r>
              <a:rPr lang="fr-FR" b="1" dirty="0"/>
              <a:t>de modèle Bond graph </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	Méthodologie  Bond graph pour la surveillance </a:t>
            </a:r>
            <a:endParaRPr lang="fr-FR" dirty="0"/>
          </a:p>
        </p:txBody>
      </p:sp>
      <p:sp>
        <p:nvSpPr>
          <p:cNvPr id="3" name="Espace réservé du contenu 2"/>
          <p:cNvSpPr>
            <a:spLocks noGrp="1"/>
          </p:cNvSpPr>
          <p:nvPr>
            <p:ph idx="1"/>
          </p:nvPr>
        </p:nvSpPr>
        <p:spPr/>
        <p:txBody>
          <a:bodyPr>
            <a:normAutofit/>
          </a:bodyPr>
          <a:lstStyle/>
          <a:p>
            <a:r>
              <a:rPr lang="fr-FR" sz="1800" dirty="0"/>
              <a:t>L’outil Bond graph a été initialement utilisé pour la modélisation  des  systèmes  physiques.  L’idée  d’utiliser une seule représentation (le Bond graph) pour la modélisation, l’analyse et la synthèse des lois de commande en exploitant la causalité est récente. Plusieurs travaux ont été développés dans ce domaine .</a:t>
            </a:r>
          </a:p>
          <a:p>
            <a:endParaRPr lang="fr-FR" sz="1800" dirty="0"/>
          </a:p>
          <a:p>
            <a:r>
              <a:rPr lang="fr-FR" sz="1800" dirty="0"/>
              <a:t>La surveillance, avec ses aspects détection et localisation des défaillances, mais aussi le choix et le placement des capteurs, trouve aussi un intérêt à l’existence d’un tel modèle</a:t>
            </a:r>
          </a:p>
        </p:txBody>
      </p:sp>
      <p:sp>
        <p:nvSpPr>
          <p:cNvPr id="4" name="Espace réservé de la date 3"/>
          <p:cNvSpPr>
            <a:spLocks noGrp="1"/>
          </p:cNvSpPr>
          <p:nvPr>
            <p:ph type="dt" sz="half" idx="10"/>
          </p:nvPr>
        </p:nvSpPr>
        <p:spPr/>
        <p:txBody>
          <a:bodyPr/>
          <a:lstStyle/>
          <a:p>
            <a:fld id="{C97C867D-11BD-4D39-9856-BCAF3FB0A43C}" type="datetime1">
              <a:rPr lang="fr-FR" smtClean="0"/>
              <a:pPr/>
              <a:t>16/04/2022</a:t>
            </a:fld>
            <a:endParaRPr lang="fr-FR"/>
          </a:p>
        </p:txBody>
      </p:sp>
      <p:sp>
        <p:nvSpPr>
          <p:cNvPr id="6" name="Espace réservé du pied de page 5"/>
          <p:cNvSpPr>
            <a:spLocks noGrp="1"/>
          </p:cNvSpPr>
          <p:nvPr>
            <p:ph type="ftr" sz="quarter" idx="11"/>
          </p:nvPr>
        </p:nvSpPr>
        <p:spPr/>
        <p:txBody>
          <a:bodyPr/>
          <a:lstStyle/>
          <a:p>
            <a:r>
              <a:rPr lang="fr-FR"/>
              <a:t>Diagnostic à base des Bond-graphs</a:t>
            </a:r>
          </a:p>
        </p:txBody>
      </p:sp>
      <p:sp>
        <p:nvSpPr>
          <p:cNvPr id="5" name="Espace réservé du numéro de diapositive 4"/>
          <p:cNvSpPr>
            <a:spLocks noGrp="1"/>
          </p:cNvSpPr>
          <p:nvPr>
            <p:ph type="sldNum" sz="quarter" idx="12"/>
          </p:nvPr>
        </p:nvSpPr>
        <p:spPr/>
        <p:txBody>
          <a:bodyPr/>
          <a:lstStyle/>
          <a:p>
            <a:fld id="{2248C1A2-5178-41A4-9518-6631B6A9CAF8}" type="slidenum">
              <a:rPr lang="fr-FR" smtClean="0"/>
              <a:pPr/>
              <a:t>10</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r>
              <a:rPr lang="fr-FR" b="1" dirty="0"/>
              <a:t>	Méthodologie  Bond graph pour la surveillance </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sz="1800" dirty="0"/>
              <a:t>Au regard des travaux existants sur ce thème, la contribution de la présente démarche se situe à plusieurs niveaux :</a:t>
            </a:r>
          </a:p>
          <a:p>
            <a:pPr marL="0" indent="0">
              <a:buNone/>
            </a:pPr>
            <a:endParaRPr lang="fr-FR" sz="1800" dirty="0"/>
          </a:p>
          <a:p>
            <a:pPr marL="622300" indent="-349250"/>
            <a:r>
              <a:rPr lang="fr-FR" sz="1800" dirty="0"/>
              <a:t>démarche est une approche complète pour la conception d’un système de supervision : elle consiste à générer des modèles dynamiques (en mode normal et défaillant), des algorithmes formels de surveillance à partir non pas des équations mathématiques, mais du procédé physique à surveiller. La démarche est générique et flexible, et n’utilise qu’une seule représentation : le Bond graph.</a:t>
            </a:r>
          </a:p>
          <a:p>
            <a:pPr marL="622300" indent="-349250"/>
            <a:endParaRPr lang="fr-FR" sz="1800" dirty="0"/>
          </a:p>
          <a:p>
            <a:pPr marL="622300" indent="-349250"/>
            <a:r>
              <a:rPr lang="fr-FR" sz="1800" dirty="0"/>
              <a:t>L’algorithme de génération des </a:t>
            </a:r>
            <a:r>
              <a:rPr lang="fr-FR" sz="1800" dirty="0" err="1"/>
              <a:t>RRAs</a:t>
            </a:r>
            <a:r>
              <a:rPr lang="fr-FR" sz="1800" dirty="0"/>
              <a:t> à partir du modèle Bond graph  n’est pas seulement limité à des formes particulières du modèle (polynomiale pour la théorie de l’élimination ou linéaire pour la méthode par projection dans le cas de l’espace de parité), mais aussi à des modèles donnés sous forme empirique.</a:t>
            </a:r>
          </a:p>
          <a:p>
            <a:endParaRPr lang="fr-FR" sz="1800" dirty="0"/>
          </a:p>
        </p:txBody>
      </p:sp>
      <p:sp>
        <p:nvSpPr>
          <p:cNvPr id="5" name="Espace réservé de la date 4"/>
          <p:cNvSpPr>
            <a:spLocks noGrp="1"/>
          </p:cNvSpPr>
          <p:nvPr>
            <p:ph type="dt" sz="half" idx="10"/>
          </p:nvPr>
        </p:nvSpPr>
        <p:spPr/>
        <p:txBody>
          <a:bodyPr/>
          <a:lstStyle/>
          <a:p>
            <a:fld id="{43C7A425-2982-4E2D-9D2A-6D0026A11CF6}" type="datetime1">
              <a:rPr lang="fr-FR" smtClean="0"/>
              <a:pPr/>
              <a:t>16/04/2022</a:t>
            </a:fld>
            <a:endParaRPr lang="fr-FR"/>
          </a:p>
        </p:txBody>
      </p:sp>
      <p:sp>
        <p:nvSpPr>
          <p:cNvPr id="7" name="Espace réservé du pied de page 6"/>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11</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checkerboard(across)">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600" y="351108"/>
            <a:ext cx="8229600" cy="1143000"/>
          </a:xfrm>
        </p:spPr>
        <p:txBody>
          <a:bodyPr>
            <a:noAutofit/>
          </a:bodyPr>
          <a:lstStyle/>
          <a:p>
            <a:r>
              <a:rPr lang="fr-FR" sz="4000" b="1" dirty="0"/>
              <a:t>	Méthodologie  Bond graph pour la surveillance</a:t>
            </a:r>
            <a:endParaRPr lang="fr-FR" sz="4000" dirty="0"/>
          </a:p>
        </p:txBody>
      </p:sp>
      <p:sp>
        <p:nvSpPr>
          <p:cNvPr id="3" name="Espace réservé du contenu 2"/>
          <p:cNvSpPr>
            <a:spLocks noGrp="1"/>
          </p:cNvSpPr>
          <p:nvPr>
            <p:ph idx="1"/>
          </p:nvPr>
        </p:nvSpPr>
        <p:spPr/>
        <p:txBody>
          <a:bodyPr>
            <a:normAutofit fontScale="77500" lnSpcReduction="20000"/>
          </a:bodyPr>
          <a:lstStyle/>
          <a:p>
            <a:pPr marL="0" indent="0">
              <a:buNone/>
            </a:pPr>
            <a:r>
              <a:rPr lang="fr-FR" b="1" dirty="0"/>
              <a:t>Etapes du diagnostic par Bond graph</a:t>
            </a:r>
            <a:endParaRPr lang="fr-FR" dirty="0"/>
          </a:p>
          <a:p>
            <a:pPr marL="0" indent="0">
              <a:buNone/>
            </a:pPr>
            <a:r>
              <a:rPr lang="fr-FR" i="1" dirty="0"/>
              <a:t>• Cahier des charges et modélisation</a:t>
            </a:r>
            <a:endParaRPr lang="fr-FR" dirty="0"/>
          </a:p>
          <a:p>
            <a:pPr marL="0" indent="0">
              <a:buNone/>
            </a:pPr>
            <a:endParaRPr lang="fr-FR" dirty="0"/>
          </a:p>
          <a:p>
            <a:pPr marL="0" indent="0">
              <a:buNone/>
            </a:pPr>
            <a:r>
              <a:rPr lang="fr-FR" dirty="0"/>
              <a:t>Afin d’illustrer la méthodologie, on considère le diagnostic d’un moteur électrique.</a:t>
            </a:r>
          </a:p>
          <a:p>
            <a:pPr marL="0" indent="0">
              <a:buNone/>
            </a:pPr>
            <a:r>
              <a:rPr lang="fr-FR" dirty="0"/>
              <a:t>Le courant d’inducteur </a:t>
            </a:r>
            <a:r>
              <a:rPr lang="fr-FR" i="1" dirty="0"/>
              <a:t>i </a:t>
            </a:r>
            <a:r>
              <a:rPr lang="fr-FR" dirty="0"/>
              <a:t>supposé constant. Soit</a:t>
            </a:r>
            <a:r>
              <a:rPr lang="en-US" dirty="0"/>
              <a:t> </a:t>
            </a:r>
            <a:r>
              <a:rPr lang="fr-FR" dirty="0"/>
              <a:t>le vecteur paramètres. Les performances du système à surveiller dépendent principalement de l’architecture d’instrumentation. Elle est constituée dans le cas étudié des </a:t>
            </a:r>
            <a:r>
              <a:rPr lang="fr-FR" b="1" dirty="0"/>
              <a:t>capteurs de courant dans le stator </a:t>
            </a:r>
            <a:r>
              <a:rPr lang="fr-FR" dirty="0"/>
              <a:t>(mesuré par le capteur de flux noté </a:t>
            </a:r>
            <a:r>
              <a:rPr lang="fr-FR" i="1" dirty="0" err="1"/>
              <a:t>Df</a:t>
            </a:r>
            <a:r>
              <a:rPr lang="fr-FR" dirty="0" err="1"/>
              <a:t>:</a:t>
            </a:r>
            <a:r>
              <a:rPr lang="fr-FR" i="1" dirty="0" err="1"/>
              <a:t>i</a:t>
            </a:r>
            <a:r>
              <a:rPr lang="fr-FR" i="1" dirty="0"/>
              <a:t> </a:t>
            </a:r>
            <a:r>
              <a:rPr lang="fr-FR" dirty="0"/>
              <a:t>) et celui </a:t>
            </a:r>
            <a:r>
              <a:rPr lang="fr-FR" b="1" dirty="0"/>
              <a:t>de vitesse angulaire </a:t>
            </a:r>
            <a:r>
              <a:rPr lang="fr-FR" dirty="0"/>
              <a:t>représenté par </a:t>
            </a:r>
            <a:r>
              <a:rPr lang="fr-FR" i="1" dirty="0" err="1"/>
              <a:t>Df</a:t>
            </a:r>
            <a:r>
              <a:rPr lang="fr-FR" dirty="0"/>
              <a:t>:</a:t>
            </a:r>
            <a:r>
              <a:rPr lang="en-US" dirty="0"/>
              <a:t>ω</a:t>
            </a:r>
            <a:r>
              <a:rPr lang="fr-FR" i="1" dirty="0"/>
              <a:t>m</a:t>
            </a:r>
            <a:r>
              <a:rPr lang="fr-FR" dirty="0"/>
              <a:t>. On se propose en qualité de cahier des charges de déterminer les conditions de surveillabilité des composants suivants : les capteurs de courant et vitesse, la partie électrique et la partie mécanique du moteur, la charge et les défauts pouvant affecter les phénomènes de transformation de l’énergie électrique en énergie mécanique</a:t>
            </a:r>
          </a:p>
        </p:txBody>
      </p:sp>
      <p:sp>
        <p:nvSpPr>
          <p:cNvPr id="5" name="Espace réservé de la date 4"/>
          <p:cNvSpPr>
            <a:spLocks noGrp="1"/>
          </p:cNvSpPr>
          <p:nvPr>
            <p:ph type="dt" sz="half" idx="10"/>
          </p:nvPr>
        </p:nvSpPr>
        <p:spPr/>
        <p:txBody>
          <a:bodyPr/>
          <a:lstStyle/>
          <a:p>
            <a:fld id="{CD66C7BB-AE17-48DC-8872-D604BE3A1B59}" type="datetime1">
              <a:rPr lang="fr-FR" smtClean="0"/>
              <a:pPr/>
              <a:t>16/04/2022</a:t>
            </a:fld>
            <a:endParaRPr lang="fr-FR"/>
          </a:p>
        </p:txBody>
      </p:sp>
      <p:sp>
        <p:nvSpPr>
          <p:cNvPr id="7" name="Espace réservé du pied de page 6"/>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12</a:t>
            </a:fld>
            <a:endParaRPr lang="fr-FR"/>
          </a:p>
        </p:txBody>
      </p:sp>
      <p:pic>
        <p:nvPicPr>
          <p:cNvPr id="1026" name="Picture 2"/>
          <p:cNvPicPr>
            <a:picLocks noChangeAspect="1" noChangeArrowheads="1"/>
          </p:cNvPicPr>
          <p:nvPr/>
        </p:nvPicPr>
        <p:blipFill>
          <a:blip r:embed="rId2"/>
          <a:srcRect/>
          <a:stretch>
            <a:fillRect/>
          </a:stretch>
        </p:blipFill>
        <p:spPr bwMode="auto">
          <a:xfrm>
            <a:off x="5580112" y="906711"/>
            <a:ext cx="3652836" cy="2025789"/>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up)">
                                      <p:cBhvr>
                                        <p:cTn id="22" dur="500"/>
                                        <p:tgtEl>
                                          <p:spTgt spid="3">
                                            <p:txEl>
                                              <p:pRg st="4" end="4"/>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1026"/>
                                        </p:tgtEl>
                                        <p:attrNameLst>
                                          <p:attrName>style.visibility</p:attrName>
                                        </p:attrNameLst>
                                      </p:cBhvr>
                                      <p:to>
                                        <p:strVal val="visible"/>
                                      </p:to>
                                    </p:set>
                                    <p:animEffect transition="in" filter="wipe(left)">
                                      <p:cBhvr>
                                        <p:cTn id="25"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600" y="400024"/>
            <a:ext cx="8229600" cy="1143000"/>
          </a:xfrm>
        </p:spPr>
        <p:txBody>
          <a:bodyPr>
            <a:normAutofit fontScale="90000"/>
          </a:bodyPr>
          <a:lstStyle/>
          <a:p>
            <a:r>
              <a:rPr lang="fr-FR" b="1" dirty="0"/>
              <a:t>	</a:t>
            </a:r>
            <a:r>
              <a:rPr lang="fr-FR" sz="4400" b="1" dirty="0"/>
              <a:t>Méthodologie</a:t>
            </a:r>
            <a:r>
              <a:rPr lang="fr-FR" b="1" dirty="0"/>
              <a:t>  Bond graph pour la surveillance</a:t>
            </a:r>
            <a:endParaRPr lang="fr-FR" dirty="0"/>
          </a:p>
        </p:txBody>
      </p:sp>
      <p:sp>
        <p:nvSpPr>
          <p:cNvPr id="3" name="Espace réservé du contenu 2"/>
          <p:cNvSpPr>
            <a:spLocks noGrp="1"/>
          </p:cNvSpPr>
          <p:nvPr>
            <p:ph idx="1"/>
          </p:nvPr>
        </p:nvSpPr>
        <p:spPr>
          <a:xfrm>
            <a:off x="485804" y="1571612"/>
            <a:ext cx="8229600" cy="3900502"/>
          </a:xfrm>
        </p:spPr>
        <p:txBody>
          <a:bodyPr>
            <a:normAutofit lnSpcReduction="10000"/>
          </a:bodyPr>
          <a:lstStyle/>
          <a:p>
            <a:r>
              <a:rPr lang="fr-FR" i="1" dirty="0"/>
              <a:t>Surveillabilité structurelle</a:t>
            </a:r>
            <a:endParaRPr lang="fr-FR" dirty="0"/>
          </a:p>
          <a:p>
            <a:r>
              <a:rPr lang="fr-FR" sz="2100" dirty="0"/>
              <a:t>Une relation de redondance analytique (RRA) est une contrainte calculée à partir d’un sous-système surdéterminé et observable, et exprimée en termes de variables connues du processus. Elle a la forme symbolique suivante :</a:t>
            </a:r>
          </a:p>
          <a:p>
            <a:pPr algn="ctr">
              <a:buNone/>
            </a:pPr>
            <a:r>
              <a:rPr lang="fr-FR" sz="2100" i="1" dirty="0"/>
              <a:t>F(K) </a:t>
            </a:r>
            <a:r>
              <a:rPr lang="fr-FR" sz="2100" dirty="0"/>
              <a:t>= 0</a:t>
            </a:r>
          </a:p>
          <a:p>
            <a:r>
              <a:rPr lang="fr-FR" sz="2100" dirty="0"/>
              <a:t>L’évaluation numérique d’une RRA conduit à un résidu r: </a:t>
            </a:r>
            <a:r>
              <a:rPr lang="fr-FR" sz="2100" i="1" dirty="0"/>
              <a:t>r -f(K) </a:t>
            </a:r>
            <a:r>
              <a:rPr lang="fr-FR" sz="2100"/>
              <a:t>≈ 0 </a:t>
            </a:r>
            <a:r>
              <a:rPr lang="fr-FR" sz="2100" dirty="0"/>
              <a:t>dont la valeur numérique en l’absence de défaillances doit être nulle. </a:t>
            </a:r>
          </a:p>
          <a:p>
            <a:r>
              <a:rPr lang="fr-FR" sz="2100" dirty="0"/>
              <a:t>Dans une représentation par Bond graph, la relation d’une RRA devient:</a:t>
            </a:r>
          </a:p>
          <a:p>
            <a:endParaRPr lang="fr-FR" dirty="0"/>
          </a:p>
        </p:txBody>
      </p:sp>
      <p:sp>
        <p:nvSpPr>
          <p:cNvPr id="7" name="Espace réservé de la date 6"/>
          <p:cNvSpPr>
            <a:spLocks noGrp="1"/>
          </p:cNvSpPr>
          <p:nvPr>
            <p:ph type="dt" sz="half" idx="10"/>
          </p:nvPr>
        </p:nvSpPr>
        <p:spPr/>
        <p:txBody>
          <a:bodyPr/>
          <a:lstStyle/>
          <a:p>
            <a:fld id="{5BAE03CB-3E2C-469F-BA45-A498887D7441}" type="datetime1">
              <a:rPr lang="fr-FR" smtClean="0"/>
              <a:pPr/>
              <a:t>16/04/2022</a:t>
            </a:fld>
            <a:endParaRPr lang="fr-FR"/>
          </a:p>
        </p:txBody>
      </p:sp>
      <p:sp>
        <p:nvSpPr>
          <p:cNvPr id="9" name="Espace réservé du pied de page 8"/>
          <p:cNvSpPr>
            <a:spLocks noGrp="1"/>
          </p:cNvSpPr>
          <p:nvPr>
            <p:ph type="ftr" sz="quarter" idx="11"/>
          </p:nvPr>
        </p:nvSpPr>
        <p:spPr/>
        <p:txBody>
          <a:bodyPr/>
          <a:lstStyle/>
          <a:p>
            <a:r>
              <a:rPr lang="fr-FR"/>
              <a:t>Diagnostic à base des Bond-graphs</a:t>
            </a:r>
          </a:p>
        </p:txBody>
      </p:sp>
      <p:sp>
        <p:nvSpPr>
          <p:cNvPr id="8" name="Espace réservé du numéro de diapositive 7"/>
          <p:cNvSpPr>
            <a:spLocks noGrp="1"/>
          </p:cNvSpPr>
          <p:nvPr>
            <p:ph type="sldNum" sz="quarter" idx="12"/>
          </p:nvPr>
        </p:nvSpPr>
        <p:spPr/>
        <p:txBody>
          <a:bodyPr/>
          <a:lstStyle/>
          <a:p>
            <a:fld id="{2248C1A2-5178-41A4-9518-6631B6A9CAF8}" type="slidenum">
              <a:rPr lang="fr-FR" smtClean="0"/>
              <a:pPr/>
              <a:t>13</a:t>
            </a:fld>
            <a:endParaRPr lang="fr-FR"/>
          </a:p>
        </p:txBody>
      </p:sp>
      <p:pic>
        <p:nvPicPr>
          <p:cNvPr id="3075" name="Picture 3"/>
          <p:cNvPicPr>
            <a:picLocks noChangeAspect="1" noChangeArrowheads="1"/>
          </p:cNvPicPr>
          <p:nvPr/>
        </p:nvPicPr>
        <p:blipFill>
          <a:blip r:embed="rId2"/>
          <a:srcRect/>
          <a:stretch>
            <a:fillRect/>
          </a:stretch>
        </p:blipFill>
        <p:spPr bwMode="auto">
          <a:xfrm>
            <a:off x="2071670" y="5500702"/>
            <a:ext cx="4400550" cy="5238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heckerboard(across)">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3075"/>
                                        </p:tgtEl>
                                        <p:attrNameLst>
                                          <p:attrName>style.visibility</p:attrName>
                                        </p:attrNameLst>
                                      </p:cBhvr>
                                      <p:to>
                                        <p:strVal val="visible"/>
                                      </p:to>
                                    </p:set>
                                    <p:anim calcmode="lin" valueType="num">
                                      <p:cBhvr>
                                        <p:cTn id="29" dur="500" fill="hold"/>
                                        <p:tgtEl>
                                          <p:spTgt spid="3075"/>
                                        </p:tgtEl>
                                        <p:attrNameLst>
                                          <p:attrName>ppt_w</p:attrName>
                                        </p:attrNameLst>
                                      </p:cBhvr>
                                      <p:tavLst>
                                        <p:tav tm="0">
                                          <p:val>
                                            <p:fltVal val="0"/>
                                          </p:val>
                                        </p:tav>
                                        <p:tav tm="100000">
                                          <p:val>
                                            <p:strVal val="#ppt_w"/>
                                          </p:val>
                                        </p:tav>
                                      </p:tavLst>
                                    </p:anim>
                                    <p:anim calcmode="lin" valueType="num">
                                      <p:cBhvr>
                                        <p:cTn id="30" dur="500" fill="hold"/>
                                        <p:tgtEl>
                                          <p:spTgt spid="307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Système de Diagnostic</a:t>
            </a:r>
          </a:p>
        </p:txBody>
      </p:sp>
      <p:sp>
        <p:nvSpPr>
          <p:cNvPr id="4" name="Espace réservé de la date 3"/>
          <p:cNvSpPr>
            <a:spLocks noGrp="1"/>
          </p:cNvSpPr>
          <p:nvPr>
            <p:ph type="dt" sz="half" idx="10"/>
          </p:nvPr>
        </p:nvSpPr>
        <p:spPr/>
        <p:txBody>
          <a:bodyPr/>
          <a:lstStyle/>
          <a:p>
            <a:fld id="{19CB5009-391F-40F1-B439-EB348DB2D584}" type="datetime1">
              <a:rPr lang="fr-FR" smtClean="0"/>
              <a:pPr/>
              <a:t>16/04/2022</a:t>
            </a:fld>
            <a:endParaRPr lang="fr-FR"/>
          </a:p>
        </p:txBody>
      </p:sp>
      <p:sp>
        <p:nvSpPr>
          <p:cNvPr id="5" name="Espace réservé du pied de page 4"/>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14</a:t>
            </a:fld>
            <a:endParaRPr lang="fr-FR"/>
          </a:p>
        </p:txBody>
      </p:sp>
      <p:sp>
        <p:nvSpPr>
          <p:cNvPr id="8" name="ZoneTexte 7"/>
          <p:cNvSpPr txBox="1"/>
          <p:nvPr/>
        </p:nvSpPr>
        <p:spPr>
          <a:xfrm>
            <a:off x="4857752" y="2214554"/>
            <a:ext cx="1214446" cy="3139321"/>
          </a:xfrm>
          <a:prstGeom prst="rect">
            <a:avLst/>
          </a:prstGeom>
          <a:noFill/>
          <a:ln w="25400">
            <a:solidFill>
              <a:srgbClr val="002060"/>
            </a:solidFill>
          </a:ln>
        </p:spPr>
        <p:txBody>
          <a:bodyPr wrap="square" rtlCol="0">
            <a:spAutoFit/>
          </a:bodyPr>
          <a:lstStyle/>
          <a:p>
            <a:pPr algn="ctr"/>
            <a:endParaRPr lang="fr-FR" b="1" dirty="0"/>
          </a:p>
          <a:p>
            <a:pPr algn="ctr"/>
            <a:r>
              <a:rPr lang="fr-FR" b="1" dirty="0"/>
              <a:t>Système </a:t>
            </a:r>
          </a:p>
          <a:p>
            <a:pPr algn="ctr"/>
            <a:endParaRPr lang="fr-FR" b="1" dirty="0"/>
          </a:p>
          <a:p>
            <a:pPr algn="ctr"/>
            <a:r>
              <a:rPr lang="fr-FR" b="1" dirty="0"/>
              <a:t>de </a:t>
            </a:r>
          </a:p>
          <a:p>
            <a:pPr algn="ctr"/>
            <a:endParaRPr lang="fr-FR" b="1" dirty="0"/>
          </a:p>
          <a:p>
            <a:pPr algn="ctr"/>
            <a:r>
              <a:rPr lang="fr-FR" b="1" dirty="0" err="1"/>
              <a:t>diagno-stic</a:t>
            </a:r>
            <a:r>
              <a:rPr lang="fr-FR" b="1" dirty="0"/>
              <a:t> </a:t>
            </a:r>
          </a:p>
          <a:p>
            <a:pPr algn="ctr"/>
            <a:r>
              <a:rPr lang="fr-FR" b="1" dirty="0"/>
              <a:t>CD</a:t>
            </a:r>
          </a:p>
          <a:p>
            <a:pPr algn="ctr"/>
            <a:endParaRPr lang="fr-FR" b="1" dirty="0"/>
          </a:p>
          <a:p>
            <a:pPr algn="ctr"/>
            <a:endParaRPr lang="fr-FR" b="1" dirty="0"/>
          </a:p>
          <a:p>
            <a:pPr algn="ctr"/>
            <a:endParaRPr lang="fr-FR" b="1" dirty="0"/>
          </a:p>
        </p:txBody>
      </p:sp>
      <p:sp>
        <p:nvSpPr>
          <p:cNvPr id="9" name="Flèche droite 8"/>
          <p:cNvSpPr/>
          <p:nvPr/>
        </p:nvSpPr>
        <p:spPr>
          <a:xfrm>
            <a:off x="500034" y="2643182"/>
            <a:ext cx="857256"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357158" y="2285992"/>
            <a:ext cx="934679" cy="369332"/>
          </a:xfrm>
          <a:prstGeom prst="rect">
            <a:avLst/>
          </a:prstGeom>
          <a:noFill/>
        </p:spPr>
        <p:txBody>
          <a:bodyPr wrap="none" rtlCol="0">
            <a:spAutoFit/>
          </a:bodyPr>
          <a:lstStyle/>
          <a:p>
            <a:r>
              <a:rPr lang="fr-FR" dirty="0"/>
              <a:t>Entrées</a:t>
            </a:r>
          </a:p>
        </p:txBody>
      </p:sp>
      <p:sp>
        <p:nvSpPr>
          <p:cNvPr id="11" name="Flèche droite 10"/>
          <p:cNvSpPr/>
          <p:nvPr/>
        </p:nvSpPr>
        <p:spPr>
          <a:xfrm>
            <a:off x="2357422" y="2643182"/>
            <a:ext cx="1000132"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2357422" y="2285992"/>
            <a:ext cx="865943" cy="369332"/>
          </a:xfrm>
          <a:prstGeom prst="rect">
            <a:avLst/>
          </a:prstGeom>
          <a:noFill/>
        </p:spPr>
        <p:txBody>
          <a:bodyPr wrap="none" rtlCol="0">
            <a:spAutoFit/>
          </a:bodyPr>
          <a:lstStyle/>
          <a:p>
            <a:r>
              <a:rPr lang="fr-FR" dirty="0"/>
              <a:t>Sorties</a:t>
            </a:r>
          </a:p>
        </p:txBody>
      </p:sp>
      <p:sp>
        <p:nvSpPr>
          <p:cNvPr id="13" name="Flèche droite 12"/>
          <p:cNvSpPr/>
          <p:nvPr/>
        </p:nvSpPr>
        <p:spPr>
          <a:xfrm>
            <a:off x="3357554" y="2643182"/>
            <a:ext cx="1500198"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3571868" y="1785926"/>
            <a:ext cx="934679" cy="369332"/>
          </a:xfrm>
          <a:prstGeom prst="rect">
            <a:avLst/>
          </a:prstGeom>
          <a:noFill/>
        </p:spPr>
        <p:txBody>
          <a:bodyPr wrap="none" rtlCol="0">
            <a:spAutoFit/>
          </a:bodyPr>
          <a:lstStyle/>
          <a:p>
            <a:r>
              <a:rPr lang="fr-FR" dirty="0"/>
              <a:t>Entrées</a:t>
            </a:r>
          </a:p>
        </p:txBody>
      </p:sp>
      <p:sp>
        <p:nvSpPr>
          <p:cNvPr id="15" name="Flèche à angle droit 14"/>
          <p:cNvSpPr/>
          <p:nvPr/>
        </p:nvSpPr>
        <p:spPr>
          <a:xfrm rot="5400000">
            <a:off x="2271469" y="1342784"/>
            <a:ext cx="957723" cy="4214842"/>
          </a:xfrm>
          <a:prstGeom prst="bentUpArrow">
            <a:avLst>
              <a:gd name="adj1" fmla="val 25000"/>
              <a:gd name="adj2" fmla="val 19286"/>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1357290" y="2214554"/>
            <a:ext cx="1000132" cy="3139321"/>
          </a:xfrm>
          <a:prstGeom prst="rect">
            <a:avLst/>
          </a:prstGeom>
          <a:solidFill>
            <a:schemeClr val="bg1"/>
          </a:solidFill>
          <a:ln>
            <a:solidFill>
              <a:srgbClr val="002060"/>
            </a:solidFill>
          </a:ln>
        </p:spPr>
        <p:txBody>
          <a:bodyPr wrap="square" rtlCol="0">
            <a:spAutoFit/>
          </a:bodyPr>
          <a:lstStyle/>
          <a:p>
            <a:pPr algn="ctr"/>
            <a:endParaRPr lang="fr-FR" dirty="0"/>
          </a:p>
          <a:p>
            <a:pPr algn="ctr"/>
            <a:r>
              <a:rPr lang="fr-FR" dirty="0"/>
              <a:t>Système </a:t>
            </a:r>
          </a:p>
          <a:p>
            <a:pPr algn="ctr"/>
            <a:endParaRPr lang="fr-FR" dirty="0"/>
          </a:p>
          <a:p>
            <a:pPr algn="ctr"/>
            <a:r>
              <a:rPr lang="fr-FR" dirty="0"/>
              <a:t>réel  à </a:t>
            </a:r>
          </a:p>
          <a:p>
            <a:pPr algn="ctr"/>
            <a:endParaRPr lang="fr-FR" dirty="0"/>
          </a:p>
          <a:p>
            <a:pPr algn="ctr"/>
            <a:r>
              <a:rPr lang="fr-FR" dirty="0" err="1"/>
              <a:t>diagno-stiquer</a:t>
            </a:r>
            <a:r>
              <a:rPr lang="fr-FR" dirty="0"/>
              <a:t> </a:t>
            </a:r>
          </a:p>
          <a:p>
            <a:pPr algn="ctr"/>
            <a:r>
              <a:rPr lang="fr-FR" dirty="0"/>
              <a:t>CI</a:t>
            </a:r>
          </a:p>
          <a:p>
            <a:pPr algn="ctr"/>
            <a:endParaRPr lang="fr-FR" dirty="0"/>
          </a:p>
          <a:p>
            <a:pPr algn="ctr"/>
            <a:endParaRPr lang="fr-FR" dirty="0"/>
          </a:p>
          <a:p>
            <a:pPr algn="ctr"/>
            <a:endParaRPr lang="fr-FR" dirty="0"/>
          </a:p>
        </p:txBody>
      </p:sp>
      <p:sp>
        <p:nvSpPr>
          <p:cNvPr id="16" name="Flèche droite 15"/>
          <p:cNvSpPr/>
          <p:nvPr/>
        </p:nvSpPr>
        <p:spPr>
          <a:xfrm>
            <a:off x="6100094" y="3286124"/>
            <a:ext cx="1500198"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p:cNvSpPr txBox="1"/>
          <p:nvPr/>
        </p:nvSpPr>
        <p:spPr>
          <a:xfrm>
            <a:off x="6143636" y="2928934"/>
            <a:ext cx="1005532" cy="369332"/>
          </a:xfrm>
          <a:prstGeom prst="rect">
            <a:avLst/>
          </a:prstGeom>
          <a:noFill/>
        </p:spPr>
        <p:txBody>
          <a:bodyPr wrap="none" rtlCol="0">
            <a:spAutoFit/>
          </a:bodyPr>
          <a:lstStyle/>
          <a:p>
            <a:r>
              <a:rPr lang="fr-FR" dirty="0"/>
              <a:t>Résidus </a:t>
            </a:r>
          </a:p>
        </p:txBody>
      </p:sp>
      <p:pic>
        <p:nvPicPr>
          <p:cNvPr id="1026" name="Picture 2"/>
          <p:cNvPicPr>
            <a:picLocks noChangeAspect="1" noChangeArrowheads="1"/>
          </p:cNvPicPr>
          <p:nvPr/>
        </p:nvPicPr>
        <p:blipFill>
          <a:blip r:embed="rId2"/>
          <a:srcRect/>
          <a:stretch>
            <a:fillRect/>
          </a:stretch>
        </p:blipFill>
        <p:spPr bwMode="auto">
          <a:xfrm>
            <a:off x="7648321" y="3000372"/>
            <a:ext cx="1352835" cy="1000132"/>
          </a:xfrm>
          <a:prstGeom prst="rect">
            <a:avLst/>
          </a:prstGeom>
          <a:noFill/>
          <a:ln w="9525">
            <a:noFill/>
            <a:miter lim="800000"/>
            <a:headEnd/>
            <a:tailEnd/>
          </a:ln>
          <a:effectLst/>
        </p:spPr>
      </p:pic>
      <p:sp>
        <p:nvSpPr>
          <p:cNvPr id="20" name="ZoneTexte 19"/>
          <p:cNvSpPr txBox="1"/>
          <p:nvPr/>
        </p:nvSpPr>
        <p:spPr>
          <a:xfrm>
            <a:off x="6286512" y="1857364"/>
            <a:ext cx="865943" cy="369332"/>
          </a:xfrm>
          <a:prstGeom prst="rect">
            <a:avLst/>
          </a:prstGeom>
          <a:noFill/>
        </p:spPr>
        <p:txBody>
          <a:bodyPr wrap="none" rtlCol="0">
            <a:spAutoFit/>
          </a:bodyPr>
          <a:lstStyle/>
          <a:p>
            <a:r>
              <a:rPr lang="fr-FR" dirty="0"/>
              <a:t>Sorties</a:t>
            </a:r>
          </a:p>
        </p:txBody>
      </p:sp>
      <p:sp>
        <p:nvSpPr>
          <p:cNvPr id="21" name="Légende à une bordure 1 20"/>
          <p:cNvSpPr/>
          <p:nvPr/>
        </p:nvSpPr>
        <p:spPr>
          <a:xfrm>
            <a:off x="2857488" y="5072074"/>
            <a:ext cx="1500198" cy="714380"/>
          </a:xfrm>
          <a:prstGeom prst="accentCallout1">
            <a:avLst>
              <a:gd name="adj1" fmla="val 18750"/>
              <a:gd name="adj2" fmla="val -8333"/>
              <a:gd name="adj3" fmla="val -90673"/>
              <a:gd name="adj4" fmla="val -596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Causalité intégrale</a:t>
            </a:r>
          </a:p>
        </p:txBody>
      </p:sp>
      <p:sp>
        <p:nvSpPr>
          <p:cNvPr id="22" name="Légende à une bordure 1 21"/>
          <p:cNvSpPr/>
          <p:nvPr/>
        </p:nvSpPr>
        <p:spPr>
          <a:xfrm>
            <a:off x="6572264" y="5143512"/>
            <a:ext cx="1500198" cy="714380"/>
          </a:xfrm>
          <a:prstGeom prst="accentCallout1">
            <a:avLst>
              <a:gd name="adj1" fmla="val 18750"/>
              <a:gd name="adj2" fmla="val -8333"/>
              <a:gd name="adj3" fmla="val -90673"/>
              <a:gd name="adj4" fmla="val -596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Causalité dérivée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wipe(left)">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left)">
                                      <p:cBhvr>
                                        <p:cTn id="23" dur="500"/>
                                        <p:tgtEl>
                                          <p:spTgt spid="16"/>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wipe(left)">
                                      <p:cBhvr>
                                        <p:cTn id="26" dur="500"/>
                                        <p:tgtEl>
                                          <p:spTgt spid="20"/>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wipe(left)">
                                      <p:cBhvr>
                                        <p:cTn id="29" dur="500"/>
                                        <p:tgtEl>
                                          <p:spTgt spid="17"/>
                                        </p:tgtEl>
                                      </p:cBhvr>
                                    </p:animEffect>
                                  </p:childTnLst>
                                </p:cTn>
                              </p:par>
                              <p:par>
                                <p:cTn id="30" presetID="22" presetClass="entr" presetSubtype="8" fill="hold" nodeType="withEffect">
                                  <p:stCondLst>
                                    <p:cond delay="0"/>
                                  </p:stCondLst>
                                  <p:childTnLst>
                                    <p:set>
                                      <p:cBhvr>
                                        <p:cTn id="31" dur="1" fill="hold">
                                          <p:stCondLst>
                                            <p:cond delay="0"/>
                                          </p:stCondLst>
                                        </p:cTn>
                                        <p:tgtEl>
                                          <p:spTgt spid="1026"/>
                                        </p:tgtEl>
                                        <p:attrNameLst>
                                          <p:attrName>style.visibility</p:attrName>
                                        </p:attrNameLst>
                                      </p:cBhvr>
                                      <p:to>
                                        <p:strVal val="visible"/>
                                      </p:to>
                                    </p:set>
                                    <p:animEffect transition="in" filter="wipe(left)">
                                      <p:cBhvr>
                                        <p:cTn id="32" dur="500"/>
                                        <p:tgtEl>
                                          <p:spTgt spid="1026"/>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p:cTn id="37" dur="500" fill="hold"/>
                                        <p:tgtEl>
                                          <p:spTgt spid="22"/>
                                        </p:tgtEl>
                                        <p:attrNameLst>
                                          <p:attrName>ppt_w</p:attrName>
                                        </p:attrNameLst>
                                      </p:cBhvr>
                                      <p:tavLst>
                                        <p:tav tm="0">
                                          <p:val>
                                            <p:fltVal val="0"/>
                                          </p:val>
                                        </p:tav>
                                        <p:tav tm="100000">
                                          <p:val>
                                            <p:strVal val="#ppt_w"/>
                                          </p:val>
                                        </p:tav>
                                      </p:tavLst>
                                    </p:anim>
                                    <p:anim calcmode="lin" valueType="num">
                                      <p:cBhvr>
                                        <p:cTn id="38" dur="500" fill="hold"/>
                                        <p:tgtEl>
                                          <p:spTgt spid="22"/>
                                        </p:tgtEl>
                                        <p:attrNameLst>
                                          <p:attrName>ppt_h</p:attrName>
                                        </p:attrNameLst>
                                      </p:cBhvr>
                                      <p:tavLst>
                                        <p:tav tm="0">
                                          <p:val>
                                            <p:fltVal val="0"/>
                                          </p:val>
                                        </p:tav>
                                        <p:tav tm="100000">
                                          <p:val>
                                            <p:strVal val="#ppt_h"/>
                                          </p:val>
                                        </p:tav>
                                      </p:tavLst>
                                    </p:anim>
                                    <p:animEffect transition="in" filter="fade">
                                      <p:cBhvr>
                                        <p:cTn id="39" dur="500"/>
                                        <p:tgtEl>
                                          <p:spTgt spid="22"/>
                                        </p:tgtEl>
                                      </p:cBhvr>
                                    </p:animEffect>
                                  </p:childTnLst>
                                </p:cTn>
                              </p:par>
                              <p:par>
                                <p:cTn id="40" presetID="53" presetClass="entr" presetSubtype="0" fill="hold" grpId="0" nodeType="withEffect">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cBhvr>
                                        <p:cTn id="42" dur="500" fill="hold"/>
                                        <p:tgtEl>
                                          <p:spTgt spid="21"/>
                                        </p:tgtEl>
                                        <p:attrNameLst>
                                          <p:attrName>ppt_w</p:attrName>
                                        </p:attrNameLst>
                                      </p:cBhvr>
                                      <p:tavLst>
                                        <p:tav tm="0">
                                          <p:val>
                                            <p:fltVal val="0"/>
                                          </p:val>
                                        </p:tav>
                                        <p:tav tm="100000">
                                          <p:val>
                                            <p:strVal val="#ppt_w"/>
                                          </p:val>
                                        </p:tav>
                                      </p:tavLst>
                                    </p:anim>
                                    <p:anim calcmode="lin" valueType="num">
                                      <p:cBhvr>
                                        <p:cTn id="43" dur="500" fill="hold"/>
                                        <p:tgtEl>
                                          <p:spTgt spid="21"/>
                                        </p:tgtEl>
                                        <p:attrNameLst>
                                          <p:attrName>ppt_h</p:attrName>
                                        </p:attrNameLst>
                                      </p:cBhvr>
                                      <p:tavLst>
                                        <p:tav tm="0">
                                          <p:val>
                                            <p:fltVal val="0"/>
                                          </p:val>
                                        </p:tav>
                                        <p:tav tm="100000">
                                          <p:val>
                                            <p:strVal val="#ppt_h"/>
                                          </p:val>
                                        </p:tav>
                                      </p:tavLst>
                                    </p:anim>
                                    <p:animEffect transition="in" filter="fade">
                                      <p:cBhvr>
                                        <p:cTn id="4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P spid="14" grpId="0"/>
      <p:bldP spid="15" grpId="0" animBg="1"/>
      <p:bldP spid="16" grpId="0" animBg="1"/>
      <p:bldP spid="17" grpId="0"/>
      <p:bldP spid="20" grpId="0"/>
      <p:bldP spid="21" grpId="0" animBg="1"/>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Surveillabilité structurelle</a:t>
            </a:r>
          </a:p>
        </p:txBody>
      </p:sp>
      <p:sp>
        <p:nvSpPr>
          <p:cNvPr id="3" name="Espace réservé du contenu 2"/>
          <p:cNvSpPr>
            <a:spLocks noGrp="1"/>
          </p:cNvSpPr>
          <p:nvPr>
            <p:ph idx="1"/>
          </p:nvPr>
        </p:nvSpPr>
        <p:spPr/>
        <p:txBody>
          <a:bodyPr/>
          <a:lstStyle/>
          <a:p>
            <a:r>
              <a:rPr lang="fr-FR" sz="1800" dirty="0"/>
              <a:t>Ce résidu ou indicateur de faute exprime l’incohérence entre les informations disponibles et les informations théoriques fournies par un modèle (supposées décrire correctement le processus).</a:t>
            </a:r>
          </a:p>
          <a:p>
            <a:endParaRPr lang="fr-FR" dirty="0"/>
          </a:p>
        </p:txBody>
      </p:sp>
      <p:sp>
        <p:nvSpPr>
          <p:cNvPr id="4" name="Espace réservé de la date 3"/>
          <p:cNvSpPr>
            <a:spLocks noGrp="1"/>
          </p:cNvSpPr>
          <p:nvPr>
            <p:ph type="dt" sz="half" idx="10"/>
          </p:nvPr>
        </p:nvSpPr>
        <p:spPr/>
        <p:txBody>
          <a:bodyPr/>
          <a:lstStyle/>
          <a:p>
            <a:fld id="{0A949E71-9EC1-4153-B309-2203978F2A43}" type="datetime1">
              <a:rPr lang="fr-FR" smtClean="0"/>
              <a:pPr/>
              <a:t>16/04/2022</a:t>
            </a:fld>
            <a:endParaRPr lang="fr-FR"/>
          </a:p>
        </p:txBody>
      </p:sp>
      <p:sp>
        <p:nvSpPr>
          <p:cNvPr id="6" name="Espace réservé du pied de page 5"/>
          <p:cNvSpPr>
            <a:spLocks noGrp="1"/>
          </p:cNvSpPr>
          <p:nvPr>
            <p:ph type="ftr" sz="quarter" idx="11"/>
          </p:nvPr>
        </p:nvSpPr>
        <p:spPr/>
        <p:txBody>
          <a:bodyPr/>
          <a:lstStyle/>
          <a:p>
            <a:r>
              <a:rPr lang="fr-FR"/>
              <a:t>Diagnostic à base des Bond-graphs</a:t>
            </a:r>
          </a:p>
        </p:txBody>
      </p:sp>
      <p:sp>
        <p:nvSpPr>
          <p:cNvPr id="5" name="Espace réservé du numéro de diapositive 4"/>
          <p:cNvSpPr>
            <a:spLocks noGrp="1"/>
          </p:cNvSpPr>
          <p:nvPr>
            <p:ph type="sldNum" sz="quarter" idx="12"/>
          </p:nvPr>
        </p:nvSpPr>
        <p:spPr/>
        <p:txBody>
          <a:bodyPr/>
          <a:lstStyle/>
          <a:p>
            <a:fld id="{2248C1A2-5178-41A4-9518-6631B6A9CAF8}"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285720" y="1785926"/>
            <a:ext cx="3500462" cy="3929090"/>
          </a:xfrm>
          <a:prstGeom prst="rect">
            <a:avLst/>
          </a:prstGeom>
          <a:noFill/>
          <a:ln w="9525">
            <a:noFill/>
            <a:miter lim="800000"/>
            <a:headEnd/>
            <a:tailEnd/>
          </a:ln>
          <a:effectLst/>
        </p:spPr>
      </p:pic>
      <p:sp>
        <p:nvSpPr>
          <p:cNvPr id="5" name="ZoneTexte 4"/>
          <p:cNvSpPr txBox="1"/>
          <p:nvPr/>
        </p:nvSpPr>
        <p:spPr>
          <a:xfrm>
            <a:off x="5000628" y="2071678"/>
            <a:ext cx="3714776" cy="1754326"/>
          </a:xfrm>
          <a:prstGeom prst="rect">
            <a:avLst/>
          </a:prstGeom>
          <a:noFill/>
        </p:spPr>
        <p:txBody>
          <a:bodyPr wrap="square" rtlCol="0">
            <a:spAutoFit/>
          </a:bodyPr>
          <a:lstStyle/>
          <a:p>
            <a:r>
              <a:rPr lang="fr-FR" b="1" dirty="0"/>
              <a:t>Les conditions initiales </a:t>
            </a:r>
            <a:r>
              <a:rPr lang="fr-FR" dirty="0"/>
              <a:t>dans les processus industriels </a:t>
            </a:r>
            <a:r>
              <a:rPr lang="fr-FR" b="1" dirty="0"/>
              <a:t>ne sont pas connues </a:t>
            </a:r>
            <a:r>
              <a:rPr lang="fr-FR" dirty="0"/>
              <a:t>en général, c’est pourquoi le modèle Bond graph initial utilisé pour </a:t>
            </a:r>
            <a:r>
              <a:rPr lang="fr-FR" b="1" dirty="0"/>
              <a:t>le diagnostic </a:t>
            </a:r>
            <a:r>
              <a:rPr lang="fr-FR" dirty="0"/>
              <a:t>est mis en</a:t>
            </a:r>
          </a:p>
          <a:p>
            <a:r>
              <a:rPr lang="fr-FR" b="1" dirty="0"/>
              <a:t>causalité dérivée</a:t>
            </a:r>
            <a:r>
              <a:rPr lang="fr-FR" dirty="0"/>
              <a:t>.</a:t>
            </a:r>
          </a:p>
        </p:txBody>
      </p:sp>
      <p:sp>
        <p:nvSpPr>
          <p:cNvPr id="7"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8" name="Espace réservé de la date 7"/>
          <p:cNvSpPr>
            <a:spLocks noGrp="1"/>
          </p:cNvSpPr>
          <p:nvPr>
            <p:ph type="dt" sz="half" idx="10"/>
          </p:nvPr>
        </p:nvSpPr>
        <p:spPr/>
        <p:txBody>
          <a:bodyPr/>
          <a:lstStyle/>
          <a:p>
            <a:fld id="{DAE1BC44-0841-4E53-978F-425939DFBB0F}" type="datetime1">
              <a:rPr lang="fr-FR" smtClean="0"/>
              <a:pPr/>
              <a:t>16/04/2022</a:t>
            </a:fld>
            <a:endParaRPr lang="fr-FR"/>
          </a:p>
        </p:txBody>
      </p:sp>
      <p:sp>
        <p:nvSpPr>
          <p:cNvPr id="10" name="Espace réservé du pied de page 9"/>
          <p:cNvSpPr>
            <a:spLocks noGrp="1"/>
          </p:cNvSpPr>
          <p:nvPr>
            <p:ph type="ftr" sz="quarter" idx="11"/>
          </p:nvPr>
        </p:nvSpPr>
        <p:spPr/>
        <p:txBody>
          <a:bodyPr/>
          <a:lstStyle/>
          <a:p>
            <a:r>
              <a:rPr lang="fr-FR"/>
              <a:t>Diagnostic à base des Bond-graphs</a:t>
            </a:r>
          </a:p>
        </p:txBody>
      </p:sp>
      <p:sp>
        <p:nvSpPr>
          <p:cNvPr id="9" name="Espace réservé du numéro de diapositive 8"/>
          <p:cNvSpPr>
            <a:spLocks noGrp="1"/>
          </p:cNvSpPr>
          <p:nvPr>
            <p:ph type="sldNum" sz="quarter" idx="12"/>
          </p:nvPr>
        </p:nvSpPr>
        <p:spPr/>
        <p:txBody>
          <a:bodyPr/>
          <a:lstStyle/>
          <a:p>
            <a:fld id="{2248C1A2-5178-41A4-9518-6631B6A9CAF8}" type="slidenum">
              <a:rPr lang="fr-FR" smtClean="0"/>
              <a:pPr/>
              <a:t>16</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2143116"/>
            <a:ext cx="3714776" cy="1754326"/>
          </a:xfrm>
          <a:prstGeom prst="rect">
            <a:avLst/>
          </a:prstGeom>
          <a:noFill/>
        </p:spPr>
        <p:txBody>
          <a:bodyPr wrap="square" rtlCol="0">
            <a:spAutoFit/>
          </a:bodyPr>
          <a:lstStyle/>
          <a:p>
            <a:r>
              <a:rPr lang="fr-FR" dirty="0"/>
              <a:t>Les conditions initiales dans les processus industriels ne sont pas connues en général, c’est pourquoi le modèle Bond graph initial utilisé pour le diagnostic est mis en</a:t>
            </a:r>
          </a:p>
          <a:p>
            <a:r>
              <a:rPr lang="fr-FR" dirty="0"/>
              <a:t>causalité dérivée.</a:t>
            </a:r>
          </a:p>
        </p:txBody>
      </p:sp>
      <p:pic>
        <p:nvPicPr>
          <p:cNvPr id="28675" name="Picture 3"/>
          <p:cNvPicPr>
            <a:picLocks noChangeAspect="1" noChangeArrowheads="1"/>
          </p:cNvPicPr>
          <p:nvPr/>
        </p:nvPicPr>
        <p:blipFill>
          <a:blip r:embed="rId2"/>
          <a:srcRect/>
          <a:stretch>
            <a:fillRect/>
          </a:stretch>
        </p:blipFill>
        <p:spPr bwMode="auto">
          <a:xfrm>
            <a:off x="3643306" y="2071678"/>
            <a:ext cx="5267325" cy="2247900"/>
          </a:xfrm>
          <a:prstGeom prst="rect">
            <a:avLst/>
          </a:prstGeom>
          <a:noFill/>
          <a:ln w="9525">
            <a:noFill/>
            <a:miter lim="800000"/>
            <a:headEnd/>
            <a:tailEnd/>
          </a:ln>
          <a:effectLst/>
        </p:spPr>
      </p:pic>
      <p:sp>
        <p:nvSpPr>
          <p:cNvPr id="7"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8" name="Espace réservé de la date 7"/>
          <p:cNvSpPr>
            <a:spLocks noGrp="1"/>
          </p:cNvSpPr>
          <p:nvPr>
            <p:ph type="dt" sz="half" idx="10"/>
          </p:nvPr>
        </p:nvSpPr>
        <p:spPr/>
        <p:txBody>
          <a:bodyPr/>
          <a:lstStyle/>
          <a:p>
            <a:fld id="{CFAE7F1E-53E1-4EFF-AA67-171E025446CF}" type="datetime1">
              <a:rPr lang="fr-FR" smtClean="0"/>
              <a:pPr/>
              <a:t>16/04/2022</a:t>
            </a:fld>
            <a:endParaRPr lang="fr-FR"/>
          </a:p>
        </p:txBody>
      </p:sp>
      <p:sp>
        <p:nvSpPr>
          <p:cNvPr id="10" name="Espace réservé du pied de page 9"/>
          <p:cNvSpPr>
            <a:spLocks noGrp="1"/>
          </p:cNvSpPr>
          <p:nvPr>
            <p:ph type="ftr" sz="quarter" idx="11"/>
          </p:nvPr>
        </p:nvSpPr>
        <p:spPr/>
        <p:txBody>
          <a:bodyPr/>
          <a:lstStyle/>
          <a:p>
            <a:r>
              <a:rPr lang="fr-FR"/>
              <a:t>Diagnostic à base des Bond-graphs</a:t>
            </a:r>
          </a:p>
        </p:txBody>
      </p:sp>
      <p:sp>
        <p:nvSpPr>
          <p:cNvPr id="9" name="Espace réservé du numéro de diapositive 8"/>
          <p:cNvSpPr>
            <a:spLocks noGrp="1"/>
          </p:cNvSpPr>
          <p:nvPr>
            <p:ph type="sldNum" sz="quarter" idx="12"/>
          </p:nvPr>
        </p:nvSpPr>
        <p:spPr/>
        <p:txBody>
          <a:bodyPr/>
          <a:lstStyle/>
          <a:p>
            <a:fld id="{2248C1A2-5178-41A4-9518-6631B6A9CAF8}" type="slidenum">
              <a:rPr lang="fr-FR" smtClean="0"/>
              <a:pPr/>
              <a:t>17</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5"/>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28675"/>
                                        </p:tgtEl>
                                        <p:attrNameLst>
                                          <p:attrName>style.visibility</p:attrName>
                                        </p:attrNameLst>
                                      </p:cBhvr>
                                      <p:to>
                                        <p:strVal val="visible"/>
                                      </p:to>
                                    </p:set>
                                    <p:animEffect transition="in" filter="wipe(left)">
                                      <p:cBhvr>
                                        <p:cTn id="16" dur="5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1714481" y="2000240"/>
            <a:ext cx="5572164" cy="923330"/>
          </a:xfrm>
          <a:prstGeom prst="rect">
            <a:avLst/>
          </a:prstGeom>
          <a:noFill/>
        </p:spPr>
        <p:txBody>
          <a:bodyPr wrap="square" rtlCol="0">
            <a:spAutoFit/>
          </a:bodyPr>
          <a:lstStyle/>
          <a:p>
            <a:r>
              <a:rPr lang="fr-FR" dirty="0"/>
              <a:t>En plus de ses propriétés causales, le modèle Bond graph possède des propriétés structurelles permettant de représenter un système par un graphe biparti</a:t>
            </a:r>
          </a:p>
        </p:txBody>
      </p:sp>
      <p:sp>
        <p:nvSpPr>
          <p:cNvPr id="12" name="ZoneTexte 11"/>
          <p:cNvSpPr txBox="1"/>
          <p:nvPr/>
        </p:nvSpPr>
        <p:spPr>
          <a:xfrm>
            <a:off x="0" y="3071810"/>
            <a:ext cx="4286280" cy="2585323"/>
          </a:xfrm>
          <a:prstGeom prst="rect">
            <a:avLst/>
          </a:prstGeom>
          <a:noFill/>
        </p:spPr>
        <p:txBody>
          <a:bodyPr wrap="square" rtlCol="0">
            <a:spAutoFit/>
          </a:bodyPr>
          <a:lstStyle/>
          <a:p>
            <a:r>
              <a:rPr lang="fr-FR" i="1" dirty="0"/>
              <a:t>G(C,A,Z) </a:t>
            </a:r>
            <a:r>
              <a:rPr lang="fr-FR" dirty="0"/>
              <a:t>avec deux partitions :</a:t>
            </a:r>
          </a:p>
          <a:p>
            <a:endParaRPr lang="fr-FR" dirty="0"/>
          </a:p>
          <a:p>
            <a:pPr marL="342900" indent="-342900">
              <a:buFont typeface="+mj-lt"/>
              <a:buAutoNum type="arabicPeriod"/>
            </a:pPr>
            <a:r>
              <a:rPr lang="fr-FR" dirty="0"/>
              <a:t> l’ensemble des contraintes </a:t>
            </a:r>
            <a:r>
              <a:rPr lang="fr-FR" i="1" dirty="0"/>
              <a:t>C </a:t>
            </a:r>
            <a:r>
              <a:rPr lang="fr-FR" dirty="0"/>
              <a:t>(modèles)</a:t>
            </a:r>
          </a:p>
          <a:p>
            <a:pPr marL="342900" indent="-342900"/>
            <a:r>
              <a:rPr lang="fr-FR" dirty="0"/>
              <a:t> </a:t>
            </a:r>
          </a:p>
          <a:p>
            <a:pPr marL="342900" indent="-342900">
              <a:buFont typeface="+mj-lt"/>
              <a:buAutoNum type="arabicPeriod" startAt="2"/>
            </a:pPr>
            <a:r>
              <a:rPr lang="fr-FR" dirty="0"/>
              <a:t>et l’ensemble des variables </a:t>
            </a:r>
            <a:r>
              <a:rPr lang="fr-FR" i="1" dirty="0"/>
              <a:t>Z. </a:t>
            </a:r>
          </a:p>
          <a:p>
            <a:pPr marL="342900" indent="-342900">
              <a:buFont typeface="+mj-lt"/>
              <a:buAutoNum type="arabicPeriod" startAt="2"/>
            </a:pPr>
            <a:endParaRPr lang="fr-FR" i="1" dirty="0"/>
          </a:p>
          <a:p>
            <a:r>
              <a:rPr lang="fr-FR" i="1" dirty="0"/>
              <a:t>A </a:t>
            </a:r>
            <a:r>
              <a:rPr lang="fr-FR" dirty="0"/>
              <a:t>est l’ensemble des arcs défini comme suit: (</a:t>
            </a:r>
            <a:r>
              <a:rPr lang="fr-FR" i="1" dirty="0"/>
              <a:t>c</a:t>
            </a:r>
            <a:r>
              <a:rPr lang="fr-FR" baseline="-25000" dirty="0"/>
              <a:t>i</a:t>
            </a:r>
            <a:r>
              <a:rPr lang="fr-FR" dirty="0"/>
              <a:t>, </a:t>
            </a:r>
            <a:r>
              <a:rPr lang="fr-FR" i="1" dirty="0" err="1"/>
              <a:t>z</a:t>
            </a:r>
            <a:r>
              <a:rPr lang="fr-FR" baseline="-25000" dirty="0" err="1"/>
              <a:t>j</a:t>
            </a:r>
            <a:r>
              <a:rPr lang="fr-FR" dirty="0"/>
              <a:t>) ∈ </a:t>
            </a:r>
            <a:r>
              <a:rPr lang="fr-FR" i="1" dirty="0"/>
              <a:t>A </a:t>
            </a:r>
            <a:r>
              <a:rPr lang="fr-FR" dirty="0"/>
              <a:t>si la variable </a:t>
            </a:r>
            <a:r>
              <a:rPr lang="fr-FR" i="1" dirty="0" err="1"/>
              <a:t>z</a:t>
            </a:r>
            <a:r>
              <a:rPr lang="fr-FR" baseline="-25000" dirty="0" err="1"/>
              <a:t>j</a:t>
            </a:r>
            <a:r>
              <a:rPr lang="fr-FR" dirty="0"/>
              <a:t> apparaît dans la contrainte </a:t>
            </a:r>
            <a:r>
              <a:rPr lang="fr-FR" i="1" dirty="0"/>
              <a:t>c</a:t>
            </a:r>
            <a:r>
              <a:rPr lang="fr-FR" baseline="-25000" dirty="0"/>
              <a:t>i</a:t>
            </a:r>
          </a:p>
        </p:txBody>
      </p:sp>
      <p:sp>
        <p:nvSpPr>
          <p:cNvPr id="13" name="ZoneTexte 12"/>
          <p:cNvSpPr txBox="1"/>
          <p:nvPr/>
        </p:nvSpPr>
        <p:spPr>
          <a:xfrm>
            <a:off x="4429124" y="2928934"/>
            <a:ext cx="4429156" cy="3693319"/>
          </a:xfrm>
          <a:prstGeom prst="rect">
            <a:avLst/>
          </a:prstGeom>
          <a:noFill/>
        </p:spPr>
        <p:txBody>
          <a:bodyPr wrap="square" rtlCol="0">
            <a:spAutoFit/>
          </a:bodyPr>
          <a:lstStyle/>
          <a:p>
            <a:r>
              <a:rPr lang="fr-FR" dirty="0"/>
              <a:t>L’ensemble  des  contraintes  C  est  représenté  par l’union des</a:t>
            </a:r>
          </a:p>
          <a:p>
            <a:pPr marL="261938" indent="-261938">
              <a:buFont typeface="Arial" pitchFamily="34" charset="0"/>
              <a:buChar char="•"/>
            </a:pPr>
            <a:r>
              <a:rPr lang="fr-FR" b="1" dirty="0"/>
              <a:t>contraintes structurelles : </a:t>
            </a:r>
            <a:r>
              <a:rPr lang="fr-FR" dirty="0"/>
              <a:t>équation de conservation d’énergie issues des jonctions,</a:t>
            </a:r>
          </a:p>
          <a:p>
            <a:pPr marL="261938" indent="-261938">
              <a:buFont typeface="Arial" pitchFamily="34" charset="0"/>
              <a:buChar char="•"/>
            </a:pPr>
            <a:r>
              <a:rPr lang="fr-FR" b="1" dirty="0"/>
              <a:t>contraintes de comportement : </a:t>
            </a:r>
            <a:r>
              <a:rPr lang="fr-FR" dirty="0"/>
              <a:t>comment l’énergie est transformée, issues des équations constitutives des éléments Bond graph, </a:t>
            </a:r>
          </a:p>
          <a:p>
            <a:pPr marL="261938" indent="-261938">
              <a:buFont typeface="Arial" pitchFamily="34" charset="0"/>
              <a:buChar char="•"/>
            </a:pPr>
            <a:r>
              <a:rPr lang="fr-FR" b="1" dirty="0"/>
              <a:t>Contraintes des équations de mesure:  </a:t>
            </a:r>
            <a:r>
              <a:rPr lang="fr-FR" dirty="0"/>
              <a:t>issues des équations des détecteurs.</a:t>
            </a:r>
          </a:p>
          <a:p>
            <a:endParaRPr lang="fr-FR" dirty="0"/>
          </a:p>
        </p:txBody>
      </p:sp>
      <p:sp>
        <p:nvSpPr>
          <p:cNvPr id="14" name="Espace réservé de la date 13"/>
          <p:cNvSpPr>
            <a:spLocks noGrp="1"/>
          </p:cNvSpPr>
          <p:nvPr>
            <p:ph type="dt" sz="half" idx="10"/>
          </p:nvPr>
        </p:nvSpPr>
        <p:spPr/>
        <p:txBody>
          <a:bodyPr/>
          <a:lstStyle/>
          <a:p>
            <a:fld id="{4FAF8DB7-E792-4C96-A698-3C2CD8AA4B6B}" type="datetime1">
              <a:rPr lang="fr-FR" smtClean="0"/>
              <a:pPr/>
              <a:t>16/04/2022</a:t>
            </a:fld>
            <a:endParaRPr lang="fr-FR"/>
          </a:p>
        </p:txBody>
      </p:sp>
      <p:sp>
        <p:nvSpPr>
          <p:cNvPr id="16" name="Espace réservé du pied de page 15"/>
          <p:cNvSpPr>
            <a:spLocks noGrp="1"/>
          </p:cNvSpPr>
          <p:nvPr>
            <p:ph type="ftr" sz="quarter" idx="11"/>
          </p:nvPr>
        </p:nvSpPr>
        <p:spPr/>
        <p:txBody>
          <a:bodyPr/>
          <a:lstStyle/>
          <a:p>
            <a:r>
              <a:rPr lang="fr-FR"/>
              <a:t>Diagnostic à base des Bond-graphs</a:t>
            </a:r>
          </a:p>
        </p:txBody>
      </p:sp>
      <p:sp>
        <p:nvSpPr>
          <p:cNvPr id="15" name="Espace réservé du numéro de diapositive 14"/>
          <p:cNvSpPr>
            <a:spLocks noGrp="1"/>
          </p:cNvSpPr>
          <p:nvPr>
            <p:ph type="sldNum" sz="quarter" idx="12"/>
          </p:nvPr>
        </p:nvSpPr>
        <p:spPr/>
        <p:txBody>
          <a:bodyPr/>
          <a:lstStyle/>
          <a:p>
            <a:fld id="{2248C1A2-5178-41A4-9518-6631B6A9CAF8}" type="slidenum">
              <a:rPr lang="fr-FR" smtClean="0"/>
              <a:pPr/>
              <a:t>18</a:t>
            </a:fld>
            <a:endParaRPr lang="fr-FR"/>
          </a:p>
        </p:txBody>
      </p:sp>
      <p:sp>
        <p:nvSpPr>
          <p:cNvPr id="10" name="Titre 1">
            <a:extLst>
              <a:ext uri="{FF2B5EF4-FFF2-40B4-BE49-F238E27FC236}">
                <a16:creationId xmlns:a16="http://schemas.microsoft.com/office/drawing/2014/main" id="{05875677-9B12-4B64-B768-E0FD974F16B3}"/>
              </a:ext>
            </a:extLst>
          </p:cNvPr>
          <p:cNvSpPr>
            <a:spLocks noGrp="1"/>
          </p:cNvSpPr>
          <p:nvPr>
            <p:ph type="title"/>
          </p:nvPr>
        </p:nvSpPr>
        <p:spPr>
          <a:xfrm>
            <a:off x="457200" y="704088"/>
            <a:ext cx="8229600" cy="1143000"/>
          </a:xfrm>
        </p:spPr>
        <p:txBody>
          <a:bodyPr>
            <a:normAutofit fontScale="90000"/>
          </a:bodyPr>
          <a:lstStyle/>
          <a:p>
            <a:r>
              <a:rPr lang="fr-FR" b="1" dirty="0"/>
              <a:t>	Méthodologie  Bond graph pour la surveillance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13"/>
                                        </p:tgtEl>
                                      </p:cBhvr>
                                    </p:animEffect>
                                    <p:set>
                                      <p:cBhvr>
                                        <p:cTn id="1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Graphe biparti à partir d'1 BG</a:t>
            </a:r>
          </a:p>
        </p:txBody>
      </p:sp>
      <p:sp>
        <p:nvSpPr>
          <p:cNvPr id="4" name="Espace réservé de la date 3"/>
          <p:cNvSpPr>
            <a:spLocks noGrp="1"/>
          </p:cNvSpPr>
          <p:nvPr>
            <p:ph type="dt" sz="half" idx="10"/>
          </p:nvPr>
        </p:nvSpPr>
        <p:spPr/>
        <p:txBody>
          <a:bodyPr/>
          <a:lstStyle/>
          <a:p>
            <a:fld id="{19CB5009-391F-40F1-B439-EB348DB2D584}" type="datetime1">
              <a:rPr lang="fr-FR" smtClean="0"/>
              <a:pPr/>
              <a:t>16/04/2022</a:t>
            </a:fld>
            <a:endParaRPr lang="fr-FR"/>
          </a:p>
        </p:txBody>
      </p:sp>
      <p:sp>
        <p:nvSpPr>
          <p:cNvPr id="5" name="Espace réservé du pied de page 4"/>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19</a:t>
            </a:fld>
            <a:endParaRPr lang="fr-FR"/>
          </a:p>
        </p:txBody>
      </p:sp>
      <p:sp>
        <p:nvSpPr>
          <p:cNvPr id="8" name="ZoneTexte 7"/>
          <p:cNvSpPr txBox="1"/>
          <p:nvPr/>
        </p:nvSpPr>
        <p:spPr>
          <a:xfrm>
            <a:off x="1643042" y="2285992"/>
            <a:ext cx="1643074" cy="646331"/>
          </a:xfrm>
          <a:prstGeom prst="rect">
            <a:avLst/>
          </a:prstGeom>
          <a:noFill/>
        </p:spPr>
        <p:txBody>
          <a:bodyPr wrap="square" rtlCol="0">
            <a:spAutoFit/>
          </a:bodyPr>
          <a:lstStyle/>
          <a:p>
            <a:pPr algn="ctr"/>
            <a:r>
              <a:rPr lang="fr-FR" dirty="0"/>
              <a:t>Contraintes</a:t>
            </a:r>
          </a:p>
          <a:p>
            <a:pPr algn="ctr"/>
            <a:r>
              <a:rPr lang="fr-FR" i="1" dirty="0"/>
              <a:t>C</a:t>
            </a:r>
          </a:p>
        </p:txBody>
      </p:sp>
      <p:sp>
        <p:nvSpPr>
          <p:cNvPr id="9" name="ZoneTexte 8"/>
          <p:cNvSpPr txBox="1"/>
          <p:nvPr/>
        </p:nvSpPr>
        <p:spPr>
          <a:xfrm>
            <a:off x="1214414" y="3429000"/>
            <a:ext cx="2571768" cy="2031325"/>
          </a:xfrm>
          <a:prstGeom prst="rect">
            <a:avLst/>
          </a:prstGeom>
          <a:noFill/>
          <a:ln>
            <a:solidFill>
              <a:srgbClr val="002060"/>
            </a:solidFill>
          </a:ln>
        </p:spPr>
        <p:txBody>
          <a:bodyPr wrap="square" rtlCol="0">
            <a:spAutoFit/>
          </a:bodyPr>
          <a:lstStyle/>
          <a:p>
            <a:endParaRPr lang="fr-FR" dirty="0"/>
          </a:p>
          <a:p>
            <a:pPr>
              <a:buFont typeface="Arial" pitchFamily="34" charset="0"/>
              <a:buChar char="•"/>
            </a:pPr>
            <a:r>
              <a:rPr lang="fr-FR" dirty="0"/>
              <a:t>    Structurelles</a:t>
            </a:r>
          </a:p>
          <a:p>
            <a:pPr>
              <a:buFont typeface="Arial" pitchFamily="34" charset="0"/>
              <a:buChar char="•"/>
            </a:pPr>
            <a:endParaRPr lang="fr-FR" dirty="0"/>
          </a:p>
          <a:p>
            <a:pPr>
              <a:buFont typeface="Arial" pitchFamily="34" charset="0"/>
              <a:buChar char="•"/>
            </a:pPr>
            <a:r>
              <a:rPr lang="fr-FR" dirty="0"/>
              <a:t>    Comportementales</a:t>
            </a:r>
          </a:p>
          <a:p>
            <a:pPr>
              <a:buFont typeface="Arial" pitchFamily="34" charset="0"/>
              <a:buChar char="•"/>
            </a:pPr>
            <a:endParaRPr lang="fr-FR" dirty="0"/>
          </a:p>
          <a:p>
            <a:pPr>
              <a:buFont typeface="Arial" pitchFamily="34" charset="0"/>
              <a:buChar char="•"/>
            </a:pPr>
            <a:r>
              <a:rPr lang="fr-FR" dirty="0"/>
              <a:t>    Mesures</a:t>
            </a:r>
          </a:p>
          <a:p>
            <a:pPr>
              <a:buFont typeface="Arial" pitchFamily="34" charset="0"/>
              <a:buChar char="•"/>
            </a:pPr>
            <a:endParaRPr lang="fr-FR" dirty="0"/>
          </a:p>
        </p:txBody>
      </p:sp>
      <p:sp>
        <p:nvSpPr>
          <p:cNvPr id="10" name="ZoneTexte 9"/>
          <p:cNvSpPr txBox="1"/>
          <p:nvPr/>
        </p:nvSpPr>
        <p:spPr>
          <a:xfrm>
            <a:off x="6286512" y="2214554"/>
            <a:ext cx="1643074" cy="646331"/>
          </a:xfrm>
          <a:prstGeom prst="rect">
            <a:avLst/>
          </a:prstGeom>
          <a:noFill/>
        </p:spPr>
        <p:txBody>
          <a:bodyPr wrap="square" rtlCol="0">
            <a:spAutoFit/>
          </a:bodyPr>
          <a:lstStyle/>
          <a:p>
            <a:pPr algn="ctr"/>
            <a:r>
              <a:rPr lang="fr-FR" dirty="0"/>
              <a:t>Variables</a:t>
            </a:r>
          </a:p>
          <a:p>
            <a:pPr algn="ctr"/>
            <a:r>
              <a:rPr lang="fr-FR" i="1" dirty="0"/>
              <a:t>Z</a:t>
            </a:r>
          </a:p>
        </p:txBody>
      </p:sp>
      <p:sp>
        <p:nvSpPr>
          <p:cNvPr id="11" name="ZoneTexte 10"/>
          <p:cNvSpPr txBox="1"/>
          <p:nvPr/>
        </p:nvSpPr>
        <p:spPr>
          <a:xfrm>
            <a:off x="5857884" y="3357562"/>
            <a:ext cx="2571768" cy="2308324"/>
          </a:xfrm>
          <a:prstGeom prst="rect">
            <a:avLst/>
          </a:prstGeom>
          <a:noFill/>
          <a:ln>
            <a:solidFill>
              <a:srgbClr val="002060"/>
            </a:solidFill>
          </a:ln>
        </p:spPr>
        <p:txBody>
          <a:bodyPr wrap="square" rtlCol="0">
            <a:spAutoFit/>
          </a:bodyPr>
          <a:lstStyle/>
          <a:p>
            <a:endParaRPr lang="fr-FR" dirty="0"/>
          </a:p>
          <a:p>
            <a:endParaRPr lang="fr-FR" dirty="0"/>
          </a:p>
          <a:p>
            <a:pPr>
              <a:buFont typeface="Arial" pitchFamily="34" charset="0"/>
              <a:buChar char="•"/>
            </a:pPr>
            <a:r>
              <a:rPr lang="fr-FR" dirty="0"/>
              <a:t>    Connues </a:t>
            </a:r>
            <a:r>
              <a:rPr lang="fr-FR" i="1" dirty="0"/>
              <a:t>K</a:t>
            </a:r>
            <a:endParaRPr lang="fr-FR" dirty="0"/>
          </a:p>
          <a:p>
            <a:pPr>
              <a:buFont typeface="Arial" pitchFamily="34" charset="0"/>
              <a:buChar char="•"/>
            </a:pPr>
            <a:endParaRPr lang="fr-FR" dirty="0"/>
          </a:p>
          <a:p>
            <a:r>
              <a:rPr lang="fr-FR" dirty="0"/>
              <a:t>    </a:t>
            </a:r>
          </a:p>
          <a:p>
            <a:pPr>
              <a:buFont typeface="Arial" pitchFamily="34" charset="0"/>
              <a:buChar char="•"/>
            </a:pPr>
            <a:r>
              <a:rPr lang="fr-FR" dirty="0"/>
              <a:t>    inconnues  </a:t>
            </a:r>
            <a:r>
              <a:rPr lang="fr-FR" i="1" dirty="0"/>
              <a:t>X</a:t>
            </a:r>
          </a:p>
          <a:p>
            <a:pPr>
              <a:buFont typeface="Arial" pitchFamily="34" charset="0"/>
              <a:buChar char="•"/>
            </a:pPr>
            <a:endParaRPr lang="fr-FR" i="1" dirty="0"/>
          </a:p>
          <a:p>
            <a:pPr>
              <a:buFont typeface="Arial" pitchFamily="34" charset="0"/>
              <a:buChar char="•"/>
            </a:pPr>
            <a:endParaRPr lang="fr-FR" dirty="0"/>
          </a:p>
        </p:txBody>
      </p:sp>
      <p:sp>
        <p:nvSpPr>
          <p:cNvPr id="12" name="ZoneTexte 11"/>
          <p:cNvSpPr txBox="1"/>
          <p:nvPr/>
        </p:nvSpPr>
        <p:spPr>
          <a:xfrm>
            <a:off x="4071934" y="2643182"/>
            <a:ext cx="1643074" cy="646331"/>
          </a:xfrm>
          <a:prstGeom prst="rect">
            <a:avLst/>
          </a:prstGeom>
          <a:noFill/>
        </p:spPr>
        <p:txBody>
          <a:bodyPr wrap="square" rtlCol="0">
            <a:spAutoFit/>
          </a:bodyPr>
          <a:lstStyle/>
          <a:p>
            <a:pPr algn="ctr"/>
            <a:r>
              <a:rPr lang="fr-FR" dirty="0"/>
              <a:t>Arcs</a:t>
            </a:r>
          </a:p>
          <a:p>
            <a:pPr algn="ctr"/>
            <a:r>
              <a:rPr lang="fr-FR" i="1" dirty="0"/>
              <a:t>A</a:t>
            </a:r>
          </a:p>
        </p:txBody>
      </p:sp>
      <p:cxnSp>
        <p:nvCxnSpPr>
          <p:cNvPr id="14" name="Connecteur droit avec flèche 13"/>
          <p:cNvCxnSpPr/>
          <p:nvPr/>
        </p:nvCxnSpPr>
        <p:spPr>
          <a:xfrm flipV="1">
            <a:off x="3714744" y="3643314"/>
            <a:ext cx="235745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3714744" y="3643314"/>
            <a:ext cx="2286016" cy="1714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flipV="1">
            <a:off x="3643306" y="4500570"/>
            <a:ext cx="250033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Introduction</a:t>
            </a:r>
            <a:endParaRPr lang="fr-FR" dirty="0"/>
          </a:p>
        </p:txBody>
      </p:sp>
      <p:sp>
        <p:nvSpPr>
          <p:cNvPr id="3" name="Espace réservé du contenu 2"/>
          <p:cNvSpPr>
            <a:spLocks noGrp="1"/>
          </p:cNvSpPr>
          <p:nvPr>
            <p:ph idx="1"/>
          </p:nvPr>
        </p:nvSpPr>
        <p:spPr/>
        <p:txBody>
          <a:bodyPr>
            <a:normAutofit lnSpcReduction="10000"/>
          </a:bodyPr>
          <a:lstStyle/>
          <a:p>
            <a:r>
              <a:rPr lang="fr-FR" dirty="0"/>
              <a:t>Si le contrôle et la régulation industrielle sont largement maîtrisés par le monde industriel, la surveillance en ligne est peu développée. Une ambiguïté dans sa définition la réduit souvent à des tâches de suivi de paramètres (dit monitoring) ou de gestion d’alarmes par un seuillage des variables. L’amélioration de la sûreté de fonctionnement des systèmes repose essentiellement sur les algorithmes de détection et d’isolation des défauts en ligne, connus sous l’expression anglaise </a:t>
            </a:r>
            <a:r>
              <a:rPr lang="fr-FR" dirty="0" err="1"/>
              <a:t>Fault</a:t>
            </a:r>
            <a:r>
              <a:rPr lang="fr-FR" dirty="0"/>
              <a:t> </a:t>
            </a:r>
            <a:r>
              <a:rPr lang="fr-FR" dirty="0" err="1"/>
              <a:t>Detection</a:t>
            </a:r>
            <a:r>
              <a:rPr lang="fr-FR" dirty="0"/>
              <a:t> &amp; Isolation (FDI).</a:t>
            </a:r>
          </a:p>
        </p:txBody>
      </p:sp>
      <p:sp>
        <p:nvSpPr>
          <p:cNvPr id="4" name="Espace réservé de la date 3"/>
          <p:cNvSpPr>
            <a:spLocks noGrp="1"/>
          </p:cNvSpPr>
          <p:nvPr>
            <p:ph type="dt" sz="half" idx="10"/>
          </p:nvPr>
        </p:nvSpPr>
        <p:spPr/>
        <p:txBody>
          <a:bodyPr/>
          <a:lstStyle/>
          <a:p>
            <a:fld id="{A66994BE-4D8D-4798-B8F8-82DC0BED7D4A}" type="datetime1">
              <a:rPr lang="fr-FR" smtClean="0"/>
              <a:pPr/>
              <a:t>16/04/2022</a:t>
            </a:fld>
            <a:endParaRPr lang="fr-FR"/>
          </a:p>
        </p:txBody>
      </p:sp>
      <p:sp>
        <p:nvSpPr>
          <p:cNvPr id="6" name="Espace réservé du pied de page 5"/>
          <p:cNvSpPr>
            <a:spLocks noGrp="1"/>
          </p:cNvSpPr>
          <p:nvPr>
            <p:ph type="ftr" sz="quarter" idx="11"/>
          </p:nvPr>
        </p:nvSpPr>
        <p:spPr/>
        <p:txBody>
          <a:bodyPr/>
          <a:lstStyle/>
          <a:p>
            <a:r>
              <a:rPr lang="fr-FR"/>
              <a:t>Diagnostic à base des Bond-graphs</a:t>
            </a:r>
          </a:p>
        </p:txBody>
      </p:sp>
      <p:sp>
        <p:nvSpPr>
          <p:cNvPr id="5" name="Espace réservé du numéro de diapositive 4"/>
          <p:cNvSpPr>
            <a:spLocks noGrp="1"/>
          </p:cNvSpPr>
          <p:nvPr>
            <p:ph type="sldNum" sz="quarter" idx="12"/>
          </p:nvPr>
        </p:nvSpPr>
        <p:spPr/>
        <p:txBody>
          <a:bodyPr/>
          <a:lstStyle/>
          <a:p>
            <a:fld id="{2248C1A2-5178-41A4-9518-6631B6A9CAF8}" type="slidenum">
              <a:rPr lang="fr-FR" smtClean="0"/>
              <a:pPr/>
              <a:t>2</a:t>
            </a:fld>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214414" y="2000240"/>
            <a:ext cx="7000924" cy="1477328"/>
          </a:xfrm>
          <a:prstGeom prst="rect">
            <a:avLst/>
          </a:prstGeom>
          <a:noFill/>
        </p:spPr>
        <p:txBody>
          <a:bodyPr wrap="square" rtlCol="0">
            <a:spAutoFit/>
          </a:bodyPr>
          <a:lstStyle/>
          <a:p>
            <a:r>
              <a:rPr lang="fr-FR" dirty="0"/>
              <a:t>Les variables sont constituées des variables connues </a:t>
            </a:r>
            <a:r>
              <a:rPr lang="fr-FR" i="1" dirty="0"/>
              <a:t>K </a:t>
            </a:r>
            <a:r>
              <a:rPr lang="fr-FR" dirty="0"/>
              <a:t>et inconnues </a:t>
            </a:r>
            <a:r>
              <a:rPr lang="fr-FR" i="1" dirty="0"/>
              <a:t>X</a:t>
            </a:r>
            <a:r>
              <a:rPr lang="fr-FR" dirty="0"/>
              <a:t>. </a:t>
            </a:r>
          </a:p>
          <a:p>
            <a:pPr>
              <a:buFont typeface="Arial" pitchFamily="34" charset="0"/>
              <a:buChar char="•"/>
            </a:pPr>
            <a:r>
              <a:rPr lang="fr-FR" dirty="0"/>
              <a:t>  Les variables connues K sont celles des détecteurs et des sources,</a:t>
            </a:r>
          </a:p>
          <a:p>
            <a:pPr>
              <a:buFont typeface="Arial" pitchFamily="34" charset="0"/>
              <a:buChar char="•"/>
            </a:pPr>
            <a:r>
              <a:rPr lang="fr-FR" dirty="0"/>
              <a:t>   et les variables inconnues </a:t>
            </a:r>
            <a:r>
              <a:rPr lang="fr-FR" i="1" dirty="0"/>
              <a:t>X </a:t>
            </a:r>
            <a:r>
              <a:rPr lang="fr-FR" dirty="0"/>
              <a:t>sont celles des liens de puissances dans les éléments C, I et R.</a:t>
            </a:r>
          </a:p>
          <a:p>
            <a:endParaRPr lang="fr-FR" dirty="0"/>
          </a:p>
        </p:txBody>
      </p:sp>
      <p:pic>
        <p:nvPicPr>
          <p:cNvPr id="29698" name="Picture 2"/>
          <p:cNvPicPr>
            <a:picLocks noChangeAspect="1" noChangeArrowheads="1"/>
          </p:cNvPicPr>
          <p:nvPr/>
        </p:nvPicPr>
        <p:blipFill>
          <a:blip r:embed="rId2"/>
          <a:srcRect/>
          <a:stretch>
            <a:fillRect/>
          </a:stretch>
        </p:blipFill>
        <p:spPr bwMode="auto">
          <a:xfrm>
            <a:off x="1571604" y="3407582"/>
            <a:ext cx="3595698" cy="3236128"/>
          </a:xfrm>
          <a:prstGeom prst="rect">
            <a:avLst/>
          </a:prstGeom>
          <a:noFill/>
          <a:ln w="9525">
            <a:noFill/>
            <a:miter lim="800000"/>
            <a:headEnd/>
            <a:tailEnd/>
          </a:ln>
          <a:effectLst/>
        </p:spPr>
      </p:pic>
      <p:pic>
        <p:nvPicPr>
          <p:cNvPr id="29699" name="Picture 3"/>
          <p:cNvPicPr>
            <a:picLocks noChangeAspect="1" noChangeArrowheads="1"/>
          </p:cNvPicPr>
          <p:nvPr/>
        </p:nvPicPr>
        <p:blipFill>
          <a:blip r:embed="rId3"/>
          <a:srcRect/>
          <a:stretch>
            <a:fillRect/>
          </a:stretch>
        </p:blipFill>
        <p:spPr bwMode="auto">
          <a:xfrm>
            <a:off x="5572132" y="3286124"/>
            <a:ext cx="1504950" cy="971550"/>
          </a:xfrm>
          <a:prstGeom prst="rect">
            <a:avLst/>
          </a:prstGeom>
          <a:noFill/>
          <a:ln w="9525">
            <a:noFill/>
            <a:miter lim="800000"/>
            <a:headEnd/>
            <a:tailEnd/>
          </a:ln>
          <a:effectLst/>
        </p:spPr>
      </p:pic>
      <p:sp>
        <p:nvSpPr>
          <p:cNvPr id="9" name="Espace réservé de la date 8"/>
          <p:cNvSpPr>
            <a:spLocks noGrp="1"/>
          </p:cNvSpPr>
          <p:nvPr>
            <p:ph type="dt" sz="half" idx="10"/>
          </p:nvPr>
        </p:nvSpPr>
        <p:spPr/>
        <p:txBody>
          <a:bodyPr/>
          <a:lstStyle/>
          <a:p>
            <a:fld id="{78EDEF7E-9A48-4801-9098-9A3351F2FA87}" type="datetime1">
              <a:rPr lang="fr-FR" smtClean="0"/>
              <a:pPr/>
              <a:t>16/04/2022</a:t>
            </a:fld>
            <a:endParaRPr lang="fr-FR"/>
          </a:p>
        </p:txBody>
      </p:sp>
      <p:sp>
        <p:nvSpPr>
          <p:cNvPr id="11" name="Espace réservé du pied de page 10"/>
          <p:cNvSpPr>
            <a:spLocks noGrp="1"/>
          </p:cNvSpPr>
          <p:nvPr>
            <p:ph type="ftr" sz="quarter" idx="11"/>
          </p:nvPr>
        </p:nvSpPr>
        <p:spPr/>
        <p:txBody>
          <a:bodyPr/>
          <a:lstStyle/>
          <a:p>
            <a:r>
              <a:rPr lang="fr-FR"/>
              <a:t>Diagnostic à base des Bond-graphs</a:t>
            </a:r>
          </a:p>
        </p:txBody>
      </p:sp>
      <p:sp>
        <p:nvSpPr>
          <p:cNvPr id="10" name="Espace réservé du numéro de diapositive 9"/>
          <p:cNvSpPr>
            <a:spLocks noGrp="1"/>
          </p:cNvSpPr>
          <p:nvPr>
            <p:ph type="sldNum" sz="quarter" idx="12"/>
          </p:nvPr>
        </p:nvSpPr>
        <p:spPr/>
        <p:txBody>
          <a:bodyPr/>
          <a:lstStyle/>
          <a:p>
            <a:fld id="{2248C1A2-5178-41A4-9518-6631B6A9CAF8}" type="slidenum">
              <a:rPr lang="fr-FR" smtClean="0"/>
              <a:pPr/>
              <a:t>20</a:t>
            </a:fld>
            <a:endParaRPr lang="fr-FR"/>
          </a:p>
        </p:txBody>
      </p:sp>
      <p:sp>
        <p:nvSpPr>
          <p:cNvPr id="12" name="Titre 1">
            <a:extLst>
              <a:ext uri="{FF2B5EF4-FFF2-40B4-BE49-F238E27FC236}">
                <a16:creationId xmlns:a16="http://schemas.microsoft.com/office/drawing/2014/main" id="{3042A153-F667-46B2-A9BF-5CEB8178002E}"/>
              </a:ext>
            </a:extLst>
          </p:cNvPr>
          <p:cNvSpPr>
            <a:spLocks noGrp="1"/>
          </p:cNvSpPr>
          <p:nvPr>
            <p:ph type="title"/>
          </p:nvPr>
        </p:nvSpPr>
        <p:spPr>
          <a:xfrm>
            <a:off x="457200" y="704088"/>
            <a:ext cx="8229600" cy="1143000"/>
          </a:xfrm>
        </p:spPr>
        <p:txBody>
          <a:bodyPr>
            <a:normAutofit fontScale="90000"/>
          </a:bodyPr>
          <a:lstStyle/>
          <a:p>
            <a:r>
              <a:rPr lang="fr-FR" b="1" dirty="0"/>
              <a:t>	Méthodologie  Bond graph pour la surveillance</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8" name="Espace réservé de la date 7"/>
          <p:cNvSpPr>
            <a:spLocks noGrp="1"/>
          </p:cNvSpPr>
          <p:nvPr>
            <p:ph type="dt" sz="half" idx="10"/>
          </p:nvPr>
        </p:nvSpPr>
        <p:spPr/>
        <p:txBody>
          <a:bodyPr/>
          <a:lstStyle/>
          <a:p>
            <a:fld id="{7F1D0288-87B1-44EA-8D9A-6C0AA85A2A12}" type="datetime1">
              <a:rPr lang="fr-FR" smtClean="0"/>
              <a:pPr/>
              <a:t>16/04/2022</a:t>
            </a:fld>
            <a:endParaRPr lang="fr-FR"/>
          </a:p>
        </p:txBody>
      </p:sp>
      <p:sp>
        <p:nvSpPr>
          <p:cNvPr id="10" name="Espace réservé du pied de page 9"/>
          <p:cNvSpPr>
            <a:spLocks noGrp="1"/>
          </p:cNvSpPr>
          <p:nvPr>
            <p:ph type="ftr" sz="quarter" idx="11"/>
          </p:nvPr>
        </p:nvSpPr>
        <p:spPr/>
        <p:txBody>
          <a:bodyPr/>
          <a:lstStyle/>
          <a:p>
            <a:r>
              <a:rPr lang="fr-FR"/>
              <a:t>Diagnostic à base des Bond-graphs</a:t>
            </a:r>
          </a:p>
        </p:txBody>
      </p:sp>
      <p:sp>
        <p:nvSpPr>
          <p:cNvPr id="9" name="Espace réservé du numéro de diapositive 8"/>
          <p:cNvSpPr>
            <a:spLocks noGrp="1"/>
          </p:cNvSpPr>
          <p:nvPr>
            <p:ph type="sldNum" sz="quarter" idx="12"/>
          </p:nvPr>
        </p:nvSpPr>
        <p:spPr/>
        <p:txBody>
          <a:bodyPr/>
          <a:lstStyle/>
          <a:p>
            <a:fld id="{2248C1A2-5178-41A4-9518-6631B6A9CAF8}" type="slidenum">
              <a:rPr lang="fr-FR" smtClean="0"/>
              <a:pPr/>
              <a:t>21</a:t>
            </a:fld>
            <a:endParaRPr lang="fr-FR"/>
          </a:p>
        </p:txBody>
      </p:sp>
      <p:sp>
        <p:nvSpPr>
          <p:cNvPr id="5" name="ZoneTexte 4"/>
          <p:cNvSpPr txBox="1"/>
          <p:nvPr/>
        </p:nvSpPr>
        <p:spPr>
          <a:xfrm>
            <a:off x="1643042" y="2500306"/>
            <a:ext cx="6215106" cy="2585323"/>
          </a:xfrm>
          <a:prstGeom prst="rect">
            <a:avLst/>
          </a:prstGeom>
          <a:noFill/>
        </p:spPr>
        <p:txBody>
          <a:bodyPr wrap="square" rtlCol="0">
            <a:spAutoFit/>
          </a:bodyPr>
          <a:lstStyle/>
          <a:p>
            <a:pPr marL="261938" indent="-261938">
              <a:buFont typeface="Arial" pitchFamily="34" charset="0"/>
              <a:buChar char="•"/>
            </a:pPr>
            <a:r>
              <a:rPr lang="fr-FR" dirty="0"/>
              <a:t>Les variables inconnues et connues déduites du modèle</a:t>
            </a:r>
          </a:p>
          <a:p>
            <a:pPr marL="261938" indent="-261938"/>
            <a:r>
              <a:rPr lang="fr-FR" dirty="0"/>
              <a:t>Bond graph du moteur sont :</a:t>
            </a:r>
          </a:p>
          <a:p>
            <a:pPr marL="261938" indent="-261938">
              <a:buFont typeface="Arial" pitchFamily="34" charset="0"/>
              <a:buChar char="•"/>
            </a:pPr>
            <a:endParaRPr lang="fr-FR" dirty="0"/>
          </a:p>
          <a:p>
            <a:pPr marL="261938" indent="-261938">
              <a:buFont typeface="Arial" pitchFamily="34" charset="0"/>
              <a:buChar char="•"/>
            </a:pPr>
            <a:endParaRPr lang="fr-FR" dirty="0"/>
          </a:p>
          <a:p>
            <a:pPr marL="261938" indent="-261938">
              <a:buFont typeface="Arial" pitchFamily="34" charset="0"/>
              <a:buChar char="•"/>
            </a:pPr>
            <a:endParaRPr lang="fr-FR" dirty="0"/>
          </a:p>
          <a:p>
            <a:pPr marL="261938" indent="-261938">
              <a:buFont typeface="Arial" pitchFamily="34" charset="0"/>
              <a:buChar char="•"/>
            </a:pPr>
            <a:endParaRPr lang="fr-FR" dirty="0"/>
          </a:p>
          <a:p>
            <a:pPr marL="261938" indent="-261938">
              <a:buFont typeface="Arial" pitchFamily="34" charset="0"/>
              <a:buChar char="•"/>
            </a:pPr>
            <a:r>
              <a:rPr lang="fr-FR" dirty="0"/>
              <a:t>Aux variables inconnues sont ajoutées les variables </a:t>
            </a:r>
            <a:r>
              <a:rPr lang="fr-FR" i="1" dirty="0"/>
              <a:t>z</a:t>
            </a:r>
            <a:r>
              <a:rPr lang="fr-FR" i="1" baseline="-25000" dirty="0"/>
              <a:t>1</a:t>
            </a:r>
            <a:r>
              <a:rPr lang="fr-FR" i="1" dirty="0"/>
              <a:t> </a:t>
            </a:r>
            <a:r>
              <a:rPr lang="fr-FR" dirty="0"/>
              <a:t>et </a:t>
            </a:r>
            <a:r>
              <a:rPr lang="fr-FR" i="1" dirty="0"/>
              <a:t>z</a:t>
            </a:r>
            <a:r>
              <a:rPr lang="fr-FR" i="1" baseline="-25000" dirty="0"/>
              <a:t>2</a:t>
            </a:r>
            <a:r>
              <a:rPr lang="fr-FR" i="1" dirty="0"/>
              <a:t> </a:t>
            </a:r>
            <a:endParaRPr lang="fr-FR" dirty="0"/>
          </a:p>
          <a:p>
            <a:endParaRPr lang="fr-FR" dirty="0"/>
          </a:p>
          <a:p>
            <a:endParaRPr lang="fr-FR" dirty="0"/>
          </a:p>
        </p:txBody>
      </p:sp>
      <p:pic>
        <p:nvPicPr>
          <p:cNvPr id="1027" name="Picture 3"/>
          <p:cNvPicPr>
            <a:picLocks noChangeAspect="1" noChangeArrowheads="1"/>
          </p:cNvPicPr>
          <p:nvPr/>
        </p:nvPicPr>
        <p:blipFill>
          <a:blip r:embed="rId2"/>
          <a:srcRect/>
          <a:stretch>
            <a:fillRect/>
          </a:stretch>
        </p:blipFill>
        <p:spPr bwMode="auto">
          <a:xfrm>
            <a:off x="1428728" y="3214686"/>
            <a:ext cx="6000764" cy="857252"/>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	Méthodologie  Bond graph pour la surveillance</a:t>
            </a:r>
            <a:endParaRPr lang="fr-FR" dirty="0"/>
          </a:p>
        </p:txBody>
      </p:sp>
      <p:pic>
        <p:nvPicPr>
          <p:cNvPr id="11265" name="Picture 1"/>
          <p:cNvPicPr>
            <a:picLocks noGrp="1" noChangeAspect="1" noChangeArrowheads="1"/>
          </p:cNvPicPr>
          <p:nvPr>
            <p:ph idx="1"/>
          </p:nvPr>
        </p:nvPicPr>
        <p:blipFill>
          <a:blip r:embed="rId2"/>
          <a:stretch>
            <a:fillRect/>
          </a:stretch>
        </p:blipFill>
        <p:spPr bwMode="auto">
          <a:xfrm>
            <a:off x="6538944" y="3744119"/>
            <a:ext cx="2533650" cy="771525"/>
          </a:xfrm>
          <a:prstGeom prst="rect">
            <a:avLst/>
          </a:prstGeom>
          <a:noFill/>
          <a:ln w="9525">
            <a:noFill/>
            <a:miter lim="800000"/>
            <a:headEnd/>
            <a:tailEnd/>
          </a:ln>
          <a:effectLst/>
        </p:spPr>
      </p:pic>
      <p:sp>
        <p:nvSpPr>
          <p:cNvPr id="8" name="Espace réservé de la date 7"/>
          <p:cNvSpPr>
            <a:spLocks noGrp="1"/>
          </p:cNvSpPr>
          <p:nvPr>
            <p:ph type="dt" sz="half" idx="10"/>
          </p:nvPr>
        </p:nvSpPr>
        <p:spPr/>
        <p:txBody>
          <a:bodyPr/>
          <a:lstStyle/>
          <a:p>
            <a:fld id="{6C437FE2-5C5F-49D2-ABD4-A656AC1C17CE}" type="datetime1">
              <a:rPr lang="fr-FR" smtClean="0"/>
              <a:pPr/>
              <a:t>16/04/2022</a:t>
            </a:fld>
            <a:endParaRPr lang="fr-FR"/>
          </a:p>
        </p:txBody>
      </p:sp>
      <p:sp>
        <p:nvSpPr>
          <p:cNvPr id="10" name="Espace réservé du pied de page 9"/>
          <p:cNvSpPr>
            <a:spLocks noGrp="1"/>
          </p:cNvSpPr>
          <p:nvPr>
            <p:ph type="ftr" sz="quarter" idx="11"/>
          </p:nvPr>
        </p:nvSpPr>
        <p:spPr/>
        <p:txBody>
          <a:bodyPr/>
          <a:lstStyle/>
          <a:p>
            <a:r>
              <a:rPr lang="fr-FR"/>
              <a:t>Diagnostic à base des Bond-graphs</a:t>
            </a:r>
          </a:p>
        </p:txBody>
      </p:sp>
      <p:sp>
        <p:nvSpPr>
          <p:cNvPr id="9" name="Espace réservé du numéro de diapositive 8"/>
          <p:cNvSpPr>
            <a:spLocks noGrp="1"/>
          </p:cNvSpPr>
          <p:nvPr>
            <p:ph type="sldNum" sz="quarter" idx="12"/>
          </p:nvPr>
        </p:nvSpPr>
        <p:spPr/>
        <p:txBody>
          <a:bodyPr/>
          <a:lstStyle/>
          <a:p>
            <a:fld id="{2248C1A2-5178-41A4-9518-6631B6A9CAF8}" type="slidenum">
              <a:rPr lang="fr-FR" smtClean="0"/>
              <a:pPr/>
              <a:t>22</a:t>
            </a:fld>
            <a:endParaRPr lang="fr-FR"/>
          </a:p>
        </p:txBody>
      </p:sp>
      <p:sp>
        <p:nvSpPr>
          <p:cNvPr id="5" name="ZoneTexte 4"/>
          <p:cNvSpPr txBox="1"/>
          <p:nvPr/>
        </p:nvSpPr>
        <p:spPr>
          <a:xfrm>
            <a:off x="500034" y="1785926"/>
            <a:ext cx="7786742" cy="2523768"/>
          </a:xfrm>
          <a:prstGeom prst="rect">
            <a:avLst/>
          </a:prstGeom>
          <a:noFill/>
        </p:spPr>
        <p:txBody>
          <a:bodyPr wrap="square" rtlCol="0">
            <a:spAutoFit/>
          </a:bodyPr>
          <a:lstStyle/>
          <a:p>
            <a:r>
              <a:rPr lang="fr-FR" sz="3200" i="1" dirty="0"/>
              <a:t>Génération</a:t>
            </a:r>
            <a:r>
              <a:rPr lang="fr-FR" i="1" dirty="0"/>
              <a:t> </a:t>
            </a:r>
            <a:r>
              <a:rPr lang="fr-FR" sz="3200" i="1" dirty="0"/>
              <a:t>des indicateurs de fautes</a:t>
            </a:r>
          </a:p>
          <a:p>
            <a:r>
              <a:rPr lang="fr-FR" dirty="0"/>
              <a:t>L’algorithme de génération des </a:t>
            </a:r>
            <a:r>
              <a:rPr lang="fr-FR" dirty="0" err="1"/>
              <a:t>RRAs</a:t>
            </a:r>
            <a:r>
              <a:rPr lang="fr-FR" dirty="0"/>
              <a:t> à partir du modèle BG est réalisé selon les étapes suivantes :</a:t>
            </a:r>
          </a:p>
          <a:p>
            <a:pPr marL="342900" indent="-342900">
              <a:buAutoNum type="arabicPeriod"/>
            </a:pPr>
            <a:r>
              <a:rPr lang="fr-FR" dirty="0"/>
              <a:t>Mettre le modèle Bond graph en causalité dérivée en inversant les causalités des capteurs. Ainsi les capteurs deviennent des sources d’information notées </a:t>
            </a:r>
            <a:r>
              <a:rPr lang="fr-FR" dirty="0" err="1"/>
              <a:t>SSf</a:t>
            </a:r>
            <a:r>
              <a:rPr lang="fr-FR" dirty="0"/>
              <a:t> ou </a:t>
            </a:r>
            <a:r>
              <a:rPr lang="fr-FR" dirty="0" err="1"/>
              <a:t>SSe</a:t>
            </a:r>
            <a:r>
              <a:rPr lang="fr-FR" dirty="0"/>
              <a:t> (source de signal).</a:t>
            </a:r>
          </a:p>
          <a:p>
            <a:r>
              <a:rPr lang="fr-FR" b="1" dirty="0"/>
              <a:t>2</a:t>
            </a:r>
            <a:r>
              <a:rPr lang="fr-FR" dirty="0"/>
              <a:t>. Écrire l’équation de structure de jonction 0 et 1 (représentant la conservation de puissance) contenant au moins un détecteur : </a:t>
            </a:r>
          </a:p>
        </p:txBody>
      </p:sp>
      <p:sp>
        <p:nvSpPr>
          <p:cNvPr id="6" name="ZoneTexte 5"/>
          <p:cNvSpPr txBox="1"/>
          <p:nvPr/>
        </p:nvSpPr>
        <p:spPr>
          <a:xfrm>
            <a:off x="1000100" y="4357694"/>
            <a:ext cx="7572428" cy="2031325"/>
          </a:xfrm>
          <a:prstGeom prst="rect">
            <a:avLst/>
          </a:prstGeom>
          <a:noFill/>
        </p:spPr>
        <p:txBody>
          <a:bodyPr wrap="square" rtlCol="0">
            <a:spAutoFit/>
          </a:bodyPr>
          <a:lstStyle/>
          <a:p>
            <a:pPr>
              <a:buFont typeface="Arial" pitchFamily="34" charset="0"/>
              <a:buChar char="•"/>
            </a:pPr>
            <a:r>
              <a:rPr lang="fr-FR" dirty="0"/>
              <a:t>Éliminer les variables inconnues (</a:t>
            </a:r>
            <a:r>
              <a:rPr lang="fr-FR" i="1" dirty="0"/>
              <a:t>e </a:t>
            </a:r>
            <a:r>
              <a:rPr lang="fr-FR" dirty="0"/>
              <a:t>ou </a:t>
            </a:r>
            <a:r>
              <a:rPr lang="fr-FR" i="1" dirty="0"/>
              <a:t>f </a:t>
            </a:r>
            <a:r>
              <a:rPr lang="fr-FR" dirty="0"/>
              <a:t>) en parcourant les chemins causaux sur le Bond graph de la variable inconnue vers une variable connue (capteur ou source),</a:t>
            </a:r>
          </a:p>
          <a:p>
            <a:r>
              <a:rPr lang="fr-FR" dirty="0"/>
              <a:t>• pour tout détecteur dont la causalité est inversée, une RRA est déduite,</a:t>
            </a:r>
          </a:p>
          <a:p>
            <a:pPr>
              <a:buFont typeface="Arial" pitchFamily="34" charset="0"/>
              <a:buChar char="•"/>
            </a:pPr>
            <a:r>
              <a:rPr lang="fr-FR" dirty="0"/>
              <a:t>Pour tout détecteur dont la causalité ne peut être inversée, une RRA est déduite en mettant à égalité sa sortie avec la sortie d'un autre détecteur de même nature situé dans la même jonction</a:t>
            </a:r>
          </a:p>
        </p:txBody>
      </p:sp>
      <p:pic>
        <p:nvPicPr>
          <p:cNvPr id="11266" name="Picture 2"/>
          <p:cNvPicPr>
            <a:picLocks noChangeAspect="1" noChangeArrowheads="1"/>
          </p:cNvPicPr>
          <p:nvPr/>
        </p:nvPicPr>
        <p:blipFill>
          <a:blip r:embed="rId3"/>
          <a:srcRect/>
          <a:stretch>
            <a:fillRect/>
          </a:stretch>
        </p:blipFill>
        <p:spPr bwMode="auto">
          <a:xfrm>
            <a:off x="3857620" y="6295925"/>
            <a:ext cx="3214710" cy="37635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wipe(left)">
                                      <p:cBhvr>
                                        <p:cTn id="11" dur="500"/>
                                        <p:tgtEl>
                                          <p:spTgt spid="5">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wipe(left)">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wipe(left)">
                                      <p:cBhvr>
                                        <p:cTn id="21" dur="500"/>
                                        <p:tgtEl>
                                          <p:spTgt spid="5">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26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6">
                                            <p:txEl>
                                              <p:pRg st="0" end="0"/>
                                            </p:txEl>
                                          </p:spTgt>
                                        </p:tgtEl>
                                        <p:attrNameLst>
                                          <p:attrName>style.visibility</p:attrName>
                                        </p:attrNameLst>
                                      </p:cBhvr>
                                      <p:to>
                                        <p:strVal val="visible"/>
                                      </p:to>
                                    </p:set>
                                    <p:animEffect transition="in" filter="checkerboard(across)">
                                      <p:cBhvr>
                                        <p:cTn id="30" dur="500"/>
                                        <p:tgtEl>
                                          <p:spTgt spid="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wipe(right)">
                                      <p:cBhvr>
                                        <p:cTn id="35" dur="500"/>
                                        <p:tgtEl>
                                          <p:spTgt spid="6">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6">
                                            <p:txEl>
                                              <p:pRg st="2" end="2"/>
                                            </p:txEl>
                                          </p:spTgt>
                                        </p:tgtEl>
                                        <p:attrNameLst>
                                          <p:attrName>style.visibility</p:attrName>
                                        </p:attrNameLst>
                                      </p:cBhvr>
                                      <p:to>
                                        <p:strVal val="visible"/>
                                      </p:to>
                                    </p:set>
                                    <p:animEffect transition="in" filter="wipe(left)">
                                      <p:cBhvr>
                                        <p:cTn id="40" dur="500"/>
                                        <p:tgtEl>
                                          <p:spTgt spid="6">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p:txBody>
          <a:bodyPr>
            <a:normAutofit fontScale="90000"/>
          </a:bodyPr>
          <a:lstStyle/>
          <a:p>
            <a:r>
              <a:rPr lang="fr-FR" b="1" dirty="0"/>
              <a:t>	Méthodologie  Bond graph pour la surveillance</a:t>
            </a:r>
            <a:endParaRPr lang="fr-FR" dirty="0"/>
          </a:p>
        </p:txBody>
      </p:sp>
      <p:pic>
        <p:nvPicPr>
          <p:cNvPr id="30722" name="Picture 2"/>
          <p:cNvPicPr>
            <a:picLocks noGrp="1" noChangeAspect="1" noChangeArrowheads="1"/>
          </p:cNvPicPr>
          <p:nvPr>
            <p:ph idx="1"/>
          </p:nvPr>
        </p:nvPicPr>
        <p:blipFill>
          <a:blip r:embed="rId2"/>
          <a:srcRect/>
          <a:stretch>
            <a:fillRect/>
          </a:stretch>
        </p:blipFill>
        <p:spPr bwMode="auto">
          <a:xfrm>
            <a:off x="2500298" y="1757354"/>
            <a:ext cx="3905250" cy="457200"/>
          </a:xfrm>
          <a:prstGeom prst="rect">
            <a:avLst/>
          </a:prstGeom>
          <a:noFill/>
          <a:ln w="9525">
            <a:noFill/>
            <a:miter lim="800000"/>
            <a:headEnd/>
            <a:tailEnd/>
          </a:ln>
          <a:effectLst/>
        </p:spPr>
      </p:pic>
      <p:sp>
        <p:nvSpPr>
          <p:cNvPr id="9" name="Espace réservé de la date 8"/>
          <p:cNvSpPr>
            <a:spLocks noGrp="1"/>
          </p:cNvSpPr>
          <p:nvPr>
            <p:ph type="dt" sz="half" idx="10"/>
          </p:nvPr>
        </p:nvSpPr>
        <p:spPr/>
        <p:txBody>
          <a:bodyPr/>
          <a:lstStyle/>
          <a:p>
            <a:fld id="{C4B874D7-A73E-44A7-B540-D338876DFD04}" type="datetime1">
              <a:rPr lang="fr-FR" smtClean="0"/>
              <a:pPr/>
              <a:t>16/04/2022</a:t>
            </a:fld>
            <a:endParaRPr lang="fr-FR"/>
          </a:p>
        </p:txBody>
      </p:sp>
      <p:sp>
        <p:nvSpPr>
          <p:cNvPr id="11" name="Espace réservé du pied de page 10"/>
          <p:cNvSpPr>
            <a:spLocks noGrp="1"/>
          </p:cNvSpPr>
          <p:nvPr>
            <p:ph type="ftr" sz="quarter" idx="11"/>
          </p:nvPr>
        </p:nvSpPr>
        <p:spPr/>
        <p:txBody>
          <a:bodyPr/>
          <a:lstStyle/>
          <a:p>
            <a:r>
              <a:rPr lang="fr-FR"/>
              <a:t>Diagnostic à base des Bond-graphs</a:t>
            </a:r>
          </a:p>
        </p:txBody>
      </p:sp>
      <p:sp>
        <p:nvSpPr>
          <p:cNvPr id="10" name="Espace réservé du numéro de diapositive 9"/>
          <p:cNvSpPr>
            <a:spLocks noGrp="1"/>
          </p:cNvSpPr>
          <p:nvPr>
            <p:ph type="sldNum" sz="quarter" idx="12"/>
          </p:nvPr>
        </p:nvSpPr>
        <p:spPr/>
        <p:txBody>
          <a:bodyPr/>
          <a:lstStyle/>
          <a:p>
            <a:fld id="{2248C1A2-5178-41A4-9518-6631B6A9CAF8}" type="slidenum">
              <a:rPr lang="fr-FR" smtClean="0"/>
              <a:pPr/>
              <a:t>23</a:t>
            </a:fld>
            <a:endParaRPr lang="fr-FR"/>
          </a:p>
        </p:txBody>
      </p:sp>
      <p:sp>
        <p:nvSpPr>
          <p:cNvPr id="6" name="ZoneTexte 5"/>
          <p:cNvSpPr txBox="1"/>
          <p:nvPr/>
        </p:nvSpPr>
        <p:spPr>
          <a:xfrm>
            <a:off x="785786" y="2357430"/>
            <a:ext cx="7429552" cy="3139321"/>
          </a:xfrm>
          <a:prstGeom prst="rect">
            <a:avLst/>
          </a:prstGeom>
          <a:noFill/>
        </p:spPr>
        <p:txBody>
          <a:bodyPr wrap="square" rtlCol="0">
            <a:spAutoFit/>
          </a:bodyPr>
          <a:lstStyle/>
          <a:p>
            <a:r>
              <a:rPr lang="fr-FR" dirty="0"/>
              <a:t>Le variables </a:t>
            </a:r>
            <a:r>
              <a:rPr lang="fr-FR" i="1" dirty="0"/>
              <a:t>U</a:t>
            </a:r>
            <a:r>
              <a:rPr lang="fr-FR" i="1" baseline="-25000" dirty="0"/>
              <a:t>A</a:t>
            </a:r>
            <a:r>
              <a:rPr lang="fr-FR" i="1" dirty="0"/>
              <a:t>, U</a:t>
            </a:r>
            <a:r>
              <a:rPr lang="fr-FR" i="1" baseline="-25000" dirty="0"/>
              <a:t>R</a:t>
            </a:r>
            <a:r>
              <a:rPr lang="fr-FR" i="1" dirty="0"/>
              <a:t>, U</a:t>
            </a:r>
            <a:r>
              <a:rPr lang="fr-FR" i="1" baseline="-25000" dirty="0"/>
              <a:t>L</a:t>
            </a:r>
            <a:r>
              <a:rPr lang="fr-FR" i="1" dirty="0"/>
              <a:t> </a:t>
            </a:r>
            <a:r>
              <a:rPr lang="fr-FR" dirty="0"/>
              <a:t>et </a:t>
            </a:r>
            <a:r>
              <a:rPr lang="fr-FR" i="1" dirty="0" err="1"/>
              <a:t>U</a:t>
            </a:r>
            <a:r>
              <a:rPr lang="fr-FR" i="1" baseline="-25000" dirty="0" err="1"/>
              <a:t>e</a:t>
            </a:r>
            <a:r>
              <a:rPr lang="fr-FR" dirty="0"/>
              <a:t> sont inconnues. Elles seront éliminées sur le graphe par parcours de chemins causaux des variables inconnues aux variables connues (capteurs ou sources d'énergie) comme suit:</a:t>
            </a:r>
          </a:p>
          <a:p>
            <a:endParaRPr lang="fr-FR" dirty="0"/>
          </a:p>
          <a:p>
            <a:endParaRPr lang="fr-FR" dirty="0"/>
          </a:p>
          <a:p>
            <a:endParaRPr lang="fr-FR" dirty="0"/>
          </a:p>
          <a:p>
            <a:endParaRPr lang="fr-FR" dirty="0"/>
          </a:p>
          <a:p>
            <a:endParaRPr lang="fr-FR" dirty="0"/>
          </a:p>
          <a:p>
            <a:r>
              <a:rPr lang="fr-FR" b="1" dirty="0"/>
              <a:t>3. </a:t>
            </a:r>
            <a:r>
              <a:rPr lang="fr-FR" dirty="0"/>
              <a:t>On génère alors la première RRA en remplaçant dans l’équation de jonction les variables inconnues par leurs expressions :</a:t>
            </a:r>
          </a:p>
          <a:p>
            <a:endParaRPr lang="fr-FR" dirty="0"/>
          </a:p>
        </p:txBody>
      </p:sp>
      <p:pic>
        <p:nvPicPr>
          <p:cNvPr id="30723" name="Picture 3"/>
          <p:cNvPicPr>
            <a:picLocks noChangeAspect="1" noChangeArrowheads="1"/>
          </p:cNvPicPr>
          <p:nvPr/>
        </p:nvPicPr>
        <p:blipFill>
          <a:blip r:embed="rId3"/>
          <a:srcRect/>
          <a:stretch>
            <a:fillRect/>
          </a:stretch>
        </p:blipFill>
        <p:spPr bwMode="auto">
          <a:xfrm>
            <a:off x="857224" y="3286124"/>
            <a:ext cx="3595694" cy="1316281"/>
          </a:xfrm>
          <a:prstGeom prst="rect">
            <a:avLst/>
          </a:prstGeom>
          <a:noFill/>
          <a:ln w="9525">
            <a:noFill/>
            <a:miter lim="800000"/>
            <a:headEnd/>
            <a:tailEnd/>
          </a:ln>
          <a:effectLst/>
        </p:spPr>
      </p:pic>
      <p:pic>
        <p:nvPicPr>
          <p:cNvPr id="30724" name="Picture 4"/>
          <p:cNvPicPr>
            <a:picLocks noChangeAspect="1" noChangeArrowheads="1"/>
          </p:cNvPicPr>
          <p:nvPr/>
        </p:nvPicPr>
        <p:blipFill>
          <a:blip r:embed="rId4"/>
          <a:srcRect/>
          <a:stretch>
            <a:fillRect/>
          </a:stretch>
        </p:blipFill>
        <p:spPr bwMode="auto">
          <a:xfrm>
            <a:off x="2214546" y="5214950"/>
            <a:ext cx="4438650" cy="933450"/>
          </a:xfrm>
          <a:prstGeom prst="rect">
            <a:avLst/>
          </a:prstGeom>
          <a:noFill/>
          <a:ln w="9525">
            <a:noFill/>
            <a:miter lim="800000"/>
            <a:headEnd/>
            <a:tailEnd/>
          </a:ln>
          <a:effectLst/>
        </p:spPr>
      </p:pic>
      <p:pic>
        <p:nvPicPr>
          <p:cNvPr id="12" name="Picture 3"/>
          <p:cNvPicPr>
            <a:picLocks noChangeAspect="1" noChangeArrowheads="1"/>
          </p:cNvPicPr>
          <p:nvPr/>
        </p:nvPicPr>
        <p:blipFill>
          <a:blip r:embed="rId5"/>
          <a:srcRect/>
          <a:stretch>
            <a:fillRect/>
          </a:stretch>
        </p:blipFill>
        <p:spPr bwMode="auto">
          <a:xfrm>
            <a:off x="2285984" y="0"/>
            <a:ext cx="4000528" cy="170727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Effect transition="in" filter="wipe(left)">
                                      <p:cBhvr>
                                        <p:cTn id="21" dur="500"/>
                                        <p:tgtEl>
                                          <p:spTgt spid="6">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07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8" name="Espace réservé de la date 7"/>
          <p:cNvSpPr>
            <a:spLocks noGrp="1"/>
          </p:cNvSpPr>
          <p:nvPr>
            <p:ph type="dt" sz="half" idx="10"/>
          </p:nvPr>
        </p:nvSpPr>
        <p:spPr/>
        <p:txBody>
          <a:bodyPr/>
          <a:lstStyle/>
          <a:p>
            <a:fld id="{E804F2BE-8424-4127-8DD9-B91F88968FDE}" type="datetime1">
              <a:rPr lang="fr-FR" smtClean="0"/>
              <a:pPr/>
              <a:t>16/04/2022</a:t>
            </a:fld>
            <a:endParaRPr lang="fr-FR"/>
          </a:p>
        </p:txBody>
      </p:sp>
      <p:sp>
        <p:nvSpPr>
          <p:cNvPr id="10" name="Espace réservé du pied de page 9"/>
          <p:cNvSpPr>
            <a:spLocks noGrp="1"/>
          </p:cNvSpPr>
          <p:nvPr>
            <p:ph type="ftr" sz="quarter" idx="11"/>
          </p:nvPr>
        </p:nvSpPr>
        <p:spPr/>
        <p:txBody>
          <a:bodyPr/>
          <a:lstStyle/>
          <a:p>
            <a:r>
              <a:rPr lang="fr-FR"/>
              <a:t>Diagnostic à base des Bond-graphs</a:t>
            </a:r>
          </a:p>
        </p:txBody>
      </p:sp>
      <p:sp>
        <p:nvSpPr>
          <p:cNvPr id="9" name="Espace réservé du numéro de diapositive 8"/>
          <p:cNvSpPr>
            <a:spLocks noGrp="1"/>
          </p:cNvSpPr>
          <p:nvPr>
            <p:ph type="sldNum" sz="quarter" idx="12"/>
          </p:nvPr>
        </p:nvSpPr>
        <p:spPr/>
        <p:txBody>
          <a:bodyPr/>
          <a:lstStyle/>
          <a:p>
            <a:fld id="{2248C1A2-5178-41A4-9518-6631B6A9CAF8}" type="slidenum">
              <a:rPr lang="fr-FR" smtClean="0"/>
              <a:pPr/>
              <a:t>24</a:t>
            </a:fld>
            <a:endParaRPr lang="fr-FR"/>
          </a:p>
        </p:txBody>
      </p:sp>
      <p:sp>
        <p:nvSpPr>
          <p:cNvPr id="5" name="ZoneTexte 4"/>
          <p:cNvSpPr txBox="1"/>
          <p:nvPr/>
        </p:nvSpPr>
        <p:spPr>
          <a:xfrm>
            <a:off x="357158" y="1857365"/>
            <a:ext cx="8643998" cy="3416320"/>
          </a:xfrm>
          <a:prstGeom prst="rect">
            <a:avLst/>
          </a:prstGeom>
          <a:noFill/>
        </p:spPr>
        <p:txBody>
          <a:bodyPr wrap="square" rtlCol="0">
            <a:spAutoFit/>
          </a:bodyPr>
          <a:lstStyle/>
          <a:p>
            <a:r>
              <a:rPr lang="fr-FR" b="1" dirty="0"/>
              <a:t>4</a:t>
            </a:r>
            <a:r>
              <a:rPr lang="fr-FR" dirty="0"/>
              <a:t>. On passe à la jonction suivante.</a:t>
            </a:r>
          </a:p>
          <a:p>
            <a:endParaRPr lang="fr-FR" dirty="0"/>
          </a:p>
          <a:p>
            <a:pPr marL="342900" indent="-342900">
              <a:buAutoNum type="arabicPeriod" startAt="5"/>
            </a:pPr>
            <a:r>
              <a:rPr lang="fr-FR" dirty="0"/>
              <a:t>La même procédure conduit à la RRA Suivante:</a:t>
            </a:r>
          </a:p>
          <a:p>
            <a:pPr marL="342900" indent="-342900">
              <a:buAutoNum type="arabicPeriod" startAt="5"/>
            </a:pPr>
            <a:endParaRPr lang="fr-FR" dirty="0"/>
          </a:p>
          <a:p>
            <a:pPr marL="342900" indent="-342900">
              <a:buAutoNum type="arabicPeriod" startAt="5"/>
            </a:pPr>
            <a:endParaRPr lang="fr-FR" dirty="0"/>
          </a:p>
          <a:p>
            <a:pPr marL="342900" indent="-342900">
              <a:buAutoNum type="arabicPeriod" startAt="5"/>
            </a:pPr>
            <a:endParaRPr lang="fr-FR" dirty="0"/>
          </a:p>
          <a:p>
            <a:r>
              <a:rPr lang="fr-FR" dirty="0"/>
              <a:t> Si la seconde RRA est indépendante (signature différente) de la première, alors elle est gardée, sinon elle est rejetée. Le lecteur pourra par exemple vérifier que les </a:t>
            </a:r>
            <a:r>
              <a:rPr lang="fr-FR" dirty="0" err="1"/>
              <a:t>RRAs</a:t>
            </a:r>
            <a:r>
              <a:rPr lang="fr-FR" dirty="0"/>
              <a:t> déduites des équations de conservation du gyrateur dépendent de celles obtenues à partir des jonctions 1. Finalement répéter les points 4 jusqu’à obtention de l’ensemble des RRAS indépendantes. Ce processus d’élimination des variables inconnues se ramène à un graphe orienté montrant l’ordre de calcul de la RRA</a:t>
            </a:r>
          </a:p>
        </p:txBody>
      </p:sp>
      <p:pic>
        <p:nvPicPr>
          <p:cNvPr id="31746" name="Picture 2"/>
          <p:cNvPicPr>
            <a:picLocks noChangeAspect="1" noChangeArrowheads="1"/>
          </p:cNvPicPr>
          <p:nvPr/>
        </p:nvPicPr>
        <p:blipFill>
          <a:blip r:embed="rId2"/>
          <a:srcRect/>
          <a:stretch>
            <a:fillRect/>
          </a:stretch>
        </p:blipFill>
        <p:spPr bwMode="auto">
          <a:xfrm>
            <a:off x="3929058" y="1785926"/>
            <a:ext cx="3143272" cy="457058"/>
          </a:xfrm>
          <a:prstGeom prst="rect">
            <a:avLst/>
          </a:prstGeom>
          <a:noFill/>
          <a:ln w="9525">
            <a:noFill/>
            <a:miter lim="800000"/>
            <a:headEnd/>
            <a:tailEnd/>
          </a:ln>
          <a:effectLst/>
        </p:spPr>
      </p:pic>
      <p:pic>
        <p:nvPicPr>
          <p:cNvPr id="31747" name="Picture 3"/>
          <p:cNvPicPr>
            <a:picLocks noChangeAspect="1" noChangeArrowheads="1"/>
          </p:cNvPicPr>
          <p:nvPr/>
        </p:nvPicPr>
        <p:blipFill>
          <a:blip r:embed="rId3"/>
          <a:srcRect/>
          <a:stretch>
            <a:fillRect/>
          </a:stretch>
        </p:blipFill>
        <p:spPr bwMode="auto">
          <a:xfrm>
            <a:off x="1285852" y="2714620"/>
            <a:ext cx="5514975" cy="7810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174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wipe(left)">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4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wipe(up)">
                                      <p:cBhvr>
                                        <p:cTn id="2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p:txBody>
          <a:bodyPr>
            <a:normAutofit fontScale="90000"/>
          </a:bodyPr>
          <a:lstStyle/>
          <a:p>
            <a:r>
              <a:rPr lang="fr-FR" b="1" dirty="0"/>
              <a:t>	Méthodologie  Bond graph pour la surveillance</a:t>
            </a:r>
            <a:endParaRPr lang="fr-FR" dirty="0"/>
          </a:p>
        </p:txBody>
      </p:sp>
      <p:pic>
        <p:nvPicPr>
          <p:cNvPr id="4" name="Picture 2"/>
          <p:cNvPicPr>
            <a:picLocks noGrp="1" noChangeAspect="1" noChangeArrowheads="1"/>
          </p:cNvPicPr>
          <p:nvPr>
            <p:ph idx="1"/>
          </p:nvPr>
        </p:nvPicPr>
        <p:blipFill>
          <a:blip r:embed="rId2"/>
          <a:srcRect/>
          <a:stretch>
            <a:fillRect/>
          </a:stretch>
        </p:blipFill>
        <p:spPr bwMode="auto">
          <a:xfrm>
            <a:off x="2357423" y="4000504"/>
            <a:ext cx="4143404" cy="806583"/>
          </a:xfrm>
          <a:prstGeom prst="rect">
            <a:avLst/>
          </a:prstGeom>
          <a:noFill/>
          <a:ln w="9525">
            <a:noFill/>
            <a:miter lim="800000"/>
            <a:headEnd/>
            <a:tailEnd/>
          </a:ln>
          <a:effectLst/>
        </p:spPr>
      </p:pic>
      <p:sp>
        <p:nvSpPr>
          <p:cNvPr id="12" name="Espace réservé de la date 11"/>
          <p:cNvSpPr>
            <a:spLocks noGrp="1"/>
          </p:cNvSpPr>
          <p:nvPr>
            <p:ph type="dt" sz="half" idx="10"/>
          </p:nvPr>
        </p:nvSpPr>
        <p:spPr/>
        <p:txBody>
          <a:bodyPr/>
          <a:lstStyle/>
          <a:p>
            <a:fld id="{E48F682C-AB14-40AE-8394-D22025AE2ACC}" type="datetime1">
              <a:rPr lang="fr-FR" smtClean="0"/>
              <a:pPr/>
              <a:t>16/04/2022</a:t>
            </a:fld>
            <a:endParaRPr lang="fr-FR"/>
          </a:p>
        </p:txBody>
      </p:sp>
      <p:sp>
        <p:nvSpPr>
          <p:cNvPr id="14" name="Espace réservé du pied de page 13"/>
          <p:cNvSpPr>
            <a:spLocks noGrp="1"/>
          </p:cNvSpPr>
          <p:nvPr>
            <p:ph type="ftr" sz="quarter" idx="11"/>
          </p:nvPr>
        </p:nvSpPr>
        <p:spPr/>
        <p:txBody>
          <a:bodyPr/>
          <a:lstStyle/>
          <a:p>
            <a:r>
              <a:rPr lang="fr-FR"/>
              <a:t>Diagnostic à base des Bond-graphs</a:t>
            </a:r>
          </a:p>
        </p:txBody>
      </p:sp>
      <p:sp>
        <p:nvSpPr>
          <p:cNvPr id="13" name="Espace réservé du numéro de diapositive 12"/>
          <p:cNvSpPr>
            <a:spLocks noGrp="1"/>
          </p:cNvSpPr>
          <p:nvPr>
            <p:ph type="sldNum" sz="quarter" idx="12"/>
          </p:nvPr>
        </p:nvSpPr>
        <p:spPr/>
        <p:txBody>
          <a:bodyPr/>
          <a:lstStyle/>
          <a:p>
            <a:fld id="{2248C1A2-5178-41A4-9518-6631B6A9CAF8}" type="slidenum">
              <a:rPr lang="fr-FR" smtClean="0"/>
              <a:pPr/>
              <a:t>25</a:t>
            </a:fld>
            <a:endParaRPr lang="fr-FR"/>
          </a:p>
        </p:txBody>
      </p:sp>
      <p:sp>
        <p:nvSpPr>
          <p:cNvPr id="11" name="ZoneTexte 10"/>
          <p:cNvSpPr txBox="1"/>
          <p:nvPr/>
        </p:nvSpPr>
        <p:spPr>
          <a:xfrm>
            <a:off x="642910" y="1857364"/>
            <a:ext cx="7929618" cy="3785652"/>
          </a:xfrm>
          <a:prstGeom prst="rect">
            <a:avLst/>
          </a:prstGeom>
          <a:noFill/>
        </p:spPr>
        <p:txBody>
          <a:bodyPr wrap="square" rtlCol="0">
            <a:spAutoFit/>
          </a:bodyPr>
          <a:lstStyle/>
          <a:p>
            <a:r>
              <a:rPr lang="fr-FR" sz="3200" b="1" dirty="0"/>
              <a:t>Décision</a:t>
            </a:r>
            <a:endParaRPr lang="fr-FR" sz="3200" dirty="0"/>
          </a:p>
          <a:p>
            <a:r>
              <a:rPr lang="fr-FR" sz="2800" dirty="0"/>
              <a:t>• </a:t>
            </a:r>
            <a:r>
              <a:rPr lang="fr-FR" sz="2800" i="1" dirty="0"/>
              <a:t>Matrice de signature de fautes</a:t>
            </a:r>
            <a:r>
              <a:rPr lang="fr-FR" sz="2800" dirty="0"/>
              <a:t> </a:t>
            </a:r>
          </a:p>
          <a:p>
            <a:r>
              <a:rPr lang="fr-FR" dirty="0"/>
              <a:t>La structure des </a:t>
            </a:r>
            <a:r>
              <a:rPr lang="fr-FR" dirty="0" err="1"/>
              <a:t>RRAs</a:t>
            </a:r>
            <a:r>
              <a:rPr lang="fr-FR" dirty="0"/>
              <a:t> forme une matrice de signature de fautes (MSF) binaire </a:t>
            </a:r>
            <a:r>
              <a:rPr lang="fr-FR" dirty="0" err="1"/>
              <a:t>Sij</a:t>
            </a:r>
            <a:r>
              <a:rPr lang="fr-FR" dirty="0"/>
              <a:t> qui nous renseigne sur la sensibilité des résidus aux défaillances des composants du processus physique (capteurs, actionneurs, régulateurs, éléments physiques). Les éléments de la matrice sont définis comme suit:</a:t>
            </a:r>
          </a:p>
          <a:p>
            <a:endParaRPr lang="fr-FR" dirty="0"/>
          </a:p>
          <a:p>
            <a:endParaRPr lang="fr-FR" dirty="0"/>
          </a:p>
          <a:p>
            <a:endParaRPr lang="fr-FR" dirty="0"/>
          </a:p>
          <a:p>
            <a:endParaRPr lang="fr-FR" dirty="0"/>
          </a:p>
          <a:p>
            <a:r>
              <a:rPr lang="fr-FR" dirty="0"/>
              <a:t>La MSF fournit la logique pour la localisation des défaillances détectées durant le fonctionnement du système.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p:cTn id="7"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p:cTn id="13" dur="500" fill="hold"/>
                                        <p:tgtEl>
                                          <p:spTgt spid="1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1">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1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1">
                                            <p:txEl>
                                              <p:pRg st="2" end="2"/>
                                            </p:txEl>
                                          </p:spTgt>
                                        </p:tgtEl>
                                        <p:attrNameLst>
                                          <p:attrName>style.visibility</p:attrName>
                                        </p:attrNameLst>
                                      </p:cBhvr>
                                      <p:to>
                                        <p:strVal val="visible"/>
                                      </p:to>
                                    </p:set>
                                    <p:animEffect transition="in" filter="wipe(left)">
                                      <p:cBhvr>
                                        <p:cTn id="20" dur="500"/>
                                        <p:tgtEl>
                                          <p:spTgt spid="1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11">
                                            <p:txEl>
                                              <p:pRg st="7" end="7"/>
                                            </p:txEl>
                                          </p:spTgt>
                                        </p:tgtEl>
                                        <p:attrNameLst>
                                          <p:attrName>style.visibility</p:attrName>
                                        </p:attrNameLst>
                                      </p:cBhvr>
                                      <p:to>
                                        <p:strVal val="visible"/>
                                      </p:to>
                                    </p:set>
                                    <p:animEffect transition="in" filter="wipe(up)">
                                      <p:cBhvr>
                                        <p:cTn id="29" dur="500"/>
                                        <p:tgtEl>
                                          <p:spTgt spid="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7" name="Espace réservé de la date 6"/>
          <p:cNvSpPr>
            <a:spLocks noGrp="1"/>
          </p:cNvSpPr>
          <p:nvPr>
            <p:ph type="dt" sz="half" idx="10"/>
          </p:nvPr>
        </p:nvSpPr>
        <p:spPr/>
        <p:txBody>
          <a:bodyPr/>
          <a:lstStyle/>
          <a:p>
            <a:fld id="{3CD92A18-EB14-4DEB-8E2D-8350BF557446}" type="datetime1">
              <a:rPr lang="fr-FR" smtClean="0"/>
              <a:pPr/>
              <a:t>16/04/2022</a:t>
            </a:fld>
            <a:endParaRPr lang="fr-FR"/>
          </a:p>
        </p:txBody>
      </p:sp>
      <p:sp>
        <p:nvSpPr>
          <p:cNvPr id="9" name="Espace réservé du pied de page 8"/>
          <p:cNvSpPr>
            <a:spLocks noGrp="1"/>
          </p:cNvSpPr>
          <p:nvPr>
            <p:ph type="ftr" sz="quarter" idx="11"/>
          </p:nvPr>
        </p:nvSpPr>
        <p:spPr/>
        <p:txBody>
          <a:bodyPr/>
          <a:lstStyle/>
          <a:p>
            <a:r>
              <a:rPr lang="fr-FR"/>
              <a:t>Diagnostic à base des Bond-graphs</a:t>
            </a:r>
          </a:p>
        </p:txBody>
      </p:sp>
      <p:sp>
        <p:nvSpPr>
          <p:cNvPr id="8" name="Espace réservé du numéro de diapositive 7"/>
          <p:cNvSpPr>
            <a:spLocks noGrp="1"/>
          </p:cNvSpPr>
          <p:nvPr>
            <p:ph type="sldNum" sz="quarter" idx="12"/>
          </p:nvPr>
        </p:nvSpPr>
        <p:spPr/>
        <p:txBody>
          <a:bodyPr/>
          <a:lstStyle/>
          <a:p>
            <a:fld id="{2248C1A2-5178-41A4-9518-6631B6A9CAF8}" type="slidenum">
              <a:rPr lang="fr-FR" smtClean="0"/>
              <a:pPr/>
              <a:t>26</a:t>
            </a:fld>
            <a:endParaRPr lang="fr-FR"/>
          </a:p>
        </p:txBody>
      </p:sp>
      <p:sp>
        <p:nvSpPr>
          <p:cNvPr id="5" name="ZoneTexte 4"/>
          <p:cNvSpPr txBox="1"/>
          <p:nvPr/>
        </p:nvSpPr>
        <p:spPr>
          <a:xfrm>
            <a:off x="642910" y="1857364"/>
            <a:ext cx="7929618" cy="3508653"/>
          </a:xfrm>
          <a:prstGeom prst="rect">
            <a:avLst/>
          </a:prstGeom>
          <a:noFill/>
        </p:spPr>
        <p:txBody>
          <a:bodyPr wrap="square" rtlCol="0">
            <a:spAutoFit/>
          </a:bodyPr>
          <a:lstStyle/>
          <a:p>
            <a:r>
              <a:rPr lang="fr-FR" sz="3200" b="1" dirty="0"/>
              <a:t>Décision</a:t>
            </a:r>
            <a:endParaRPr lang="fr-FR" sz="3200" dirty="0"/>
          </a:p>
          <a:p>
            <a:r>
              <a:rPr lang="fr-FR" sz="2800" dirty="0"/>
              <a:t>• </a:t>
            </a:r>
            <a:r>
              <a:rPr lang="fr-FR" sz="2800" i="1" dirty="0"/>
              <a:t>Matrice de signature de fautes</a:t>
            </a:r>
            <a:r>
              <a:rPr lang="fr-FR" sz="2800" dirty="0"/>
              <a:t> </a:t>
            </a:r>
            <a:endParaRPr lang="fr-FR" dirty="0"/>
          </a:p>
          <a:p>
            <a:r>
              <a:rPr lang="fr-FR" dirty="0"/>
              <a:t>L’objectif de la procédure de localisation est de fournir à l’opérateur la liste des composants défaillants (choisie en fonction du cahier de charges) Mb (Monitorability) et </a:t>
            </a:r>
            <a:r>
              <a:rPr lang="fr-FR" dirty="0" err="1"/>
              <a:t>Ib</a:t>
            </a:r>
            <a:r>
              <a:rPr lang="fr-FR" dirty="0"/>
              <a:t> (isolability) représentent respectivement les indices booléens de détectabilité et d'isolabilité. </a:t>
            </a:r>
          </a:p>
          <a:p>
            <a:endParaRPr lang="fr-FR" dirty="0"/>
          </a:p>
          <a:p>
            <a:endParaRPr lang="fr-FR" dirty="0"/>
          </a:p>
          <a:p>
            <a:r>
              <a:rPr lang="fr-FR" dirty="0"/>
              <a:t>On voit que tous les défauts pouvant affecter les </a:t>
            </a:r>
          </a:p>
          <a:p>
            <a:r>
              <a:rPr lang="fr-FR" dirty="0"/>
              <a:t>composants sont détectables mais aucun n’est isolable.</a:t>
            </a:r>
          </a:p>
          <a:p>
            <a:endParaRPr lang="fr-FR" dirty="0"/>
          </a:p>
        </p:txBody>
      </p:sp>
      <p:pic>
        <p:nvPicPr>
          <p:cNvPr id="1026" name="Picture 2"/>
          <p:cNvPicPr>
            <a:picLocks noChangeAspect="1" noChangeArrowheads="1"/>
          </p:cNvPicPr>
          <p:nvPr/>
        </p:nvPicPr>
        <p:blipFill>
          <a:blip r:embed="rId2"/>
          <a:srcRect/>
          <a:stretch>
            <a:fillRect/>
          </a:stretch>
        </p:blipFill>
        <p:spPr bwMode="auto">
          <a:xfrm>
            <a:off x="6196042" y="3714752"/>
            <a:ext cx="2590800" cy="25146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up)">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500" fill="hold"/>
                                        <p:tgtEl>
                                          <p:spTgt spid="1026"/>
                                        </p:tgtEl>
                                        <p:attrNameLst>
                                          <p:attrName>ppt_w</p:attrName>
                                        </p:attrNameLst>
                                      </p:cBhvr>
                                      <p:tavLst>
                                        <p:tav tm="0">
                                          <p:val>
                                            <p:fltVal val="0"/>
                                          </p:val>
                                        </p:tav>
                                        <p:tav tm="100000">
                                          <p:val>
                                            <p:strVal val="#ppt_w"/>
                                          </p:val>
                                        </p:tav>
                                      </p:tavLst>
                                    </p:anim>
                                    <p:anim calcmode="lin" valueType="num">
                                      <p:cBhvr>
                                        <p:cTn id="13" dur="500" fill="hold"/>
                                        <p:tgtEl>
                                          <p:spTgt spid="1026"/>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animEffect transition="in" filter="wipe(left)">
                                      <p:cBhvr>
                                        <p:cTn id="18" dur="500"/>
                                        <p:tgtEl>
                                          <p:spTgt spid="5">
                                            <p:txEl>
                                              <p:pRg st="5" end="5"/>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Effect transition="in" filter="wipe(left)">
                                      <p:cBhvr>
                                        <p:cTn id="2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3" name="Espace réservé du contenu 2"/>
          <p:cNvSpPr>
            <a:spLocks noGrp="1"/>
          </p:cNvSpPr>
          <p:nvPr>
            <p:ph idx="1"/>
          </p:nvPr>
        </p:nvSpPr>
        <p:spPr/>
        <p:txBody>
          <a:bodyPr>
            <a:normAutofit/>
          </a:bodyPr>
          <a:lstStyle/>
          <a:p>
            <a:r>
              <a:rPr lang="fr-FR" sz="2000" dirty="0"/>
              <a:t>La surveillabilité d’un système industriel dépend du nombre et de placement de capteurs.</a:t>
            </a:r>
          </a:p>
          <a:p>
            <a:r>
              <a:rPr lang="fr-FR" sz="2000" dirty="0"/>
              <a:t> Grâce à son architecture graphique le modèle Bond graph permet un placement explicite de capteurs. On peut soit proposer un placement combinatoire </a:t>
            </a:r>
            <a:r>
              <a:rPr lang="fr-FR" sz="2000"/>
              <a:t>de capteurs </a:t>
            </a:r>
            <a:r>
              <a:rPr lang="fr-FR" sz="2000" dirty="0"/>
              <a:t>ou d’une façon graphique « manuelle » directement sur le Bond </a:t>
            </a:r>
          </a:p>
          <a:p>
            <a:r>
              <a:rPr lang="fr-FR" sz="2000" b="1" dirty="0"/>
              <a:t>Exemple:</a:t>
            </a:r>
          </a:p>
          <a:p>
            <a:r>
              <a:rPr lang="fr-FR" sz="2000" dirty="0"/>
              <a:t>L'ajout d'un  capteur </a:t>
            </a:r>
            <a:r>
              <a:rPr lang="en-US" sz="2000" dirty="0"/>
              <a:t>ω</a:t>
            </a:r>
            <a:r>
              <a:rPr lang="fr-FR" sz="2000" i="1" baseline="-25000" dirty="0"/>
              <a:t>m</a:t>
            </a:r>
            <a:r>
              <a:rPr lang="fr-FR" sz="2000" baseline="-25000" dirty="0"/>
              <a:t>2</a:t>
            </a:r>
            <a:r>
              <a:rPr lang="fr-FR" sz="2000" dirty="0"/>
              <a:t> redondant à celui placé dans la partie mécanique </a:t>
            </a:r>
            <a:r>
              <a:rPr lang="en-US" sz="2000" dirty="0"/>
              <a:t>ω</a:t>
            </a:r>
            <a:r>
              <a:rPr lang="fr-FR" sz="2000" i="1" baseline="-25000" dirty="0"/>
              <a:t>m1</a:t>
            </a:r>
            <a:r>
              <a:rPr lang="fr-FR" sz="2000" dirty="0"/>
              <a:t>    permet d’améliorer la surveillabilité du système global comme l’indique la MSF2.</a:t>
            </a:r>
          </a:p>
          <a:p>
            <a:r>
              <a:rPr lang="fr-FR" sz="2000" dirty="0"/>
              <a:t>Le capteur redondant ne peut pas être </a:t>
            </a:r>
            <a:r>
              <a:rPr lang="fr-FR" sz="2000" dirty="0" err="1"/>
              <a:t>dualisé</a:t>
            </a:r>
            <a:r>
              <a:rPr lang="fr-FR" sz="2000" dirty="0"/>
              <a:t> sans introduire un conflit de causalité sur la jonction 1. Une RRA matérielle R3 est alors déduite</a:t>
            </a:r>
          </a:p>
        </p:txBody>
      </p:sp>
      <p:sp>
        <p:nvSpPr>
          <p:cNvPr id="7" name="Espace réservé de la date 6"/>
          <p:cNvSpPr>
            <a:spLocks noGrp="1"/>
          </p:cNvSpPr>
          <p:nvPr>
            <p:ph type="dt" sz="half" idx="10"/>
          </p:nvPr>
        </p:nvSpPr>
        <p:spPr/>
        <p:txBody>
          <a:bodyPr/>
          <a:lstStyle/>
          <a:p>
            <a:fld id="{82DEEBBA-F421-4011-8255-F73A424FAA29}" type="datetime1">
              <a:rPr lang="fr-FR" smtClean="0"/>
              <a:pPr/>
              <a:t>16/04/2022</a:t>
            </a:fld>
            <a:endParaRPr lang="fr-FR"/>
          </a:p>
        </p:txBody>
      </p:sp>
      <p:sp>
        <p:nvSpPr>
          <p:cNvPr id="9" name="Espace réservé du pied de page 8"/>
          <p:cNvSpPr>
            <a:spLocks noGrp="1"/>
          </p:cNvSpPr>
          <p:nvPr>
            <p:ph type="ftr" sz="quarter" idx="11"/>
          </p:nvPr>
        </p:nvSpPr>
        <p:spPr/>
        <p:txBody>
          <a:bodyPr/>
          <a:lstStyle/>
          <a:p>
            <a:r>
              <a:rPr lang="fr-FR"/>
              <a:t>Diagnostic à base des Bond-graphs</a:t>
            </a:r>
          </a:p>
        </p:txBody>
      </p:sp>
      <p:sp>
        <p:nvSpPr>
          <p:cNvPr id="8" name="Espace réservé du numéro de diapositive 7"/>
          <p:cNvSpPr>
            <a:spLocks noGrp="1"/>
          </p:cNvSpPr>
          <p:nvPr>
            <p:ph type="sldNum" sz="quarter" idx="12"/>
          </p:nvPr>
        </p:nvSpPr>
        <p:spPr/>
        <p:txBody>
          <a:bodyPr/>
          <a:lstStyle/>
          <a:p>
            <a:fld id="{2248C1A2-5178-41A4-9518-6631B6A9CAF8}" type="slidenum">
              <a:rPr lang="fr-FR" smtClean="0"/>
              <a:pPr/>
              <a:t>27</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up)">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up)">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left)">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2"/>
          <a:srcRect/>
          <a:stretch>
            <a:fillRect/>
          </a:stretch>
        </p:blipFill>
        <p:spPr bwMode="auto">
          <a:xfrm>
            <a:off x="225414" y="2214554"/>
            <a:ext cx="4956156" cy="2286016"/>
          </a:xfrm>
          <a:prstGeom prst="rect">
            <a:avLst/>
          </a:prstGeom>
          <a:noFill/>
          <a:ln w="9525">
            <a:noFill/>
            <a:miter lim="800000"/>
            <a:headEnd/>
            <a:tailEnd/>
          </a:ln>
          <a:effectLst/>
        </p:spPr>
      </p:pic>
      <p:sp>
        <p:nvSpPr>
          <p:cNvPr id="8"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4" name="Espace réservé de la date 3"/>
          <p:cNvSpPr>
            <a:spLocks noGrp="1"/>
          </p:cNvSpPr>
          <p:nvPr>
            <p:ph type="dt" sz="half" idx="10"/>
          </p:nvPr>
        </p:nvSpPr>
        <p:spPr/>
        <p:txBody>
          <a:bodyPr/>
          <a:lstStyle/>
          <a:p>
            <a:fld id="{B04A9B92-E6F2-4658-AB3E-007D2631290A}" type="datetime1">
              <a:rPr lang="fr-FR" smtClean="0"/>
              <a:pPr/>
              <a:t>16/04/2022</a:t>
            </a:fld>
            <a:endParaRPr lang="fr-FR"/>
          </a:p>
        </p:txBody>
      </p:sp>
      <p:sp>
        <p:nvSpPr>
          <p:cNvPr id="5" name="Espace réservé du pied de page 4"/>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28</a:t>
            </a:fld>
            <a:endParaRPr lang="fr-FR"/>
          </a:p>
        </p:txBody>
      </p:sp>
      <p:pic>
        <p:nvPicPr>
          <p:cNvPr id="2050" name="Picture 2"/>
          <p:cNvPicPr>
            <a:picLocks noChangeAspect="1" noChangeArrowheads="1"/>
          </p:cNvPicPr>
          <p:nvPr/>
        </p:nvPicPr>
        <p:blipFill>
          <a:blip r:embed="rId3"/>
          <a:srcRect/>
          <a:stretch>
            <a:fillRect/>
          </a:stretch>
        </p:blipFill>
        <p:spPr bwMode="auto">
          <a:xfrm>
            <a:off x="5572132" y="1928802"/>
            <a:ext cx="3086100" cy="3448050"/>
          </a:xfrm>
          <a:prstGeom prst="rect">
            <a:avLst/>
          </a:prstGeom>
          <a:noFill/>
          <a:ln w="9525">
            <a:noFill/>
            <a:miter lim="800000"/>
            <a:headEnd/>
            <a:tailEnd/>
          </a:ln>
          <a:effectLst/>
        </p:spPr>
      </p:pic>
      <p:sp>
        <p:nvSpPr>
          <p:cNvPr id="7" name="ZoneTexte 6">
            <a:extLst>
              <a:ext uri="{FF2B5EF4-FFF2-40B4-BE49-F238E27FC236}">
                <a16:creationId xmlns:a16="http://schemas.microsoft.com/office/drawing/2014/main" id="{1EACCF53-FD4F-4A65-A53E-97CEA4BC552E}"/>
              </a:ext>
            </a:extLst>
          </p:cNvPr>
          <p:cNvSpPr txBox="1"/>
          <p:nvPr/>
        </p:nvSpPr>
        <p:spPr>
          <a:xfrm>
            <a:off x="1825859" y="1855446"/>
            <a:ext cx="3345874" cy="523220"/>
          </a:xfrm>
          <a:prstGeom prst="rect">
            <a:avLst/>
          </a:prstGeom>
          <a:noFill/>
        </p:spPr>
        <p:txBody>
          <a:bodyPr wrap="square" rtlCol="0">
            <a:spAutoFit/>
          </a:bodyPr>
          <a:lstStyle/>
          <a:p>
            <a:r>
              <a:rPr lang="fr-FR" sz="1400" b="1" dirty="0">
                <a:solidFill>
                  <a:schemeClr val="accent1"/>
                </a:solidFill>
              </a:rPr>
              <a:t>Attention, </a:t>
            </a:r>
            <a:r>
              <a:rPr lang="fr-FR" sz="1400" dirty="0">
                <a:solidFill>
                  <a:schemeClr val="accent1"/>
                </a:solidFill>
              </a:rPr>
              <a:t>violation de contrainte causale</a:t>
            </a:r>
            <a:endParaRPr lang="fr-DZ" sz="1400" b="1"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checkerboard(across)">
                                      <p:cBhvr>
                                        <p:cTn id="7" dur="500"/>
                                        <p:tgtEl>
                                          <p:spTgt spid="3379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 calcmode="lin" valueType="num">
                                      <p:cBhvr>
                                        <p:cTn id="12" dur="500" fill="hold"/>
                                        <p:tgtEl>
                                          <p:spTgt spid="2050"/>
                                        </p:tgtEl>
                                        <p:attrNameLst>
                                          <p:attrName>ppt_w</p:attrName>
                                        </p:attrNameLst>
                                      </p:cBhvr>
                                      <p:tavLst>
                                        <p:tav tm="0">
                                          <p:val>
                                            <p:fltVal val="0"/>
                                          </p:val>
                                        </p:tav>
                                        <p:tav tm="100000">
                                          <p:val>
                                            <p:strVal val="#ppt_w"/>
                                          </p:val>
                                        </p:tav>
                                      </p:tavLst>
                                    </p:anim>
                                    <p:anim calcmode="lin" valueType="num">
                                      <p:cBhvr>
                                        <p:cTn id="13" dur="500" fill="hold"/>
                                        <p:tgtEl>
                                          <p:spTgt spid="2050"/>
                                        </p:tgtEl>
                                        <p:attrNameLst>
                                          <p:attrName>ppt_h</p:attrName>
                                        </p:attrNameLst>
                                      </p:cBhvr>
                                      <p:tavLst>
                                        <p:tav tm="0">
                                          <p:val>
                                            <p:fltVal val="0"/>
                                          </p:val>
                                        </p:tav>
                                        <p:tav tm="100000">
                                          <p:val>
                                            <p:strVal val="#ppt_h"/>
                                          </p:val>
                                        </p:tav>
                                      </p:tavLst>
                                    </p:anim>
                                    <p:animEffect transition="in" filter="fade">
                                      <p:cBhvr>
                                        <p:cTn id="14" dur="500"/>
                                        <p:tgtEl>
                                          <p:spTgt spid="2050"/>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	Méthodologie  Bond graph pour la surveillance</a:t>
            </a:r>
            <a:endParaRPr lang="fr-FR" dirty="0"/>
          </a:p>
        </p:txBody>
      </p:sp>
      <p:sp>
        <p:nvSpPr>
          <p:cNvPr id="3" name="Espace réservé du contenu 2"/>
          <p:cNvSpPr>
            <a:spLocks noGrp="1"/>
          </p:cNvSpPr>
          <p:nvPr>
            <p:ph idx="1"/>
          </p:nvPr>
        </p:nvSpPr>
        <p:spPr>
          <a:xfrm>
            <a:off x="457200" y="2046309"/>
            <a:ext cx="7901014" cy="4525963"/>
          </a:xfrm>
        </p:spPr>
        <p:txBody>
          <a:bodyPr>
            <a:normAutofit/>
          </a:bodyPr>
          <a:lstStyle/>
          <a:p>
            <a:r>
              <a:rPr lang="fr-FR" b="1" i="1" dirty="0"/>
              <a:t> </a:t>
            </a:r>
            <a:r>
              <a:rPr lang="fr-FR" sz="3200" b="1" i="1" dirty="0"/>
              <a:t>Conclusion </a:t>
            </a:r>
            <a:endParaRPr lang="fr-FR" sz="3200" b="1" dirty="0"/>
          </a:p>
          <a:p>
            <a:pPr marL="0" indent="0">
              <a:buNone/>
            </a:pPr>
            <a:r>
              <a:rPr lang="fr-FR" sz="2100" dirty="0"/>
              <a:t>La réalisation d’un système de surveillance à base de modèle est une opération coûteuse nécessitant plusieurs étapes complexes. L’outil Bond graph, par ses propriétés causales et structurelles grâce à son aspect graphique, et comportemental  par  son  architecture  fonctionnelle  est </a:t>
            </a:r>
          </a:p>
          <a:p>
            <a:pPr marL="811213" indent="0">
              <a:buNone/>
            </a:pPr>
            <a:r>
              <a:rPr lang="fr-FR" sz="2400" dirty="0"/>
              <a:t>bien adapté pour la conception de tels systèmes. Enfin cet outil, par ses aspects génériques, a permis la mise en place d’un outil logiciel pour l’automatisation des procédures diminuant le coût de la conception des systèmes de surveillance.</a:t>
            </a:r>
            <a:endParaRPr lang="fr-FR" sz="2100" dirty="0"/>
          </a:p>
          <a:p>
            <a:endParaRPr lang="fr-FR" dirty="0"/>
          </a:p>
        </p:txBody>
      </p:sp>
      <p:sp>
        <p:nvSpPr>
          <p:cNvPr id="5" name="Espace réservé de la date 4"/>
          <p:cNvSpPr>
            <a:spLocks noGrp="1"/>
          </p:cNvSpPr>
          <p:nvPr>
            <p:ph type="dt" sz="half" idx="10"/>
          </p:nvPr>
        </p:nvSpPr>
        <p:spPr/>
        <p:txBody>
          <a:bodyPr/>
          <a:lstStyle/>
          <a:p>
            <a:fld id="{1963F874-63F9-4326-994D-32F72FC6594D}" type="datetime1">
              <a:rPr lang="fr-FR" smtClean="0"/>
              <a:pPr/>
              <a:t>16/04/2022</a:t>
            </a:fld>
            <a:endParaRPr lang="fr-FR"/>
          </a:p>
        </p:txBody>
      </p:sp>
      <p:sp>
        <p:nvSpPr>
          <p:cNvPr id="7" name="Espace réservé du pied de page 6"/>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29</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heckerboard(across)">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left)">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93B95CD-5AF9-4EB4-8B2E-613FD7E20631}"/>
              </a:ext>
            </a:extLst>
          </p:cNvPr>
          <p:cNvSpPr>
            <a:spLocks noGrp="1"/>
          </p:cNvSpPr>
          <p:nvPr>
            <p:ph idx="1"/>
          </p:nvPr>
        </p:nvSpPr>
        <p:spPr/>
        <p:txBody>
          <a:bodyPr/>
          <a:lstStyle/>
          <a:p>
            <a:r>
              <a:rPr lang="fr-FR" dirty="0"/>
              <a:t>L’outil Bond graph, qui a prouvé son efficacité pour construire des modèles de connaissances de systèmes physiques pluridisciplinaires, peut aussi être un excellent support pour l’étude de la surveillance des systèmes industriels. C’est dans cet objectif que ont été développés depuis une vingtaine d’années des outils et méthodes pour la conception intégrée des systèmes de supervision allant de la modélisation à la génération d’algorithmes de diagnostic robuste en ligne et aux moyens de reconfiguration dans des modes dégradés </a:t>
            </a:r>
          </a:p>
          <a:p>
            <a:endParaRPr lang="fr-DZ" dirty="0"/>
          </a:p>
        </p:txBody>
      </p:sp>
      <p:sp>
        <p:nvSpPr>
          <p:cNvPr id="4" name="Espace réservé de la date 3">
            <a:extLst>
              <a:ext uri="{FF2B5EF4-FFF2-40B4-BE49-F238E27FC236}">
                <a16:creationId xmlns:a16="http://schemas.microsoft.com/office/drawing/2014/main" id="{DAF0BB80-6D46-49E1-8DCC-286E14030140}"/>
              </a:ext>
            </a:extLst>
          </p:cNvPr>
          <p:cNvSpPr>
            <a:spLocks noGrp="1"/>
          </p:cNvSpPr>
          <p:nvPr>
            <p:ph type="dt" sz="half" idx="10"/>
          </p:nvPr>
        </p:nvSpPr>
        <p:spPr/>
        <p:txBody>
          <a:bodyPr/>
          <a:lstStyle/>
          <a:p>
            <a:fld id="{19CB5009-391F-40F1-B439-EB348DB2D584}" type="datetime1">
              <a:rPr lang="fr-FR" smtClean="0"/>
              <a:pPr/>
              <a:t>16/04/2022</a:t>
            </a:fld>
            <a:endParaRPr lang="fr-FR"/>
          </a:p>
        </p:txBody>
      </p:sp>
      <p:sp>
        <p:nvSpPr>
          <p:cNvPr id="5" name="Espace réservé du pied de page 4">
            <a:extLst>
              <a:ext uri="{FF2B5EF4-FFF2-40B4-BE49-F238E27FC236}">
                <a16:creationId xmlns:a16="http://schemas.microsoft.com/office/drawing/2014/main" id="{634007DB-4B6E-4E76-BF8F-4CCBFA65AB07}"/>
              </a:ext>
            </a:extLst>
          </p:cNvPr>
          <p:cNvSpPr>
            <a:spLocks noGrp="1"/>
          </p:cNvSpPr>
          <p:nvPr>
            <p:ph type="ftr" sz="quarter" idx="11"/>
          </p:nvPr>
        </p:nvSpPr>
        <p:spPr/>
        <p:txBody>
          <a:bodyPr/>
          <a:lstStyle/>
          <a:p>
            <a:r>
              <a:rPr lang="fr-FR"/>
              <a:t>Diagnostic à base des Bond-graphs</a:t>
            </a:r>
          </a:p>
        </p:txBody>
      </p:sp>
      <p:sp>
        <p:nvSpPr>
          <p:cNvPr id="6" name="Espace réservé du numéro de diapositive 5">
            <a:extLst>
              <a:ext uri="{FF2B5EF4-FFF2-40B4-BE49-F238E27FC236}">
                <a16:creationId xmlns:a16="http://schemas.microsoft.com/office/drawing/2014/main" id="{3FE00C49-35BC-46D4-877F-9C66A8A000C6}"/>
              </a:ext>
            </a:extLst>
          </p:cNvPr>
          <p:cNvSpPr>
            <a:spLocks noGrp="1"/>
          </p:cNvSpPr>
          <p:nvPr>
            <p:ph type="sldNum" sz="quarter" idx="12"/>
          </p:nvPr>
        </p:nvSpPr>
        <p:spPr/>
        <p:txBody>
          <a:bodyPr/>
          <a:lstStyle/>
          <a:p>
            <a:fld id="{2248C1A2-5178-41A4-9518-6631B6A9CAF8}" type="slidenum">
              <a:rPr lang="fr-FR" smtClean="0"/>
              <a:pPr/>
              <a:t>3</a:t>
            </a:fld>
            <a:endParaRPr lang="fr-FR"/>
          </a:p>
        </p:txBody>
      </p:sp>
      <p:sp>
        <p:nvSpPr>
          <p:cNvPr id="7" name="Titre 1">
            <a:extLst>
              <a:ext uri="{FF2B5EF4-FFF2-40B4-BE49-F238E27FC236}">
                <a16:creationId xmlns:a16="http://schemas.microsoft.com/office/drawing/2014/main" id="{A67FA392-0F2F-4244-B135-F73453D33CC8}"/>
              </a:ext>
            </a:extLst>
          </p:cNvPr>
          <p:cNvSpPr>
            <a:spLocks noGrp="1"/>
          </p:cNvSpPr>
          <p:nvPr>
            <p:ph type="title"/>
          </p:nvPr>
        </p:nvSpPr>
        <p:spPr>
          <a:xfrm>
            <a:off x="457200" y="704850"/>
            <a:ext cx="8229600" cy="1143000"/>
          </a:xfrm>
        </p:spPr>
        <p:txBody>
          <a:bodyPr/>
          <a:lstStyle/>
          <a:p>
            <a:r>
              <a:rPr lang="en-US" b="1" dirty="0"/>
              <a:t>Introduction</a:t>
            </a:r>
            <a:endParaRPr lang="fr-FR" dirty="0"/>
          </a:p>
        </p:txBody>
      </p:sp>
    </p:spTree>
    <p:extLst>
      <p:ext uri="{BB962C8B-B14F-4D97-AF65-F5344CB8AC3E}">
        <p14:creationId xmlns:p14="http://schemas.microsoft.com/office/powerpoint/2010/main" val="232043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Introduction</a:t>
            </a:r>
            <a:endParaRPr lang="fr-FR" dirty="0"/>
          </a:p>
        </p:txBody>
      </p:sp>
      <p:pic>
        <p:nvPicPr>
          <p:cNvPr id="2050" name="Picture 2"/>
          <p:cNvPicPr>
            <a:picLocks noGrp="1" noChangeAspect="1" noChangeArrowheads="1"/>
          </p:cNvPicPr>
          <p:nvPr>
            <p:ph idx="1"/>
          </p:nvPr>
        </p:nvPicPr>
        <p:blipFill>
          <a:blip r:embed="rId2"/>
          <a:stretch>
            <a:fillRect/>
          </a:stretch>
        </p:blipFill>
        <p:spPr bwMode="auto">
          <a:xfrm>
            <a:off x="2033587" y="2177256"/>
            <a:ext cx="5076825" cy="3905250"/>
          </a:xfrm>
          <a:prstGeom prst="rect">
            <a:avLst/>
          </a:prstGeom>
          <a:noFill/>
          <a:ln w="9525">
            <a:noFill/>
            <a:miter lim="800000"/>
            <a:headEnd/>
            <a:tailEnd/>
          </a:ln>
          <a:effectLst/>
        </p:spPr>
      </p:pic>
      <p:sp>
        <p:nvSpPr>
          <p:cNvPr id="5" name="Espace réservé de la date 4"/>
          <p:cNvSpPr>
            <a:spLocks noGrp="1"/>
          </p:cNvSpPr>
          <p:nvPr>
            <p:ph type="dt" sz="half" idx="10"/>
          </p:nvPr>
        </p:nvSpPr>
        <p:spPr/>
        <p:txBody>
          <a:bodyPr/>
          <a:lstStyle/>
          <a:p>
            <a:fld id="{CD23C75A-E5A6-4BFF-9EB0-8A2E50914225}" type="datetime1">
              <a:rPr lang="fr-FR" smtClean="0"/>
              <a:pPr/>
              <a:t>16/04/2022</a:t>
            </a:fld>
            <a:endParaRPr lang="fr-FR"/>
          </a:p>
        </p:txBody>
      </p:sp>
      <p:sp>
        <p:nvSpPr>
          <p:cNvPr id="7" name="Espace réservé du pied de page 6"/>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8229600" cy="1143000"/>
          </a:xfrm>
        </p:spPr>
        <p:txBody>
          <a:bodyPr>
            <a:normAutofit/>
          </a:bodyPr>
          <a:lstStyle/>
          <a:p>
            <a:r>
              <a:rPr lang="en-US" b="1" dirty="0"/>
              <a:t>    Principe du diagnostic</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La première étape dite de </a:t>
            </a:r>
            <a:r>
              <a:rPr lang="fr-FR" b="1" dirty="0"/>
              <a:t>détection</a:t>
            </a:r>
            <a:r>
              <a:rPr lang="fr-FR" dirty="0"/>
              <a:t> consiste à décider </a:t>
            </a:r>
            <a:r>
              <a:rPr lang="fr-FR" spc="-100" dirty="0"/>
              <a:t>entre dire que le  système </a:t>
            </a:r>
            <a:r>
              <a:rPr lang="fr-FR" dirty="0"/>
              <a:t>en </a:t>
            </a:r>
          </a:p>
          <a:p>
            <a:pPr indent="20638">
              <a:buNone/>
            </a:pPr>
            <a:r>
              <a:rPr lang="fr-FR" dirty="0"/>
              <a:t>mode de fonctionnement normal ou que le système est en mode de fonctionnement </a:t>
            </a:r>
          </a:p>
          <a:p>
            <a:pPr indent="20638">
              <a:buNone/>
            </a:pPr>
            <a:r>
              <a:rPr lang="fr-FR" dirty="0"/>
              <a:t>défaillant. Elle est donc obtenue en testant la cohérence entre le fonctionnement réel (fourni par des capteurs) avec ce qu’il devrait être sous l’hypothèse de fonctionnement normal : cela implique que l’on dispose d’un modèle du fonctionnement normal obtenu par apprentissage ou d’une manière analytique, et que l’on produit une alarme lorsque l’on détecte des différences. </a:t>
            </a:r>
          </a:p>
          <a:p>
            <a:endParaRPr lang="fr-FR" dirty="0"/>
          </a:p>
          <a:p>
            <a:r>
              <a:rPr lang="fr-FR" dirty="0"/>
              <a:t>La procédure de </a:t>
            </a:r>
            <a:r>
              <a:rPr lang="fr-FR" b="1" dirty="0"/>
              <a:t>décision</a:t>
            </a:r>
            <a:r>
              <a:rPr lang="fr-FR" dirty="0"/>
              <a:t> conduit à définir des seuils qui permettent d’accepter avec un risque raisonnable une non-détection ou une fausse alarme. La problématique consiste à distinguer les perturbations et les incertitudes de mesure et de paramètres des défaillances.</a:t>
            </a:r>
          </a:p>
          <a:p>
            <a:endParaRPr lang="fr-FR" dirty="0"/>
          </a:p>
          <a:p>
            <a:endParaRPr lang="fr-FR" dirty="0"/>
          </a:p>
        </p:txBody>
      </p:sp>
      <p:sp>
        <p:nvSpPr>
          <p:cNvPr id="4" name="Espace réservé de la date 3"/>
          <p:cNvSpPr>
            <a:spLocks noGrp="1"/>
          </p:cNvSpPr>
          <p:nvPr>
            <p:ph type="dt" sz="half" idx="10"/>
          </p:nvPr>
        </p:nvSpPr>
        <p:spPr/>
        <p:txBody>
          <a:bodyPr/>
          <a:lstStyle/>
          <a:p>
            <a:fld id="{A71944D6-DB84-4FF5-869E-4DBFF1BA04E2}" type="datetime1">
              <a:rPr lang="fr-FR" smtClean="0"/>
              <a:pPr/>
              <a:t>16/04/2022</a:t>
            </a:fld>
            <a:endParaRPr lang="fr-FR"/>
          </a:p>
        </p:txBody>
      </p:sp>
      <p:sp>
        <p:nvSpPr>
          <p:cNvPr id="6" name="Espace réservé du pied de page 5"/>
          <p:cNvSpPr>
            <a:spLocks noGrp="1"/>
          </p:cNvSpPr>
          <p:nvPr>
            <p:ph type="ftr" sz="quarter" idx="11"/>
          </p:nvPr>
        </p:nvSpPr>
        <p:spPr/>
        <p:txBody>
          <a:bodyPr/>
          <a:lstStyle/>
          <a:p>
            <a:r>
              <a:rPr lang="fr-FR"/>
              <a:t>Diagnostic à base des Bond-graphs</a:t>
            </a:r>
          </a:p>
        </p:txBody>
      </p:sp>
      <p:sp>
        <p:nvSpPr>
          <p:cNvPr id="5" name="Espace réservé du numéro de diapositive 4"/>
          <p:cNvSpPr>
            <a:spLocks noGrp="1"/>
          </p:cNvSpPr>
          <p:nvPr>
            <p:ph type="sldNum" sz="quarter" idx="12"/>
          </p:nvPr>
        </p:nvSpPr>
        <p:spPr/>
        <p:txBody>
          <a:bodyPr/>
          <a:lstStyle/>
          <a:p>
            <a:fld id="{2248C1A2-5178-41A4-9518-6631B6A9CAF8}" type="slidenum">
              <a:rPr lang="fr-FR" smtClean="0"/>
              <a:pPr/>
              <a:t>5</a:t>
            </a:fld>
            <a:endParaRPr lang="fr-FR"/>
          </a:p>
        </p:txBody>
      </p:sp>
      <p:pic>
        <p:nvPicPr>
          <p:cNvPr id="1028" name="Picture 4"/>
          <p:cNvPicPr>
            <a:picLocks noChangeAspect="1" noChangeArrowheads="1"/>
          </p:cNvPicPr>
          <p:nvPr/>
        </p:nvPicPr>
        <p:blipFill>
          <a:blip r:embed="rId2"/>
          <a:srcRect/>
          <a:stretch>
            <a:fillRect/>
          </a:stretch>
        </p:blipFill>
        <p:spPr bwMode="auto">
          <a:xfrm>
            <a:off x="7072330" y="214290"/>
            <a:ext cx="2071670" cy="158909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left)">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8472651-7265-4DE2-B934-35D518197C72}"/>
              </a:ext>
            </a:extLst>
          </p:cNvPr>
          <p:cNvSpPr>
            <a:spLocks noGrp="1"/>
          </p:cNvSpPr>
          <p:nvPr>
            <p:ph idx="1"/>
          </p:nvPr>
        </p:nvSpPr>
        <p:spPr/>
        <p:txBody>
          <a:bodyPr>
            <a:noAutofit/>
          </a:bodyPr>
          <a:lstStyle/>
          <a:p>
            <a:r>
              <a:rPr lang="fr-FR" sz="2000" dirty="0"/>
              <a:t>La </a:t>
            </a:r>
            <a:r>
              <a:rPr lang="fr-FR" sz="2000" b="1" dirty="0"/>
              <a:t>localisation</a:t>
            </a:r>
            <a:r>
              <a:rPr lang="fr-FR" sz="2000" dirty="0"/>
              <a:t> consiste en un filtrage des alarmes pour retrouver leur origine et isoler le composant défectueux. On fait appel alors à des signatures de pannes répertoriées.</a:t>
            </a:r>
          </a:p>
          <a:p>
            <a:endParaRPr lang="fr-FR" sz="2000" dirty="0"/>
          </a:p>
          <a:p>
            <a:r>
              <a:rPr lang="fr-FR" sz="2000" dirty="0"/>
              <a:t>Si le défaut est « tolérable », le système peut continuer à fonctionner. S’il est par contre conditionnellement tolérable, alors le système continuera à fonctionner, mais dans un mode dégradé en attendant qu’une maintenance soit effectuée. Cette partie est traitée par les méthodes de </a:t>
            </a:r>
            <a:r>
              <a:rPr lang="fr-FR" sz="2000" b="1" dirty="0"/>
              <a:t>la commande tolérante aux fautes </a:t>
            </a:r>
            <a:r>
              <a:rPr lang="fr-FR" sz="2000" dirty="0"/>
              <a:t>(ou </a:t>
            </a:r>
            <a:r>
              <a:rPr lang="fr-FR" sz="2000" dirty="0" err="1"/>
              <a:t>Fault</a:t>
            </a:r>
            <a:r>
              <a:rPr lang="fr-FR" sz="2000" dirty="0"/>
              <a:t> </a:t>
            </a:r>
            <a:r>
              <a:rPr lang="fr-FR" sz="2000" dirty="0" err="1"/>
              <a:t>Tolerant</a:t>
            </a:r>
            <a:r>
              <a:rPr lang="fr-FR" sz="2000" dirty="0"/>
              <a:t> Control FTC en anglais). </a:t>
            </a:r>
          </a:p>
          <a:p>
            <a:endParaRPr lang="fr-FR" sz="2000" dirty="0"/>
          </a:p>
          <a:p>
            <a:r>
              <a:rPr lang="fr-FR" sz="2000" dirty="0"/>
              <a:t>Une fois la faute localisée, il faut </a:t>
            </a:r>
            <a:r>
              <a:rPr lang="fr-FR" sz="2000" b="1" dirty="0"/>
              <a:t>identifier</a:t>
            </a:r>
            <a:r>
              <a:rPr lang="fr-FR" sz="2000" dirty="0"/>
              <a:t> les causes précises de cette anomalie. On fait alors appel à des signatures définies par des experts et validées après réparation des dysfonctionnements. </a:t>
            </a:r>
          </a:p>
          <a:p>
            <a:endParaRPr lang="fr-DZ" sz="2000" dirty="0"/>
          </a:p>
        </p:txBody>
      </p:sp>
      <p:sp>
        <p:nvSpPr>
          <p:cNvPr id="4" name="Espace réservé de la date 3">
            <a:extLst>
              <a:ext uri="{FF2B5EF4-FFF2-40B4-BE49-F238E27FC236}">
                <a16:creationId xmlns:a16="http://schemas.microsoft.com/office/drawing/2014/main" id="{DE058C40-695B-4629-A8E9-C449E69088C2}"/>
              </a:ext>
            </a:extLst>
          </p:cNvPr>
          <p:cNvSpPr>
            <a:spLocks noGrp="1"/>
          </p:cNvSpPr>
          <p:nvPr>
            <p:ph type="dt" sz="half" idx="10"/>
          </p:nvPr>
        </p:nvSpPr>
        <p:spPr/>
        <p:txBody>
          <a:bodyPr/>
          <a:lstStyle/>
          <a:p>
            <a:fld id="{19CB5009-391F-40F1-B439-EB348DB2D584}" type="datetime1">
              <a:rPr lang="fr-FR" smtClean="0"/>
              <a:pPr/>
              <a:t>16/04/2022</a:t>
            </a:fld>
            <a:endParaRPr lang="fr-FR"/>
          </a:p>
        </p:txBody>
      </p:sp>
      <p:sp>
        <p:nvSpPr>
          <p:cNvPr id="5" name="Espace réservé du pied de page 4">
            <a:extLst>
              <a:ext uri="{FF2B5EF4-FFF2-40B4-BE49-F238E27FC236}">
                <a16:creationId xmlns:a16="http://schemas.microsoft.com/office/drawing/2014/main" id="{2432B259-6208-46E9-B615-EFC040BA36D2}"/>
              </a:ext>
            </a:extLst>
          </p:cNvPr>
          <p:cNvSpPr>
            <a:spLocks noGrp="1"/>
          </p:cNvSpPr>
          <p:nvPr>
            <p:ph type="ftr" sz="quarter" idx="11"/>
          </p:nvPr>
        </p:nvSpPr>
        <p:spPr/>
        <p:txBody>
          <a:bodyPr/>
          <a:lstStyle/>
          <a:p>
            <a:r>
              <a:rPr lang="fr-FR"/>
              <a:t>Diagnostic à base des Bond-graphs</a:t>
            </a:r>
          </a:p>
        </p:txBody>
      </p:sp>
      <p:sp>
        <p:nvSpPr>
          <p:cNvPr id="6" name="Espace réservé du numéro de diapositive 5">
            <a:extLst>
              <a:ext uri="{FF2B5EF4-FFF2-40B4-BE49-F238E27FC236}">
                <a16:creationId xmlns:a16="http://schemas.microsoft.com/office/drawing/2014/main" id="{D1EE099E-33AA-457B-885A-6356DBC64127}"/>
              </a:ext>
            </a:extLst>
          </p:cNvPr>
          <p:cNvSpPr>
            <a:spLocks noGrp="1"/>
          </p:cNvSpPr>
          <p:nvPr>
            <p:ph type="sldNum" sz="quarter" idx="12"/>
          </p:nvPr>
        </p:nvSpPr>
        <p:spPr/>
        <p:txBody>
          <a:bodyPr/>
          <a:lstStyle/>
          <a:p>
            <a:fld id="{2248C1A2-5178-41A4-9518-6631B6A9CAF8}" type="slidenum">
              <a:rPr lang="fr-FR" smtClean="0"/>
              <a:pPr/>
              <a:t>6</a:t>
            </a:fld>
            <a:endParaRPr lang="fr-FR"/>
          </a:p>
        </p:txBody>
      </p:sp>
      <p:sp>
        <p:nvSpPr>
          <p:cNvPr id="7" name="Titre 1">
            <a:extLst>
              <a:ext uri="{FF2B5EF4-FFF2-40B4-BE49-F238E27FC236}">
                <a16:creationId xmlns:a16="http://schemas.microsoft.com/office/drawing/2014/main" id="{8140CBBE-5DFD-42F6-B835-8000410CEF9A}"/>
              </a:ext>
            </a:extLst>
          </p:cNvPr>
          <p:cNvSpPr txBox="1">
            <a:spLocks/>
          </p:cNvSpPr>
          <p:nvPr/>
        </p:nvSpPr>
        <p:spPr>
          <a:xfrm>
            <a:off x="0" y="285728"/>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b="1" dirty="0"/>
              <a:t>    Principe du diagnostic</a:t>
            </a:r>
            <a:endParaRPr lang="fr-FR" dirty="0"/>
          </a:p>
        </p:txBody>
      </p:sp>
      <p:pic>
        <p:nvPicPr>
          <p:cNvPr id="8" name="Picture 4">
            <a:extLst>
              <a:ext uri="{FF2B5EF4-FFF2-40B4-BE49-F238E27FC236}">
                <a16:creationId xmlns:a16="http://schemas.microsoft.com/office/drawing/2014/main" id="{C336BC04-8D19-4E4E-A0FE-CC01573DBBF3}"/>
              </a:ext>
            </a:extLst>
          </p:cNvPr>
          <p:cNvPicPr>
            <a:picLocks noChangeAspect="1" noChangeArrowheads="1"/>
          </p:cNvPicPr>
          <p:nvPr/>
        </p:nvPicPr>
        <p:blipFill>
          <a:blip r:embed="rId2"/>
          <a:srcRect/>
          <a:stretch>
            <a:fillRect/>
          </a:stretch>
        </p:blipFill>
        <p:spPr bwMode="auto">
          <a:xfrm>
            <a:off x="7072330" y="214290"/>
            <a:ext cx="2071670" cy="1589093"/>
          </a:xfrm>
          <a:prstGeom prst="rect">
            <a:avLst/>
          </a:prstGeom>
          <a:noFill/>
          <a:ln w="9525">
            <a:noFill/>
            <a:miter lim="800000"/>
            <a:headEnd/>
            <a:tailEnd/>
          </a:ln>
          <a:effectLst/>
        </p:spPr>
      </p:pic>
    </p:spTree>
    <p:extLst>
      <p:ext uri="{BB962C8B-B14F-4D97-AF65-F5344CB8AC3E}">
        <p14:creationId xmlns:p14="http://schemas.microsoft.com/office/powerpoint/2010/main" val="1921886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a:bodyPr>
          <a:lstStyle/>
          <a:p>
            <a:r>
              <a:rPr lang="en-US" b="1" dirty="0"/>
              <a:t>    Principe du diagnostic</a:t>
            </a:r>
            <a:endParaRPr lang="fr-FR" dirty="0"/>
          </a:p>
        </p:txBody>
      </p:sp>
      <p:sp>
        <p:nvSpPr>
          <p:cNvPr id="3" name="Espace réservé du contenu 2"/>
          <p:cNvSpPr>
            <a:spLocks noGrp="1"/>
          </p:cNvSpPr>
          <p:nvPr>
            <p:ph idx="1"/>
          </p:nvPr>
        </p:nvSpPr>
        <p:spPr/>
        <p:txBody>
          <a:bodyPr>
            <a:normAutofit/>
          </a:bodyPr>
          <a:lstStyle/>
          <a:p>
            <a:r>
              <a:rPr lang="fr-FR" sz="2000" dirty="0"/>
              <a:t>Dans l’industrie, les premières méthodes de diagnostic furent basées sur la redondance des matériels jugés critiques pour le fonctionnement du système. Cette approche entraîne un coût important en instrumentation, s’avère simple et facile à implanter, mais se limite à la surveillance des capteurs : les défaillances physiques ne peuvent pas être détectées. Les progrès réalisés dans le domaine des calculateurs permettent aujourd’hui la mise en œuvre des méthodes modernes de l’automatique et de l’intelligence artificielle. Ces nouvelles approches permettent d’éliminer en partie, voire même en totalité, la redondance matérielle pour le diagnostic.</a:t>
            </a:r>
          </a:p>
          <a:p>
            <a:endParaRPr lang="fr-FR" sz="2000" dirty="0"/>
          </a:p>
        </p:txBody>
      </p:sp>
      <p:sp>
        <p:nvSpPr>
          <p:cNvPr id="5" name="Espace réservé de la date 4"/>
          <p:cNvSpPr>
            <a:spLocks noGrp="1"/>
          </p:cNvSpPr>
          <p:nvPr>
            <p:ph type="dt" sz="half" idx="10"/>
          </p:nvPr>
        </p:nvSpPr>
        <p:spPr/>
        <p:txBody>
          <a:bodyPr/>
          <a:lstStyle/>
          <a:p>
            <a:fld id="{B5D5962F-B0F2-4F7E-A730-4CCEDB0D639E}" type="datetime1">
              <a:rPr lang="fr-FR" smtClean="0"/>
              <a:pPr/>
              <a:t>16/04/2022</a:t>
            </a:fld>
            <a:endParaRPr lang="fr-FR"/>
          </a:p>
        </p:txBody>
      </p:sp>
      <p:sp>
        <p:nvSpPr>
          <p:cNvPr id="7" name="Espace réservé du pied de page 6"/>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E39EEE-567E-4E7F-A977-516926AACCBA}"/>
              </a:ext>
            </a:extLst>
          </p:cNvPr>
          <p:cNvSpPr>
            <a:spLocks noGrp="1"/>
          </p:cNvSpPr>
          <p:nvPr>
            <p:ph idx="1"/>
          </p:nvPr>
        </p:nvSpPr>
        <p:spPr/>
        <p:txBody>
          <a:bodyPr>
            <a:normAutofit/>
          </a:bodyPr>
          <a:lstStyle/>
          <a:p>
            <a:r>
              <a:rPr lang="fr-FR" sz="2000" dirty="0"/>
              <a:t>En fonction du type de modèle utilisé, on distingue les méthodes dites à base de modèle analytique et les méthodes sans modèles (dites à base de signal ou sans modèle a priori). Les méthodes sans modèles, ne disposant pas de modèles opératoires, font alors appel à des procédures d’apprentissage  d’intelligence  artificielle ou  de  reconnaissance de formes, qui consistent à classer automatiquement des formes dans des modes (classes) connus a priori. Par conséquent, ces techniques doivent connaître par anticipation tous les états de fonctionnement (normal et défaillant), ce qui est souvent inacceptable dans les systèmes réels.</a:t>
            </a:r>
          </a:p>
          <a:p>
            <a:endParaRPr lang="fr-DZ" sz="2000" dirty="0"/>
          </a:p>
        </p:txBody>
      </p:sp>
      <p:sp>
        <p:nvSpPr>
          <p:cNvPr id="4" name="Espace réservé de la date 3">
            <a:extLst>
              <a:ext uri="{FF2B5EF4-FFF2-40B4-BE49-F238E27FC236}">
                <a16:creationId xmlns:a16="http://schemas.microsoft.com/office/drawing/2014/main" id="{CD06EC85-C31E-4C44-AD5C-383883464356}"/>
              </a:ext>
            </a:extLst>
          </p:cNvPr>
          <p:cNvSpPr>
            <a:spLocks noGrp="1"/>
          </p:cNvSpPr>
          <p:nvPr>
            <p:ph type="dt" sz="half" idx="10"/>
          </p:nvPr>
        </p:nvSpPr>
        <p:spPr/>
        <p:txBody>
          <a:bodyPr/>
          <a:lstStyle/>
          <a:p>
            <a:fld id="{19CB5009-391F-40F1-B439-EB348DB2D584}" type="datetime1">
              <a:rPr lang="fr-FR" smtClean="0"/>
              <a:pPr/>
              <a:t>16/04/2022</a:t>
            </a:fld>
            <a:endParaRPr lang="fr-FR"/>
          </a:p>
        </p:txBody>
      </p:sp>
      <p:sp>
        <p:nvSpPr>
          <p:cNvPr id="5" name="Espace réservé du pied de page 4">
            <a:extLst>
              <a:ext uri="{FF2B5EF4-FFF2-40B4-BE49-F238E27FC236}">
                <a16:creationId xmlns:a16="http://schemas.microsoft.com/office/drawing/2014/main" id="{D3F13D99-79B7-48F7-BB2B-F9F63207C99A}"/>
              </a:ext>
            </a:extLst>
          </p:cNvPr>
          <p:cNvSpPr>
            <a:spLocks noGrp="1"/>
          </p:cNvSpPr>
          <p:nvPr>
            <p:ph type="ftr" sz="quarter" idx="11"/>
          </p:nvPr>
        </p:nvSpPr>
        <p:spPr/>
        <p:txBody>
          <a:bodyPr/>
          <a:lstStyle/>
          <a:p>
            <a:r>
              <a:rPr lang="fr-FR"/>
              <a:t>Diagnostic à base des Bond-graphs</a:t>
            </a:r>
          </a:p>
        </p:txBody>
      </p:sp>
      <p:sp>
        <p:nvSpPr>
          <p:cNvPr id="6" name="Espace réservé du numéro de diapositive 5">
            <a:extLst>
              <a:ext uri="{FF2B5EF4-FFF2-40B4-BE49-F238E27FC236}">
                <a16:creationId xmlns:a16="http://schemas.microsoft.com/office/drawing/2014/main" id="{7BEA9F20-CAA5-4FFF-82A9-68F5C2045D07}"/>
              </a:ext>
            </a:extLst>
          </p:cNvPr>
          <p:cNvSpPr>
            <a:spLocks noGrp="1"/>
          </p:cNvSpPr>
          <p:nvPr>
            <p:ph type="sldNum" sz="quarter" idx="12"/>
          </p:nvPr>
        </p:nvSpPr>
        <p:spPr/>
        <p:txBody>
          <a:bodyPr/>
          <a:lstStyle/>
          <a:p>
            <a:fld id="{2248C1A2-5178-41A4-9518-6631B6A9CAF8}" type="slidenum">
              <a:rPr lang="fr-FR" smtClean="0"/>
              <a:pPr/>
              <a:t>8</a:t>
            </a:fld>
            <a:endParaRPr lang="fr-FR"/>
          </a:p>
        </p:txBody>
      </p:sp>
      <p:sp>
        <p:nvSpPr>
          <p:cNvPr id="7" name="Titre 1">
            <a:extLst>
              <a:ext uri="{FF2B5EF4-FFF2-40B4-BE49-F238E27FC236}">
                <a16:creationId xmlns:a16="http://schemas.microsoft.com/office/drawing/2014/main" id="{FFED3462-1642-46B5-9695-D1A8D4181304}"/>
              </a:ext>
            </a:extLst>
          </p:cNvPr>
          <p:cNvSpPr>
            <a:spLocks noGrp="1"/>
          </p:cNvSpPr>
          <p:nvPr>
            <p:ph type="title"/>
          </p:nvPr>
        </p:nvSpPr>
        <p:spPr>
          <a:xfrm>
            <a:off x="457200" y="704850"/>
            <a:ext cx="8229600" cy="1143000"/>
          </a:xfrm>
        </p:spPr>
        <p:txBody>
          <a:bodyPr>
            <a:normAutofit/>
          </a:bodyPr>
          <a:lstStyle/>
          <a:p>
            <a:r>
              <a:rPr lang="en-US" b="1" dirty="0"/>
              <a:t>    Principe du diagnostic</a:t>
            </a:r>
            <a:endParaRPr lang="fr-FR" dirty="0"/>
          </a:p>
        </p:txBody>
      </p:sp>
    </p:spTree>
    <p:extLst>
      <p:ext uri="{BB962C8B-B14F-4D97-AF65-F5344CB8AC3E}">
        <p14:creationId xmlns:p14="http://schemas.microsoft.com/office/powerpoint/2010/main" val="3632915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a:bodyPr>
          <a:lstStyle/>
          <a:p>
            <a:r>
              <a:rPr lang="en-US" b="1" dirty="0"/>
              <a:t>    Principe du diagnostic</a:t>
            </a:r>
            <a:endParaRPr lang="fr-FR" dirty="0"/>
          </a:p>
        </p:txBody>
      </p:sp>
      <p:sp>
        <p:nvSpPr>
          <p:cNvPr id="3" name="Espace réservé du contenu 2"/>
          <p:cNvSpPr>
            <a:spLocks noGrp="1"/>
          </p:cNvSpPr>
          <p:nvPr>
            <p:ph idx="1"/>
          </p:nvPr>
        </p:nvSpPr>
        <p:spPr/>
        <p:txBody>
          <a:bodyPr/>
          <a:lstStyle/>
          <a:p>
            <a:endParaRPr lang="fr-FR" sz="1800" dirty="0"/>
          </a:p>
          <a:p>
            <a:pPr>
              <a:buNone/>
            </a:pPr>
            <a:br>
              <a:rPr lang="fr-FR" sz="1800" dirty="0"/>
            </a:br>
            <a:r>
              <a:rPr lang="fr-FR" sz="2000" dirty="0"/>
              <a:t>Les performances des méthodes à base de modèles dépendent fortement du modèle utilisé. Une fois ce dernier généré, les indicateurs de défaillances peuvent être déduits à partir du modèle mathématique en mode défaillant et normal. Ces indicateurs de fautes sont représentés par les Relations de Redondance Analytique (RRA).</a:t>
            </a:r>
          </a:p>
          <a:p>
            <a:endParaRPr lang="fr-FR" dirty="0"/>
          </a:p>
        </p:txBody>
      </p:sp>
      <p:sp>
        <p:nvSpPr>
          <p:cNvPr id="5" name="Espace réservé de la date 4"/>
          <p:cNvSpPr>
            <a:spLocks noGrp="1"/>
          </p:cNvSpPr>
          <p:nvPr>
            <p:ph type="dt" sz="half" idx="10"/>
          </p:nvPr>
        </p:nvSpPr>
        <p:spPr/>
        <p:txBody>
          <a:bodyPr/>
          <a:lstStyle/>
          <a:p>
            <a:fld id="{ABCE2FD3-C501-47A4-B0ED-F89F72B12643}" type="datetime1">
              <a:rPr lang="fr-FR" smtClean="0"/>
              <a:pPr/>
              <a:t>16/04/2022</a:t>
            </a:fld>
            <a:endParaRPr lang="fr-FR"/>
          </a:p>
        </p:txBody>
      </p:sp>
      <p:sp>
        <p:nvSpPr>
          <p:cNvPr id="7" name="Espace réservé du pied de page 6"/>
          <p:cNvSpPr>
            <a:spLocks noGrp="1"/>
          </p:cNvSpPr>
          <p:nvPr>
            <p:ph type="ftr" sz="quarter" idx="11"/>
          </p:nvPr>
        </p:nvSpPr>
        <p:spPr/>
        <p:txBody>
          <a:bodyPr/>
          <a:lstStyle/>
          <a:p>
            <a:r>
              <a:rPr lang="fr-FR"/>
              <a:t>Diagnostic à base des Bond-graphs</a:t>
            </a:r>
          </a:p>
        </p:txBody>
      </p:sp>
      <p:sp>
        <p:nvSpPr>
          <p:cNvPr id="6" name="Espace réservé du numéro de diapositive 5"/>
          <p:cNvSpPr>
            <a:spLocks noGrp="1"/>
          </p:cNvSpPr>
          <p:nvPr>
            <p:ph type="sldNum" sz="quarter" idx="12"/>
          </p:nvPr>
        </p:nvSpPr>
        <p:spPr/>
        <p:txBody>
          <a:bodyPr/>
          <a:lstStyle/>
          <a:p>
            <a:fld id="{2248C1A2-5178-41A4-9518-6631B6A9CAF8}" type="slidenum">
              <a:rPr lang="fr-FR" smtClean="0"/>
              <a:pPr/>
              <a:t>9</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14244</TotalTime>
  <Words>2476</Words>
  <Application>Microsoft Office PowerPoint</Application>
  <PresentationFormat>Affichage à l'écran (4:3)</PresentationFormat>
  <Paragraphs>263</Paragraphs>
  <Slides>29</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29</vt:i4>
      </vt:variant>
    </vt:vector>
  </HeadingPairs>
  <TitlesOfParts>
    <vt:vector size="34" baseType="lpstr">
      <vt:lpstr>Arial</vt:lpstr>
      <vt:lpstr>Calibri</vt:lpstr>
      <vt:lpstr>Constantia</vt:lpstr>
      <vt:lpstr>Wingdings 2</vt:lpstr>
      <vt:lpstr>Débit</vt:lpstr>
      <vt:lpstr>Diagnostic à base de modèle Bond graph </vt:lpstr>
      <vt:lpstr>Introduction</vt:lpstr>
      <vt:lpstr>Introduction</vt:lpstr>
      <vt:lpstr>Introduction</vt:lpstr>
      <vt:lpstr>    Principe du diagnostic</vt:lpstr>
      <vt:lpstr>Présentation PowerPoint</vt:lpstr>
      <vt:lpstr>    Principe du diagnostic</vt:lpstr>
      <vt:lpstr>    Principe du diagnostic</vt:lpstr>
      <vt:lpstr>    Principe du diagnostic</vt:lpstr>
      <vt:lpstr> Méthodologie  Bond graph pour la surveillance </vt:lpstr>
      <vt:lpstr> Méthodologie  Bond graph pour la surveillance </vt:lpstr>
      <vt:lpstr> Méthodologie  Bond graph pour la surveillance</vt:lpstr>
      <vt:lpstr> Méthodologie  Bond graph pour la surveillance</vt:lpstr>
      <vt:lpstr>Système de Diagnostic</vt:lpstr>
      <vt:lpstr>Surveillabilité structurelle</vt:lpstr>
      <vt:lpstr> Méthodologie  Bond graph pour la surveillance</vt:lpstr>
      <vt:lpstr> Méthodologie  Bond graph pour la surveillance</vt:lpstr>
      <vt:lpstr> Méthodologie  Bond graph pour la surveillance</vt:lpstr>
      <vt:lpstr>Graphe biparti à partir d'1 BG</vt:lpstr>
      <vt:lpstr> Méthodologie  Bond graph pour la surveillance</vt:lpstr>
      <vt:lpstr> Méthodologie  Bond graph pour la surveillance</vt:lpstr>
      <vt:lpstr> Méthodologie  Bond graph pour la surveillance</vt:lpstr>
      <vt:lpstr> Méthodologie  Bond graph pour la surveillance</vt:lpstr>
      <vt:lpstr> Méthodologie  Bond graph pour la surveillance</vt:lpstr>
      <vt:lpstr> Méthodologie  Bond graph pour la surveillance</vt:lpstr>
      <vt:lpstr> Méthodologie  Bond graph pour la surveillance</vt:lpstr>
      <vt:lpstr> Méthodologie  Bond graph pour la surveillance</vt:lpstr>
      <vt:lpstr> Méthodologie  Bond graph pour la surveillance</vt:lpstr>
      <vt:lpstr> Méthodologie  Bond graph pour la surveillance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Diagnostic à base de modèle Bond graph</dc:title>
  <dc:creator>Micro</dc:creator>
  <cp:lastModifiedBy>Mounira Benkhaled  Benallel</cp:lastModifiedBy>
  <cp:revision>42</cp:revision>
  <dcterms:created xsi:type="dcterms:W3CDTF">2017-12-04T21:50:49Z</dcterms:created>
  <dcterms:modified xsi:type="dcterms:W3CDTF">2022-04-16T21:48:15Z</dcterms:modified>
</cp:coreProperties>
</file>