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51739" y="950496"/>
            <a:ext cx="5351629" cy="1106904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المحاضرة الخامسة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66673" y="2671853"/>
            <a:ext cx="4502233" cy="152716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ar-DZ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النمو اللغوي</a:t>
            </a: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أولا :النظريات المفسرة</a:t>
            </a:r>
          </a:p>
          <a:p>
            <a:pPr algn="ctr"/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الأستاذة </a:t>
            </a:r>
            <a:r>
              <a:rPr lang="ar-DZ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يوب</a:t>
            </a:r>
            <a:r>
              <a:rPr lang="ar-D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ز</a:t>
            </a:r>
          </a:p>
          <a:p>
            <a:pPr algn="ctr"/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12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7441" y="279103"/>
            <a:ext cx="8911687" cy="1280890"/>
          </a:xfrm>
        </p:spPr>
        <p:txBody>
          <a:bodyPr>
            <a:normAutofit/>
          </a:bodyPr>
          <a:lstStyle/>
          <a:p>
            <a:pPr algn="ctr" rtl="1"/>
            <a:r>
              <a:rPr lang="ar-DZ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النظرية الفطرية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عند </a:t>
            </a:r>
            <a:r>
              <a:rPr lang="ar-DZ" sz="4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تشومسكي</a:t>
            </a:r>
            <a:endParaRPr lang="fr-FR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56" y="1403582"/>
            <a:ext cx="9632693" cy="49129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876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9275" y="624109"/>
            <a:ext cx="9495338" cy="2022837"/>
          </a:xfrm>
        </p:spPr>
        <p:txBody>
          <a:bodyPr>
            <a:normAutofit/>
          </a:bodyPr>
          <a:lstStyle/>
          <a:p>
            <a:pPr algn="ctr" rtl="1"/>
            <a:r>
              <a:rPr lang="ar-D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الخلاصة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الطفل يمتلك قدرة داخلية على الاستدلال النحوي 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وليست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اللغة نتاج تقليد ميكانيكي فقط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455822" y="3183359"/>
            <a:ext cx="100487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مثال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توضيحي:</a:t>
            </a:r>
            <a:endParaRPr lang="fr-F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الطفل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يسمع في بيئته جُملاً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مثل:“روح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هنا”، “تعال”، “لا كذا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لكنه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بعد فترة قصيرة يقول جملة لم يسمعها حرفيًا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مثل:“أنا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رحت الحديقة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أمس”هذه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الجملة تتطلب معرفة ضمنية بتركيب: (فاعل + فعل ماضٍ +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مفعول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ظرف زمان)، وليس مجرد تكديس كلمات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01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72653" y="4368878"/>
            <a:ext cx="88151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كل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الأطفال تقريبًا يمرّون بالتسلسل نفسه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مناغاة → كلمة واحدة → كلمتين → جمل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انتظام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هذا المسار عبر لغات وثقافات مختلفة يُفهم داخل الفطرية على أنه أثر لبرنامج داخلي للنمو اللغوي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591" y="629522"/>
            <a:ext cx="9553260" cy="3048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876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174" y="156594"/>
            <a:ext cx="9312442" cy="35092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263316" y="4133854"/>
            <a:ext cx="93966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أمثلة لغوية تُستخدم عادة في أدبيات فقر المُدخلات</a:t>
            </a:r>
            <a:r>
              <a:rPr lang="ar-D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الطفل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يكتشف قيودًا نحوية “لا أحد يشرحها له” بشكل </a:t>
            </a:r>
            <a:r>
              <a:rPr lang="ar-D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مباشر.مثل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قيود الإحالة الضميرية أو صوغ المجهول في الإنجليزية، حيث يعرف الطفل أن بعض التراكيب غير مقبولة رغم ندرة أو غياب أمثلة صريحة عليها في كلام موجّه إليه</a:t>
            </a:r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6768" y="5518849"/>
            <a:ext cx="78806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الاستنتاج الفطري</a:t>
            </a:r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إذا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كانت البيانات قليلة/ناقصة، ومع ذلك تكون النتيجة معرفة نحوية غنية، فلا بد من وجود بنية داخلية مقيِّدة للتعلم.</a:t>
            </a:r>
          </a:p>
        </p:txBody>
      </p:sp>
    </p:spTree>
    <p:extLst>
      <p:ext uri="{BB962C8B-B14F-4D97-AF65-F5344CB8AC3E}">
        <p14:creationId xmlns:p14="http://schemas.microsoft.com/office/powerpoint/2010/main" val="390272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النظرية السلوكية</a:t>
            </a:r>
            <a:r>
              <a:rPr 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Behaviorist</a:t>
            </a:r>
            <a:r>
              <a:rPr 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عند </a:t>
            </a:r>
            <a:r>
              <a:rPr lang="ar-SA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سكينر</a:t>
            </a:r>
            <a:endParaRPr lang="fr-F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611" y="2565233"/>
            <a:ext cx="9192127" cy="4292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592925" y="1612612"/>
            <a:ext cx="77107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1) الفكرة الأساسية: اللغة سلوك يتشكل بالاشتراط الإجرائي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26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54022" y="380868"/>
            <a:ext cx="2701382" cy="58477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 rtl="1"/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التعزيز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أنواعه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13742" y="1569694"/>
            <a:ext cx="5134159" cy="378565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</a:t>
            </a:r>
            <a:r>
              <a:rPr lang="ar-D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التعزيز الإيجابي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إعطاء شيء مرغوب بعد اللفظ الصحيح.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مثال: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الطفل يقول: </a:t>
            </a:r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“ماء”</a:t>
            </a:r>
            <a:endParaRPr lang="ar-D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يُعطى الماء مباشرة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يتعلم أن الكلمة تجلب نتيجة. هذا هو التعزيز الوظيفي </a:t>
            </a:r>
            <a:endParaRPr lang="ar-D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الذي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ذكرتِه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أمثلة أخرى: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“بسكوت” → يحصل على بسكوت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“حمّام” → يُؤخذ للحمام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“ماما تعالي” → تأتي الأم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كل مرة ترتبط الكلمة بتحقيق حاجة.</a:t>
            </a:r>
          </a:p>
        </p:txBody>
      </p:sp>
      <p:sp>
        <p:nvSpPr>
          <p:cNvPr id="8" name="Rectangle 7"/>
          <p:cNvSpPr/>
          <p:nvPr/>
        </p:nvSpPr>
        <p:spPr>
          <a:xfrm>
            <a:off x="1026364" y="965643"/>
            <a:ext cx="4435642" cy="258532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ب) التعزيز الاجتماعي </a:t>
            </a:r>
            <a:endParaRPr lang="fr-F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ليس بالضرورة شيئًا مادّيًا؛ أحيانًا انتباه/ابتسامة/مدح تكفي.</a:t>
            </a:r>
          </a:p>
          <a:p>
            <a:pPr algn="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مشابه لما كتبتِه لكن بتفصيل:</a:t>
            </a:r>
          </a:p>
          <a:p>
            <a:pPr algn="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الطفل يثرثر: “ما.. ما..”</a:t>
            </a:r>
          </a:p>
          <a:p>
            <a:pPr marL="342900" indent="-342900" algn="r" rtl="1">
              <a:buAutoNum type="arabicPeriod" startAt="2"/>
            </a:pP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الأم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تلتفت وتضحك وتحاوره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r" rtl="1">
              <a:buFontTx/>
              <a:buAutoNum type="arabicPeriod" startAt="2"/>
            </a:pP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الطفل يكرّر الصوت ويزيده.</a:t>
            </a:r>
          </a:p>
          <a:p>
            <a:pPr marL="342900" indent="-342900" algn="r" rtl="1">
              <a:buAutoNum type="arabicPeriod" startAt="2"/>
            </a:pP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الانتباه يصبح مكافأة </a:t>
            </a:r>
            <a:endParaRPr lang="ar-D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هنا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النتيجة الاجتماعية هي التي تحافظ على السلوك اللفظي.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26364" y="4247350"/>
            <a:ext cx="5033979" cy="2215991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ج) التعزيز </a:t>
            </a:r>
            <a:r>
              <a:rPr lang="ar-DZ" b="1" dirty="0" smtClean="0">
                <a:solidFill>
                  <a:srgbClr val="FF0000"/>
                </a:solidFill>
              </a:rPr>
              <a:t>السلبي</a:t>
            </a:r>
            <a:endParaRPr lang="fr-F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إزالة شيء مزعج بعد اللفظ.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مثال: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الطفل يبكي/ينزعج.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يقول: “لا” أو يدفع الشيء ويقول: “خلاص”.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يُزال المثير المزعج.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يتعلم أن اللفظ يُوقف الإزعاج فيستخدمه لاحقًا بدل البكاء</a:t>
            </a:r>
            <a:r>
              <a:rPr lang="ar-D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098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12830" y="602176"/>
            <a:ext cx="4740443" cy="378565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3-التقليد </a:t>
            </a:r>
            <a:r>
              <a:rPr lang="ar-D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والمحاكاة (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Imitation)</a:t>
            </a:r>
          </a:p>
          <a:p>
            <a:pPr algn="r" rtl="1"/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سكينر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يرى أن الطفل يلتقط كلمات الكبار عبر التقليد، ثم تُثبت بالتعزيز.</a:t>
            </a:r>
          </a:p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تطبيقي:</a:t>
            </a:r>
          </a:p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الراشد يقول: “قل: كرة”</a:t>
            </a:r>
          </a:p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الطفل يقلّد: “كوّة”</a:t>
            </a:r>
          </a:p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الراشد يعزّز: “شاطر!” ويعطيه الكرة</a:t>
            </a:r>
          </a:p>
          <a:p>
            <a:pPr algn="ctr" rtl="1"/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التقليد 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تعزيز = تثبيت الكلمة. </a:t>
            </a:r>
          </a:p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ملحوظة: في السلوكية، التقليد ليس آلية سحرية؛ بل نفسه سلوك متعلم يُعزَّز عبر التاريخ التفاعلي</a:t>
            </a:r>
          </a:p>
        </p:txBody>
      </p:sp>
      <p:sp>
        <p:nvSpPr>
          <p:cNvPr id="5" name="Rectangle 4"/>
          <p:cNvSpPr/>
          <p:nvPr/>
        </p:nvSpPr>
        <p:spPr>
          <a:xfrm>
            <a:off x="653716" y="2045743"/>
            <a:ext cx="4928936" cy="3785652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ar-DZ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التشكيل التدريجي</a:t>
            </a:r>
            <a:r>
              <a:rPr lang="ar-D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Shaping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كيف تتحول الأصوات إلى كلمات؟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التشكيل يعني أن الراشد يعزز المحاولات الأقرب للصيغة الصحيحة.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واقعي: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الطفل يقول: “تا”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الأم تعزز: “نعم، كتاب!”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ثم يقول: “</a:t>
            </a:r>
            <a:r>
              <a:rPr lang="ar-D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كتا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تعزز أكثر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ثم “كتاب”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هكذا ينتقل من مقطع إلى كلمة كاملة.</a:t>
            </a:r>
          </a:p>
          <a:p>
            <a:pPr algn="r" rtl="1"/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هذه العملية أساسية عند تحليل </a:t>
            </a:r>
            <a:r>
              <a:rPr lang="ar-D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سكينر</a:t>
            </a:r>
            <a:r>
              <a:rPr lang="ar-D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للسلوك اللفظي</a:t>
            </a:r>
          </a:p>
        </p:txBody>
      </p:sp>
    </p:spTree>
    <p:extLst>
      <p:ext uri="{BB962C8B-B14F-4D97-AF65-F5344CB8AC3E}">
        <p14:creationId xmlns:p14="http://schemas.microsoft.com/office/powerpoint/2010/main" val="333428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53852" y="563951"/>
            <a:ext cx="4547938" cy="615143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D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حدود النظرية السلوكية </a:t>
            </a:r>
            <a:br>
              <a:rPr lang="ar-D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9569" y="1787150"/>
            <a:ext cx="9336505" cy="440120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النقد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الأكبر: </a:t>
            </a:r>
            <a:endParaRPr lang="ar-D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السلوكية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تفسّر كيف تُتعلم الكلمات والعادات اللفظية، لكنها أقل قدرة على تفسير: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إبداع الطفل لجمل جديدة لم يسمعها.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تعلمه لقواعد مجردة دون تعزيز مباشر.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سرعة الاكتساب رغم نقص التصحيح الصريح.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نقدي بسيط: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الطفل يقول: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“أنا ما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روحتش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(تركيب لم يسمعه حرفيًا)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ولا أحد قام بتعزيزه على “قاعدة النفي” تحديدًا.</a:t>
            </a:r>
          </a:p>
          <a:p>
            <a:pPr algn="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هنا يظهر أن تفسير التعزيز وحده غير كافٍ.</a:t>
            </a:r>
          </a:p>
        </p:txBody>
      </p:sp>
    </p:spTree>
    <p:extLst>
      <p:ext uri="{BB962C8B-B14F-4D97-AF65-F5344CB8AC3E}">
        <p14:creationId xmlns:p14="http://schemas.microsoft.com/office/powerpoint/2010/main" val="1091944360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</TotalTime>
  <Words>343</Words>
  <Application>Microsoft Office PowerPoint</Application>
  <PresentationFormat>Grand écran</PresentationFormat>
  <Paragraphs>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Tahoma</vt:lpstr>
      <vt:lpstr>Times New Roman</vt:lpstr>
      <vt:lpstr>Wingdings 3</vt:lpstr>
      <vt:lpstr>Brin</vt:lpstr>
      <vt:lpstr>المحاضرة الخامسة</vt:lpstr>
      <vt:lpstr>النظرية الفطرية عند تشومسكي</vt:lpstr>
      <vt:lpstr>الخلاصة: الطفل يمتلك قدرة داخلية على الاستدلال النحوي وليست اللغة نتاج تقليد ميكانيكي فقط. </vt:lpstr>
      <vt:lpstr>Présentation PowerPoint</vt:lpstr>
      <vt:lpstr>Présentation PowerPoint</vt:lpstr>
      <vt:lpstr>النظرية السلوكية (Behaviorist Theory) عند سكينر</vt:lpstr>
      <vt:lpstr>Présentation PowerPoint</vt:lpstr>
      <vt:lpstr>Présentation PowerPoint</vt:lpstr>
      <vt:lpstr>حدود النظرية السلوكية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 Bridge</dc:creator>
  <cp:lastModifiedBy>Pc Bridge</cp:lastModifiedBy>
  <cp:revision>10</cp:revision>
  <dcterms:created xsi:type="dcterms:W3CDTF">2025-11-27T09:15:46Z</dcterms:created>
  <dcterms:modified xsi:type="dcterms:W3CDTF">2025-11-27T15:48:22Z</dcterms:modified>
</cp:coreProperties>
</file>